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2" r:id="rId2"/>
    <p:sldId id="363" r:id="rId3"/>
    <p:sldId id="380" r:id="rId4"/>
    <p:sldId id="385" r:id="rId5"/>
    <p:sldId id="381" r:id="rId6"/>
    <p:sldId id="384" r:id="rId7"/>
    <p:sldId id="293" r:id="rId8"/>
    <p:sldId id="376" r:id="rId9"/>
    <p:sldId id="257" r:id="rId10"/>
    <p:sldId id="365" r:id="rId11"/>
    <p:sldId id="377" r:id="rId12"/>
    <p:sldId id="374" r:id="rId13"/>
    <p:sldId id="372" r:id="rId14"/>
    <p:sldId id="370" r:id="rId15"/>
    <p:sldId id="305" r:id="rId16"/>
    <p:sldId id="379" r:id="rId17"/>
    <p:sldId id="353" r:id="rId18"/>
    <p:sldId id="278" r:id="rId19"/>
    <p:sldId id="373" r:id="rId20"/>
    <p:sldId id="281" r:id="rId21"/>
    <p:sldId id="366" r:id="rId22"/>
    <p:sldId id="36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1D9CC9-A07E-46E0-9510-A27B436A6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A198DC-F0FC-4537-AEC3-CFC769501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68F60D-1500-477F-845F-4A459A2C8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D8E2EA-1423-4596-89A5-B8E18270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6F5879-1626-4872-A5DC-8CFE9A7B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76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9FE6D6-0504-4778-812A-48C7E3E93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867A4CB-0576-4E52-B99A-C77F25A3D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A0E9F2-5BA3-4843-ABDC-35318A5C2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FC0443-966C-4AFB-8022-FFBE44F77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E692E6-A440-42EB-ACAF-22FB8BD7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94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2C03732-F65C-4946-A1C6-977CCFAE0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944E21E-BC0E-4ECB-B59B-345F0D436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52D77F-89AB-4FCE-9FA7-3367E5EC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86C7FD-F7A9-4C16-A0E8-647336A38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B050D7-D232-46AD-B90C-EC861C97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8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01926-D37F-4C9F-ACC0-C999B0CDE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8090A9-FF3F-432F-9840-FEE902456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1BF38E-5756-4B2F-BB21-5922037ED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5AF89A-A4AB-4AAC-A789-633054BC3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73FDE-6DF5-4C12-9A60-857A8CFA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337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EEFBB8-1046-4463-B060-8B6B0771D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7474BE-F4F6-4745-9923-C6744C961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BA775C-8DF1-401A-9CA5-D89B2975C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1BAEF5-0688-4940-A431-FF8F357E7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CFD6A5-9776-4119-81D1-F00C49561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53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C3153-923C-4146-982C-042918CE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1385C0-87BC-48EB-9BF3-5D894C745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332E6F6-570C-4FC2-BB02-A6A205CF7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7067D38-7B04-43F4-9284-257E7C3EA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2A563BF-BD97-431A-B4AD-45E78B73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F915DF0-27A8-43F6-A56A-EC98AB24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31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19C53F-0EF9-492B-AF44-344E50628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4C2DAE-803D-4FE7-A8B2-C3A681814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712DD9-61E0-41C7-8DE8-ACDF24F74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BD66CAC-8A9D-4A39-9F74-F50869FE8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254ED23-FA0D-4798-96B0-536B155EE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71E5BC1-EAC8-4886-9490-BED422E29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A6C9AC-0BED-4E33-890E-9DBD20BE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8A25DDB-759B-4381-BAF1-2BC4C524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46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BD1DC-7222-40DD-8F9D-D71E04F5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063D3A7-4CA5-4C4F-B5EF-1B2857BE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4763F2-C8D4-4D18-939B-F6218386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9218E2-ECF5-475A-AB19-49615233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33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752414F-D811-4E7B-AB04-1AB624F78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3499D96-0BB8-438C-BDDE-6B000227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276221-8FD1-462A-9A31-6803CE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12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D3C304-2F27-4877-B3D9-75589DEE1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9584D-470F-4D92-B5C9-AA334B7FF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7A11CA5-6F16-4C9C-8B75-9D4814D42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524206A-64B6-4220-8E51-4F905A2B6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BE5781-2A4A-4F1E-8F4A-12927D84E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59E7FC-CD1B-465D-8B8D-9956ED1A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0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4A9EF-E9A1-48A5-8937-C36F9981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9D60029-A48D-4A9F-B2B3-C30176AB7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26A3744-1102-4113-BABC-DBA77AFF3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3F5ED1-F03A-4F8B-97E1-3A7D0BF17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F27692-9F2C-4EB0-8B7C-E117A3A3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CDCA72-6EDC-4CF7-84A1-6D5416B4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5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EE517E3-86E0-4637-89A8-03284C515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A1452D3-572D-4366-9B61-4F857B88C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658F7C-132B-4C0E-BF9F-5EA814604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EDC7C-6FEC-46C3-9AB2-CEE793C7FAFD}" type="datetimeFigureOut">
              <a:rPr lang="cs-CZ" smtClean="0"/>
              <a:t>18.10.2025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25ADA7-716F-4988-A3AE-525DC89CBA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BD07EB-547A-488A-8279-F5325DF00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139BA-7AFE-49B2-8753-453CE8E207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44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DBACB-FDB3-4C8F-825C-97C61699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a právo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C1C0F9-61BC-415A-8DDE-C69B0ACD2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Jednou z obvyklých stereotypních charakteristik rozdílů mezi právem a etikou spočívá v rozlišování tzv. </a:t>
            </a:r>
            <a:r>
              <a:rPr lang="cs-CZ" b="1" dirty="0"/>
              <a:t>proaktivních</a:t>
            </a:r>
            <a:r>
              <a:rPr lang="cs-CZ" dirty="0"/>
              <a:t> a </a:t>
            </a:r>
            <a:r>
              <a:rPr lang="cs-CZ" b="1" dirty="0"/>
              <a:t>reaktivních úloh sociálních systémů</a:t>
            </a:r>
            <a:r>
              <a:rPr lang="cs-CZ" dirty="0"/>
              <a:t>. Právo v tomto smyslu reaguje na skutečnosti a podílí se na postihu jednání a chování považovaných za společensky škodlivé. Etika naproti tomu by měla vystupovat proaktivně: určuje, jakým způsobem se lidé mají chovat; co je správné a nesprávné jednání; kde jsou hranice normality.</a:t>
            </a:r>
          </a:p>
          <a:p>
            <a:r>
              <a:rPr lang="cs-CZ" dirty="0"/>
              <a:t>tři zásadní a výrazně proaktivní funkce vlastní právu, tak jak jej popisuje současná právní věda: integrativní, selektivní a regulativní funkce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5E211E-CEB7-4E8F-BA60-BE333782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76B59E-C294-411B-AE0E-7CC7B56E9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353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BBC94D-72A2-438F-909A-2DE6D269F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etiky a poznání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11DEC1-0176-41C6-9E82-F7114F57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 témata: </a:t>
            </a:r>
          </a:p>
          <a:p>
            <a:r>
              <a:rPr lang="cs-CZ" dirty="0"/>
              <a:t>1. „mravní poznání – je  poznání nutné /potřebné /přínosné pro mravnost?</a:t>
            </a:r>
          </a:p>
          <a:p>
            <a:r>
              <a:rPr lang="cs-CZ" dirty="0"/>
              <a:t>2. Pravda v poznání z hlediska etického: jak se projevuje mravnost v poznání? Je pro nás pravda ve vědeckém zkoumání i určitým morálním závazkem?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3213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664"/>
    </mc:Choice>
    <mc:Fallback xmlns="">
      <p:transition spd="slow" advTm="122664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F2F5D-1E0D-4F8E-8561-4FF722CC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Etický pojem pravdy (Paul </a:t>
            </a:r>
            <a:r>
              <a:rPr lang="cs-CZ" dirty="0" err="1"/>
              <a:t>Ricœur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00B4AB-4DB5-48E2-97DA-3B788E55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„… pro nás existuje etický „svět“, určité pojetí štěstí a cti, jenž je naší mravní referencí i pokladem velkých civilizací … </a:t>
            </a:r>
          </a:p>
          <a:p>
            <a:r>
              <a:rPr lang="cs-CZ" dirty="0"/>
              <a:t>„Stačí však jednou zpochybnit někdejší stanovisko, určitý zvyk, přesvědčení, aby se vše zachvělo a ukázala se vratkost „etického světa“… Toto dotazování je však jen rubem ideje etické pravdy: tímto </a:t>
            </a:r>
            <a:r>
              <a:rPr lang="cs-CZ" b="1" dirty="0"/>
              <a:t>pochybováním a tázáním</a:t>
            </a:r>
            <a:r>
              <a:rPr lang="cs-CZ" dirty="0"/>
              <a:t>, jež otřásá hotovým pevným řádem, </a:t>
            </a:r>
            <a:r>
              <a:rPr lang="cs-CZ" b="1" dirty="0"/>
              <a:t>hledáme</a:t>
            </a:r>
            <a:r>
              <a:rPr lang="cs-CZ" dirty="0"/>
              <a:t> totiž právě </a:t>
            </a:r>
            <a:r>
              <a:rPr lang="cs-CZ" b="1" dirty="0"/>
              <a:t>autentickou povinnost</a:t>
            </a:r>
            <a:r>
              <a:rPr lang="cs-CZ" dirty="0"/>
              <a:t>, připravujeme se přijmout požadavek autentičtější, původnější, schopný nám zároveň přikazovat a zároveň nás i přitahovat. Tušíme, že </a:t>
            </a:r>
            <a:r>
              <a:rPr lang="cs-CZ" b="1" dirty="0"/>
              <a:t>morální pravda </a:t>
            </a:r>
            <a:r>
              <a:rPr lang="cs-CZ" dirty="0"/>
              <a:t>musí být něčím jako toto </a:t>
            </a:r>
            <a:r>
              <a:rPr lang="cs-CZ" b="1" dirty="0"/>
              <a:t>napětí mezi němou poslušností daného řádu a</a:t>
            </a:r>
            <a:r>
              <a:rPr lang="cs-CZ" dirty="0"/>
              <a:t>  touto </a:t>
            </a:r>
            <a:r>
              <a:rPr lang="cs-CZ" b="1" dirty="0"/>
              <a:t>povinností, která se dotazuje</a:t>
            </a:r>
            <a:r>
              <a:rPr lang="cs-CZ" dirty="0"/>
              <a:t>, poslušností pochybovačnou, vztaženou k podstatné hodnotě, jež neustále uniká za hranice každé ustálené zvyklosti.“</a:t>
            </a:r>
          </a:p>
        </p:txBody>
      </p:sp>
    </p:spTree>
    <p:extLst>
      <p:ext uri="{BB962C8B-B14F-4D97-AF65-F5344CB8AC3E}">
        <p14:creationId xmlns:p14="http://schemas.microsoft.com/office/powerpoint/2010/main" val="407370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5673"/>
    </mc:Choice>
    <mc:Fallback xmlns="">
      <p:transition spd="slow" advTm="22567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27C53-44B0-42DE-AF1D-AB5370D1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Pravda jako mravní závazek?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8A310F-72D4-4EAF-BED0-167391DB1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/>
              <a:t>Jan Hus</a:t>
            </a:r>
            <a:r>
              <a:rPr lang="cs-CZ" b="1" dirty="0"/>
              <a:t>: Hledej pravdu, slyš pravdu, uč se pravdě, miluj pravdu, mluv pravdu, drž se pravdy, braň pravdu až do smrti, protože pravda tě osvobodí od hříchu, od ďábla i od smrti… Nejmilejší, žijte podle poznané pravdy, která vítězí nade vším a mocná je až navěky.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56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176"/>
    </mc:Choice>
    <mc:Fallback xmlns="">
      <p:transition spd="slow" advTm="105176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4BE188-1122-4B6E-9253-A571198F1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Relativnost pravdy?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464FD5-89DB-4118-A385-25764122D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Sofisté: Člověk jako míra všech věcí</a:t>
            </a:r>
          </a:p>
          <a:p>
            <a:r>
              <a:rPr lang="cs-CZ" dirty="0"/>
              <a:t>Bacon: vliv společnosti i jedince na empirické poznání</a:t>
            </a:r>
          </a:p>
          <a:p>
            <a:r>
              <a:rPr lang="cs-CZ" dirty="0"/>
              <a:t>Descartes, Galilei, Kant...: důležitost pozorovatele</a:t>
            </a:r>
          </a:p>
          <a:p>
            <a:r>
              <a:rPr lang="cs-CZ" dirty="0"/>
              <a:t>Nietzsche: odmítá absolutní pravdu</a:t>
            </a:r>
          </a:p>
          <a:p>
            <a:r>
              <a:rPr lang="cs-CZ" dirty="0"/>
              <a:t>Ernst Mach: problém pozorovatele v přírodních vědách i v sebepoznání – relativita i fragmentárnost poznání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69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6088"/>
    </mc:Choice>
    <mc:Fallback xmlns="">
      <p:transition spd="slow" advTm="276088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183DC-DD04-4DCB-B842-ACE0671E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Skepse vůči pravdě a etika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430EF1-CB09-40A6-82D4-59EF8E252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Pyrrhón</a:t>
            </a:r>
            <a:r>
              <a:rPr lang="cs-CZ" dirty="0"/>
              <a:t> prý prohlašoval, že </a:t>
            </a:r>
            <a:r>
              <a:rPr lang="cs-CZ" b="1" dirty="0"/>
              <a:t>věci jsou stejnou měrou nerozlišitelné, nezměřitelné a </a:t>
            </a:r>
            <a:r>
              <a:rPr lang="cs-CZ" b="1" dirty="0" err="1"/>
              <a:t>nerozsouditelné</a:t>
            </a:r>
            <a:r>
              <a:rPr lang="cs-CZ" dirty="0"/>
              <a:t>. Z toho důvodu naše smyslové představy a naše mínění neobsahují ani pravdu ani klam. Proto jim nesmíme důvěřovat, nýbrž prosti dogmatických názorů, nepřikloněni na tu či onu stranu, nezvikláni tím či oním, máme o každé věci říkat: o nic víc ani není, ani nikoli není.</a:t>
            </a:r>
          </a:p>
          <a:p>
            <a:r>
              <a:rPr lang="cs-CZ" dirty="0"/>
              <a:t>Proměnlivost „pravdy“ v přírodních vědách (Thomas Samuel Kuhn a změna paradigmatu)</a:t>
            </a:r>
          </a:p>
        </p:txBody>
      </p:sp>
    </p:spTree>
    <p:extLst>
      <p:ext uri="{BB962C8B-B14F-4D97-AF65-F5344CB8AC3E}">
        <p14:creationId xmlns:p14="http://schemas.microsoft.com/office/powerpoint/2010/main" val="55136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2549"/>
    </mc:Choice>
    <mc:Fallback xmlns="">
      <p:transition spd="slow" advTm="242549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EC1037-BFB8-43E0-8CF1-C8FE04C7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Francis Bacon – nauka o idolech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546EA6-8620-421B-AA31-8BD55E090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Idola </a:t>
            </a:r>
            <a:r>
              <a:rPr lang="cs-CZ" dirty="0" err="1"/>
              <a:t>tribus</a:t>
            </a:r>
            <a:r>
              <a:rPr lang="cs-CZ" dirty="0"/>
              <a:t> – plyne z naší příslušnosti k lidskému rodu , a tedy také mylné tendenci vnímat vše ve schématu antropomorfismu, např. očekávání souvislostí tam, kde nejsou, odmítá také teleologii v přírodních vědách, čili hledání účelnosti. Patří sem i předpoklad, že nové poznatky lze pochopit stejným způsobem jako známá fakta</a:t>
            </a:r>
          </a:p>
          <a:p>
            <a:r>
              <a:rPr lang="cs-CZ" dirty="0"/>
              <a:t>Idola </a:t>
            </a:r>
            <a:r>
              <a:rPr lang="cs-CZ" dirty="0" err="1"/>
              <a:t>specus</a:t>
            </a:r>
            <a:r>
              <a:rPr lang="cs-CZ" dirty="0"/>
              <a:t>: omyly dané individuálními postoji: výchova, autority, prostředí: zdůrazňování rozdílů, nebo naopak podobností mezi věcmi</a:t>
            </a:r>
          </a:p>
          <a:p>
            <a:r>
              <a:rPr lang="cs-CZ" dirty="0"/>
              <a:t>Idola </a:t>
            </a:r>
            <a:r>
              <a:rPr lang="cs-CZ" dirty="0" err="1"/>
              <a:t>fori</a:t>
            </a:r>
            <a:r>
              <a:rPr lang="cs-CZ" dirty="0"/>
              <a:t>: vychází ze sociálních vztahů, jednou z největších překážek je jazyk, který ovlivňuje již vždy myšlení</a:t>
            </a:r>
          </a:p>
          <a:p>
            <a:r>
              <a:rPr lang="cs-CZ" dirty="0"/>
              <a:t>Idola </a:t>
            </a:r>
            <a:r>
              <a:rPr lang="cs-CZ" dirty="0" err="1"/>
              <a:t>theatri</a:t>
            </a:r>
            <a:r>
              <a:rPr lang="cs-CZ" dirty="0"/>
              <a:t>: vychází ze světonázorových systémů – teologické, metafyzické (Zajímavé ovšem je, že ve své koncepci induktivního poznání hovoří o tom, že by  měl vědec postupovat jako včela, která nesbírá bez výběru, ale záměrně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49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635"/>
    </mc:Choice>
    <mc:Fallback xmlns="">
      <p:transition spd="slow" advTm="139635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67CE1-9075-4350-9E9B-393B6BB6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 povinné četby: Nietzscheho kritika poznání a jazyka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D6CE50-1D0A-40B8-BD5E-D41FDC75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Spis </a:t>
            </a:r>
            <a:r>
              <a:rPr lang="cs-CZ" i="1" dirty="0"/>
              <a:t>O pravdě a lži ve smyslu nikoli morálním</a:t>
            </a:r>
            <a:r>
              <a:rPr lang="cs-CZ" dirty="0"/>
              <a:t> (1873):</a:t>
            </a:r>
          </a:p>
          <a:p>
            <a:r>
              <a:rPr lang="cs-CZ" dirty="0"/>
              <a:t>Nietzsche se  v tomto spisu zabývá otázkou, jak funguje jazyk – totiž arbitrárně a z toho plynoucí otázkou, zda je možné poznání pravdy, resp. jak si může vůbec člověk klást za cíl poznání pravdy</a:t>
            </a:r>
          </a:p>
          <a:p>
            <a:r>
              <a:rPr lang="cs-CZ" dirty="0"/>
              <a:t>Jazyk sestává ze zvuků, které jsou přiřazovány nějakým představám o věcech</a:t>
            </a:r>
          </a:p>
          <a:p>
            <a:r>
              <a:rPr lang="cs-CZ" dirty="0"/>
              <a:t>Věci, jak je poznáváme, tedy věci pro nás jsou subjektivní a antropomorfní.</a:t>
            </a:r>
          </a:p>
          <a:p>
            <a:r>
              <a:rPr lang="cs-CZ" dirty="0"/>
              <a:t>Dalším problémem: obecniny: hledáme stejné v nestejném, v individuích vynecháváme individuálnost, abychom je popsali</a:t>
            </a:r>
          </a:p>
          <a:p>
            <a:r>
              <a:rPr lang="cs-CZ" dirty="0"/>
              <a:t>Jazyk je soubor metafora metonymií: „Co je tedy pravda? Pohyblivé vojsko metafor, metonymií, antropomorfismů, zkrátka lidských relací, které  - poeticky a rétoricky vystupňovány – byly přeneseny, vyzdobeny a které po dlouhém připadají lidu pevné a závazné: pravdy jsou iluze, o nichž člověk zapomněl, že jimi jsou…“</a:t>
            </a:r>
          </a:p>
          <a:p>
            <a:r>
              <a:rPr lang="cs-CZ" dirty="0"/>
              <a:t>S takto vzniklými pojmy následně pracuje věda, která tak tvoří svůj vlastní svět</a:t>
            </a:r>
          </a:p>
          <a:p>
            <a:r>
              <a:rPr lang="cs-CZ" dirty="0"/>
              <a:t>Dále se zabývá vztah vědy a umění a mýtů, která nestojí na rozumové abstrakci, ale na intuici</a:t>
            </a:r>
          </a:p>
        </p:txBody>
      </p:sp>
    </p:spTree>
    <p:extLst>
      <p:ext uri="{BB962C8B-B14F-4D97-AF65-F5344CB8AC3E}">
        <p14:creationId xmlns:p14="http://schemas.microsoft.com/office/powerpoint/2010/main" val="263865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225"/>
    </mc:Choice>
    <mc:Fallback xmlns="">
      <p:transition spd="slow" advTm="148225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Friedrich Nietzsche (1844-1900) -  filosofie výchovy a pojem nadčlověka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Ve výchově má být </a:t>
            </a:r>
            <a:r>
              <a:rPr lang="cs-CZ" b="1" dirty="0"/>
              <a:t>cílem dosažení úrovně nadčlověka nadaného vůlí k moci a svobodou</a:t>
            </a:r>
            <a:r>
              <a:rPr lang="cs-CZ" dirty="0"/>
              <a:t> a vyvázání se  ze svázanosti svou dobou a dějinnými zkušenostmi</a:t>
            </a:r>
          </a:p>
          <a:p>
            <a:r>
              <a:rPr lang="cs-CZ" dirty="0"/>
              <a:t>Hlavní </a:t>
            </a:r>
            <a:r>
              <a:rPr lang="cs-CZ" b="1" dirty="0"/>
              <a:t>autoritou</a:t>
            </a:r>
            <a:r>
              <a:rPr lang="cs-CZ" dirty="0"/>
              <a:t> je </a:t>
            </a:r>
            <a:r>
              <a:rPr lang="cs-CZ" b="1" dirty="0"/>
              <a:t>život</a:t>
            </a:r>
            <a:r>
              <a:rPr lang="cs-CZ" dirty="0"/>
              <a:t> sám, o ten jde:</a:t>
            </a:r>
          </a:p>
          <a:p>
            <a:r>
              <a:rPr lang="cs-CZ" dirty="0"/>
              <a:t>„V průběhu výchovy se člověk učí rozlišovat, rozumět. Učí se užívat vlastní smysly a vlastní rozum. </a:t>
            </a:r>
            <a:r>
              <a:rPr lang="cs-CZ" b="1" dirty="0"/>
              <a:t>Rozhodující porozumění představuje plné pochopení života jako skutečné tvořivosti a opravdové svobody</a:t>
            </a:r>
            <a:r>
              <a:rPr lang="cs-CZ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118802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641"/>
    </mc:Choice>
    <mc:Fallback xmlns="">
      <p:transition spd="slow" advTm="12064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Friedrich Nietzsche (1844-1900) -  Kritika poznání, etiky, estetika, výchovy a náboženství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Základem je kritika poznání a z ní plynoucí kritika morálky, totiž její relativizace: </a:t>
            </a:r>
          </a:p>
          <a:p>
            <a:r>
              <a:rPr lang="cs-CZ" b="1" dirty="0"/>
              <a:t>Dobro a zlo </a:t>
            </a:r>
            <a:r>
              <a:rPr lang="cs-CZ" dirty="0"/>
              <a:t>nejsou kategorie či vlastnosti věcí  o sobě, ale vždy </a:t>
            </a:r>
            <a:r>
              <a:rPr lang="cs-CZ" b="1" dirty="0"/>
              <a:t>závisí na pozorovateli</a:t>
            </a:r>
            <a:r>
              <a:rPr lang="cs-CZ" dirty="0"/>
              <a:t>: jsou otázkou subjektivního hodnocení, nikoli věcí – v tomto smyslu říká Nietzsche, že je </a:t>
            </a:r>
            <a:r>
              <a:rPr lang="cs-CZ" b="1" dirty="0"/>
              <a:t>svět amorální</a:t>
            </a:r>
            <a:r>
              <a:rPr lang="cs-CZ" dirty="0"/>
              <a:t>, neboli mimo dobro a zlo.</a:t>
            </a:r>
          </a:p>
          <a:p>
            <a:r>
              <a:rPr lang="cs-CZ" dirty="0" err="1"/>
              <a:t>Zarathustra</a:t>
            </a:r>
            <a:r>
              <a:rPr lang="cs-CZ" dirty="0"/>
              <a:t> byl indický reformátor morálky, je proto podle Nietzscheho povolán morálku kritizovat, resp. zcela ji jako systém odmítnout</a:t>
            </a:r>
          </a:p>
          <a:p>
            <a:r>
              <a:rPr lang="cs-CZ" dirty="0"/>
              <a:t>Kritizuje křesťanství (a církev), neboť vytváří systém morálky, který je falešný →„Bůh je mrtev“</a:t>
            </a:r>
          </a:p>
          <a:p>
            <a:r>
              <a:rPr lang="cs-CZ" dirty="0"/>
              <a:t>Jedna z hlavních myšlenek, které se v Nietzscheho díle opakují je </a:t>
            </a:r>
            <a:r>
              <a:rPr lang="cs-CZ" b="1" dirty="0"/>
              <a:t>odmítání nároku na absolutní pravdu</a:t>
            </a:r>
            <a:r>
              <a:rPr lang="cs-CZ" dirty="0"/>
              <a:t>, resp. na vyloučení opaků – podle N. je svět složen z protikladných tendencí, které se navzájem doplňují a vytvářejí tak celek. N. odmítá zjednodušování složitosti a tragiky světa</a:t>
            </a:r>
          </a:p>
        </p:txBody>
      </p:sp>
    </p:spTree>
    <p:extLst>
      <p:ext uri="{BB962C8B-B14F-4D97-AF65-F5344CB8AC3E}">
        <p14:creationId xmlns:p14="http://schemas.microsoft.com/office/powerpoint/2010/main" val="77787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813"/>
    </mc:Choice>
    <mc:Fallback xmlns="">
      <p:transition spd="slow" advTm="68813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5E8A95-BD5D-44AC-A573-204E1F19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Rozlišitelnost pravdy, fikce, lži?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17AA3D-F85C-4A51-858E-3B281F6F7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Co je vlastně lež?</a:t>
            </a:r>
          </a:p>
          <a:p>
            <a:r>
              <a:rPr lang="cs-CZ" dirty="0"/>
              <a:t>Augustinus: „Lže ten, který je o jiném přesvědčen a jiné slovy nebo kterýmkoli projevem vypovídá.“</a:t>
            </a:r>
          </a:p>
          <a:p>
            <a:r>
              <a:rPr lang="cs-CZ" dirty="0"/>
              <a:t>Fikce dle analytické filozofie postrádá vztah k realitě</a:t>
            </a:r>
          </a:p>
          <a:p>
            <a:r>
              <a:rPr lang="cs-CZ" dirty="0"/>
              <a:t>Jak je to ale s pravdou?</a:t>
            </a:r>
          </a:p>
          <a:p>
            <a:r>
              <a:rPr lang="cs-CZ" dirty="0"/>
              <a:t>Záleží primárně na intenci (úmyslu) vypovídajícího?</a:t>
            </a:r>
          </a:p>
          <a:p>
            <a:r>
              <a:rPr lang="cs-CZ" dirty="0"/>
              <a:t>Je pravdou o skutečnosti to, co říkají (přírodní, tj. na matematice založené) vědy? Dávají nahlédnout do podstaty světa nebo o něm spíše vytvářejí další fikci?</a:t>
            </a:r>
          </a:p>
          <a:p>
            <a:r>
              <a:rPr lang="cs-CZ" dirty="0"/>
              <a:t>Co tedy může být vzorem pravdivosti? Lidský život?</a:t>
            </a:r>
          </a:p>
          <a:p>
            <a:r>
              <a:rPr lang="cs-CZ" dirty="0"/>
              <a:t>A jakou schopností rozlišujeme pravdu a lež? A jaká nás vede ke konání </a:t>
            </a:r>
            <a:r>
              <a:rPr lang="cs-CZ"/>
              <a:t>podle poznání?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27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649"/>
    </mc:Choice>
    <mc:Fallback xmlns="">
      <p:transition spd="slow" advTm="17664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1FB8C0-AAC2-4E56-8DF6-BE8C9DA1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Spravedlnost a právo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8D3961-1FD1-4FC5-9B4B-12A93BFDD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Podle části právní filozofů nelze o spravedlnosti vůbec mluvit: Hans </a:t>
            </a:r>
            <a:r>
              <a:rPr lang="cs-CZ" dirty="0" err="1"/>
              <a:t>Kelsen</a:t>
            </a:r>
            <a:r>
              <a:rPr lang="cs-CZ" dirty="0"/>
              <a:t>, nebo např. H. L. A. Hart, Austin –školy právního pozitivismu a právního realismu: právo je to, co nalezne soudce – co to je: spravedlnost nebo libovůle?</a:t>
            </a:r>
          </a:p>
          <a:p>
            <a:r>
              <a:rPr lang="cs-CZ" dirty="0"/>
              <a:t>Druhá část považuje spravedlnost za základ celého právního systému či jeho absolutní měřítko: od Aristotela přes středověké scholastiky až zejména k </a:t>
            </a:r>
            <a:r>
              <a:rPr lang="cs-CZ" dirty="0" err="1"/>
              <a:t>jusnaturalistickým</a:t>
            </a:r>
            <a:r>
              <a:rPr lang="cs-CZ" dirty="0"/>
              <a:t> školám, k E. </a:t>
            </a:r>
            <a:r>
              <a:rPr lang="cs-CZ" dirty="0" err="1"/>
              <a:t>Ehrlichovi</a:t>
            </a:r>
            <a:r>
              <a:rPr lang="cs-CZ" dirty="0"/>
              <a:t> či k zásadní knize z oblasti definice spravedlnosti ve 20. století,  Teorii spravedlnosti Johna </a:t>
            </a:r>
            <a:r>
              <a:rPr lang="cs-CZ" dirty="0" err="1"/>
              <a:t>Rawlse</a:t>
            </a:r>
            <a:endParaRPr lang="cs-CZ" dirty="0"/>
          </a:p>
          <a:p>
            <a:r>
              <a:rPr lang="cs-CZ" dirty="0"/>
              <a:t>Jak vzniká právo? V renesanci – základem je: longa </a:t>
            </a:r>
            <a:r>
              <a:rPr lang="cs-CZ" dirty="0" err="1"/>
              <a:t>consuetudo</a:t>
            </a:r>
            <a:r>
              <a:rPr lang="cs-CZ" dirty="0"/>
              <a:t> (dlouhé užívání) a </a:t>
            </a:r>
            <a:r>
              <a:rPr lang="cs-CZ" dirty="0" err="1"/>
              <a:t>opinio</a:t>
            </a:r>
            <a:r>
              <a:rPr lang="cs-CZ" dirty="0"/>
              <a:t> </a:t>
            </a:r>
            <a:r>
              <a:rPr lang="cs-CZ" dirty="0" err="1"/>
              <a:t>necessitatis</a:t>
            </a:r>
            <a:r>
              <a:rPr lang="cs-CZ" dirty="0"/>
              <a:t> (názor nezbytnosti)</a:t>
            </a:r>
          </a:p>
          <a:p>
            <a:r>
              <a:rPr lang="cs-CZ" dirty="0"/>
              <a:t>Nutné atributy práva: autorita (vynutitelnost), univerzální použitelnost (obecnost práva), závazek a sankce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ED05D5-05CD-4CCB-BEF1-F9F164B8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E6F2FD-C508-4626-AECF-F5A80B0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71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AA8AD-7CF7-4E50-8269-9CC18A58B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Co je to rozumnost (</a:t>
            </a:r>
            <a:r>
              <a:rPr lang="cs-CZ" dirty="0" err="1"/>
              <a:t>fronésis</a:t>
            </a:r>
            <a:r>
              <a:rPr lang="cs-CZ" dirty="0"/>
              <a:t>, </a:t>
            </a:r>
            <a:r>
              <a:rPr lang="cs-CZ" dirty="0" err="1"/>
              <a:t>prudentia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62709B-A3E4-4C61-9F22-A9295296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Termín používá už Platón jako jeden z prvků </a:t>
            </a:r>
            <a:r>
              <a:rPr lang="cs-CZ" dirty="0" err="1"/>
              <a:t>areté</a:t>
            </a:r>
            <a:endParaRPr lang="cs-CZ" dirty="0"/>
          </a:p>
          <a:p>
            <a:r>
              <a:rPr lang="cs-CZ" dirty="0"/>
              <a:t>Naváží na něj stoikové: „věda o tom, co se má a nemá dělat“, resp. „</a:t>
            </a:r>
            <a:r>
              <a:rPr lang="cs-CZ" b="1" dirty="0"/>
              <a:t>vědění o věcech dobrých i zlých</a:t>
            </a:r>
            <a:r>
              <a:rPr lang="cs-CZ" dirty="0"/>
              <a:t>, jakož i o věcech lhostejných“ i třeba Tomáš Akvinský: „</a:t>
            </a:r>
            <a:r>
              <a:rPr lang="cs-CZ" b="1" dirty="0"/>
              <a:t>správné pravidlo, jak je třeba jednat.</a:t>
            </a:r>
            <a:r>
              <a:rPr lang="cs-CZ" dirty="0"/>
              <a:t>“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26CF262-9070-4490-8A04-004FEAF44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BDB83-063B-4D52-9596-505518C8088F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71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820"/>
    </mc:Choice>
    <mc:Fallback xmlns="">
      <p:transition spd="slow" advTm="13582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70C20A-7CD5-4458-863F-3CD09E53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Platón a </a:t>
            </a:r>
            <a:r>
              <a:rPr lang="cs-CZ" dirty="0" err="1"/>
              <a:t>Aristotelés</a:t>
            </a:r>
            <a:r>
              <a:rPr lang="cs-CZ" dirty="0"/>
              <a:t> o rozumnosti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2BF5CE-295A-411E-9870-24EAE2B08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Aristotelés</a:t>
            </a:r>
            <a:r>
              <a:rPr lang="cs-CZ" dirty="0"/>
              <a:t>: „trvalá dispozice (habitus) provázená správným pravidlem, jež se týká toho, co je pro člověka dobré a špatné!</a:t>
            </a:r>
          </a:p>
          <a:p>
            <a:r>
              <a:rPr lang="cs-CZ" dirty="0" err="1"/>
              <a:t>Aristotelés</a:t>
            </a:r>
            <a:r>
              <a:rPr lang="cs-CZ" dirty="0"/>
              <a:t> však nevychází z definice </a:t>
            </a:r>
            <a:r>
              <a:rPr lang="cs-CZ" dirty="0" err="1"/>
              <a:t>fronesis</a:t>
            </a:r>
            <a:r>
              <a:rPr lang="cs-CZ" dirty="0"/>
              <a:t>, ale: „Nejlepší způsob, jak  vystihnout, co je rozumnost, je všimnout si, jací lidé se nazývají rozumnými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798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301"/>
    </mc:Choice>
    <mc:Fallback xmlns="">
      <p:transition spd="slow" advTm="6830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53B296-7B7D-4E71-A100-0B728B9D5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Ctnosti, mezi něž patří i rozumnost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84FC3D-BBBA-459B-9667-79F48C152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4 základní ctnosti podle platoniků: uměřenost (</a:t>
            </a:r>
            <a:r>
              <a:rPr lang="cs-CZ" dirty="0" err="1"/>
              <a:t>sofrosyné</a:t>
            </a:r>
            <a:r>
              <a:rPr lang="cs-CZ" dirty="0"/>
              <a:t>, statečnost (</a:t>
            </a:r>
            <a:r>
              <a:rPr lang="cs-CZ" dirty="0" err="1"/>
              <a:t>andreia</a:t>
            </a:r>
            <a:r>
              <a:rPr lang="cs-CZ" dirty="0"/>
              <a:t>), moudrost (</a:t>
            </a:r>
            <a:r>
              <a:rPr lang="cs-CZ" dirty="0" err="1"/>
              <a:t>sofia</a:t>
            </a:r>
            <a:r>
              <a:rPr lang="cs-CZ" dirty="0"/>
              <a:t> či </a:t>
            </a:r>
            <a:r>
              <a:rPr lang="cs-CZ" dirty="0" err="1"/>
              <a:t>fronesis</a:t>
            </a:r>
            <a:r>
              <a:rPr lang="cs-CZ" dirty="0"/>
              <a:t>) a spravedlnost (</a:t>
            </a:r>
            <a:r>
              <a:rPr lang="cs-CZ" dirty="0" err="1"/>
              <a:t>dikaiosyné</a:t>
            </a:r>
            <a:r>
              <a:rPr lang="cs-CZ" dirty="0"/>
              <a:t>)</a:t>
            </a:r>
          </a:p>
          <a:p>
            <a:r>
              <a:rPr lang="cs-CZ" dirty="0" err="1"/>
              <a:t>Aristotelés</a:t>
            </a:r>
            <a:r>
              <a:rPr lang="cs-CZ" dirty="0"/>
              <a:t> nedefinuje základní ctnosti, ale vybírá výtečné osobnosti jako typy /ideály</a:t>
            </a:r>
          </a:p>
          <a:p>
            <a:r>
              <a:rPr lang="cs-CZ" dirty="0"/>
              <a:t>Tomáš Akvinský:</a:t>
            </a:r>
          </a:p>
          <a:p>
            <a:r>
              <a:rPr lang="cs-CZ" dirty="0"/>
              <a:t>1. Kardinální ctnosti: </a:t>
            </a:r>
            <a:r>
              <a:rPr lang="cs-CZ" b="1" dirty="0"/>
              <a:t>praktická moudrost</a:t>
            </a:r>
            <a:r>
              <a:rPr lang="cs-CZ" dirty="0"/>
              <a:t>, spravedlnost, statečnost, uměřenost</a:t>
            </a:r>
          </a:p>
          <a:p>
            <a:pPr marL="0" indent="0">
              <a:buNone/>
            </a:pPr>
            <a:r>
              <a:rPr lang="cs-CZ" dirty="0"/>
              <a:t>2. Teologické ctnosti: víra, naděje, láska</a:t>
            </a:r>
          </a:p>
          <a:p>
            <a:r>
              <a:rPr lang="cs-CZ" b="1" dirty="0"/>
              <a:t>Racionalita jako základ etiky: blaženost v okamžicích, kdy se „podaří učinit životním obsahem nejvyšší úkon rozumu“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70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0542"/>
    </mc:Choice>
    <mc:Fallback xmlns="">
      <p:transition spd="slow" advTm="170542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5D7FBA-E41A-4B15-B14C-F8F5974A6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atributy práva podle antropologie a sociologický postoj k právu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504005-E306-4643-A8F6-8B6964056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základní atributy práva, jak je definovali antropologové Karl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Llewellyn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E.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Adamson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Hoebel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„vynutitelnost imperativu“, který individua nutí chovat se určitým způsobem;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„nadřazenost“, která je manifestována tím, že v konfliktu s ostatními hodnotami právní hodnoty vítězí; „systém“, což znamená, že právo patří mezi organizované prvky sociálních fenoménů; a </a:t>
            </a:r>
          </a:p>
          <a:p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„oficiálnost“, díky které je právní systém nadán oficiální publicitou“ (viz Přibáň, J: Sociologie práva)</a:t>
            </a:r>
          </a:p>
          <a:p>
            <a:endParaRPr lang="cs-CZ" sz="1800" dirty="0">
              <a:latin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Mezi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sociologickoprávními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autory můžeme v otázce definice práva vymezit dva směry:</a:t>
            </a:r>
          </a:p>
          <a:p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teorii uznání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Eugen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Ehrlich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pro nějž „není právo definováno znaky zvláštní kvality, nýbrž pouze mírou sociální důležitosti.“ Pro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Ehrlicha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tedy právo vychází vždy z morálky</a:t>
            </a: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teorii donucení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 Weber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právo není možné omezit jen na uznávaná pravidla. Právo je „řád s určitými zvláštními zárukami možnosti jeho empirické platnosti“, které „spočívají v existenci určitého ‘aparátu donucení’“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Rozlišení obou směrů spočívá na charakteristice postoje jednotlivců i celé společnosti k důvodu dodržování právních norem, resp. k chápání určitých norem jako právních. 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AA78123-3F12-48DC-B0BD-46A6DB9F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4AB194-B08E-43FF-8F22-A66E5F948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12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1FB98-AD91-4E3A-93D1-B565AC9D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Legalita a legitimita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DFE1E7-629C-4179-8377-15D0F904A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Legitimita</a:t>
            </a:r>
            <a:r>
              <a:rPr lang="cs-CZ" dirty="0"/>
              <a:t> dle M. Webera – víra, že určité panství je správné, akceptovatelné</a:t>
            </a:r>
          </a:p>
          <a:p>
            <a:r>
              <a:rPr lang="cs-CZ" b="1" dirty="0"/>
              <a:t>Legalita</a:t>
            </a:r>
            <a:r>
              <a:rPr lang="cs-CZ" dirty="0"/>
              <a:t> – zákonnost</a:t>
            </a:r>
          </a:p>
          <a:p>
            <a:r>
              <a:rPr lang="cs-CZ" dirty="0"/>
              <a:t>Otázka legitimity zákonů: kde se bere?</a:t>
            </a:r>
          </a:p>
          <a:p>
            <a:r>
              <a:rPr lang="cs-CZ" dirty="0"/>
              <a:t>T. Hobbes: autorita, ne pravda vytváří právo – </a:t>
            </a:r>
            <a:r>
              <a:rPr lang="cs-CZ" b="1" dirty="0" err="1"/>
              <a:t>legalistické</a:t>
            </a:r>
            <a:r>
              <a:rPr lang="cs-CZ" b="1" dirty="0"/>
              <a:t> pojetí</a:t>
            </a:r>
          </a:p>
          <a:p>
            <a:r>
              <a:rPr lang="cs-CZ" dirty="0"/>
              <a:t>Jeremy </a:t>
            </a:r>
            <a:r>
              <a:rPr lang="cs-CZ" dirty="0" err="1"/>
              <a:t>Bentham</a:t>
            </a:r>
            <a:r>
              <a:rPr lang="cs-CZ" dirty="0"/>
              <a:t> (1748 – 1832): právo je příkaz suveréna, který ovšem nesmí překročit určité hranice (princip sebeomezení suveréna) –z tohoto pojetí vychází i princip suverenity lidu (ústava)→ </a:t>
            </a:r>
            <a:r>
              <a:rPr lang="cs-CZ" b="1" dirty="0"/>
              <a:t>právní pozitivismus</a:t>
            </a:r>
            <a:r>
              <a:rPr lang="cs-CZ" dirty="0"/>
              <a:t>: fikce suveréna, který vytváří jednotný obraz práva (nový řád) a kontroluje společnost</a:t>
            </a:r>
          </a:p>
          <a:p>
            <a:r>
              <a:rPr lang="cs-CZ" dirty="0" err="1"/>
              <a:t>Legalistické</a:t>
            </a:r>
            <a:r>
              <a:rPr lang="cs-CZ" dirty="0"/>
              <a:t> pojetí u </a:t>
            </a:r>
            <a:r>
              <a:rPr lang="cs-CZ" dirty="0" err="1"/>
              <a:t>Kelsena</a:t>
            </a:r>
            <a:r>
              <a:rPr lang="cs-CZ" dirty="0"/>
              <a:t>: fikce čisté právní vědy nezávislé na vnější skutečnosti a redukovatelné na čisté formy příkazů a zákazů</a:t>
            </a:r>
          </a:p>
          <a:p>
            <a:r>
              <a:rPr lang="cs-CZ" dirty="0"/>
              <a:t>Otázky: </a:t>
            </a:r>
          </a:p>
          <a:p>
            <a:pPr marL="0" indent="0">
              <a:buNone/>
            </a:pPr>
            <a:r>
              <a:rPr lang="cs-CZ" dirty="0"/>
              <a:t>1. </a:t>
            </a:r>
            <a:r>
              <a:rPr lang="cs-CZ" b="1" dirty="0"/>
              <a:t>Kde se bere legitimita suveréna? </a:t>
            </a:r>
          </a:p>
          <a:p>
            <a:pPr marL="0" indent="0">
              <a:buNone/>
            </a:pPr>
            <a:r>
              <a:rPr lang="cs-CZ" b="1" dirty="0"/>
              <a:t>2. Akceptujeme všechny jeho příkazy? </a:t>
            </a:r>
          </a:p>
          <a:p>
            <a:pPr marL="0" indent="0">
              <a:buNone/>
            </a:pPr>
            <a:r>
              <a:rPr lang="cs-CZ" dirty="0"/>
              <a:t>3. J</a:t>
            </a:r>
            <a:r>
              <a:rPr lang="cs-CZ" b="1" dirty="0"/>
              <a:t>sou nezávislé na vnějším světě a je na něm nezávislé naše pochopení těchto právních norem?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11EBCD-9DCA-4DB7-812E-0FFF08A0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6047ED-92CA-43A8-B4A3-549910F91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8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9A3FE-2E84-4FDD-8915-553AE41CD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Přirozené právo a právo z hlediska interpretace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A1969D-F346-4AA9-B76F-07A72BE98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Přirozenoprávní pojetí (</a:t>
            </a:r>
            <a:r>
              <a:rPr lang="cs-CZ" dirty="0" err="1"/>
              <a:t>Jusnaturalismus</a:t>
            </a:r>
            <a:r>
              <a:rPr lang="cs-CZ" dirty="0"/>
              <a:t>): právo vychází z představy o spravedlnosti, která je nezávislá na lidské vůli, čili není věcí dohody, ale vychází z lidské přirozenosti:</a:t>
            </a:r>
          </a:p>
          <a:p>
            <a:r>
              <a:rPr lang="cs-CZ" dirty="0"/>
              <a:t>Např. Platón, stoikové, Augustinus, Tomáš Akvinský, </a:t>
            </a:r>
            <a:r>
              <a:rPr lang="cs-CZ" dirty="0" err="1"/>
              <a:t>Montesquieu</a:t>
            </a:r>
            <a:r>
              <a:rPr lang="cs-CZ" dirty="0"/>
              <a:t> (duch zákonů) Rousseau, Kant, do určité míry Locke</a:t>
            </a:r>
          </a:p>
          <a:p>
            <a:r>
              <a:rPr lang="cs-CZ" dirty="0"/>
              <a:t>Nějak víme, co je spravedlivé a správné – </a:t>
            </a:r>
            <a:r>
              <a:rPr lang="cs-CZ" b="1" dirty="0"/>
              <a:t>interpretační komunitu  </a:t>
            </a:r>
            <a:r>
              <a:rPr lang="cs-CZ" dirty="0"/>
              <a:t>(</a:t>
            </a:r>
            <a:r>
              <a:rPr lang="cs-CZ" b="1" dirty="0"/>
              <a:t>Stanley </a:t>
            </a:r>
            <a:r>
              <a:rPr lang="cs-CZ" b="1" dirty="0" err="1"/>
              <a:t>Fish</a:t>
            </a:r>
            <a:r>
              <a:rPr lang="cs-CZ" dirty="0"/>
              <a:t>)– společné vědění o pozadí práva v určité kultuře, ve společenství, který si nějak rozumí: Právo je kontext!</a:t>
            </a:r>
          </a:p>
          <a:p>
            <a:r>
              <a:rPr lang="cs-CZ" dirty="0"/>
              <a:t>Otázky: </a:t>
            </a:r>
          </a:p>
          <a:p>
            <a:pPr marL="514350" indent="-514350">
              <a:buAutoNum type="arabicPeriod"/>
            </a:pPr>
            <a:r>
              <a:rPr lang="cs-CZ" dirty="0"/>
              <a:t>Jak to víme?</a:t>
            </a:r>
          </a:p>
          <a:p>
            <a:pPr marL="514350" indent="-514350">
              <a:buAutoNum type="arabicPeriod"/>
            </a:pPr>
            <a:r>
              <a:rPr lang="cs-CZ" dirty="0"/>
              <a:t>Odkud bereme právní jistotu?</a:t>
            </a:r>
          </a:p>
          <a:p>
            <a:pPr marL="514350" indent="-514350">
              <a:buAutoNum type="arabicPeriod"/>
            </a:pPr>
            <a:r>
              <a:rPr lang="cs-CZ" dirty="0"/>
              <a:t>Jde o obecně lidský, nebo kulturně podmíněný kontext?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A9C5FB-2235-4EC4-8A59-6EA2C29C0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80B7CC-81E3-4717-ADF4-6B60112C0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866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807237-88E7-497B-B7B4-DADB8BE5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Právo a jeho postavení ve společnosti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D88EE7-E1B2-4EF9-8CE7-04AC82632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 antropologickou konstantou a je tedy možno jej identifikovat již v primitivních společnostech?</a:t>
            </a:r>
          </a:p>
          <a:p>
            <a:r>
              <a:rPr lang="cs-CZ" b="1" dirty="0"/>
              <a:t>Je projevem určitého stupně společenského vývoje?</a:t>
            </a:r>
          </a:p>
          <a:p>
            <a:r>
              <a:rPr lang="cs-CZ" b="1" dirty="0"/>
              <a:t>Problematika mezinárodního práva</a:t>
            </a:r>
          </a:p>
          <a:p>
            <a:r>
              <a:rPr lang="cs-CZ" b="1" dirty="0"/>
              <a:t>Role intelektuálů (É. </a:t>
            </a:r>
            <a:r>
              <a:rPr lang="cs-CZ" b="1" dirty="0" err="1"/>
              <a:t>Zola</a:t>
            </a:r>
            <a:r>
              <a:rPr lang="cs-CZ" b="1" dirty="0"/>
              <a:t>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8684BA-29FA-4A2A-8DD4-B6BA6E9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15DE3A-C67B-4792-8547-800BEA973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112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Raně novověká filosofie práva a spravedlnosti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Hugo </a:t>
            </a:r>
            <a:r>
              <a:rPr lang="cs-CZ" b="1" dirty="0" err="1"/>
              <a:t>Grotius</a:t>
            </a:r>
            <a:r>
              <a:rPr lang="cs-CZ" b="1" dirty="0"/>
              <a:t> </a:t>
            </a:r>
            <a:r>
              <a:rPr lang="cs-CZ" dirty="0"/>
              <a:t>(1583-1645): De iure </a:t>
            </a:r>
            <a:r>
              <a:rPr lang="cs-CZ" dirty="0" err="1"/>
              <a:t>belli</a:t>
            </a:r>
            <a:r>
              <a:rPr lang="cs-CZ" dirty="0"/>
              <a:t> </a:t>
            </a:r>
            <a:r>
              <a:rPr lang="cs-CZ" dirty="0" err="1"/>
              <a:t>et</a:t>
            </a:r>
            <a:r>
              <a:rPr lang="cs-CZ" dirty="0"/>
              <a:t> </a:t>
            </a:r>
            <a:r>
              <a:rPr lang="cs-CZ" dirty="0" err="1"/>
              <a:t>pacis</a:t>
            </a:r>
            <a:r>
              <a:rPr lang="cs-CZ" dirty="0"/>
              <a:t> </a:t>
            </a:r>
            <a:r>
              <a:rPr lang="cs-CZ" dirty="0" err="1"/>
              <a:t>libri</a:t>
            </a:r>
            <a:r>
              <a:rPr lang="cs-CZ" dirty="0"/>
              <a:t> </a:t>
            </a:r>
            <a:r>
              <a:rPr lang="cs-CZ" dirty="0" err="1"/>
              <a:t>tres</a:t>
            </a:r>
            <a:r>
              <a:rPr lang="cs-CZ" dirty="0"/>
              <a:t>: definice přirozeného práva  a principy veřejného práva mezinárodního: </a:t>
            </a:r>
            <a:r>
              <a:rPr lang="cs-CZ" b="1" dirty="0"/>
              <a:t>přirozené právo autonomní právo dané jako příkaz rozumu, oddělené od teologie, pozitivního práva, morálky a politiky</a:t>
            </a:r>
            <a:r>
              <a:rPr lang="cs-CZ" dirty="0"/>
              <a:t>; je neměnné, všeobecné a dané </a:t>
            </a:r>
            <a:r>
              <a:rPr lang="cs-CZ" dirty="0" err="1"/>
              <a:t>přirozenotí</a:t>
            </a:r>
            <a:r>
              <a:rPr lang="cs-CZ" dirty="0"/>
              <a:t> člověka; dělí se na </a:t>
            </a:r>
            <a:r>
              <a:rPr lang="cs-CZ" b="1" dirty="0"/>
              <a:t>přísné </a:t>
            </a:r>
            <a:r>
              <a:rPr lang="cs-CZ" b="1" dirty="0" err="1"/>
              <a:t>přir</a:t>
            </a:r>
            <a:r>
              <a:rPr lang="cs-CZ" b="1" dirty="0"/>
              <a:t>. právo </a:t>
            </a:r>
            <a:r>
              <a:rPr lang="cs-CZ" dirty="0"/>
              <a:t>(ius naturale </a:t>
            </a:r>
            <a:r>
              <a:rPr lang="cs-CZ" dirty="0" err="1"/>
              <a:t>strictum</a:t>
            </a:r>
            <a:r>
              <a:rPr lang="cs-CZ" dirty="0"/>
              <a:t>) a </a:t>
            </a:r>
            <a:r>
              <a:rPr lang="cs-CZ" b="1" dirty="0" err="1"/>
              <a:t>přir</a:t>
            </a:r>
            <a:r>
              <a:rPr lang="cs-CZ" b="1" dirty="0"/>
              <a:t>. právo dané slušností a prospěšností  (</a:t>
            </a:r>
            <a:r>
              <a:rPr lang="cs-CZ" dirty="0"/>
              <a:t>ius naturale </a:t>
            </a:r>
            <a:r>
              <a:rPr lang="cs-CZ" dirty="0" err="1"/>
              <a:t>laxius</a:t>
            </a:r>
            <a:r>
              <a:rPr lang="cs-CZ" dirty="0"/>
              <a:t>); </a:t>
            </a:r>
            <a:r>
              <a:rPr lang="cs-CZ" b="1" dirty="0"/>
              <a:t>stát ovšem předpokládá smlouvu individuí</a:t>
            </a:r>
            <a:r>
              <a:rPr lang="cs-CZ" dirty="0"/>
              <a:t>, stejně jako vlastnické právo; i mezinárodní právo se dělí na přirozené a na založené </a:t>
            </a:r>
            <a:r>
              <a:rPr lang="cs-CZ" dirty="0" err="1"/>
              <a:t>mezinár</a:t>
            </a:r>
            <a:r>
              <a:rPr lang="cs-CZ" dirty="0"/>
              <a:t>. smlouvami</a:t>
            </a:r>
          </a:p>
          <a:p>
            <a:r>
              <a:rPr lang="cs-CZ" dirty="0" err="1"/>
              <a:t>Francisco</a:t>
            </a:r>
            <a:r>
              <a:rPr lang="cs-CZ" dirty="0"/>
              <a:t> </a:t>
            </a:r>
            <a:r>
              <a:rPr lang="cs-CZ" dirty="0" err="1"/>
              <a:t>Suárez</a:t>
            </a:r>
            <a:r>
              <a:rPr lang="cs-CZ" dirty="0"/>
              <a:t> (1548-1617): španělský jezuita, scholastik, který zejm. rozvinul teorii pozitivního a mezinárodního práva: zákony stanoveny Bohem nebo člověkem, v mezinárodním právu smlouvami a zvyklostmi, sepsal také učebnici /přehled scholastiky, která byla používána až do 19. století, rozpracoval také teorii poznání upozorňující na propast mezi duchem a hmotou: duch není s to ve smyslově vnímané hmotě postihnout její duchovní esenci (poznání idejí)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5C6F9D-7A7C-475F-A3D3-A4C1E6B8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7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5032C2-9E8D-4FA5-A462-F9B9510AE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87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0EDB99-59AD-B629-1D0C-A72A65A8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Kantova představa o mezinárodní politice: K věčnému míru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958AD0-ED3C-F135-8F2B-52EF57245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evropanství, resp. světoobčanství</a:t>
            </a:r>
          </a:p>
          <a:p>
            <a:r>
              <a:rPr lang="cs-CZ" dirty="0"/>
              <a:t>2. republikánství</a:t>
            </a:r>
          </a:p>
          <a:p>
            <a:r>
              <a:rPr lang="cs-CZ" dirty="0"/>
              <a:t>3. pohostinnost (otevřenost pro cizince?)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E02392D-E6AE-F445-8926-FAD140A5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255840A-55A4-4E27-0B09-3C6B3D67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9BA-7AFE-49B2-8753-453CE8E2074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212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Dějiny evropského myšlení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4. Etika 1: vztah etiky a poznání: co je pravda? pravda v morálním a amorálním smyslu. Vede poznání dobrého ke konání dobrého? Je poznávání toho, co je dobré a vzdělání vůbec přínosné pro morálku, nebo spíše poznání kazí charakter?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438"/>
    </mc:Choice>
    <mc:Fallback xmlns="">
      <p:transition spd="slow" advTm="58438"/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</TotalTime>
  <Words>2327</Words>
  <Application>Microsoft Office PowerPoint</Application>
  <PresentationFormat>Širokoúhlá obrazovka</PresentationFormat>
  <Paragraphs>125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Motiv Office</vt:lpstr>
      <vt:lpstr>Etika a právo</vt:lpstr>
      <vt:lpstr>Spravedlnost a právo</vt:lpstr>
      <vt:lpstr>Základní atributy práva podle antropologie a sociologický postoj k právu</vt:lpstr>
      <vt:lpstr>Legalita a legitimita</vt:lpstr>
      <vt:lpstr>Přirozené právo a právo z hlediska interpretace</vt:lpstr>
      <vt:lpstr>Právo a jeho postavení ve společnosti</vt:lpstr>
      <vt:lpstr>Raně novověká filosofie práva a spravedlnosti</vt:lpstr>
      <vt:lpstr>Kantova představa o mezinárodní politice: K věčnému míru</vt:lpstr>
      <vt:lpstr>Dějiny evropského myšlení</vt:lpstr>
      <vt:lpstr>Vztah etiky a poznání </vt:lpstr>
      <vt:lpstr>Etický pojem pravdy (Paul Ricœur)</vt:lpstr>
      <vt:lpstr>Pravda jako mravní závazek?</vt:lpstr>
      <vt:lpstr>Relativnost pravdy?</vt:lpstr>
      <vt:lpstr>Skepse vůči pravdě a etika</vt:lpstr>
      <vt:lpstr>Francis Bacon – nauka o idolech</vt:lpstr>
      <vt:lpstr>Z povinné četby: Nietzscheho kritika poznání a jazyka</vt:lpstr>
      <vt:lpstr>Friedrich Nietzsche (1844-1900) -  filosofie výchovy a pojem nadčlověka</vt:lpstr>
      <vt:lpstr>Friedrich Nietzsche (1844-1900) -  Kritika poznání, etiky, estetika, výchovy a náboženství</vt:lpstr>
      <vt:lpstr>Rozlišitelnost pravdy, fikce, lži?</vt:lpstr>
      <vt:lpstr>Co je to rozumnost (fronésis, prudentia)</vt:lpstr>
      <vt:lpstr>Platón a Aristotelés o rozumnosti </vt:lpstr>
      <vt:lpstr>Ctnosti, mezi něž patří i rozumnost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Alena Zelená</dc:creator>
  <cp:lastModifiedBy>Alena Zelená</cp:lastModifiedBy>
  <cp:revision>42</cp:revision>
  <dcterms:created xsi:type="dcterms:W3CDTF">2019-07-20T14:25:46Z</dcterms:created>
  <dcterms:modified xsi:type="dcterms:W3CDTF">2025-10-18T17:45:00Z</dcterms:modified>
</cp:coreProperties>
</file>