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57" r:id="rId4"/>
    <p:sldId id="258" r:id="rId5"/>
    <p:sldId id="276" r:id="rId6"/>
    <p:sldId id="259" r:id="rId7"/>
    <p:sldId id="277" r:id="rId8"/>
    <p:sldId id="284" r:id="rId9"/>
    <p:sldId id="260" r:id="rId10"/>
    <p:sldId id="261" r:id="rId11"/>
    <p:sldId id="275" r:id="rId12"/>
    <p:sldId id="298" r:id="rId13"/>
    <p:sldId id="265" r:id="rId14"/>
    <p:sldId id="285" r:id="rId15"/>
    <p:sldId id="278" r:id="rId16"/>
    <p:sldId id="279" r:id="rId17"/>
    <p:sldId id="286" r:id="rId18"/>
    <p:sldId id="262" r:id="rId19"/>
    <p:sldId id="263" r:id="rId20"/>
    <p:sldId id="287" r:id="rId21"/>
    <p:sldId id="266" r:id="rId22"/>
    <p:sldId id="280" r:id="rId23"/>
    <p:sldId id="267" r:id="rId24"/>
    <p:sldId id="268" r:id="rId25"/>
    <p:sldId id="264" r:id="rId26"/>
    <p:sldId id="269" r:id="rId27"/>
    <p:sldId id="288" r:id="rId28"/>
    <p:sldId id="283" r:id="rId29"/>
    <p:sldId id="271" r:id="rId30"/>
    <p:sldId id="289" r:id="rId31"/>
    <p:sldId id="282" r:id="rId32"/>
    <p:sldId id="290" r:id="rId33"/>
    <p:sldId id="272" r:id="rId34"/>
    <p:sldId id="291" r:id="rId35"/>
    <p:sldId id="292" r:id="rId36"/>
    <p:sldId id="297" r:id="rId37"/>
    <p:sldId id="296" r:id="rId38"/>
    <p:sldId id="281" r:id="rId39"/>
    <p:sldId id="293" r:id="rId40"/>
    <p:sldId id="294" r:id="rId41"/>
    <p:sldId id="29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0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Klíčové momenty 8</a:t>
            </a:r>
            <a:endParaRPr lang="cs-CZ" b="1" dirty="0"/>
          </a:p>
        </p:txBody>
      </p:sp>
      <p:sp>
        <p:nvSpPr>
          <p:cNvPr id="3" name="Podnadpis 2"/>
          <p:cNvSpPr>
            <a:spLocks noGrp="1"/>
          </p:cNvSpPr>
          <p:nvPr>
            <p:ph type="subTitle" idx="1"/>
          </p:nvPr>
        </p:nvSpPr>
        <p:spPr/>
        <p:txBody>
          <a:bodyPr/>
          <a:lstStyle/>
          <a:p>
            <a:r>
              <a:rPr lang="cs-CZ" b="1" dirty="0" smtClean="0"/>
              <a:t>Feminismus a koloniální debaty o </a:t>
            </a:r>
            <a:r>
              <a:rPr lang="cs-CZ" b="1" i="1" dirty="0" err="1" smtClean="0"/>
              <a:t>hjonmo</a:t>
            </a:r>
            <a:r>
              <a:rPr lang="cs-CZ" b="1" i="1" dirty="0" smtClean="0"/>
              <a:t> </a:t>
            </a:r>
            <a:r>
              <a:rPr lang="cs-CZ" b="1" i="1" dirty="0" err="1" smtClean="0"/>
              <a:t>jangčcho</a:t>
            </a:r>
            <a:endParaRPr lang="cs-CZ" b="1" i="1" dirty="0"/>
          </a:p>
        </p:txBody>
      </p:sp>
      <p:pic>
        <p:nvPicPr>
          <p:cNvPr id="4" name="Obrázek 3"/>
          <p:cNvPicPr>
            <a:picLocks noChangeAspect="1"/>
          </p:cNvPicPr>
          <p:nvPr/>
        </p:nvPicPr>
        <p:blipFill>
          <a:blip r:embed="rId2"/>
          <a:stretch>
            <a:fillRect/>
          </a:stretch>
        </p:blipFill>
        <p:spPr>
          <a:xfrm>
            <a:off x="3821794" y="438558"/>
            <a:ext cx="1743075" cy="2619375"/>
          </a:xfrm>
          <a:prstGeom prst="rect">
            <a:avLst/>
          </a:prstGeom>
        </p:spPr>
      </p:pic>
      <p:pic>
        <p:nvPicPr>
          <p:cNvPr id="5" name="Obrázek 4"/>
          <p:cNvPicPr>
            <a:picLocks noChangeAspect="1"/>
          </p:cNvPicPr>
          <p:nvPr/>
        </p:nvPicPr>
        <p:blipFill>
          <a:blip r:embed="rId3"/>
          <a:stretch>
            <a:fillRect/>
          </a:stretch>
        </p:blipFill>
        <p:spPr>
          <a:xfrm>
            <a:off x="6797450" y="381636"/>
            <a:ext cx="1428750" cy="3209925"/>
          </a:xfrm>
          <a:prstGeom prst="rect">
            <a:avLst/>
          </a:prstGeom>
        </p:spPr>
      </p:pic>
    </p:spTree>
    <p:extLst>
      <p:ext uri="{BB962C8B-B14F-4D97-AF65-F5344CB8AC3E}">
        <p14:creationId xmlns:p14="http://schemas.microsoft.com/office/powerpoint/2010/main" val="338541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Emancipační (ve stejném kontextu)</a:t>
            </a:r>
            <a:r>
              <a:rPr lang="cs-CZ" dirty="0" smtClean="0"/>
              <a:t> </a:t>
            </a:r>
            <a:endParaRPr lang="cs-CZ" dirty="0"/>
          </a:p>
        </p:txBody>
      </p:sp>
      <p:sp>
        <p:nvSpPr>
          <p:cNvPr id="3" name="Zástupný symbol pro obsah 2"/>
          <p:cNvSpPr>
            <a:spLocks noGrp="1"/>
          </p:cNvSpPr>
          <p:nvPr>
            <p:ph idx="1"/>
          </p:nvPr>
        </p:nvSpPr>
        <p:spPr/>
        <p:txBody>
          <a:bodyPr/>
          <a:lstStyle/>
          <a:p>
            <a:r>
              <a:rPr lang="cs-CZ" dirty="0" smtClean="0"/>
              <a:t>Braly jsme politiku na lehkou váhu. Ale poznáním okolních zemí jsme zjistily, že ženy mají stejná práva jako muž. To je rozumné… doufáme, že zabráníme osudu stát se znovu otroky a zachráníme naši svobodu a nezávislost tím, že splatíme národní dluh…</a:t>
            </a:r>
            <a:endParaRPr lang="cs-CZ" dirty="0"/>
          </a:p>
        </p:txBody>
      </p:sp>
    </p:spTree>
    <p:extLst>
      <p:ext uri="{BB962C8B-B14F-4D97-AF65-F5344CB8AC3E}">
        <p14:creationId xmlns:p14="http://schemas.microsoft.com/office/powerpoint/2010/main" val="3190547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Sofistikovanější: </a:t>
            </a:r>
            <a:r>
              <a:rPr lang="cs-CZ" b="1" i="1" dirty="0" smtClean="0"/>
              <a:t>Sin </a:t>
            </a:r>
            <a:r>
              <a:rPr lang="cs-CZ" b="1" i="1" dirty="0" err="1" smtClean="0"/>
              <a:t>josong</a:t>
            </a:r>
            <a:r>
              <a:rPr lang="cs-CZ" b="1" dirty="0" smtClean="0"/>
              <a:t>, 1924</a:t>
            </a:r>
            <a:endParaRPr lang="cs-CZ" b="1" dirty="0"/>
          </a:p>
        </p:txBody>
      </p:sp>
      <p:sp>
        <p:nvSpPr>
          <p:cNvPr id="3" name="Zástupný symbol pro obsah 2"/>
          <p:cNvSpPr>
            <a:spLocks noGrp="1"/>
          </p:cNvSpPr>
          <p:nvPr>
            <p:ph idx="1"/>
          </p:nvPr>
        </p:nvSpPr>
        <p:spPr/>
        <p:txBody>
          <a:bodyPr>
            <a:normAutofit/>
          </a:bodyPr>
          <a:lstStyle/>
          <a:p>
            <a:r>
              <a:rPr lang="cs-CZ" dirty="0" smtClean="0"/>
              <a:t>Doufáme</a:t>
            </a:r>
            <a:r>
              <a:rPr lang="cs-CZ" dirty="0"/>
              <a:t>, že korejské ženy budou moci zastat tolik </a:t>
            </a:r>
            <a:r>
              <a:rPr lang="cs-CZ" b="1" dirty="0"/>
              <a:t>práce</a:t>
            </a:r>
            <a:r>
              <a:rPr lang="cs-CZ" dirty="0"/>
              <a:t>, kolik bude potřeba, </a:t>
            </a:r>
            <a:r>
              <a:rPr lang="cs-CZ" dirty="0" smtClean="0"/>
              <a:t>a </a:t>
            </a:r>
            <a:r>
              <a:rPr lang="cs-CZ" dirty="0"/>
              <a:t>podaří se jim ji spojit s </a:t>
            </a:r>
            <a:r>
              <a:rPr lang="cs-CZ" b="1" dirty="0"/>
              <a:t>manželstvím a mateřstvím</a:t>
            </a:r>
            <a:r>
              <a:rPr lang="cs-CZ" dirty="0"/>
              <a:t>. Zapotřebí je nejen práce </a:t>
            </a:r>
            <a:r>
              <a:rPr lang="cs-CZ" dirty="0" smtClean="0"/>
              <a:t>na </a:t>
            </a:r>
            <a:r>
              <a:rPr lang="cs-CZ" dirty="0"/>
              <a:t>intelektuální úrovni, ale také manuální... Zdá se, že právě takovýto směr by mohl přinést </a:t>
            </a:r>
            <a:r>
              <a:rPr lang="cs-CZ" dirty="0" smtClean="0"/>
              <a:t>ovoce </a:t>
            </a:r>
            <a:r>
              <a:rPr lang="cs-CZ" dirty="0"/>
              <a:t>pro naši společnost a ekonomiku. I </a:t>
            </a:r>
            <a:r>
              <a:rPr lang="cs-CZ" b="1" dirty="0"/>
              <a:t>vdané ženy </a:t>
            </a:r>
            <a:r>
              <a:rPr lang="cs-CZ" dirty="0"/>
              <a:t>by se měly držet svého zaměstnání </a:t>
            </a:r>
            <a:r>
              <a:rPr lang="cs-CZ" dirty="0" smtClean="0"/>
              <a:t>a </a:t>
            </a:r>
            <a:r>
              <a:rPr lang="cs-CZ" dirty="0"/>
              <a:t>pokusit se tak skloubit rodinný život s pracovním. Jak již bylo zmíněno výše, korejským </a:t>
            </a:r>
            <a:r>
              <a:rPr lang="cs-CZ" dirty="0" smtClean="0"/>
              <a:t>ženám </a:t>
            </a:r>
            <a:r>
              <a:rPr lang="cs-CZ" b="1" dirty="0"/>
              <a:t>chybí kuráž a </a:t>
            </a:r>
            <a:r>
              <a:rPr lang="cs-CZ" b="1" dirty="0" smtClean="0"/>
              <a:t>samostatnost</a:t>
            </a:r>
            <a:r>
              <a:rPr lang="cs-CZ" dirty="0"/>
              <a:t>. Nicméně jejich touha měřit </a:t>
            </a:r>
            <a:r>
              <a:rPr lang="cs-CZ" dirty="0" smtClean="0"/>
              <a:t>se </a:t>
            </a:r>
            <a:r>
              <a:rPr lang="cs-CZ" dirty="0"/>
              <a:t>s patriarchální mocí se zdá být vyšší než touha žen v Japonsku či v Číně. A proto je </a:t>
            </a:r>
            <a:r>
              <a:rPr lang="cs-CZ" dirty="0" smtClean="0"/>
              <a:t>pro </a:t>
            </a:r>
            <a:r>
              <a:rPr lang="cs-CZ" dirty="0"/>
              <a:t>korejské ženy potřeba, aby jakmile se stanou součástí pracovního trhu, byly </a:t>
            </a:r>
            <a:r>
              <a:rPr lang="cs-CZ" dirty="0" smtClean="0"/>
              <a:t>společensky </a:t>
            </a:r>
            <a:r>
              <a:rPr lang="cs-CZ" dirty="0"/>
              <a:t>aktivními, aby mohly lépe reagovat na vnější podněty.</a:t>
            </a:r>
          </a:p>
        </p:txBody>
      </p:sp>
    </p:spTree>
    <p:extLst>
      <p:ext uri="{BB962C8B-B14F-4D97-AF65-F5344CB8AC3E}">
        <p14:creationId xmlns:p14="http://schemas.microsoft.com/office/powerpoint/2010/main" val="330730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Ideální žena abstraktně i konkrétně</a:t>
            </a:r>
            <a:endParaRPr lang="en-US" b="1" dirty="0"/>
          </a:p>
        </p:txBody>
      </p:sp>
      <p:sp>
        <p:nvSpPr>
          <p:cNvPr id="3" name="Zástupný symbol pro obsah 2"/>
          <p:cNvSpPr>
            <a:spLocks noGrp="1"/>
          </p:cNvSpPr>
          <p:nvPr>
            <p:ph idx="1"/>
          </p:nvPr>
        </p:nvSpPr>
        <p:spPr/>
        <p:txBody>
          <a:bodyPr/>
          <a:lstStyle/>
          <a:p>
            <a:r>
              <a:rPr lang="cs-CZ" dirty="0" smtClean="0"/>
              <a:t>Za hranicemi domu</a:t>
            </a:r>
          </a:p>
          <a:p>
            <a:r>
              <a:rPr lang="cs-CZ" dirty="0" smtClean="0"/>
              <a:t>Účast na veřejném životě</a:t>
            </a:r>
          </a:p>
          <a:p>
            <a:r>
              <a:rPr lang="cs-CZ" dirty="0" smtClean="0"/>
              <a:t>Vzdělání</a:t>
            </a:r>
          </a:p>
          <a:p>
            <a:r>
              <a:rPr lang="cs-CZ" dirty="0" smtClean="0"/>
              <a:t>Možnost srovnání (viděly, slyšely, nejen četly)</a:t>
            </a:r>
          </a:p>
          <a:p>
            <a:r>
              <a:rPr lang="cs-CZ" dirty="0" smtClean="0"/>
              <a:t>Totéž mužská část populace</a:t>
            </a:r>
          </a:p>
        </p:txBody>
      </p:sp>
    </p:spTree>
    <p:extLst>
      <p:ext uri="{BB962C8B-B14F-4D97-AF65-F5344CB8AC3E}">
        <p14:creationId xmlns:p14="http://schemas.microsoft.com/office/powerpoint/2010/main" val="126519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Mimo kontext</a:t>
            </a:r>
            <a:br>
              <a:rPr lang="cs-CZ" b="1" dirty="0" smtClean="0"/>
            </a:br>
            <a:r>
              <a:rPr lang="cs-CZ" b="1" dirty="0" smtClean="0"/>
              <a:t>Na </a:t>
            </a:r>
            <a:r>
              <a:rPr lang="cs-CZ" b="1" dirty="0" err="1" smtClean="0"/>
              <a:t>Hjesok</a:t>
            </a:r>
            <a:r>
              <a:rPr lang="cs-CZ" b="1" dirty="0" smtClean="0"/>
              <a:t>: Ideální žena</a:t>
            </a:r>
            <a:endParaRPr lang="cs-CZ" b="1" dirty="0"/>
          </a:p>
        </p:txBody>
      </p:sp>
      <p:sp>
        <p:nvSpPr>
          <p:cNvPr id="3" name="Zástupný symbol pro obsah 2"/>
          <p:cNvSpPr>
            <a:spLocks noGrp="1"/>
          </p:cNvSpPr>
          <p:nvPr>
            <p:ph idx="1"/>
          </p:nvPr>
        </p:nvSpPr>
        <p:spPr/>
        <p:txBody>
          <a:bodyPr>
            <a:normAutofit/>
          </a:bodyPr>
          <a:lstStyle/>
          <a:p>
            <a:r>
              <a:rPr lang="cs-CZ" b="1" i="1" dirty="0" smtClean="0"/>
              <a:t>Ideální </a:t>
            </a:r>
            <a:r>
              <a:rPr lang="cs-CZ" b="1" i="1" dirty="0"/>
              <a:t>žena (</a:t>
            </a:r>
            <a:r>
              <a:rPr lang="ko-KR" altLang="en-US" b="1" i="1" dirty="0"/>
              <a:t>이상적부인</a:t>
            </a:r>
            <a:r>
              <a:rPr lang="en-US" altLang="ko-KR" b="1" i="1" dirty="0"/>
              <a:t>,</a:t>
            </a:r>
            <a:r>
              <a:rPr lang="ko-KR" altLang="en-US" b="1" i="1" dirty="0"/>
              <a:t>理想的婦人</a:t>
            </a:r>
            <a:r>
              <a:rPr lang="en-US" altLang="ko-KR" b="1" i="1" dirty="0" smtClean="0"/>
              <a:t>)</a:t>
            </a:r>
            <a:endParaRPr lang="cs-CZ" altLang="ko-KR" b="1" i="1" dirty="0" smtClean="0"/>
          </a:p>
          <a:p>
            <a:r>
              <a:rPr lang="cs-CZ" dirty="0" smtClean="0"/>
              <a:t>Co  </a:t>
            </a:r>
            <a:r>
              <a:rPr lang="cs-CZ" dirty="0"/>
              <a:t>vlastně  znamená  „ideál“?  </a:t>
            </a:r>
            <a:r>
              <a:rPr lang="cs-CZ" dirty="0" smtClean="0"/>
              <a:t>Populární pojem  </a:t>
            </a:r>
            <a:r>
              <a:rPr lang="cs-CZ" dirty="0"/>
              <a:t>„ideál“  znamená  představu zrozenou  </a:t>
            </a:r>
            <a:r>
              <a:rPr lang="cs-CZ" dirty="0" smtClean="0"/>
              <a:t>z touhy</a:t>
            </a:r>
            <a:r>
              <a:rPr lang="cs-CZ" dirty="0"/>
              <a:t>.  Tento  ideál  může  mít  také  emocionální  charakter,  ale  já  bych  se chtěla zaměřit na to, čemu říkám </a:t>
            </a:r>
            <a:r>
              <a:rPr lang="cs-CZ" dirty="0" smtClean="0"/>
              <a:t>intelektuální/spirituální </a:t>
            </a:r>
            <a:r>
              <a:rPr lang="cs-CZ" dirty="0"/>
              <a:t>ideál. Koho  tedy  vlastně  můžeme považovat  za  ideální  ženu?  Nemyslím  si,  že  by  kdy nějaká  ideální  žena</a:t>
            </a:r>
            <a:r>
              <a:rPr lang="cs-CZ" dirty="0" smtClean="0"/>
              <a:t>, ať  </a:t>
            </a:r>
            <a:r>
              <a:rPr lang="cs-CZ" dirty="0"/>
              <a:t>už  </a:t>
            </a:r>
            <a:r>
              <a:rPr lang="cs-CZ" dirty="0" smtClean="0"/>
              <a:t>v minulosti  </a:t>
            </a:r>
            <a:r>
              <a:rPr lang="cs-CZ" dirty="0"/>
              <a:t>nebo  přítomnosti  existovala.  Může  to  být  tím,  že jsem  nestudovala  dostatečně  podrobně  všechny  ženské  historické  postavy  a  osobnosti, ale  myslím,  že  je  to  spíše  tím,  </a:t>
            </a:r>
            <a:r>
              <a:rPr lang="cs-CZ" dirty="0" smtClean="0"/>
              <a:t>že moje  </a:t>
            </a:r>
            <a:r>
              <a:rPr lang="cs-CZ" dirty="0"/>
              <a:t>představa  ideálu  má  mnohem  vyšší  nároky. Ženské  vzory,  které  dále  zmíním,  jsou  ovšem  jen  jedněmi  </a:t>
            </a:r>
            <a:r>
              <a:rPr lang="cs-CZ" dirty="0" smtClean="0"/>
              <a:t>z mnoha</a:t>
            </a:r>
            <a:r>
              <a:rPr lang="cs-CZ" dirty="0"/>
              <a:t>.  </a:t>
            </a:r>
          </a:p>
        </p:txBody>
      </p:sp>
    </p:spTree>
    <p:extLst>
      <p:ext uri="{BB962C8B-B14F-4D97-AF65-F5344CB8AC3E}">
        <p14:creationId xmlns:p14="http://schemas.microsoft.com/office/powerpoint/2010/main" val="365042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cs-CZ" dirty="0"/>
              <a:t>Příkladem  je  tak např.  </a:t>
            </a:r>
            <a:r>
              <a:rPr lang="cs-CZ" b="1" dirty="0"/>
              <a:t>Kaťuša </a:t>
            </a:r>
            <a:r>
              <a:rPr lang="cs-CZ" dirty="0"/>
              <a:t> z Tolstého  románu  Vzkříšení,  jejímž  ideálem  byla  proměna;  </a:t>
            </a:r>
            <a:r>
              <a:rPr lang="cs-CZ" b="1" dirty="0"/>
              <a:t>Magda</a:t>
            </a:r>
            <a:r>
              <a:rPr lang="cs-CZ" dirty="0"/>
              <a:t>, hlavní  postava  dramatu  </a:t>
            </a:r>
            <a:r>
              <a:rPr lang="cs-CZ" dirty="0" err="1"/>
              <a:t>Heimat</a:t>
            </a:r>
            <a:r>
              <a:rPr lang="cs-CZ" dirty="0"/>
              <a:t>  (Magda)  Hermanna </a:t>
            </a:r>
            <a:r>
              <a:rPr lang="cs-CZ" dirty="0" err="1"/>
              <a:t>Sudermanna</a:t>
            </a:r>
            <a:r>
              <a:rPr lang="cs-CZ" dirty="0"/>
              <a:t>, jejíž  ideál  byl zhmotněn v egoismu; </a:t>
            </a:r>
            <a:r>
              <a:rPr lang="cs-CZ" b="1" dirty="0"/>
              <a:t>Nora</a:t>
            </a:r>
            <a:r>
              <a:rPr lang="cs-CZ" dirty="0"/>
              <a:t>, hrdinka hry Henrika Ibsena, Domeček pro panenky, pro niž tím  pravým  ideálem  byla  láska;  spisovatelka </a:t>
            </a:r>
            <a:r>
              <a:rPr lang="cs-CZ" b="1" dirty="0"/>
              <a:t>Harriet  </a:t>
            </a:r>
            <a:r>
              <a:rPr lang="cs-CZ" b="1" dirty="0" err="1"/>
              <a:t>Beecher</a:t>
            </a:r>
            <a:r>
              <a:rPr lang="cs-CZ" b="1" dirty="0"/>
              <a:t> </a:t>
            </a:r>
            <a:r>
              <a:rPr lang="cs-CZ" b="1" dirty="0" smtClean="0"/>
              <a:t>-</a:t>
            </a:r>
            <a:r>
              <a:rPr lang="cs-CZ" b="1" dirty="0" err="1" smtClean="0"/>
              <a:t>Stoweová</a:t>
            </a:r>
            <a:r>
              <a:rPr lang="cs-CZ" dirty="0"/>
              <a:t>,  autorka Chaloupky strýčka Toma, jejímž ideálem se stala náboženská svoboda; </a:t>
            </a:r>
            <a:r>
              <a:rPr lang="cs-CZ" dirty="0" err="1" smtClean="0"/>
              <a:t>Hiracuka</a:t>
            </a:r>
            <a:r>
              <a:rPr lang="cs-CZ" dirty="0" smtClean="0"/>
              <a:t> </a:t>
            </a:r>
            <a:r>
              <a:rPr lang="cs-CZ" dirty="0" err="1" smtClean="0"/>
              <a:t>Raičó</a:t>
            </a:r>
            <a:r>
              <a:rPr lang="en-US" altLang="ja-JP" dirty="0" smtClean="0"/>
              <a:t>,</a:t>
            </a:r>
            <a:r>
              <a:rPr lang="cs-CZ" dirty="0"/>
              <a:t>pro kterou intelekt a genialita byly tím pravým ideálem, a nakonec </a:t>
            </a:r>
            <a:r>
              <a:rPr lang="cs-CZ" dirty="0" err="1"/>
              <a:t>Josano</a:t>
            </a:r>
            <a:r>
              <a:rPr lang="cs-CZ" dirty="0"/>
              <a:t>  </a:t>
            </a:r>
            <a:r>
              <a:rPr lang="cs-CZ" dirty="0" err="1" smtClean="0"/>
              <a:t>Akiko</a:t>
            </a:r>
            <a:r>
              <a:rPr lang="en-US" altLang="ko-KR" dirty="0" smtClean="0"/>
              <a:t>,  </a:t>
            </a:r>
            <a:r>
              <a:rPr lang="cs-CZ" dirty="0"/>
              <a:t>pro  kterou  byla  největším  ideálem  šťastná  rodina. Neznamená  to,  že  bych  všechny  tyto  ideály  obdivovala,  ale  myslím,  že  právě  teď  jsou tyto  cíle  nejblíže  těm,  ke  kterým  bychom  měli  směřovat  my  sami. </a:t>
            </a:r>
          </a:p>
        </p:txBody>
      </p:sp>
    </p:spTree>
    <p:extLst>
      <p:ext uri="{BB962C8B-B14F-4D97-AF65-F5344CB8AC3E}">
        <p14:creationId xmlns:p14="http://schemas.microsoft.com/office/powerpoint/2010/main" val="340302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Někteří  lidé  věří  tomu,  že  jsou  řízeni  osudem,  protože  se bojí o sebe pečovat, bojí se každé změny. Jsou to lidé, kteří jsou slabí, nemají ani ponětí o  tom,  co  to  vlastně  ideál  je  a  dávají  přednost  setrvání  ve  svých  neměnných  životech </a:t>
            </a:r>
            <a:r>
              <a:rPr lang="cs-CZ" dirty="0" smtClean="0"/>
              <a:t>v lehkosti  </a:t>
            </a:r>
            <a:r>
              <a:rPr lang="cs-CZ" dirty="0"/>
              <a:t>a  pohodlí.  Nicméně  my  musíme  </a:t>
            </a:r>
            <a:r>
              <a:rPr lang="cs-CZ" i="1" dirty="0" smtClean="0"/>
              <a:t>denně sebrat  </a:t>
            </a:r>
            <a:r>
              <a:rPr lang="cs-CZ" i="1" dirty="0"/>
              <a:t>všechny  síly</a:t>
            </a:r>
            <a:r>
              <a:rPr lang="cs-CZ" dirty="0"/>
              <a:t>,  které  máme</a:t>
            </a:r>
            <a:r>
              <a:rPr lang="cs-CZ" dirty="0" smtClean="0"/>
              <a:t>, a </a:t>
            </a:r>
            <a:r>
              <a:rPr lang="cs-CZ" dirty="0"/>
              <a:t>pozvednout naše vědomí. Jestliže tak učiníme, můžeme učinit velký krok vpřed za </a:t>
            </a:r>
            <a:r>
              <a:rPr lang="cs-CZ" dirty="0" smtClean="0"/>
              <a:t>naším ideálem</a:t>
            </a:r>
            <a:r>
              <a:rPr lang="cs-CZ" dirty="0"/>
              <a:t>. Nelze  tvrdit,  že žena  dosahuje  ideálu tím,  že představuje  morální  vzor</a:t>
            </a:r>
            <a:r>
              <a:rPr lang="cs-CZ" dirty="0" smtClean="0"/>
              <a:t>, nebo </a:t>
            </a:r>
            <a:r>
              <a:rPr lang="cs-CZ" dirty="0"/>
              <a:t>tím, že plní své povinnosti. </a:t>
            </a:r>
            <a:r>
              <a:rPr lang="cs-CZ" dirty="0" smtClean="0"/>
              <a:t>Já věřím</a:t>
            </a:r>
            <a:r>
              <a:rPr lang="cs-CZ" dirty="0"/>
              <a:t>, že žena musí být o krok napřed a připravit se tak na  </a:t>
            </a:r>
            <a:r>
              <a:rPr lang="cs-CZ" i="1" dirty="0"/>
              <a:t>naplnění  </a:t>
            </a:r>
            <a:r>
              <a:rPr lang="cs-CZ" b="1" i="1" dirty="0"/>
              <a:t>svých  snů</a:t>
            </a:r>
            <a:r>
              <a:rPr lang="cs-CZ" dirty="0"/>
              <a:t>. Také  věřím,  že  není  příliš  moudré  následovat  ideu  „</a:t>
            </a:r>
            <a:r>
              <a:rPr lang="cs-CZ" dirty="0" smtClean="0"/>
              <a:t>moudré matky</a:t>
            </a:r>
            <a:r>
              <a:rPr lang="cs-CZ" dirty="0"/>
              <a:t>, dobré manželky. Přijde mi totiž, že tato myšlenka je jen oblíbenou strategií, </a:t>
            </a:r>
            <a:r>
              <a:rPr lang="cs-CZ" dirty="0" smtClean="0"/>
              <a:t>které využívají  </a:t>
            </a:r>
            <a:r>
              <a:rPr lang="cs-CZ" dirty="0"/>
              <a:t>hlavně  učitelé.  Muž  je  také  manžel  a  otec.  A  přesto  jsem  nikdy  neslyšela  o </a:t>
            </a:r>
            <a:r>
              <a:rPr lang="cs-CZ" dirty="0" smtClean="0"/>
              <a:t>něčem  </a:t>
            </a:r>
            <a:r>
              <a:rPr lang="cs-CZ" dirty="0"/>
              <a:t>takovém  jako  „dobrý  manžel,  moudrý  otec“.</a:t>
            </a:r>
          </a:p>
        </p:txBody>
      </p:sp>
    </p:spTree>
    <p:extLst>
      <p:ext uri="{BB962C8B-B14F-4D97-AF65-F5344CB8AC3E}">
        <p14:creationId xmlns:p14="http://schemas.microsoft.com/office/powerpoint/2010/main" val="231121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a:bodyPr>
          <a:lstStyle/>
          <a:p>
            <a:r>
              <a:rPr lang="cs-CZ" dirty="0"/>
              <a:t>Jen  ženy  musí  být  dobrými družkami   a   moudrými   matkami.   A   toto   myšlení   je   nám předáváno   vzdělávacím systémem,  a  činí  tak  </a:t>
            </a:r>
            <a:r>
              <a:rPr lang="cs-CZ" dirty="0" smtClean="0"/>
              <a:t>z žen pouhý </a:t>
            </a:r>
            <a:r>
              <a:rPr lang="cs-CZ" b="1" dirty="0" smtClean="0"/>
              <a:t>přívěšek  </a:t>
            </a:r>
            <a:r>
              <a:rPr lang="cs-CZ" b="1" dirty="0"/>
              <a:t>mužů</a:t>
            </a:r>
            <a:r>
              <a:rPr lang="cs-CZ" dirty="0"/>
              <a:t>.  Takové  vzdělávání  nám  neumožňuje rozvíjet </a:t>
            </a:r>
            <a:r>
              <a:rPr lang="cs-CZ" dirty="0" smtClean="0"/>
              <a:t>naši osobnost </a:t>
            </a:r>
            <a:r>
              <a:rPr lang="cs-CZ" dirty="0"/>
              <a:t>a schopnosti. Zároveň představa srdečného poddajného ženství je bodem propagandy, která </a:t>
            </a:r>
            <a:r>
              <a:rPr lang="cs-CZ" dirty="0" smtClean="0"/>
              <a:t>z žen </a:t>
            </a:r>
            <a:r>
              <a:rPr lang="cs-CZ" dirty="0"/>
              <a:t>dělá otroky, a proto nemůže být ideálem ženství. Až do teď  byly  ženy  vychovávány  </a:t>
            </a:r>
            <a:r>
              <a:rPr lang="cs-CZ" dirty="0" smtClean="0"/>
              <a:t>v ideologii</a:t>
            </a:r>
            <a:r>
              <a:rPr lang="cs-CZ" dirty="0"/>
              <a:t>,  která  je  učila,  že  se  mají  plně  </a:t>
            </a:r>
            <a:r>
              <a:rPr lang="cs-CZ" b="1" dirty="0"/>
              <a:t>odevzdat  svému muži</a:t>
            </a:r>
            <a:r>
              <a:rPr lang="cs-CZ" dirty="0"/>
              <a:t>, který se o ně postará. Jsou tak navyklé na domácí prostředí, že ani neumějí říci</a:t>
            </a:r>
            <a:r>
              <a:rPr lang="cs-CZ" dirty="0" smtClean="0"/>
              <a:t>, co  </a:t>
            </a:r>
            <a:r>
              <a:rPr lang="cs-CZ" dirty="0"/>
              <a:t>je  špatně  a  </a:t>
            </a:r>
            <a:r>
              <a:rPr lang="cs-CZ" dirty="0" smtClean="0"/>
              <a:t>co dobře</a:t>
            </a:r>
            <a:r>
              <a:rPr lang="cs-CZ" dirty="0"/>
              <a:t>.  Jak  pak  po  nich  můžeme  chtít,  aby  naplňovaly  ideál  ženství? </a:t>
            </a:r>
            <a:r>
              <a:rPr lang="cs-CZ" dirty="0" smtClean="0"/>
              <a:t>K tomu </a:t>
            </a:r>
            <a:r>
              <a:rPr lang="cs-CZ" dirty="0"/>
              <a:t>samozřejmě potřebuje žena </a:t>
            </a:r>
            <a:r>
              <a:rPr lang="cs-CZ" b="1" i="1" dirty="0"/>
              <a:t>znalosti, schopnosti a umělecký talent</a:t>
            </a:r>
            <a:r>
              <a:rPr lang="cs-CZ" dirty="0"/>
              <a:t>. Měla by být připravena  rozpoznat  dobré  a  špatné  na  základě  svého  </a:t>
            </a:r>
            <a:r>
              <a:rPr lang="cs-CZ" i="1" dirty="0"/>
              <a:t>vlastního  úsudku</a:t>
            </a:r>
            <a:r>
              <a:rPr lang="cs-CZ" dirty="0"/>
              <a:t>.  Měla  by  být také  sebevědomá  </a:t>
            </a:r>
            <a:r>
              <a:rPr lang="cs-CZ" dirty="0" smtClean="0"/>
              <a:t>s touhou  </a:t>
            </a:r>
            <a:r>
              <a:rPr lang="cs-CZ" dirty="0"/>
              <a:t>po  </a:t>
            </a:r>
            <a:r>
              <a:rPr lang="cs-CZ" i="1" dirty="0"/>
              <a:t>poznání  svých  schopností</a:t>
            </a:r>
            <a:r>
              <a:rPr lang="cs-CZ" dirty="0"/>
              <a:t>,  které  by  ji  dovedly  </a:t>
            </a:r>
            <a:r>
              <a:rPr lang="cs-CZ" dirty="0" smtClean="0"/>
              <a:t>k jejímu </a:t>
            </a:r>
            <a:r>
              <a:rPr lang="cs-CZ" dirty="0"/>
              <a:t>životnímu  cíli.  Pouze  pak  může  být  silnou  průkopnicí,  která  má  všechny  předpoklady </a:t>
            </a:r>
            <a:r>
              <a:rPr lang="cs-CZ" dirty="0" smtClean="0"/>
              <a:t>k tomu</a:t>
            </a:r>
            <a:r>
              <a:rPr lang="cs-CZ" dirty="0"/>
              <a:t>, aby byly skutečnou </a:t>
            </a:r>
            <a:r>
              <a:rPr lang="cs-CZ" dirty="0" smtClean="0"/>
              <a:t>osvícenou </a:t>
            </a:r>
            <a:r>
              <a:rPr lang="cs-CZ" dirty="0"/>
              <a:t>ideální ženou. </a:t>
            </a:r>
          </a:p>
        </p:txBody>
      </p:sp>
    </p:spTree>
    <p:extLst>
      <p:ext uri="{BB962C8B-B14F-4D97-AF65-F5344CB8AC3E}">
        <p14:creationId xmlns:p14="http://schemas.microsoft.com/office/powerpoint/2010/main" val="283258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A proto my, současníci, musíme rozšiřovat své znalosti a  splnit  naši  povinnost  tím,  že  převezmeme  plnou  zodpovědnost za své činy. Jestliže se setkáme s těžkostmi, musíme o nich pečlivě přemýšlet a brát je jako možnost poznání. Tím jak budeme pozvedávat naše vědomí, tím blíže se dostaneme </a:t>
            </a:r>
            <a:r>
              <a:rPr lang="cs-CZ" dirty="0" smtClean="0"/>
              <a:t>k ideálu</a:t>
            </a:r>
            <a:r>
              <a:rPr lang="cs-CZ" dirty="0"/>
              <a:t>. A zatímco budeme takto žít, </a:t>
            </a:r>
            <a:r>
              <a:rPr lang="cs-CZ" b="1" dirty="0"/>
              <a:t>nepromarněme ani okamžik</a:t>
            </a:r>
            <a:r>
              <a:rPr lang="cs-CZ" dirty="0"/>
              <a:t> a žijme </a:t>
            </a:r>
            <a:r>
              <a:rPr lang="cs-CZ" dirty="0" smtClean="0"/>
              <a:t>tak, </a:t>
            </a:r>
            <a:r>
              <a:rPr lang="cs-CZ" dirty="0"/>
              <a:t>jako by byl zítřek  naším  posledním  dnem,  abychom  mohli  říci,  že  jsme  žili  ideální  život  až  do samého konce. </a:t>
            </a:r>
            <a:r>
              <a:rPr lang="cs-CZ" dirty="0" smtClean="0"/>
              <a:t>S hořící </a:t>
            </a:r>
            <a:r>
              <a:rPr lang="cs-CZ" dirty="0"/>
              <a:t>touhou, kterou cítím právě </a:t>
            </a:r>
            <a:r>
              <a:rPr lang="cs-CZ" dirty="0" smtClean="0"/>
              <a:t>v tento okamžik, </a:t>
            </a:r>
            <a:r>
              <a:rPr lang="cs-CZ" dirty="0"/>
              <a:t>zamýšlím věnovat se umění. Cesta </a:t>
            </a:r>
            <a:r>
              <a:rPr lang="cs-CZ" dirty="0" smtClean="0"/>
              <a:t>k ideálu </a:t>
            </a:r>
            <a:r>
              <a:rPr lang="cs-CZ" dirty="0"/>
              <a:t>se právě teď zdá být nejasnou. Nemohu vidět ani její </a:t>
            </a:r>
            <a:r>
              <a:rPr lang="cs-CZ" dirty="0" smtClean="0"/>
              <a:t>obrys. </a:t>
            </a:r>
            <a:r>
              <a:rPr lang="cs-CZ" dirty="0"/>
              <a:t>Ale přes bezpočet zkoušek, které přede mnou ještě leží, jistě naleznu směr </a:t>
            </a:r>
            <a:r>
              <a:rPr lang="cs-CZ" dirty="0" smtClean="0"/>
              <a:t>k cestě</a:t>
            </a:r>
            <a:r>
              <a:rPr lang="cs-CZ" dirty="0"/>
              <a:t>, po které se mám vydat</a:t>
            </a:r>
            <a:r>
              <a:rPr lang="cs-CZ" dirty="0" smtClean="0"/>
              <a:t>.</a:t>
            </a:r>
          </a:p>
          <a:p>
            <a:r>
              <a:rPr lang="cs-CZ" dirty="0" smtClean="0"/>
              <a:t>5</a:t>
            </a:r>
            <a:r>
              <a:rPr lang="cs-CZ" dirty="0"/>
              <a:t>. listopad 1914       </a:t>
            </a:r>
            <a:endParaRPr lang="cs-CZ" dirty="0" smtClean="0"/>
          </a:p>
          <a:p>
            <a:endParaRPr lang="cs-CZ" dirty="0"/>
          </a:p>
        </p:txBody>
      </p:sp>
    </p:spTree>
    <p:extLst>
      <p:ext uri="{BB962C8B-B14F-4D97-AF65-F5344CB8AC3E}">
        <p14:creationId xmlns:p14="http://schemas.microsoft.com/office/powerpoint/2010/main" val="189209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Pomocník: koloniální právo, zákon 1922</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věková  </a:t>
            </a:r>
            <a:r>
              <a:rPr lang="cs-CZ" dirty="0"/>
              <a:t>hranice  pro  vstup  do  manželství  pro  dívku  na  15  a  pro chlapce na 17 </a:t>
            </a:r>
            <a:r>
              <a:rPr lang="cs-CZ" dirty="0" smtClean="0"/>
              <a:t>let</a:t>
            </a:r>
          </a:p>
          <a:p>
            <a:r>
              <a:rPr lang="cs-CZ" dirty="0" smtClean="0"/>
              <a:t>zakázáno  </a:t>
            </a:r>
            <a:r>
              <a:rPr lang="cs-CZ" dirty="0"/>
              <a:t>mnohoženství  a  </a:t>
            </a:r>
            <a:r>
              <a:rPr lang="cs-CZ" dirty="0" smtClean="0"/>
              <a:t>konkubinát  (zvyk  </a:t>
            </a:r>
            <a:r>
              <a:rPr lang="cs-CZ" dirty="0"/>
              <a:t>brát  si  druhou  ženu  byl  označen  za nemravný  </a:t>
            </a:r>
            <a:r>
              <a:rPr lang="cs-CZ" dirty="0" smtClean="0"/>
              <a:t>už  </a:t>
            </a:r>
            <a:r>
              <a:rPr lang="cs-CZ" dirty="0"/>
              <a:t>na  počátku  koloniální  éry,  nicméně  až  </a:t>
            </a:r>
            <a:r>
              <a:rPr lang="cs-CZ" dirty="0" smtClean="0"/>
              <a:t>v r</a:t>
            </a:r>
            <a:r>
              <a:rPr lang="cs-CZ" dirty="0"/>
              <a:t>.  1922  byla  tato  tradice zrušena </a:t>
            </a:r>
            <a:r>
              <a:rPr lang="cs-CZ" dirty="0" smtClean="0"/>
              <a:t>zákonem),</a:t>
            </a:r>
          </a:p>
          <a:p>
            <a:r>
              <a:rPr lang="cs-CZ" dirty="0" smtClean="0"/>
              <a:t>zákaz </a:t>
            </a:r>
            <a:r>
              <a:rPr lang="cs-CZ" dirty="0"/>
              <a:t>sňatků mezi lidmi stejného příjmení</a:t>
            </a:r>
            <a:r>
              <a:rPr lang="cs-CZ" dirty="0" smtClean="0"/>
              <a:t>,</a:t>
            </a:r>
          </a:p>
          <a:p>
            <a:r>
              <a:rPr lang="cs-CZ" dirty="0" smtClean="0"/>
              <a:t>rozvod </a:t>
            </a:r>
            <a:r>
              <a:rPr lang="cs-CZ" dirty="0"/>
              <a:t>na základě </a:t>
            </a:r>
            <a:r>
              <a:rPr lang="cs-CZ" dirty="0" smtClean="0"/>
              <a:t>dohody ad</a:t>
            </a:r>
            <a:r>
              <a:rPr lang="cs-CZ" dirty="0"/>
              <a:t>. byl sice možný jen po souhlasu obou manželů, ale stále byl nutný souhlas jejich rodičů. Po rozvodu bylo zrušeno společně nabyté </a:t>
            </a:r>
            <a:r>
              <a:rPr lang="cs-CZ" dirty="0" smtClean="0"/>
              <a:t>vlastnictví a </a:t>
            </a:r>
            <a:r>
              <a:rPr lang="cs-CZ" dirty="0"/>
              <a:t>oba partneři získali zpět status, </a:t>
            </a:r>
            <a:r>
              <a:rPr lang="cs-CZ" dirty="0" smtClean="0"/>
              <a:t>který měli </a:t>
            </a:r>
            <a:r>
              <a:rPr lang="cs-CZ" dirty="0"/>
              <a:t>před vstupem do manželství</a:t>
            </a:r>
            <a:r>
              <a:rPr lang="cs-CZ" dirty="0" smtClean="0"/>
              <a:t>,</a:t>
            </a:r>
          </a:p>
          <a:p>
            <a:r>
              <a:rPr lang="cs-CZ" dirty="0" smtClean="0"/>
              <a:t>důvody pro rozvod (rok1912): cizoložství i v případě muže, nevěra trestná (poměr s vdanou ženou, 2 roky vězení), u ženy v každém případě, rozvod, pokud byl jeden uvězněn   </a:t>
            </a:r>
            <a:r>
              <a:rPr lang="cs-CZ" dirty="0"/>
              <a:t>na   více   než   tři   roky,   smrtelně   nemocen   nebo   se   stal pohřešovaným po dobu delší než tři roky</a:t>
            </a:r>
          </a:p>
        </p:txBody>
      </p:sp>
    </p:spTree>
    <p:extLst>
      <p:ext uri="{BB962C8B-B14F-4D97-AF65-F5344CB8AC3E}">
        <p14:creationId xmlns:p14="http://schemas.microsoft.com/office/powerpoint/2010/main" val="347944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err="1" smtClean="0"/>
              <a:t>Hjonmo</a:t>
            </a:r>
            <a:r>
              <a:rPr lang="cs-CZ" b="1" i="1" dirty="0" smtClean="0"/>
              <a:t> </a:t>
            </a:r>
            <a:r>
              <a:rPr lang="cs-CZ" b="1" i="1" dirty="0" err="1" smtClean="0"/>
              <a:t>jangčcho</a:t>
            </a:r>
            <a:r>
              <a:rPr lang="cs-CZ" b="1" i="1" dirty="0" smtClean="0"/>
              <a:t> </a:t>
            </a:r>
            <a:r>
              <a:rPr lang="ko-KR" altLang="en-US" dirty="0"/>
              <a:t>賢母良妻</a:t>
            </a:r>
            <a:endParaRPr lang="cs-CZ" b="1" i="1" dirty="0"/>
          </a:p>
        </p:txBody>
      </p:sp>
      <p:sp>
        <p:nvSpPr>
          <p:cNvPr id="3" name="Zástupný symbol pro obsah 2"/>
          <p:cNvSpPr>
            <a:spLocks noGrp="1"/>
          </p:cNvSpPr>
          <p:nvPr>
            <p:ph idx="1"/>
          </p:nvPr>
        </p:nvSpPr>
        <p:spPr/>
        <p:txBody>
          <a:bodyPr>
            <a:normAutofit fontScale="92500" lnSpcReduction="20000"/>
          </a:bodyPr>
          <a:lstStyle/>
          <a:p>
            <a:r>
              <a:rPr lang="cs-CZ" i="1" dirty="0" err="1" smtClean="0"/>
              <a:t>Rjosai</a:t>
            </a:r>
            <a:r>
              <a:rPr lang="cs-CZ" i="1" dirty="0" smtClean="0"/>
              <a:t> </a:t>
            </a:r>
            <a:r>
              <a:rPr lang="cs-CZ" i="1" dirty="0" err="1" smtClean="0"/>
              <a:t>kenbo</a:t>
            </a:r>
            <a:r>
              <a:rPr lang="cs-CZ" i="1" dirty="0" smtClean="0"/>
              <a:t> </a:t>
            </a:r>
            <a:r>
              <a:rPr lang="cs-CZ" dirty="0" smtClean="0"/>
              <a:t>s trochu jiným akcentem (není tam tolik mateřství, víc práce pro společnost) – základ moderního státu</a:t>
            </a:r>
          </a:p>
          <a:p>
            <a:r>
              <a:rPr lang="cs-CZ" dirty="0" smtClean="0"/>
              <a:t>Korejský</a:t>
            </a:r>
            <a:r>
              <a:rPr lang="cs-CZ" i="1" dirty="0" smtClean="0"/>
              <a:t> </a:t>
            </a:r>
            <a:r>
              <a:rPr lang="cs-CZ" i="1" dirty="0" err="1" smtClean="0"/>
              <a:t>pudŏk</a:t>
            </a:r>
            <a:r>
              <a:rPr lang="cs-CZ" i="1" dirty="0" smtClean="0"/>
              <a:t> </a:t>
            </a:r>
            <a:r>
              <a:rPr lang="cs-CZ" i="1" dirty="0" err="1" smtClean="0"/>
              <a:t>sunčchŏl</a:t>
            </a:r>
            <a:r>
              <a:rPr lang="cs-CZ" i="1" dirty="0" smtClean="0"/>
              <a:t> </a:t>
            </a:r>
            <a:r>
              <a:rPr lang="cs-CZ" dirty="0" smtClean="0"/>
              <a:t>(</a:t>
            </a:r>
            <a:r>
              <a:rPr lang="ko-KR" altLang="en-US" dirty="0" smtClean="0"/>
              <a:t>婦德純鐵</a:t>
            </a:r>
            <a:r>
              <a:rPr lang="cs-CZ" altLang="ko-KR" dirty="0"/>
              <a:t>)</a:t>
            </a:r>
            <a:r>
              <a:rPr lang="en-US" altLang="ko-KR" dirty="0" smtClean="0"/>
              <a:t> </a:t>
            </a:r>
            <a:r>
              <a:rPr lang="cs-CZ" dirty="0" smtClean="0"/>
              <a:t>od </a:t>
            </a:r>
            <a:r>
              <a:rPr lang="cs-CZ" dirty="0" smtClean="0"/>
              <a:t>počátku století, v podstatě stále konfuciánský</a:t>
            </a:r>
            <a:r>
              <a:rPr lang="cs-CZ" dirty="0" smtClean="0"/>
              <a:t>), 1906 založen spolek pro šlechtění ženských ctností</a:t>
            </a:r>
            <a:endParaRPr lang="cs-CZ" dirty="0" smtClean="0"/>
          </a:p>
          <a:p>
            <a:r>
              <a:rPr lang="cs-CZ" i="1" dirty="0" err="1" smtClean="0"/>
              <a:t>Hjonmo</a:t>
            </a:r>
            <a:r>
              <a:rPr lang="cs-CZ" i="1" dirty="0" smtClean="0"/>
              <a:t> </a:t>
            </a:r>
            <a:r>
              <a:rPr lang="cs-CZ" i="1" dirty="0" err="1" smtClean="0"/>
              <a:t>jangčcho</a:t>
            </a:r>
            <a:r>
              <a:rPr lang="cs-CZ" i="1" dirty="0" smtClean="0"/>
              <a:t> </a:t>
            </a:r>
            <a:r>
              <a:rPr lang="cs-CZ" dirty="0" smtClean="0"/>
              <a:t>v Koreji spíš pro vyšší třídy (a tak i plánován) – kombinovaný s misionářským (vzdělání žen za anexe nebylo prioritou)</a:t>
            </a:r>
          </a:p>
          <a:p>
            <a:r>
              <a:rPr lang="cs-CZ" dirty="0" smtClean="0"/>
              <a:t>Levicově orientované ženy koncept odsuzují</a:t>
            </a:r>
          </a:p>
          <a:p>
            <a:endParaRPr lang="cs-CZ" dirty="0" smtClean="0"/>
          </a:p>
          <a:p>
            <a:r>
              <a:rPr lang="cs-CZ" dirty="0" smtClean="0"/>
              <a:t>(misionářský názor téměř stejný)</a:t>
            </a:r>
          </a:p>
          <a:p>
            <a:r>
              <a:rPr lang="cs-CZ" i="1" dirty="0"/>
              <a:t>Ideální  korejská  žena  dnešní  doby  by  měla  být  především  dobrou  manželkou  a matkou.  Věříme,  že  není  nic  vyšší  podstaty,  než  právě  toto.  </a:t>
            </a:r>
            <a:r>
              <a:rPr lang="cs-CZ" i="1" dirty="0" smtClean="0"/>
              <a:t>V Koreji  </a:t>
            </a:r>
            <a:r>
              <a:rPr lang="cs-CZ" i="1" dirty="0"/>
              <a:t>je  nyní  běžnou praxí, že ty nejlepší rodiny si vybírají jen dobře vzdělané </a:t>
            </a:r>
            <a:r>
              <a:rPr lang="cs-CZ" i="1" dirty="0" smtClean="0"/>
              <a:t>snachy.</a:t>
            </a:r>
            <a:endParaRPr lang="cs-CZ" i="1" dirty="0"/>
          </a:p>
        </p:txBody>
      </p:sp>
    </p:spTree>
    <p:extLst>
      <p:ext uri="{BB962C8B-B14F-4D97-AF65-F5344CB8AC3E}">
        <p14:creationId xmlns:p14="http://schemas.microsoft.com/office/powerpoint/2010/main" val="199686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Shrnutí do 1945</a:t>
            </a:r>
            <a:endParaRPr lang="cs-CZ" b="1" dirty="0"/>
          </a:p>
        </p:txBody>
      </p:sp>
      <p:sp>
        <p:nvSpPr>
          <p:cNvPr id="3" name="Zástupný symbol pro obsah 2"/>
          <p:cNvSpPr>
            <a:spLocks noGrp="1"/>
          </p:cNvSpPr>
          <p:nvPr>
            <p:ph idx="1"/>
          </p:nvPr>
        </p:nvSpPr>
        <p:spPr/>
        <p:txBody>
          <a:bodyPr/>
          <a:lstStyle/>
          <a:p>
            <a:pPr marL="0" indent="0">
              <a:buNone/>
            </a:pPr>
            <a:endParaRPr lang="cs-CZ" dirty="0" smtClean="0"/>
          </a:p>
          <a:p>
            <a:r>
              <a:rPr lang="cs-CZ" dirty="0" smtClean="0"/>
              <a:t>Politické </a:t>
            </a:r>
            <a:r>
              <a:rPr lang="cs-CZ" dirty="0" smtClean="0"/>
              <a:t>požadavky (muži), </a:t>
            </a:r>
            <a:r>
              <a:rPr lang="cs-CZ" dirty="0" smtClean="0"/>
              <a:t>právní </a:t>
            </a:r>
            <a:r>
              <a:rPr lang="cs-CZ" dirty="0" smtClean="0"/>
              <a:t>změny (Japonci), </a:t>
            </a:r>
            <a:r>
              <a:rPr lang="cs-CZ" dirty="0" smtClean="0"/>
              <a:t>společenská reakce, </a:t>
            </a:r>
            <a:r>
              <a:rPr lang="cs-CZ" i="1" dirty="0" err="1" smtClean="0"/>
              <a:t>hjonmo</a:t>
            </a:r>
            <a:r>
              <a:rPr lang="cs-CZ" i="1" dirty="0" smtClean="0"/>
              <a:t> </a:t>
            </a:r>
            <a:r>
              <a:rPr lang="cs-CZ" i="1" dirty="0" err="1" smtClean="0"/>
              <a:t>jangčcho</a:t>
            </a:r>
            <a:r>
              <a:rPr lang="cs-CZ" i="1" dirty="0" smtClean="0"/>
              <a:t> </a:t>
            </a:r>
            <a:r>
              <a:rPr lang="cs-CZ" dirty="0" smtClean="0"/>
              <a:t>(kompromis)</a:t>
            </a:r>
            <a:endParaRPr lang="cs-CZ" dirty="0" smtClean="0"/>
          </a:p>
          <a:p>
            <a:r>
              <a:rPr lang="cs-CZ" dirty="0" smtClean="0"/>
              <a:t>Misionářské, mužské a ženské vize</a:t>
            </a:r>
          </a:p>
          <a:p>
            <a:r>
              <a:rPr lang="cs-CZ" dirty="0" smtClean="0"/>
              <a:t>Karikatury</a:t>
            </a:r>
          </a:p>
          <a:p>
            <a:r>
              <a:rPr lang="cs-CZ" dirty="0" smtClean="0"/>
              <a:t>Intelektuálky</a:t>
            </a:r>
          </a:p>
          <a:p>
            <a:r>
              <a:rPr lang="cs-CZ" dirty="0" smtClean="0"/>
              <a:t>Další generace ustrnuly na ideálu matky a manželky (proto vzdělání povoleno, ale krok zpátky)</a:t>
            </a:r>
          </a:p>
        </p:txBody>
      </p:sp>
    </p:spTree>
    <p:extLst>
      <p:ext uri="{BB962C8B-B14F-4D97-AF65-F5344CB8AC3E}">
        <p14:creationId xmlns:p14="http://schemas.microsoft.com/office/powerpoint/2010/main" val="757875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Korejští intelektuálové koncept podporují</a:t>
            </a:r>
            <a:endParaRPr lang="cs-CZ" b="1" dirty="0"/>
          </a:p>
        </p:txBody>
      </p:sp>
      <p:sp>
        <p:nvSpPr>
          <p:cNvPr id="3" name="Zástupný symbol pro obsah 2"/>
          <p:cNvSpPr>
            <a:spLocks noGrp="1"/>
          </p:cNvSpPr>
          <p:nvPr>
            <p:ph idx="1"/>
          </p:nvPr>
        </p:nvSpPr>
        <p:spPr/>
        <p:txBody>
          <a:bodyPr>
            <a:normAutofit lnSpcReduction="10000"/>
          </a:bodyPr>
          <a:lstStyle/>
          <a:p>
            <a:r>
              <a:rPr lang="cs-CZ" b="1" dirty="0" smtClean="0"/>
              <a:t>I </a:t>
            </a:r>
            <a:r>
              <a:rPr lang="cs-CZ" b="1" dirty="0" err="1" smtClean="0"/>
              <a:t>Kwangsu</a:t>
            </a:r>
            <a:endParaRPr lang="cs-CZ" b="1" dirty="0" smtClean="0"/>
          </a:p>
          <a:p>
            <a:r>
              <a:rPr lang="cs-CZ" dirty="0"/>
              <a:t>Jedinou   povinnost,   kterou   žena   má   vůči   lidskému   druhu,   národu   a   vůči společnosti je </a:t>
            </a:r>
            <a:r>
              <a:rPr lang="cs-CZ" dirty="0" smtClean="0"/>
              <a:t>stát </a:t>
            </a:r>
            <a:r>
              <a:rPr lang="cs-CZ" dirty="0"/>
              <a:t>se </a:t>
            </a:r>
            <a:r>
              <a:rPr lang="cs-CZ" b="1" dirty="0"/>
              <a:t>dobrou matkou</a:t>
            </a:r>
            <a:r>
              <a:rPr lang="cs-CZ" dirty="0"/>
              <a:t>, která vychová správně své děti. A to může udělat jen  žena.  Jestliže  chceme,  aby  byl  náš  národ  tvořen  dobrými  občany,  je  nejdříve  ze všeho nejvíce nutné, aby byla kultivována žena-matka. A to obzvláště v případě Koreje, jejíž populace potřebuje urgentně reformovat svůj národní charakter, a tudíž potřebuje mnoho dobrých matek.</a:t>
            </a:r>
          </a:p>
          <a:p>
            <a:r>
              <a:rPr lang="cs-CZ" dirty="0" smtClean="0"/>
              <a:t>(1925)</a:t>
            </a:r>
          </a:p>
          <a:p>
            <a:r>
              <a:rPr lang="cs-CZ" dirty="0" smtClean="0"/>
              <a:t>Výchova k hygieně, výživě, domácnosti (v časopisech, novinách, reklamách, příručky)</a:t>
            </a:r>
          </a:p>
          <a:p>
            <a:r>
              <a:rPr lang="cs-CZ" dirty="0" smtClean="0"/>
              <a:t>Tj. žena má funkci i směrem do budoucna (pořád totéž)</a:t>
            </a:r>
            <a:endParaRPr lang="cs-CZ" dirty="0"/>
          </a:p>
        </p:txBody>
      </p:sp>
    </p:spTree>
    <p:extLst>
      <p:ext uri="{BB962C8B-B14F-4D97-AF65-F5344CB8AC3E}">
        <p14:creationId xmlns:p14="http://schemas.microsoft.com/office/powerpoint/2010/main" val="305456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Jun </a:t>
            </a:r>
            <a:r>
              <a:rPr lang="cs-CZ" b="1" dirty="0" err="1" smtClean="0"/>
              <a:t>Čihun</a:t>
            </a:r>
            <a:r>
              <a:rPr lang="cs-CZ" b="1" dirty="0" smtClean="0"/>
              <a:t>: Desatero pro moderní ženu (1931)</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a:t>1</a:t>
            </a:r>
            <a:r>
              <a:rPr lang="cs-CZ" dirty="0" smtClean="0"/>
              <a:t>. Neposlouchejte  </a:t>
            </a:r>
            <a:r>
              <a:rPr lang="cs-CZ" dirty="0"/>
              <a:t>starší  generaci.  Starší  lidé  neznají  podmanivý  rytmus  moderní doby a budete-li je poslouchat</a:t>
            </a:r>
            <a:r>
              <a:rPr lang="cs-CZ" dirty="0" smtClean="0"/>
              <a:t>, ztratíte </a:t>
            </a:r>
            <a:r>
              <a:rPr lang="cs-CZ" dirty="0"/>
              <a:t>to, co vám může nový svět nabídnout. </a:t>
            </a:r>
            <a:endParaRPr lang="cs-CZ" dirty="0" smtClean="0"/>
          </a:p>
          <a:p>
            <a:r>
              <a:rPr lang="cs-CZ" dirty="0" smtClean="0"/>
              <a:t>2. Vždy v sobě </a:t>
            </a:r>
            <a:r>
              <a:rPr lang="cs-CZ" dirty="0"/>
              <a:t>mějte svou ženskost. Nesnažte se napodobovat muže. </a:t>
            </a:r>
            <a:endParaRPr lang="cs-CZ" dirty="0" smtClean="0"/>
          </a:p>
          <a:p>
            <a:r>
              <a:rPr lang="cs-CZ" dirty="0" smtClean="0"/>
              <a:t>3</a:t>
            </a:r>
            <a:r>
              <a:rPr lang="cs-CZ" dirty="0" smtClean="0"/>
              <a:t>. Nedívejte </a:t>
            </a:r>
            <a:r>
              <a:rPr lang="cs-CZ" dirty="0"/>
              <a:t>se na zem. Moderní žena má oči doširoka otevřené a kráčí po ulici se vzpřímenou hlavou</a:t>
            </a:r>
            <a:r>
              <a:rPr lang="cs-CZ" dirty="0" smtClean="0"/>
              <a:t>.</a:t>
            </a:r>
          </a:p>
          <a:p>
            <a:r>
              <a:rPr lang="cs-CZ" dirty="0" smtClean="0"/>
              <a:t>4</a:t>
            </a:r>
            <a:r>
              <a:rPr lang="cs-CZ" dirty="0" smtClean="0"/>
              <a:t>. Nenapodobujte</a:t>
            </a:r>
            <a:r>
              <a:rPr lang="cs-CZ" dirty="0"/>
              <a:t>. Buďte jedinečné ve stylu oblékání, mluvě i životním stylu</a:t>
            </a:r>
            <a:r>
              <a:rPr lang="cs-CZ" dirty="0" smtClean="0"/>
              <a:t>.</a:t>
            </a:r>
          </a:p>
          <a:p>
            <a:r>
              <a:rPr lang="cs-CZ" dirty="0" smtClean="0"/>
              <a:t>5</a:t>
            </a:r>
            <a:r>
              <a:rPr lang="cs-CZ" dirty="0" smtClean="0"/>
              <a:t>. Nemilujte </a:t>
            </a:r>
            <a:r>
              <a:rPr lang="cs-CZ" dirty="0"/>
              <a:t>za účelem plného žaludku. Chápejte lásku jako svůj osobní růst. Toto je nová cesta lásky</a:t>
            </a:r>
            <a:r>
              <a:rPr lang="cs-CZ" dirty="0" smtClean="0"/>
              <a:t>.</a:t>
            </a:r>
          </a:p>
          <a:p>
            <a:r>
              <a:rPr lang="cs-CZ" dirty="0" smtClean="0"/>
              <a:t>6. Najděte </a:t>
            </a:r>
            <a:r>
              <a:rPr lang="cs-CZ" dirty="0"/>
              <a:t>si činnost pro využití volného času. Nenuďte se. Najděte si činnost, která vás bude naplňovat</a:t>
            </a:r>
            <a:r>
              <a:rPr lang="cs-CZ" dirty="0" smtClean="0"/>
              <a:t>, a </a:t>
            </a:r>
            <a:r>
              <a:rPr lang="cs-CZ" dirty="0"/>
              <a:t>věnujte se ji</a:t>
            </a:r>
            <a:r>
              <a:rPr lang="cs-CZ" dirty="0" smtClean="0"/>
              <a:t>.</a:t>
            </a:r>
          </a:p>
          <a:p>
            <a:r>
              <a:rPr lang="cs-CZ" dirty="0" smtClean="0"/>
              <a:t>7</a:t>
            </a:r>
            <a:r>
              <a:rPr lang="cs-CZ" dirty="0" smtClean="0"/>
              <a:t>. Vyvarujte   </a:t>
            </a:r>
            <a:r>
              <a:rPr lang="cs-CZ" dirty="0"/>
              <a:t>se   módních   výstřelků.   Odhoďte   své   základní   tužby   a   nebuďte přecitlivělé</a:t>
            </a:r>
            <a:r>
              <a:rPr lang="cs-CZ" dirty="0" smtClean="0"/>
              <a:t>.</a:t>
            </a:r>
          </a:p>
          <a:p>
            <a:r>
              <a:rPr lang="cs-CZ" dirty="0" smtClean="0"/>
              <a:t>8</a:t>
            </a:r>
            <a:r>
              <a:rPr lang="cs-CZ" dirty="0" smtClean="0"/>
              <a:t>. Hlídejte </a:t>
            </a:r>
            <a:r>
              <a:rPr lang="cs-CZ" dirty="0"/>
              <a:t>si své zdraví. Zdraví je ta nejdůležitější věc, buďte proto opatrné</a:t>
            </a:r>
            <a:r>
              <a:rPr lang="cs-CZ" dirty="0" smtClean="0"/>
              <a:t>.</a:t>
            </a:r>
          </a:p>
          <a:p>
            <a:r>
              <a:rPr lang="cs-CZ" dirty="0" smtClean="0"/>
              <a:t>9</a:t>
            </a:r>
            <a:r>
              <a:rPr lang="cs-CZ" dirty="0" smtClean="0"/>
              <a:t>. Mějte </a:t>
            </a:r>
            <a:r>
              <a:rPr lang="cs-CZ" dirty="0"/>
              <a:t>krom sebe a své rodiny ještě jiné zájmy a angažujte se ve společnosti</a:t>
            </a:r>
            <a:r>
              <a:rPr lang="cs-CZ" dirty="0" smtClean="0"/>
              <a:t>.</a:t>
            </a:r>
          </a:p>
          <a:p>
            <a:r>
              <a:rPr lang="cs-CZ" dirty="0" smtClean="0"/>
              <a:t>10.Naučte  </a:t>
            </a:r>
            <a:r>
              <a:rPr lang="cs-CZ" dirty="0"/>
              <a:t>se  psát </a:t>
            </a:r>
            <a:r>
              <a:rPr lang="cs-CZ" dirty="0" err="1"/>
              <a:t>hangǔlem</a:t>
            </a:r>
            <a:r>
              <a:rPr lang="cs-CZ" dirty="0"/>
              <a:t>.  Neumět  vyjádřit  své  vlastní  myšlenky  na  papír  budí velké rozpaky, a ještě větší ostudou je neumět psát ve svém vlastním </a:t>
            </a:r>
            <a:r>
              <a:rPr lang="cs-CZ" dirty="0" smtClean="0"/>
              <a:t>jazyce.</a:t>
            </a:r>
            <a:endParaRPr lang="cs-CZ" dirty="0"/>
          </a:p>
        </p:txBody>
      </p:sp>
    </p:spTree>
    <p:extLst>
      <p:ext uri="{BB962C8B-B14F-4D97-AF65-F5344CB8AC3E}">
        <p14:creationId xmlns:p14="http://schemas.microsoft.com/office/powerpoint/2010/main" val="3006232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it-IT" b="1" dirty="0"/>
              <a:t>I Kwangsu: Desatero pro moderní </a:t>
            </a:r>
            <a:r>
              <a:rPr lang="it-IT" b="1" dirty="0" smtClean="0"/>
              <a:t>ženu</a:t>
            </a:r>
            <a:r>
              <a:rPr lang="cs-CZ" b="1" dirty="0" smtClean="0"/>
              <a:t> (1932)</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a:t>1</a:t>
            </a:r>
            <a:r>
              <a:rPr lang="cs-CZ" dirty="0" smtClean="0"/>
              <a:t>. Moderní  </a:t>
            </a:r>
            <a:r>
              <a:rPr lang="cs-CZ" dirty="0"/>
              <a:t>žena  by  měla  být  disciplinovaná  </a:t>
            </a:r>
            <a:r>
              <a:rPr lang="cs-CZ" dirty="0" smtClean="0"/>
              <a:t>v oblasti  </a:t>
            </a:r>
            <a:r>
              <a:rPr lang="cs-CZ" dirty="0"/>
              <a:t>hygieny,  dbát  na  své zdraví a vést </a:t>
            </a:r>
            <a:r>
              <a:rPr lang="cs-CZ" dirty="0" smtClean="0"/>
              <a:t>zdravý životní </a:t>
            </a:r>
            <a:r>
              <a:rPr lang="cs-CZ" dirty="0"/>
              <a:t>styl</a:t>
            </a:r>
            <a:r>
              <a:rPr lang="cs-CZ" dirty="0" smtClean="0"/>
              <a:t>. </a:t>
            </a:r>
          </a:p>
          <a:p>
            <a:r>
              <a:rPr lang="cs-CZ" dirty="0" smtClean="0"/>
              <a:t>2. Měla  </a:t>
            </a:r>
            <a:r>
              <a:rPr lang="cs-CZ" dirty="0"/>
              <a:t>by  se  učit  a  přemýšlet  o  korejské  historii,  literatuře,  dnešní  národní situaci a o budoucnosti naší země</a:t>
            </a:r>
            <a:r>
              <a:rPr lang="cs-CZ" dirty="0" smtClean="0"/>
              <a:t>.</a:t>
            </a:r>
          </a:p>
          <a:p>
            <a:r>
              <a:rPr lang="cs-CZ" dirty="0" smtClean="0"/>
              <a:t>3. Její </a:t>
            </a:r>
            <a:r>
              <a:rPr lang="cs-CZ" dirty="0"/>
              <a:t>manžel by měl být jejím prvním mužem</a:t>
            </a:r>
            <a:r>
              <a:rPr lang="cs-CZ" dirty="0" smtClean="0"/>
              <a:t>.</a:t>
            </a:r>
          </a:p>
          <a:p>
            <a:r>
              <a:rPr lang="cs-CZ" dirty="0" smtClean="0"/>
              <a:t>4. Měla  </a:t>
            </a:r>
            <a:r>
              <a:rPr lang="cs-CZ" dirty="0"/>
              <a:t>by  se  vyhýbat  výstřednostem,  být  spořivá  a  především  tak  myslet  na svou rodinu a národní ekonomickou </a:t>
            </a:r>
            <a:r>
              <a:rPr lang="cs-CZ" dirty="0" smtClean="0"/>
              <a:t>situaci.</a:t>
            </a:r>
          </a:p>
          <a:p>
            <a:r>
              <a:rPr lang="cs-CZ" dirty="0" smtClean="0"/>
              <a:t>6. Měla </a:t>
            </a:r>
            <a:r>
              <a:rPr lang="cs-CZ" dirty="0"/>
              <a:t>by potlačit svůj stud a snažit se o důstojné chování. Měla  by  se  neustále  snažit  o </a:t>
            </a:r>
            <a:r>
              <a:rPr lang="cs-CZ" dirty="0" smtClean="0"/>
              <a:t>zlepšování nejen  </a:t>
            </a:r>
            <a:r>
              <a:rPr lang="cs-CZ" dirty="0"/>
              <a:t>sebe</a:t>
            </a:r>
            <a:r>
              <a:rPr lang="cs-CZ" dirty="0" smtClean="0"/>
              <a:t>, ale  </a:t>
            </a:r>
            <a:r>
              <a:rPr lang="cs-CZ" dirty="0"/>
              <a:t>také  své  rodiny  a společenského života</a:t>
            </a:r>
            <a:r>
              <a:rPr lang="cs-CZ" dirty="0" smtClean="0"/>
              <a:t>.</a:t>
            </a:r>
          </a:p>
          <a:p>
            <a:r>
              <a:rPr lang="cs-CZ" dirty="0" smtClean="0"/>
              <a:t>8. Měla </a:t>
            </a:r>
            <a:r>
              <a:rPr lang="cs-CZ" dirty="0"/>
              <a:t>by číst noviny, knihy a časopisy</a:t>
            </a:r>
            <a:r>
              <a:rPr lang="cs-CZ" dirty="0" smtClean="0"/>
              <a:t>.</a:t>
            </a:r>
          </a:p>
          <a:p>
            <a:r>
              <a:rPr lang="cs-CZ" dirty="0" smtClean="0"/>
              <a:t>9. Neprovdané </a:t>
            </a:r>
            <a:r>
              <a:rPr lang="cs-CZ" dirty="0"/>
              <a:t>ženy by se měly snažit najít si manžela, a ty provdané by svého muže měly psychicky podporovat</a:t>
            </a:r>
            <a:r>
              <a:rPr lang="cs-CZ" dirty="0" smtClean="0"/>
              <a:t>.</a:t>
            </a:r>
          </a:p>
          <a:p>
            <a:r>
              <a:rPr lang="cs-CZ" dirty="0" smtClean="0"/>
              <a:t>10. Úkolem  </a:t>
            </a:r>
            <a:r>
              <a:rPr lang="cs-CZ" dirty="0"/>
              <a:t>mladé  ženy  je  budovat  mír  a  přinášet  světlo  do  rodinného  života. Měla by si tedy udržovat své ctnosti, skromnost a radost a neukazovat vztek, zlobu a žárlivost</a:t>
            </a:r>
          </a:p>
        </p:txBody>
      </p:sp>
    </p:spTree>
    <p:extLst>
      <p:ext uri="{BB962C8B-B14F-4D97-AF65-F5344CB8AC3E}">
        <p14:creationId xmlns:p14="http://schemas.microsoft.com/office/powerpoint/2010/main" val="2882397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Shrnutí mužského názoru</a:t>
            </a:r>
            <a:endParaRPr lang="cs-CZ" b="1" dirty="0"/>
          </a:p>
        </p:txBody>
      </p:sp>
      <p:sp>
        <p:nvSpPr>
          <p:cNvPr id="3" name="Zástupný symbol pro obsah 2"/>
          <p:cNvSpPr>
            <a:spLocks noGrp="1"/>
          </p:cNvSpPr>
          <p:nvPr>
            <p:ph idx="1"/>
          </p:nvPr>
        </p:nvSpPr>
        <p:spPr/>
        <p:txBody>
          <a:bodyPr/>
          <a:lstStyle/>
          <a:p>
            <a:r>
              <a:rPr lang="cs-CZ" dirty="0" smtClean="0"/>
              <a:t>Co je moderní?</a:t>
            </a:r>
          </a:p>
          <a:p>
            <a:r>
              <a:rPr lang="cs-CZ" dirty="0" smtClean="0"/>
              <a:t>1:Umět </a:t>
            </a:r>
            <a:r>
              <a:rPr lang="cs-CZ" dirty="0" err="1" smtClean="0"/>
              <a:t>hangul</a:t>
            </a:r>
            <a:r>
              <a:rPr lang="cs-CZ" dirty="0" smtClean="0"/>
              <a:t>, mít koníčky, dobře se oblékat, mít sebevědomí – v podstatě si vytvořit tržní cenu (nikdo vás nebude vdávat), dodržovat hygienu, být panna a zdravá</a:t>
            </a:r>
          </a:p>
          <a:p>
            <a:r>
              <a:rPr lang="cs-CZ" dirty="0" smtClean="0"/>
              <a:t>2: určitá vzdělanost (národní angažovanost), čtení (noviny!) – informovanost</a:t>
            </a:r>
          </a:p>
          <a:p>
            <a:r>
              <a:rPr lang="cs-CZ" dirty="0" smtClean="0"/>
              <a:t>3: tradiční vlastnosti (skromnost, jemnost)</a:t>
            </a:r>
          </a:p>
          <a:p>
            <a:endParaRPr lang="cs-CZ" dirty="0"/>
          </a:p>
          <a:p>
            <a:r>
              <a:rPr lang="cs-CZ" dirty="0" smtClean="0"/>
              <a:t>Je to další příděl povinností</a:t>
            </a:r>
          </a:p>
          <a:p>
            <a:endParaRPr lang="cs-CZ" dirty="0"/>
          </a:p>
          <a:p>
            <a:endParaRPr lang="cs-CZ" dirty="0" smtClean="0"/>
          </a:p>
          <a:p>
            <a:endParaRPr lang="cs-CZ" dirty="0"/>
          </a:p>
        </p:txBody>
      </p:sp>
    </p:spTree>
    <p:extLst>
      <p:ext uri="{BB962C8B-B14F-4D97-AF65-F5344CB8AC3E}">
        <p14:creationId xmlns:p14="http://schemas.microsoft.com/office/powerpoint/2010/main" val="324666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Mun </a:t>
            </a:r>
            <a:r>
              <a:rPr lang="cs-CZ" b="1" dirty="0" err="1" smtClean="0"/>
              <a:t>Ilpchjong</a:t>
            </a:r>
            <a:endParaRPr lang="cs-CZ" b="1" dirty="0"/>
          </a:p>
        </p:txBody>
      </p:sp>
      <p:sp>
        <p:nvSpPr>
          <p:cNvPr id="3" name="Zástupný symbol pro obsah 2"/>
          <p:cNvSpPr>
            <a:spLocks noGrp="1"/>
          </p:cNvSpPr>
          <p:nvPr>
            <p:ph idx="1"/>
          </p:nvPr>
        </p:nvSpPr>
        <p:spPr/>
        <p:txBody>
          <a:bodyPr/>
          <a:lstStyle/>
          <a:p>
            <a:r>
              <a:rPr lang="cs-CZ" dirty="0" smtClean="0"/>
              <a:t>Uznává matriarchát</a:t>
            </a:r>
          </a:p>
          <a:p>
            <a:r>
              <a:rPr lang="cs-CZ" dirty="0" smtClean="0"/>
              <a:t>Jsme na rozcestí a na pokraji úpadku – nutnost zapojení žen</a:t>
            </a:r>
          </a:p>
          <a:p>
            <a:r>
              <a:rPr lang="cs-CZ" dirty="0" smtClean="0"/>
              <a:t>Původní sňatek z lásky se změnil na sňatek z rozumu – nutné vrátit zpět</a:t>
            </a:r>
          </a:p>
          <a:p>
            <a:r>
              <a:rPr lang="cs-CZ" dirty="0" smtClean="0"/>
              <a:t>Příklady volnějšího chování žen ve starověku – </a:t>
            </a:r>
            <a:r>
              <a:rPr lang="cs-CZ" dirty="0" err="1" smtClean="0"/>
              <a:t>Silla</a:t>
            </a:r>
            <a:r>
              <a:rPr lang="cs-CZ" dirty="0" smtClean="0"/>
              <a:t> obchodnice, vlivné ženy v politice, ženy na trůně: povyšování mužského elementu je pokleslé</a:t>
            </a:r>
          </a:p>
          <a:p>
            <a:r>
              <a:rPr lang="cs-CZ" dirty="0" smtClean="0"/>
              <a:t>Náboženské požadavky: buddhismus, </a:t>
            </a:r>
            <a:r>
              <a:rPr lang="cs-CZ" dirty="0" err="1" smtClean="0"/>
              <a:t>konf</a:t>
            </a:r>
            <a:r>
              <a:rPr lang="cs-CZ" dirty="0" smtClean="0"/>
              <a:t>., </a:t>
            </a:r>
          </a:p>
          <a:p>
            <a:r>
              <a:rPr lang="cs-CZ" dirty="0"/>
              <a:t>z</a:t>
            </a:r>
            <a:r>
              <a:rPr lang="cs-CZ" dirty="0" smtClean="0"/>
              <a:t>achování cudnosti pro ženy je pokrytecké, polygamie, útlak za </a:t>
            </a:r>
            <a:r>
              <a:rPr lang="cs-CZ" dirty="0" err="1" smtClean="0"/>
              <a:t>Čosonu</a:t>
            </a:r>
            <a:r>
              <a:rPr lang="cs-CZ" dirty="0" smtClean="0"/>
              <a:t> (pohřbívání zaživa), submisivnost</a:t>
            </a:r>
          </a:p>
          <a:p>
            <a:r>
              <a:rPr lang="cs-CZ" dirty="0" smtClean="0"/>
              <a:t>Požadavky na stejná práva ve 20. století jsou legitimní a celosvětová</a:t>
            </a:r>
          </a:p>
          <a:p>
            <a:endParaRPr lang="cs-CZ" dirty="0" smtClean="0"/>
          </a:p>
          <a:p>
            <a:endParaRPr lang="cs-CZ" dirty="0"/>
          </a:p>
        </p:txBody>
      </p:sp>
    </p:spTree>
    <p:extLst>
      <p:ext uri="{BB962C8B-B14F-4D97-AF65-F5344CB8AC3E}">
        <p14:creationId xmlns:p14="http://schemas.microsoft.com/office/powerpoint/2010/main" val="1230061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Křesťansko-konfuciánsko-japonsko-nacionalistický ideál</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Viz výše, pokrok ano, ale regulovaný a regulovaný mužskou společností</a:t>
            </a:r>
          </a:p>
          <a:p>
            <a:r>
              <a:rPr lang="cs-CZ" dirty="0" smtClean="0"/>
              <a:t>Požadavky a práva soustředěné na ženy v domácnostech</a:t>
            </a:r>
          </a:p>
          <a:p>
            <a:r>
              <a:rPr lang="cs-CZ" dirty="0" smtClean="0"/>
              <a:t>Ženské aktivity tolerovány maximálně jako milá úchylka</a:t>
            </a:r>
          </a:p>
          <a:p>
            <a:r>
              <a:rPr lang="cs-CZ" dirty="0" smtClean="0"/>
              <a:t>Diskuse o volné lásce se týká mužů</a:t>
            </a:r>
          </a:p>
          <a:p>
            <a:r>
              <a:rPr lang="cs-CZ" dirty="0" smtClean="0"/>
              <a:t>Skutečné feministky velmi odsuzovány a skandalizovány</a:t>
            </a:r>
          </a:p>
          <a:p>
            <a:r>
              <a:rPr lang="cs-CZ" dirty="0" smtClean="0"/>
              <a:t>Ženská hnutí během 20. let silnější, později přijatý mužský ideál (méně náročné)</a:t>
            </a:r>
          </a:p>
          <a:p>
            <a:r>
              <a:rPr lang="cs-CZ" dirty="0" smtClean="0"/>
              <a:t>Ale: že žena studuje a pracuje, bylo od 20. let poměrně akceptované</a:t>
            </a:r>
          </a:p>
          <a:p>
            <a:endParaRPr lang="cs-CZ" dirty="0" smtClean="0"/>
          </a:p>
          <a:p>
            <a:endParaRPr lang="cs-CZ" dirty="0"/>
          </a:p>
        </p:txBody>
      </p:sp>
    </p:spTree>
    <p:extLst>
      <p:ext uri="{BB962C8B-B14F-4D97-AF65-F5344CB8AC3E}">
        <p14:creationId xmlns:p14="http://schemas.microsoft.com/office/powerpoint/2010/main" val="459312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Na </a:t>
            </a:r>
            <a:r>
              <a:rPr lang="cs-CZ" b="1" dirty="0" err="1" smtClean="0"/>
              <a:t>Hjesok</a:t>
            </a:r>
            <a:r>
              <a:rPr lang="cs-CZ" b="1" dirty="0" smtClean="0"/>
              <a:t> (</a:t>
            </a:r>
            <a:r>
              <a:rPr lang="ko-KR" altLang="en-US" b="1" dirty="0" smtClean="0"/>
              <a:t>나혜석</a:t>
            </a:r>
            <a:r>
              <a:rPr lang="en-US" altLang="ko-KR" b="1" dirty="0" smtClean="0"/>
              <a:t>,</a:t>
            </a:r>
            <a:r>
              <a:rPr lang="cs-CZ" b="1" dirty="0" smtClean="0"/>
              <a:t>1896-1946)</a:t>
            </a:r>
            <a:endParaRPr lang="cs-CZ" b="1" dirty="0"/>
          </a:p>
        </p:txBody>
      </p:sp>
      <p:pic>
        <p:nvPicPr>
          <p:cNvPr id="4" name="Zástupný symbol pro obsah 3"/>
          <p:cNvPicPr>
            <a:picLocks noGrp="1" noChangeAspect="1"/>
          </p:cNvPicPr>
          <p:nvPr>
            <p:ph idx="1"/>
          </p:nvPr>
        </p:nvPicPr>
        <p:blipFill>
          <a:blip r:embed="rId2"/>
          <a:stretch>
            <a:fillRect/>
          </a:stretch>
        </p:blipFill>
        <p:spPr>
          <a:xfrm>
            <a:off x="2389953" y="2124892"/>
            <a:ext cx="3514012" cy="3778250"/>
          </a:xfrm>
          <a:prstGeom prst="rect">
            <a:avLst/>
          </a:prstGeom>
        </p:spPr>
      </p:pic>
      <p:pic>
        <p:nvPicPr>
          <p:cNvPr id="5" name="Obrázek 4"/>
          <p:cNvPicPr>
            <a:picLocks noChangeAspect="1"/>
          </p:cNvPicPr>
          <p:nvPr/>
        </p:nvPicPr>
        <p:blipFill>
          <a:blip r:embed="rId3"/>
          <a:stretch>
            <a:fillRect/>
          </a:stretch>
        </p:blipFill>
        <p:spPr>
          <a:xfrm>
            <a:off x="6792686" y="2450102"/>
            <a:ext cx="4876800" cy="3333750"/>
          </a:xfrm>
          <a:prstGeom prst="rect">
            <a:avLst/>
          </a:prstGeom>
        </p:spPr>
      </p:pic>
    </p:spTree>
    <p:extLst>
      <p:ext uri="{BB962C8B-B14F-4D97-AF65-F5344CB8AC3E}">
        <p14:creationId xmlns:p14="http://schemas.microsoft.com/office/powerpoint/2010/main" val="666936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Malířka – studia v Tokiu a Paříži, básnířka (poměrně nepoetické)</a:t>
            </a:r>
          </a:p>
          <a:p>
            <a:r>
              <a:rPr lang="cs-CZ" dirty="0" smtClean="0"/>
              <a:t>Osobní život – odmítla sňatek, vdala se z lásky, rozvedla se (po 3 letech) – v </a:t>
            </a:r>
            <a:r>
              <a:rPr lang="cs-CZ" dirty="0" err="1" smtClean="0"/>
              <a:t>Samčcholli</a:t>
            </a:r>
            <a:r>
              <a:rPr lang="cs-CZ" dirty="0" smtClean="0"/>
              <a:t> esej „Proč jsem se rozvedla“ – pak po klášterech – obrazy </a:t>
            </a:r>
          </a:p>
          <a:p>
            <a:r>
              <a:rPr lang="cs-CZ" dirty="0" smtClean="0"/>
              <a:t>„Chceš dopadnout jako Na </a:t>
            </a:r>
            <a:r>
              <a:rPr lang="cs-CZ" dirty="0" err="1" smtClean="0"/>
              <a:t>Hjesok</a:t>
            </a:r>
            <a:r>
              <a:rPr lang="cs-CZ" dirty="0" smtClean="0"/>
              <a:t>?“</a:t>
            </a:r>
          </a:p>
          <a:p>
            <a:endParaRPr lang="cs-CZ" dirty="0"/>
          </a:p>
        </p:txBody>
      </p:sp>
    </p:spTree>
    <p:extLst>
      <p:ext uri="{BB962C8B-B14F-4D97-AF65-F5344CB8AC3E}">
        <p14:creationId xmlns:p14="http://schemas.microsoft.com/office/powerpoint/2010/main" val="1750028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Inčchon</a:t>
            </a:r>
            <a:r>
              <a:rPr lang="cs-CZ" b="1" dirty="0" smtClean="0"/>
              <a:t> – Na </a:t>
            </a:r>
            <a:r>
              <a:rPr lang="cs-CZ" b="1" dirty="0" err="1" smtClean="0"/>
              <a:t>Hjesok</a:t>
            </a:r>
            <a:endParaRPr lang="cs-CZ" b="1" dirty="0"/>
          </a:p>
        </p:txBody>
      </p:sp>
      <p:pic>
        <p:nvPicPr>
          <p:cNvPr id="4" name="Zástupný symbol pro obsah 3"/>
          <p:cNvPicPr>
            <a:picLocks noGrp="1" noChangeAspect="1"/>
          </p:cNvPicPr>
          <p:nvPr>
            <p:ph idx="1"/>
          </p:nvPr>
        </p:nvPicPr>
        <p:blipFill>
          <a:blip r:embed="rId2"/>
          <a:stretch>
            <a:fillRect/>
          </a:stretch>
        </p:blipFill>
        <p:spPr>
          <a:xfrm>
            <a:off x="4439254" y="2133600"/>
            <a:ext cx="5215317" cy="3778250"/>
          </a:xfrm>
          <a:prstGeom prst="rect">
            <a:avLst/>
          </a:prstGeom>
        </p:spPr>
      </p:pic>
    </p:spTree>
    <p:extLst>
      <p:ext uri="{BB962C8B-B14F-4D97-AF65-F5344CB8AC3E}">
        <p14:creationId xmlns:p14="http://schemas.microsoft.com/office/powerpoint/2010/main" val="1083139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Kim </a:t>
            </a:r>
            <a:r>
              <a:rPr lang="cs-CZ" b="1" dirty="0" err="1" smtClean="0"/>
              <a:t>Mjongsun</a:t>
            </a:r>
            <a:r>
              <a:rPr lang="cs-CZ" b="1" dirty="0" smtClean="0"/>
              <a:t> (</a:t>
            </a:r>
            <a:r>
              <a:rPr lang="ko-KR" altLang="en-US" b="1" dirty="0" smtClean="0"/>
              <a:t>김명순</a:t>
            </a:r>
            <a:r>
              <a:rPr lang="en-US" altLang="ko-KR" b="1" dirty="0" smtClean="0"/>
              <a:t>,</a:t>
            </a:r>
            <a:r>
              <a:rPr lang="cs-CZ" b="1" dirty="0" smtClean="0"/>
              <a:t>1896-1951)</a:t>
            </a:r>
            <a:endParaRPr lang="cs-CZ" b="1" dirty="0"/>
          </a:p>
        </p:txBody>
      </p:sp>
      <p:pic>
        <p:nvPicPr>
          <p:cNvPr id="5" name="Obrázek 4"/>
          <p:cNvPicPr>
            <a:picLocks noChangeAspect="1"/>
          </p:cNvPicPr>
          <p:nvPr/>
        </p:nvPicPr>
        <p:blipFill>
          <a:blip r:embed="rId2"/>
          <a:stretch>
            <a:fillRect/>
          </a:stretch>
        </p:blipFill>
        <p:spPr>
          <a:xfrm>
            <a:off x="4002677" y="3382191"/>
            <a:ext cx="1905000" cy="2514600"/>
          </a:xfrm>
          <a:prstGeom prst="rect">
            <a:avLst/>
          </a:prstGeom>
        </p:spPr>
      </p:pic>
      <p:pic>
        <p:nvPicPr>
          <p:cNvPr id="7" name="Zástupný symbol pro obsah 6"/>
          <p:cNvPicPr>
            <a:picLocks noGrp="1" noChangeAspect="1"/>
          </p:cNvPicPr>
          <p:nvPr>
            <p:ph idx="1"/>
          </p:nvPr>
        </p:nvPicPr>
        <p:blipFill>
          <a:blip r:embed="rId3"/>
          <a:stretch>
            <a:fillRect/>
          </a:stretch>
        </p:blipFill>
        <p:spPr>
          <a:xfrm>
            <a:off x="6492101" y="2239092"/>
            <a:ext cx="1719221" cy="2286198"/>
          </a:xfrm>
          <a:prstGeom prst="rect">
            <a:avLst/>
          </a:prstGeom>
        </p:spPr>
      </p:pic>
    </p:spTree>
    <p:extLst>
      <p:ext uri="{BB962C8B-B14F-4D97-AF65-F5344CB8AC3E}">
        <p14:creationId xmlns:p14="http://schemas.microsoft.com/office/powerpoint/2010/main" val="3880947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Vzdělávání žen před otevřením a bezprostředně po něm</a:t>
            </a:r>
            <a:endParaRPr lang="cs-CZ" b="1" dirty="0"/>
          </a:p>
        </p:txBody>
      </p:sp>
      <p:sp>
        <p:nvSpPr>
          <p:cNvPr id="3" name="Zástupný symbol pro obsah 2"/>
          <p:cNvSpPr>
            <a:spLocks noGrp="1"/>
          </p:cNvSpPr>
          <p:nvPr>
            <p:ph idx="1"/>
          </p:nvPr>
        </p:nvSpPr>
        <p:spPr/>
        <p:txBody>
          <a:bodyPr/>
          <a:lstStyle/>
          <a:p>
            <a:r>
              <a:rPr lang="cs-CZ" dirty="0" smtClean="0"/>
              <a:t>Výjimečné, v rámci </a:t>
            </a:r>
            <a:r>
              <a:rPr lang="cs-CZ" dirty="0" smtClean="0"/>
              <a:t>rodiny (samoúčelné i účelné), </a:t>
            </a:r>
            <a:r>
              <a:rPr lang="cs-CZ" dirty="0" smtClean="0"/>
              <a:t>nebo profesní (</a:t>
            </a:r>
            <a:r>
              <a:rPr lang="cs-CZ" dirty="0" err="1" smtClean="0"/>
              <a:t>kiseng</a:t>
            </a:r>
            <a:r>
              <a:rPr lang="cs-CZ" dirty="0" smtClean="0"/>
              <a:t>, šamanky, </a:t>
            </a:r>
            <a:r>
              <a:rPr lang="cs-CZ" dirty="0" err="1" smtClean="0"/>
              <a:t>potapěčky</a:t>
            </a:r>
            <a:r>
              <a:rPr lang="cs-CZ" dirty="0" smtClean="0"/>
              <a:t>)</a:t>
            </a:r>
          </a:p>
          <a:p>
            <a:r>
              <a:rPr lang="cs-CZ" dirty="0" smtClean="0"/>
              <a:t>Odlišnosti od DV žen</a:t>
            </a:r>
          </a:p>
          <a:p>
            <a:r>
              <a:rPr lang="cs-CZ" dirty="0" smtClean="0"/>
              <a:t>Křesťanství je první příležitost pro rovnost</a:t>
            </a:r>
          </a:p>
          <a:p>
            <a:r>
              <a:rPr lang="cs-CZ" dirty="0" err="1" smtClean="0"/>
              <a:t>Tonghak</a:t>
            </a:r>
            <a:r>
              <a:rPr lang="cs-CZ" dirty="0" smtClean="0"/>
              <a:t> druhé </a:t>
            </a:r>
          </a:p>
          <a:p>
            <a:r>
              <a:rPr lang="cs-CZ" dirty="0" smtClean="0"/>
              <a:t>Klub nezávislosti a ženy</a:t>
            </a:r>
          </a:p>
          <a:p>
            <a:r>
              <a:rPr lang="cs-CZ" dirty="0" smtClean="0"/>
              <a:t>20. století obrat: vzdělané ženy už jsou a nechtějí jen vzdělání mít</a:t>
            </a:r>
          </a:p>
          <a:p>
            <a:endParaRPr lang="cs-CZ" dirty="0" smtClean="0"/>
          </a:p>
          <a:p>
            <a:endParaRPr lang="cs-CZ" dirty="0"/>
          </a:p>
        </p:txBody>
      </p:sp>
    </p:spTree>
    <p:extLst>
      <p:ext uri="{BB962C8B-B14F-4D97-AF65-F5344CB8AC3E}">
        <p14:creationId xmlns:p14="http://schemas.microsoft.com/office/powerpoint/2010/main" val="2171386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Básnířka a prozaička</a:t>
            </a:r>
          </a:p>
          <a:p>
            <a:r>
              <a:rPr lang="cs-CZ" dirty="0" smtClean="0"/>
              <a:t>Studium v Tokiu, připojila se k </a:t>
            </a:r>
            <a:r>
              <a:rPr lang="cs-CZ" dirty="0" err="1" smtClean="0"/>
              <a:t>Čchangdžo</a:t>
            </a:r>
            <a:endParaRPr lang="cs-CZ" dirty="0" smtClean="0"/>
          </a:p>
          <a:p>
            <a:r>
              <a:rPr lang="cs-CZ" dirty="0" smtClean="0"/>
              <a:t>Plody života (</a:t>
            </a:r>
            <a:r>
              <a:rPr lang="cs-CZ" dirty="0" err="1" smtClean="0"/>
              <a:t>Sengmjongui</a:t>
            </a:r>
            <a:r>
              <a:rPr lang="cs-CZ" dirty="0" smtClean="0"/>
              <a:t> </a:t>
            </a:r>
            <a:r>
              <a:rPr lang="cs-CZ" dirty="0" err="1" smtClean="0"/>
              <a:t>kwasil</a:t>
            </a:r>
            <a:r>
              <a:rPr lang="en-US" dirty="0" smtClean="0"/>
              <a:t> </a:t>
            </a:r>
            <a:r>
              <a:rPr lang="ko-KR" altLang="en-US" dirty="0" smtClean="0"/>
              <a:t>생명의과실</a:t>
            </a:r>
            <a:r>
              <a:rPr lang="cs-CZ" dirty="0" smtClean="0"/>
              <a:t>, 1925, 1. ženská sbírka v Koreji, romantismus + mysticismus</a:t>
            </a:r>
          </a:p>
          <a:p>
            <a:r>
              <a:rPr lang="cs-CZ" dirty="0" smtClean="0"/>
              <a:t>Překládala E.A. </a:t>
            </a:r>
            <a:r>
              <a:rPr lang="cs-CZ" dirty="0" err="1" smtClean="0"/>
              <a:t>Poea</a:t>
            </a:r>
            <a:r>
              <a:rPr lang="cs-CZ" dirty="0" smtClean="0"/>
              <a:t> a CH. Baudelaira (5 jazyků)</a:t>
            </a:r>
          </a:p>
          <a:p>
            <a:r>
              <a:rPr lang="cs-CZ" dirty="0" err="1" smtClean="0"/>
              <a:t>Proponentka</a:t>
            </a:r>
            <a:r>
              <a:rPr lang="cs-CZ" dirty="0" smtClean="0"/>
              <a:t> volné lásky, nekompromisní  – kritizovaná, utekla do Tokia – „dožila“ </a:t>
            </a:r>
            <a:endParaRPr lang="cs-CZ" dirty="0"/>
          </a:p>
          <a:p>
            <a:r>
              <a:rPr lang="cs-CZ" dirty="0" smtClean="0"/>
              <a:t>Pseudonym </a:t>
            </a:r>
            <a:r>
              <a:rPr lang="cs-CZ" dirty="0" err="1" smtClean="0"/>
              <a:t>Tchansil</a:t>
            </a:r>
            <a:r>
              <a:rPr lang="cs-CZ" dirty="0" smtClean="0"/>
              <a:t> – </a:t>
            </a:r>
            <a:r>
              <a:rPr lang="cs-CZ" dirty="0" err="1" smtClean="0"/>
              <a:t>Omunui</a:t>
            </a:r>
            <a:r>
              <a:rPr lang="cs-CZ" dirty="0" smtClean="0"/>
              <a:t> </a:t>
            </a:r>
            <a:r>
              <a:rPr lang="cs-CZ" dirty="0" err="1" smtClean="0"/>
              <a:t>sonjo</a:t>
            </a:r>
            <a:r>
              <a:rPr lang="cs-CZ" dirty="0" smtClean="0"/>
              <a:t> (</a:t>
            </a:r>
            <a:r>
              <a:rPr lang="ko-KR" altLang="en-US" dirty="0" smtClean="0"/>
              <a:t>오문의 </a:t>
            </a:r>
            <a:r>
              <a:rPr lang="ko-KR" altLang="en-US" dirty="0" smtClean="0"/>
              <a:t>소녀</a:t>
            </a:r>
            <a:r>
              <a:rPr lang="cs-CZ" altLang="ko-KR" dirty="0" smtClean="0"/>
              <a:t> </a:t>
            </a:r>
            <a:r>
              <a:rPr lang="cs-CZ" dirty="0" smtClean="0"/>
              <a:t>Podezřelá </a:t>
            </a:r>
            <a:r>
              <a:rPr lang="cs-CZ" dirty="0" smtClean="0"/>
              <a:t>dívka) – 2. místo</a:t>
            </a:r>
          </a:p>
          <a:p>
            <a:r>
              <a:rPr lang="cs-CZ" dirty="0" smtClean="0"/>
              <a:t>(holčička, matka sebevražda, žije s dědečkem)</a:t>
            </a:r>
            <a:endParaRPr lang="cs-CZ" dirty="0"/>
          </a:p>
          <a:p>
            <a:r>
              <a:rPr lang="cs-CZ" dirty="0" smtClean="0"/>
              <a:t>Feministka, nekompromisní, od 1930 na ulici</a:t>
            </a:r>
          </a:p>
          <a:p>
            <a:endParaRPr lang="cs-CZ" dirty="0"/>
          </a:p>
        </p:txBody>
      </p:sp>
    </p:spTree>
    <p:extLst>
      <p:ext uri="{BB962C8B-B14F-4D97-AF65-F5344CB8AC3E}">
        <p14:creationId xmlns:p14="http://schemas.microsoft.com/office/powerpoint/2010/main" val="3812400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Kim </a:t>
            </a:r>
            <a:r>
              <a:rPr lang="cs-CZ" b="1" dirty="0" err="1" smtClean="0"/>
              <a:t>Wondžu</a:t>
            </a:r>
            <a:r>
              <a:rPr lang="cs-CZ" b="1" dirty="0" smtClean="0"/>
              <a:t> (</a:t>
            </a:r>
            <a:r>
              <a:rPr lang="ko-KR" altLang="en-US" b="1" dirty="0" smtClean="0"/>
              <a:t>김원주</a:t>
            </a:r>
            <a:r>
              <a:rPr lang="en-US" altLang="ko-KR" b="1" dirty="0" smtClean="0"/>
              <a:t>, </a:t>
            </a:r>
            <a:r>
              <a:rPr lang="cs-CZ" b="1" dirty="0" err="1" smtClean="0"/>
              <a:t>Irjop</a:t>
            </a:r>
            <a:r>
              <a:rPr lang="cs-CZ" b="1" dirty="0" smtClean="0"/>
              <a:t>, 1896-1971)</a:t>
            </a:r>
            <a:endParaRPr lang="cs-CZ" b="1" dirty="0"/>
          </a:p>
        </p:txBody>
      </p:sp>
      <p:pic>
        <p:nvPicPr>
          <p:cNvPr id="6" name="Zástupný symbol pro obsah 5"/>
          <p:cNvPicPr>
            <a:picLocks noGrp="1" noChangeAspect="1"/>
          </p:cNvPicPr>
          <p:nvPr>
            <p:ph idx="1"/>
          </p:nvPr>
        </p:nvPicPr>
        <p:blipFill>
          <a:blip r:embed="rId2"/>
          <a:stretch>
            <a:fillRect/>
          </a:stretch>
        </p:blipFill>
        <p:spPr>
          <a:xfrm>
            <a:off x="9460956" y="3553686"/>
            <a:ext cx="1685925" cy="2714625"/>
          </a:xfrm>
          <a:prstGeom prst="rect">
            <a:avLst/>
          </a:prstGeom>
        </p:spPr>
      </p:pic>
      <p:pic>
        <p:nvPicPr>
          <p:cNvPr id="7" name="Obrázek 6"/>
          <p:cNvPicPr>
            <a:picLocks noChangeAspect="1"/>
          </p:cNvPicPr>
          <p:nvPr/>
        </p:nvPicPr>
        <p:blipFill>
          <a:blip r:embed="rId3"/>
          <a:stretch>
            <a:fillRect/>
          </a:stretch>
        </p:blipFill>
        <p:spPr>
          <a:xfrm>
            <a:off x="4333875" y="1557337"/>
            <a:ext cx="3524250" cy="3743325"/>
          </a:xfrm>
          <a:prstGeom prst="rect">
            <a:avLst/>
          </a:prstGeom>
        </p:spPr>
      </p:pic>
    </p:spTree>
    <p:extLst>
      <p:ext uri="{BB962C8B-B14F-4D97-AF65-F5344CB8AC3E}">
        <p14:creationId xmlns:p14="http://schemas.microsoft.com/office/powerpoint/2010/main" val="1750131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Bohatá rodina, studia na </a:t>
            </a:r>
            <a:r>
              <a:rPr lang="cs-CZ" dirty="0" err="1" smtClean="0"/>
              <a:t>Ihwa</a:t>
            </a:r>
            <a:r>
              <a:rPr lang="cs-CZ" dirty="0" smtClean="0"/>
              <a:t> a v Tokiu,</a:t>
            </a:r>
          </a:p>
          <a:p>
            <a:r>
              <a:rPr lang="cs-CZ" dirty="0" smtClean="0"/>
              <a:t>První ženský časopis Sin </a:t>
            </a:r>
            <a:r>
              <a:rPr lang="cs-CZ" dirty="0" err="1" smtClean="0"/>
              <a:t>jodža</a:t>
            </a:r>
            <a:r>
              <a:rPr lang="en-US" dirty="0" smtClean="0"/>
              <a:t> </a:t>
            </a:r>
            <a:r>
              <a:rPr lang="ko-KR" altLang="en-US" dirty="0" smtClean="0"/>
              <a:t>신여자</a:t>
            </a:r>
            <a:endParaRPr lang="cs-CZ" dirty="0" smtClean="0"/>
          </a:p>
          <a:p>
            <a:r>
              <a:rPr lang="cs-CZ" dirty="0" smtClean="0"/>
              <a:t>V povídkách kritika smluvených sňatků, otroctví v manželství, potřeby sebeuvědomění</a:t>
            </a:r>
          </a:p>
          <a:p>
            <a:r>
              <a:rPr lang="cs-CZ" dirty="0" smtClean="0"/>
              <a:t>Mniška po nepovedeném manželství </a:t>
            </a:r>
          </a:p>
          <a:p>
            <a:endParaRPr lang="cs-CZ" dirty="0" smtClean="0"/>
          </a:p>
          <a:p>
            <a:endParaRPr lang="cs-CZ" dirty="0"/>
          </a:p>
        </p:txBody>
      </p:sp>
    </p:spTree>
    <p:extLst>
      <p:ext uri="{BB962C8B-B14F-4D97-AF65-F5344CB8AC3E}">
        <p14:creationId xmlns:p14="http://schemas.microsoft.com/office/powerpoint/2010/main" val="1840611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Kang</a:t>
            </a:r>
            <a:r>
              <a:rPr lang="cs-CZ" b="1" dirty="0" smtClean="0"/>
              <a:t> </a:t>
            </a:r>
            <a:r>
              <a:rPr lang="cs-CZ" b="1" dirty="0" err="1" smtClean="0"/>
              <a:t>Kjonge</a:t>
            </a:r>
            <a:r>
              <a:rPr lang="cs-CZ" b="1" dirty="0" smtClean="0"/>
              <a:t> (</a:t>
            </a:r>
            <a:r>
              <a:rPr lang="ko-KR" altLang="en-US" b="1" dirty="0" smtClean="0"/>
              <a:t>강경애</a:t>
            </a:r>
            <a:r>
              <a:rPr lang="en-US" altLang="ko-KR" b="1" dirty="0" smtClean="0"/>
              <a:t>,</a:t>
            </a:r>
            <a:r>
              <a:rPr lang="cs-CZ" b="1" dirty="0" smtClean="0"/>
              <a:t>1902-1944) a „socialistické ženy“</a:t>
            </a:r>
            <a:endParaRPr lang="cs-CZ" b="1" dirty="0"/>
          </a:p>
        </p:txBody>
      </p:sp>
      <p:pic>
        <p:nvPicPr>
          <p:cNvPr id="4" name="Zástupný symbol pro obsah 3"/>
          <p:cNvPicPr>
            <a:picLocks noGrp="1" noChangeAspect="1"/>
          </p:cNvPicPr>
          <p:nvPr>
            <p:ph idx="1"/>
          </p:nvPr>
        </p:nvPicPr>
        <p:blipFill>
          <a:blip r:embed="rId2"/>
          <a:stretch>
            <a:fillRect/>
          </a:stretch>
        </p:blipFill>
        <p:spPr>
          <a:xfrm>
            <a:off x="5999163" y="2503487"/>
            <a:ext cx="2095500" cy="3038475"/>
          </a:xfrm>
          <a:prstGeom prst="rect">
            <a:avLst/>
          </a:prstGeom>
        </p:spPr>
      </p:pic>
    </p:spTree>
    <p:extLst>
      <p:ext uri="{BB962C8B-B14F-4D97-AF65-F5344CB8AC3E}">
        <p14:creationId xmlns:p14="http://schemas.microsoft.com/office/powerpoint/2010/main" val="3757983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cs-CZ" dirty="0" smtClean="0"/>
              <a:t>Od ideologických článků po literaturu</a:t>
            </a:r>
          </a:p>
          <a:p>
            <a:r>
              <a:rPr lang="cs-CZ" i="1" dirty="0" err="1" smtClean="0"/>
              <a:t>Sahoedžuui</a:t>
            </a:r>
            <a:r>
              <a:rPr lang="cs-CZ" i="1" dirty="0" smtClean="0"/>
              <a:t> </a:t>
            </a:r>
            <a:r>
              <a:rPr lang="cs-CZ" i="1" dirty="0" err="1" smtClean="0"/>
              <a:t>josong</a:t>
            </a:r>
            <a:r>
              <a:rPr lang="en-US" i="1" dirty="0" smtClean="0"/>
              <a:t> </a:t>
            </a:r>
            <a:r>
              <a:rPr lang="ko-KR" altLang="en-US" dirty="0" smtClean="0"/>
              <a:t>사회주의 여성</a:t>
            </a:r>
            <a:endParaRPr lang="cs-CZ" dirty="0"/>
          </a:p>
          <a:p>
            <a:r>
              <a:rPr lang="cs-CZ" i="1" dirty="0" err="1" smtClean="0"/>
              <a:t>Čoson</a:t>
            </a:r>
            <a:r>
              <a:rPr lang="cs-CZ" i="1" dirty="0" smtClean="0"/>
              <a:t> </a:t>
            </a:r>
            <a:r>
              <a:rPr lang="cs-CZ" i="1" dirty="0" err="1" smtClean="0"/>
              <a:t>josong</a:t>
            </a:r>
            <a:r>
              <a:rPr lang="cs-CZ" i="1" dirty="0" smtClean="0"/>
              <a:t> </a:t>
            </a:r>
            <a:r>
              <a:rPr lang="cs-CZ" i="1" dirty="0" err="1" smtClean="0"/>
              <a:t>tonguhoe</a:t>
            </a:r>
            <a:r>
              <a:rPr lang="cs-CZ" i="1" dirty="0" smtClean="0"/>
              <a:t> </a:t>
            </a:r>
            <a:r>
              <a:rPr lang="cs-CZ" dirty="0" smtClean="0"/>
              <a:t>(20. léta)</a:t>
            </a:r>
          </a:p>
          <a:p>
            <a:endParaRPr lang="cs-CZ" dirty="0"/>
          </a:p>
          <a:p>
            <a:r>
              <a:rPr lang="cs-CZ" dirty="0" smtClean="0"/>
              <a:t>Řeší nevzdělané ženy, osvobození od konfuciánské morálky, kampaně za nezávislost a rovnost žen</a:t>
            </a:r>
          </a:p>
          <a:p>
            <a:r>
              <a:rPr lang="cs-CZ" dirty="0" smtClean="0"/>
              <a:t> </a:t>
            </a:r>
            <a:endParaRPr lang="cs-CZ" dirty="0"/>
          </a:p>
        </p:txBody>
      </p:sp>
    </p:spTree>
    <p:extLst>
      <p:ext uri="{BB962C8B-B14F-4D97-AF65-F5344CB8AC3E}">
        <p14:creationId xmlns:p14="http://schemas.microsoft.com/office/powerpoint/2010/main" val="1655064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Kang</a:t>
            </a:r>
            <a:r>
              <a:rPr lang="cs-CZ" b="1" dirty="0" smtClean="0"/>
              <a:t> </a:t>
            </a:r>
            <a:r>
              <a:rPr lang="cs-CZ" b="1" dirty="0" err="1" smtClean="0"/>
              <a:t>Kjonge</a:t>
            </a:r>
            <a:r>
              <a:rPr lang="cs-CZ" b="1" dirty="0" smtClean="0"/>
              <a:t> a Mandžusko</a:t>
            </a:r>
            <a:endParaRPr lang="cs-CZ" b="1" dirty="0"/>
          </a:p>
        </p:txBody>
      </p:sp>
      <p:sp>
        <p:nvSpPr>
          <p:cNvPr id="3" name="Zástupný symbol pro obsah 2"/>
          <p:cNvSpPr>
            <a:spLocks noGrp="1"/>
          </p:cNvSpPr>
          <p:nvPr>
            <p:ph idx="1"/>
          </p:nvPr>
        </p:nvSpPr>
        <p:spPr/>
        <p:txBody>
          <a:bodyPr/>
          <a:lstStyle/>
          <a:p>
            <a:r>
              <a:rPr lang="cs-CZ" dirty="0" smtClean="0"/>
              <a:t>Vydobyla si vzdělání</a:t>
            </a:r>
          </a:p>
          <a:p>
            <a:r>
              <a:rPr lang="cs-CZ" dirty="0" smtClean="0"/>
              <a:t>Vydobyla si respekt mezi mužskými autory</a:t>
            </a:r>
          </a:p>
          <a:p>
            <a:r>
              <a:rPr lang="cs-CZ" dirty="0" smtClean="0"/>
              <a:t>(vztah s Jang </a:t>
            </a:r>
            <a:r>
              <a:rPr lang="cs-CZ" dirty="0" err="1" smtClean="0"/>
              <a:t>Čudongem</a:t>
            </a:r>
            <a:r>
              <a:rPr lang="cs-CZ" dirty="0" smtClean="0"/>
              <a:t>)</a:t>
            </a:r>
          </a:p>
          <a:p>
            <a:r>
              <a:rPr lang="cs-CZ" dirty="0" err="1" smtClean="0"/>
              <a:t>Čoson</a:t>
            </a:r>
            <a:r>
              <a:rPr lang="cs-CZ" dirty="0" smtClean="0"/>
              <a:t> </a:t>
            </a:r>
            <a:r>
              <a:rPr lang="cs-CZ" dirty="0" err="1" smtClean="0"/>
              <a:t>ilbo</a:t>
            </a:r>
            <a:r>
              <a:rPr lang="cs-CZ" dirty="0" smtClean="0"/>
              <a:t> 1930 článek Cesta, po které musí korejské ženy kráčet (</a:t>
            </a:r>
            <a:r>
              <a:rPr lang="cs-CZ" i="1" dirty="0" err="1" smtClean="0"/>
              <a:t>Čoson</a:t>
            </a:r>
            <a:r>
              <a:rPr lang="cs-CZ" i="1" dirty="0" smtClean="0"/>
              <a:t> </a:t>
            </a:r>
            <a:r>
              <a:rPr lang="cs-CZ" i="1" dirty="0" err="1" smtClean="0"/>
              <a:t>josongdul</a:t>
            </a:r>
            <a:r>
              <a:rPr lang="cs-CZ" i="1" dirty="0" smtClean="0"/>
              <a:t> </a:t>
            </a:r>
            <a:r>
              <a:rPr lang="cs-CZ" i="1" dirty="0" err="1" smtClean="0"/>
              <a:t>ui</a:t>
            </a:r>
            <a:r>
              <a:rPr lang="cs-CZ" i="1" dirty="0" smtClean="0"/>
              <a:t> </a:t>
            </a:r>
            <a:r>
              <a:rPr lang="cs-CZ" i="1" dirty="0" err="1" smtClean="0"/>
              <a:t>palbul</a:t>
            </a:r>
            <a:r>
              <a:rPr lang="cs-CZ" i="1" dirty="0" smtClean="0"/>
              <a:t> kil</a:t>
            </a:r>
            <a:r>
              <a:rPr lang="en-US" dirty="0" smtClean="0"/>
              <a:t>, </a:t>
            </a:r>
            <a:r>
              <a:rPr lang="ko-KR" altLang="en-US" dirty="0" smtClean="0"/>
              <a:t>조선 여성들의 밟은 길</a:t>
            </a:r>
            <a:r>
              <a:rPr lang="cs-CZ" dirty="0" smtClean="0"/>
              <a:t>)</a:t>
            </a:r>
          </a:p>
          <a:p>
            <a:endParaRPr lang="cs-CZ" dirty="0"/>
          </a:p>
          <a:p>
            <a:r>
              <a:rPr lang="cs-CZ" dirty="0" smtClean="0"/>
              <a:t>Novinářka</a:t>
            </a:r>
          </a:p>
          <a:p>
            <a:r>
              <a:rPr lang="cs-CZ" dirty="0" smtClean="0"/>
              <a:t>Povídky </a:t>
            </a:r>
            <a:r>
              <a:rPr lang="cs-CZ" i="1" dirty="0" err="1" smtClean="0"/>
              <a:t>Sogum</a:t>
            </a:r>
            <a:r>
              <a:rPr lang="cs-CZ" dirty="0" smtClean="0"/>
              <a:t> (</a:t>
            </a:r>
            <a:r>
              <a:rPr lang="ko-KR" altLang="en-US" dirty="0" smtClean="0"/>
              <a:t>소금</a:t>
            </a:r>
            <a:r>
              <a:rPr lang="en-US" altLang="ko-KR" dirty="0" smtClean="0"/>
              <a:t>,</a:t>
            </a:r>
            <a:r>
              <a:rPr lang="cs-CZ" dirty="0" smtClean="0"/>
              <a:t>1934) a </a:t>
            </a:r>
            <a:r>
              <a:rPr lang="cs-CZ" i="1" dirty="0" err="1" smtClean="0"/>
              <a:t>Odum</a:t>
            </a:r>
            <a:r>
              <a:rPr lang="cs-CZ" dirty="0" smtClean="0"/>
              <a:t> (</a:t>
            </a:r>
            <a:r>
              <a:rPr lang="ko-KR" altLang="en-US" dirty="0" smtClean="0"/>
              <a:t>어둠</a:t>
            </a:r>
            <a:r>
              <a:rPr lang="en-US" altLang="ko-KR" dirty="0" smtClean="0"/>
              <a:t>,</a:t>
            </a:r>
            <a:r>
              <a:rPr lang="cs-CZ" dirty="0" smtClean="0"/>
              <a:t>1937) – téma mateřství a ženství</a:t>
            </a:r>
          </a:p>
          <a:p>
            <a:endParaRPr lang="cs-CZ" dirty="0" smtClean="0"/>
          </a:p>
          <a:p>
            <a:endParaRPr lang="cs-CZ" dirty="0"/>
          </a:p>
        </p:txBody>
      </p:sp>
    </p:spTree>
    <p:extLst>
      <p:ext uri="{BB962C8B-B14F-4D97-AF65-F5344CB8AC3E}">
        <p14:creationId xmlns:p14="http://schemas.microsoft.com/office/powerpoint/2010/main" val="891382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ko-KR" b="1" dirty="0" err="1" smtClean="0"/>
              <a:t>Čchoe</a:t>
            </a:r>
            <a:r>
              <a:rPr lang="cs-CZ" altLang="ko-KR" b="1" dirty="0" smtClean="0"/>
              <a:t> </a:t>
            </a:r>
            <a:r>
              <a:rPr lang="cs-CZ" altLang="ko-KR" b="1" dirty="0" err="1" smtClean="0"/>
              <a:t>Sunghui</a:t>
            </a:r>
            <a:r>
              <a:rPr lang="cs-CZ" altLang="ko-KR" b="1" dirty="0" smtClean="0"/>
              <a:t> </a:t>
            </a:r>
            <a:r>
              <a:rPr lang="ko-KR" altLang="en-US" b="1" dirty="0"/>
              <a:t>최승희</a:t>
            </a:r>
            <a:r>
              <a:rPr lang="cs-CZ" altLang="ko-KR" b="1" dirty="0"/>
              <a:t> </a:t>
            </a:r>
            <a:r>
              <a:rPr lang="cs-CZ" altLang="ko-KR" b="1" dirty="0" smtClean="0"/>
              <a:t>(1911-1969)</a:t>
            </a:r>
            <a:endParaRPr lang="cs-CZ" b="1" dirty="0"/>
          </a:p>
        </p:txBody>
      </p:sp>
      <p:pic>
        <p:nvPicPr>
          <p:cNvPr id="4" name="Zástupný symbol pro obsah 3"/>
          <p:cNvPicPr>
            <a:picLocks noGrp="1" noChangeAspect="1"/>
          </p:cNvPicPr>
          <p:nvPr>
            <p:ph idx="1"/>
          </p:nvPr>
        </p:nvPicPr>
        <p:blipFill>
          <a:blip r:embed="rId2"/>
          <a:stretch>
            <a:fillRect/>
          </a:stretch>
        </p:blipFill>
        <p:spPr>
          <a:xfrm>
            <a:off x="4542918" y="2133600"/>
            <a:ext cx="5007989" cy="3778250"/>
          </a:xfrm>
          <a:prstGeom prst="rect">
            <a:avLst/>
          </a:prstGeom>
        </p:spPr>
      </p:pic>
    </p:spTree>
    <p:extLst>
      <p:ext uri="{BB962C8B-B14F-4D97-AF65-F5344CB8AC3E}">
        <p14:creationId xmlns:p14="http://schemas.microsoft.com/office/powerpoint/2010/main" val="1254482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4680585" y="1755049"/>
            <a:ext cx="4171950" cy="3200400"/>
          </a:xfrm>
          <a:prstGeom prst="rect">
            <a:avLst/>
          </a:prstGeom>
        </p:spPr>
      </p:pic>
    </p:spTree>
    <p:extLst>
      <p:ext uri="{BB962C8B-B14F-4D97-AF65-F5344CB8AC3E}">
        <p14:creationId xmlns:p14="http://schemas.microsoft.com/office/powerpoint/2010/main" val="3611578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Skeptický pohled misionáře</a:t>
            </a:r>
            <a:endParaRPr lang="cs-CZ" b="1" dirty="0"/>
          </a:p>
        </p:txBody>
      </p:sp>
      <p:sp>
        <p:nvSpPr>
          <p:cNvPr id="3" name="Zástupný symbol pro obsah 2"/>
          <p:cNvSpPr>
            <a:spLocks noGrp="1"/>
          </p:cNvSpPr>
          <p:nvPr>
            <p:ph idx="1"/>
          </p:nvPr>
        </p:nvSpPr>
        <p:spPr/>
        <p:txBody>
          <a:bodyPr/>
          <a:lstStyle/>
          <a:p>
            <a:r>
              <a:rPr lang="cs-CZ" dirty="0" smtClean="0"/>
              <a:t>Jakmile přijde </a:t>
            </a:r>
            <a:r>
              <a:rPr lang="cs-CZ" dirty="0"/>
              <a:t>dívka </a:t>
            </a:r>
            <a:r>
              <a:rPr lang="cs-CZ" dirty="0" smtClean="0"/>
              <a:t>z vesnice </a:t>
            </a:r>
            <a:r>
              <a:rPr lang="cs-CZ" dirty="0"/>
              <a:t>do Soulu, namísto toho, aby studovala, tak si ostříhá vlasy, začne nosit krátké sukně, boty na podpatku a naučí se psát </a:t>
            </a:r>
            <a:r>
              <a:rPr lang="cs-CZ" dirty="0" smtClean="0"/>
              <a:t>dopis (H. N. Allen: </a:t>
            </a:r>
            <a:r>
              <a:rPr lang="cs-CZ" dirty="0" err="1" smtClean="0"/>
              <a:t>Things</a:t>
            </a:r>
            <a:r>
              <a:rPr lang="cs-CZ" dirty="0" smtClean="0"/>
              <a:t> </a:t>
            </a:r>
            <a:r>
              <a:rPr lang="cs-CZ" dirty="0" err="1" smtClean="0"/>
              <a:t>Korean</a:t>
            </a:r>
            <a:r>
              <a:rPr lang="cs-CZ" dirty="0" smtClean="0"/>
              <a:t>)</a:t>
            </a:r>
            <a:endParaRPr lang="cs-CZ" dirty="0"/>
          </a:p>
        </p:txBody>
      </p:sp>
    </p:spTree>
    <p:extLst>
      <p:ext uri="{BB962C8B-B14F-4D97-AF65-F5344CB8AC3E}">
        <p14:creationId xmlns:p14="http://schemas.microsoft.com/office/powerpoint/2010/main" val="3636040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stretch>
            <a:fillRect/>
          </a:stretch>
        </p:blipFill>
        <p:spPr>
          <a:xfrm>
            <a:off x="3172369" y="0"/>
            <a:ext cx="5429250" cy="7924800"/>
          </a:xfrm>
          <a:prstGeom prst="rect">
            <a:avLst/>
          </a:prstGeom>
        </p:spPr>
      </p:pic>
    </p:spTree>
    <p:extLst>
      <p:ext uri="{BB962C8B-B14F-4D97-AF65-F5344CB8AC3E}">
        <p14:creationId xmlns:p14="http://schemas.microsoft.com/office/powerpoint/2010/main" val="348382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 otevření: misionářské školy (Mary </a:t>
            </a:r>
            <a:r>
              <a:rPr lang="cs-CZ" b="1" dirty="0" err="1" smtClean="0"/>
              <a:t>Scranton</a:t>
            </a:r>
            <a:r>
              <a:rPr lang="cs-CZ" b="1" dirty="0" smtClean="0"/>
              <a:t>, 1886)</a:t>
            </a:r>
            <a:endParaRPr lang="cs-CZ" b="1" dirty="0"/>
          </a:p>
        </p:txBody>
      </p:sp>
      <p:sp>
        <p:nvSpPr>
          <p:cNvPr id="3" name="Zástupný symbol pro obsah 2"/>
          <p:cNvSpPr>
            <a:spLocks noGrp="1"/>
          </p:cNvSpPr>
          <p:nvPr>
            <p:ph idx="1"/>
          </p:nvPr>
        </p:nvSpPr>
        <p:spPr/>
        <p:txBody>
          <a:bodyPr/>
          <a:lstStyle/>
          <a:p>
            <a:r>
              <a:rPr lang="cs-CZ" dirty="0" err="1" smtClean="0"/>
              <a:t>Ehwa</a:t>
            </a:r>
            <a:r>
              <a:rPr lang="cs-CZ" dirty="0" smtClean="0"/>
              <a:t> </a:t>
            </a:r>
            <a:r>
              <a:rPr lang="cs-CZ" dirty="0" err="1" smtClean="0"/>
              <a:t>Women</a:t>
            </a:r>
            <a:r>
              <a:rPr lang="cs-CZ" dirty="0" smtClean="0"/>
              <a:t>/</a:t>
            </a:r>
            <a:r>
              <a:rPr lang="cs-CZ" dirty="0" err="1" smtClean="0"/>
              <a:t>Ihwa</a:t>
            </a:r>
            <a:r>
              <a:rPr lang="cs-CZ" dirty="0" smtClean="0"/>
              <a:t>: základy všeho, včetně hygieny, modlení k </a:t>
            </a:r>
            <a:r>
              <a:rPr lang="cs-CZ" dirty="0"/>
              <a:t>Bohu namísto „vyhýbání se zlu modlením se za </a:t>
            </a:r>
            <a:r>
              <a:rPr lang="cs-CZ" dirty="0" smtClean="0"/>
              <a:t>štěstí“</a:t>
            </a:r>
          </a:p>
          <a:p>
            <a:r>
              <a:rPr lang="cs-CZ" dirty="0" smtClean="0"/>
              <a:t>Ženy díky škole mohly vycházet ven (třeba i v neděli)</a:t>
            </a:r>
          </a:p>
          <a:p>
            <a:r>
              <a:rPr lang="cs-CZ" dirty="0" smtClean="0"/>
              <a:t>+ biblické ženy (šířily učení)</a:t>
            </a:r>
          </a:p>
          <a:p>
            <a:endParaRPr lang="cs-CZ" dirty="0"/>
          </a:p>
        </p:txBody>
      </p:sp>
    </p:spTree>
    <p:extLst>
      <p:ext uri="{BB962C8B-B14F-4D97-AF65-F5344CB8AC3E}">
        <p14:creationId xmlns:p14="http://schemas.microsoft.com/office/powerpoint/2010/main" val="1350286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952875" y="690562"/>
            <a:ext cx="4286250" cy="5476875"/>
          </a:xfrm>
          <a:prstGeom prst="rect">
            <a:avLst/>
          </a:prstGeom>
        </p:spPr>
      </p:pic>
    </p:spTree>
    <p:extLst>
      <p:ext uri="{BB962C8B-B14F-4D97-AF65-F5344CB8AC3E}">
        <p14:creationId xmlns:p14="http://schemas.microsoft.com/office/powerpoint/2010/main" val="3716193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858055" y="1353638"/>
            <a:ext cx="3076575" cy="1485900"/>
          </a:xfrm>
          <a:prstGeom prst="rect">
            <a:avLst/>
          </a:prstGeom>
        </p:spPr>
      </p:pic>
      <p:pic>
        <p:nvPicPr>
          <p:cNvPr id="3" name="Obrázek 2"/>
          <p:cNvPicPr>
            <a:picLocks noChangeAspect="1"/>
          </p:cNvPicPr>
          <p:nvPr/>
        </p:nvPicPr>
        <p:blipFill>
          <a:blip r:embed="rId3"/>
          <a:stretch>
            <a:fillRect/>
          </a:stretch>
        </p:blipFill>
        <p:spPr>
          <a:xfrm>
            <a:off x="5292635" y="251188"/>
            <a:ext cx="4114800" cy="5467350"/>
          </a:xfrm>
          <a:prstGeom prst="rect">
            <a:avLst/>
          </a:prstGeom>
        </p:spPr>
      </p:pic>
      <p:pic>
        <p:nvPicPr>
          <p:cNvPr id="4" name="Obrázek 3"/>
          <p:cNvPicPr>
            <a:picLocks noChangeAspect="1"/>
          </p:cNvPicPr>
          <p:nvPr/>
        </p:nvPicPr>
        <p:blipFill>
          <a:blip r:embed="rId4"/>
          <a:stretch>
            <a:fillRect/>
          </a:stretch>
        </p:blipFill>
        <p:spPr>
          <a:xfrm>
            <a:off x="2706733" y="3270613"/>
            <a:ext cx="1866900" cy="2447925"/>
          </a:xfrm>
          <a:prstGeom prst="rect">
            <a:avLst/>
          </a:prstGeom>
        </p:spPr>
      </p:pic>
    </p:spTree>
    <p:extLst>
      <p:ext uri="{BB962C8B-B14F-4D97-AF65-F5344CB8AC3E}">
        <p14:creationId xmlns:p14="http://schemas.microsoft.com/office/powerpoint/2010/main" val="2188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Synkretická role (podle M. </a:t>
            </a:r>
            <a:r>
              <a:rPr lang="cs-CZ" b="1" dirty="0" err="1" smtClean="0"/>
              <a:t>Scranton</a:t>
            </a:r>
            <a:r>
              <a:rPr lang="cs-CZ" b="1" dirty="0" smtClean="0"/>
              <a:t>)</a:t>
            </a:r>
            <a:endParaRPr lang="cs-CZ" b="1" dirty="0"/>
          </a:p>
        </p:txBody>
      </p:sp>
      <p:sp>
        <p:nvSpPr>
          <p:cNvPr id="3" name="Zástupný symbol pro obsah 2"/>
          <p:cNvSpPr>
            <a:spLocks noGrp="1"/>
          </p:cNvSpPr>
          <p:nvPr>
            <p:ph idx="1"/>
          </p:nvPr>
        </p:nvSpPr>
        <p:spPr/>
        <p:txBody>
          <a:bodyPr/>
          <a:lstStyle/>
          <a:p>
            <a:r>
              <a:rPr lang="cs-CZ" dirty="0"/>
              <a:t>Tyto  ženy  jsou  velmi  respektovány  </a:t>
            </a:r>
            <a:r>
              <a:rPr lang="cs-CZ" dirty="0" smtClean="0"/>
              <a:t>v korejské  </a:t>
            </a:r>
            <a:r>
              <a:rPr lang="cs-CZ" dirty="0"/>
              <a:t>společnosti  a  věří  se,  že  mají mimořádnou   schopnost   při   pronášení   modliteb.  </a:t>
            </a:r>
            <a:r>
              <a:rPr lang="cs-CZ" dirty="0" smtClean="0"/>
              <a:t>Pokud někdo trpí   </a:t>
            </a:r>
            <a:r>
              <a:rPr lang="cs-CZ" dirty="0"/>
              <a:t>jakýmikoliv problémy  duše,  těla  nebo  jinými  těžkostmi,  biblické  ženy  jsou  vyslány,  aby  se  za  tyto trpící modlily a ulevily jim zpěvem žalmů. Jakmile se stane boj se zlými duchy </a:t>
            </a:r>
            <a:r>
              <a:rPr lang="cs-CZ" dirty="0" smtClean="0"/>
              <a:t>neúnosný a  </a:t>
            </a:r>
            <a:r>
              <a:rPr lang="cs-CZ" dirty="0"/>
              <a:t>neproveditelný  jsou  tu  právě  ony,  aby  </a:t>
            </a:r>
            <a:r>
              <a:rPr lang="cs-CZ" dirty="0" smtClean="0"/>
              <a:t>vymýtily tyto  </a:t>
            </a:r>
            <a:r>
              <a:rPr lang="cs-CZ" dirty="0"/>
              <a:t>zlé  </a:t>
            </a:r>
            <a:r>
              <a:rPr lang="cs-CZ" dirty="0" smtClean="0"/>
              <a:t>duchy,  </a:t>
            </a:r>
            <a:r>
              <a:rPr lang="cs-CZ" dirty="0"/>
              <a:t>stejně  tak  aby  poskytly horoucí a účinné modlitby, které pomohou vyléčit trpícího. Jejich víra je mnohem větší a vřelejší než víra většiny jejich učitelů a ostatních věřících</a:t>
            </a:r>
            <a:r>
              <a:rPr lang="cs-CZ" dirty="0" smtClean="0"/>
              <a:t>, a </a:t>
            </a:r>
            <a:r>
              <a:rPr lang="cs-CZ" dirty="0"/>
              <a:t>je proto třeba je </a:t>
            </a:r>
            <a:r>
              <a:rPr lang="cs-CZ" dirty="0" smtClean="0"/>
              <a:t>v těchto </a:t>
            </a:r>
            <a:r>
              <a:rPr lang="cs-CZ" dirty="0"/>
              <a:t>aktivitách podporovat i nadále. </a:t>
            </a:r>
            <a:endParaRPr lang="cs-CZ" dirty="0" smtClean="0"/>
          </a:p>
          <a:p>
            <a:endParaRPr lang="cs-CZ" dirty="0"/>
          </a:p>
          <a:p>
            <a:r>
              <a:rPr lang="cs-CZ" dirty="0" smtClean="0"/>
              <a:t>(Tuto roli plní i dále)</a:t>
            </a:r>
            <a:endParaRPr lang="cs-CZ" dirty="0"/>
          </a:p>
        </p:txBody>
      </p:sp>
    </p:spTree>
    <p:extLst>
      <p:ext uri="{BB962C8B-B14F-4D97-AF65-F5344CB8AC3E}">
        <p14:creationId xmlns:p14="http://schemas.microsoft.com/office/powerpoint/2010/main" val="382819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Ženská povolání</a:t>
            </a:r>
            <a:endParaRPr lang="cs-CZ" b="1" dirty="0"/>
          </a:p>
        </p:txBody>
      </p:sp>
      <p:sp>
        <p:nvSpPr>
          <p:cNvPr id="3" name="Zástupný symbol pro obsah 2"/>
          <p:cNvSpPr>
            <a:spLocks noGrp="1"/>
          </p:cNvSpPr>
          <p:nvPr>
            <p:ph idx="1"/>
          </p:nvPr>
        </p:nvSpPr>
        <p:spPr/>
        <p:txBody>
          <a:bodyPr/>
          <a:lstStyle/>
          <a:p>
            <a:r>
              <a:rPr lang="cs-CZ" dirty="0" smtClean="0"/>
              <a:t>Učitelka a lékařka (sestřička)</a:t>
            </a:r>
          </a:p>
          <a:p>
            <a:r>
              <a:rPr lang="cs-CZ" dirty="0" err="1" smtClean="0"/>
              <a:t>Esther</a:t>
            </a:r>
            <a:r>
              <a:rPr lang="cs-CZ" dirty="0" smtClean="0"/>
              <a:t> Pak, Helen Kim </a:t>
            </a:r>
          </a:p>
          <a:p>
            <a:r>
              <a:rPr lang="cs-CZ" dirty="0" smtClean="0"/>
              <a:t>Sekretářky a pomocné síly v kancelářích</a:t>
            </a:r>
          </a:p>
          <a:p>
            <a:r>
              <a:rPr lang="cs-CZ" dirty="0" smtClean="0"/>
              <a:t>Po 1910 (spíš na konci desetiletí) malířky, spisovatelky atd. – ale nic z toho není považováno za rovnocenné</a:t>
            </a:r>
          </a:p>
          <a:p>
            <a:r>
              <a:rPr lang="cs-CZ" dirty="0" smtClean="0"/>
              <a:t>Kolem 1920 už nasazeny do průmyslu, na poli byly vždycky</a:t>
            </a:r>
            <a:endParaRPr lang="cs-CZ" dirty="0"/>
          </a:p>
          <a:p>
            <a:endParaRPr lang="cs-CZ" dirty="0"/>
          </a:p>
        </p:txBody>
      </p:sp>
    </p:spTree>
    <p:extLst>
      <p:ext uri="{BB962C8B-B14F-4D97-AF65-F5344CB8AC3E}">
        <p14:creationId xmlns:p14="http://schemas.microsoft.com/office/powerpoint/2010/main" val="217939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První promoce, 1914, Helen Kim</a:t>
            </a:r>
            <a:endParaRPr lang="cs-CZ" b="1" dirty="0"/>
          </a:p>
        </p:txBody>
      </p:sp>
      <p:sp>
        <p:nvSpPr>
          <p:cNvPr id="3" name="Zástupný symbol pro obsah 2"/>
          <p:cNvSpPr>
            <a:spLocks noGrp="1"/>
          </p:cNvSpPr>
          <p:nvPr>
            <p:ph idx="1"/>
          </p:nvPr>
        </p:nvSpPr>
        <p:spPr>
          <a:xfrm>
            <a:off x="2592925" y="2159726"/>
            <a:ext cx="8915400" cy="3777622"/>
          </a:xfrm>
        </p:spPr>
        <p:txBody>
          <a:bodyPr/>
          <a:lstStyle/>
          <a:p>
            <a:r>
              <a:rPr lang="cs-CZ" dirty="0" smtClean="0"/>
              <a:t>Seděla </a:t>
            </a:r>
            <a:r>
              <a:rPr lang="cs-CZ" dirty="0"/>
              <a:t>jsem mezi ostatními studentkami </a:t>
            </a:r>
            <a:r>
              <a:rPr lang="cs-CZ" dirty="0" smtClean="0"/>
              <a:t>z </a:t>
            </a:r>
            <a:r>
              <a:rPr lang="cs-CZ" dirty="0" err="1" smtClean="0"/>
              <a:t>Iwha</a:t>
            </a:r>
            <a:r>
              <a:rPr lang="cs-CZ" dirty="0" smtClean="0"/>
              <a:t> </a:t>
            </a:r>
            <a:r>
              <a:rPr lang="cs-CZ" dirty="0"/>
              <a:t>a </a:t>
            </a:r>
            <a:r>
              <a:rPr lang="cs-CZ" dirty="0" smtClean="0"/>
              <a:t>bez dechu </a:t>
            </a:r>
            <a:r>
              <a:rPr lang="cs-CZ" dirty="0"/>
              <a:t>jsem sledovala</a:t>
            </a:r>
            <a:r>
              <a:rPr lang="cs-CZ" dirty="0" smtClean="0"/>
              <a:t>, jak </a:t>
            </a:r>
            <a:r>
              <a:rPr lang="cs-CZ" dirty="0"/>
              <a:t>první tři ženy kráčejí uličkou, aby převzaly své promoční diplomy... Všechny jsme byly tak hrdé a </a:t>
            </a:r>
            <a:r>
              <a:rPr lang="cs-CZ" dirty="0" smtClean="0"/>
              <a:t>plné očekávání jejich </a:t>
            </a:r>
            <a:r>
              <a:rPr lang="cs-CZ" dirty="0"/>
              <a:t>budoucího úspěchu. Byla to událost, která se v </a:t>
            </a:r>
            <a:r>
              <a:rPr lang="cs-CZ" dirty="0" smtClean="0"/>
              <a:t>Koreji nikdy neodehrála</a:t>
            </a:r>
            <a:r>
              <a:rPr lang="cs-CZ" dirty="0"/>
              <a:t>.  Pro  dívky  byla  možnost  studia  na  vysoké  škole  a  následný  vstup  do profesionálního   života   odedávna   naprosto   nepředstavitelnou   věcí.   </a:t>
            </a:r>
            <a:r>
              <a:rPr lang="cs-CZ" dirty="0" smtClean="0"/>
              <a:t>S pokračováním </a:t>
            </a:r>
            <a:r>
              <a:rPr lang="cs-CZ" dirty="0"/>
              <a:t>obřadu  jsem  cítila  čím  dál  tím  větší </a:t>
            </a:r>
            <a:r>
              <a:rPr lang="cs-CZ" dirty="0" smtClean="0"/>
              <a:t>rozechvělost a jen  </a:t>
            </a:r>
            <a:r>
              <a:rPr lang="cs-CZ" dirty="0"/>
              <a:t>těžko  jsem  potlačovala  slzy. Rozhlédla  jsem  se  kolem  a  viděla  jsem,  že  i  ostatní </a:t>
            </a:r>
            <a:r>
              <a:rPr lang="cs-CZ" dirty="0" smtClean="0"/>
              <a:t>pláčou,  </a:t>
            </a:r>
            <a:r>
              <a:rPr lang="cs-CZ" dirty="0"/>
              <a:t>dokonce  i  přítomní  muži nedokázali  ovládnout  své  emoce.  Byly  to  slzy  štěstí </a:t>
            </a:r>
            <a:r>
              <a:rPr lang="cs-CZ" dirty="0" smtClean="0"/>
              <a:t>ze zaslouženého úspěchu těchto </a:t>
            </a:r>
            <a:r>
              <a:rPr lang="cs-CZ" dirty="0"/>
              <a:t>dívek, které byly tak dlouho přehlíženy a odmítány...</a:t>
            </a:r>
          </a:p>
        </p:txBody>
      </p:sp>
    </p:spTree>
    <p:extLst>
      <p:ext uri="{BB962C8B-B14F-4D97-AF65-F5344CB8AC3E}">
        <p14:creationId xmlns:p14="http://schemas.microsoft.com/office/powerpoint/2010/main" val="221182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Ženy za rovnoprávnost ve společnosti</a:t>
            </a:r>
            <a:endParaRPr lang="cs-CZ" b="1" dirty="0"/>
          </a:p>
        </p:txBody>
      </p:sp>
      <p:sp>
        <p:nvSpPr>
          <p:cNvPr id="3" name="Zástupný symbol pro obsah 2"/>
          <p:cNvSpPr>
            <a:spLocks noGrp="1"/>
          </p:cNvSpPr>
          <p:nvPr>
            <p:ph idx="1"/>
          </p:nvPr>
        </p:nvSpPr>
        <p:spPr/>
        <p:txBody>
          <a:bodyPr/>
          <a:lstStyle/>
          <a:p>
            <a:r>
              <a:rPr lang="cs-CZ" dirty="0" smtClean="0"/>
              <a:t>Už za </a:t>
            </a:r>
            <a:r>
              <a:rPr lang="cs-CZ" dirty="0" err="1" smtClean="0"/>
              <a:t>Tonghak</a:t>
            </a:r>
            <a:r>
              <a:rPr lang="cs-CZ" dirty="0" smtClean="0"/>
              <a:t>: mají potenciál pro komunitu (a nejen jako matky a manželky</a:t>
            </a:r>
            <a:r>
              <a:rPr lang="cs-CZ" dirty="0" smtClean="0"/>
              <a:t>): zprostředkovaná emancipace</a:t>
            </a:r>
            <a:endParaRPr lang="cs-CZ" dirty="0" smtClean="0"/>
          </a:p>
          <a:p>
            <a:r>
              <a:rPr lang="cs-CZ" dirty="0" smtClean="0"/>
              <a:t>Nově: chtějí být považované za „Korejce</a:t>
            </a:r>
            <a:r>
              <a:rPr lang="cs-CZ" dirty="0" smtClean="0"/>
              <a:t>“ (občanky)</a:t>
            </a:r>
            <a:endParaRPr lang="cs-CZ" dirty="0" smtClean="0"/>
          </a:p>
          <a:p>
            <a:endParaRPr lang="cs-CZ" dirty="0"/>
          </a:p>
        </p:txBody>
      </p:sp>
    </p:spTree>
    <p:extLst>
      <p:ext uri="{BB962C8B-B14F-4D97-AF65-F5344CB8AC3E}">
        <p14:creationId xmlns:p14="http://schemas.microsoft.com/office/powerpoint/2010/main" val="388127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Národní dluh: 1907</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a:t>
            </a:r>
            <a:r>
              <a:rPr lang="cs-CZ" dirty="0"/>
              <a:t>Není  žádný  rozdíl  vtom,  jestli  se  akcí  na  podporu  národa  účastní  muž  nebo žena.  Je  snad  rozdíl  mezi  mužskou  a  ženskou  láskou  ke  své  zemi?  Bylo  řečeno,  že  20 milionů  našich  občanů  je  ochotno  se  vzdát  kouření  na  tři  měsíce  </a:t>
            </a:r>
            <a:r>
              <a:rPr lang="cs-CZ" dirty="0" smtClean="0"/>
              <a:t>v rámci  </a:t>
            </a:r>
            <a:r>
              <a:rPr lang="cs-CZ" dirty="0"/>
              <a:t>splacení národního dluhu... </a:t>
            </a:r>
            <a:r>
              <a:rPr lang="cs-CZ" dirty="0" smtClean="0"/>
              <a:t> Ale </a:t>
            </a:r>
            <a:r>
              <a:rPr lang="cs-CZ" dirty="0"/>
              <a:t>ženy jsou </a:t>
            </a:r>
            <a:r>
              <a:rPr lang="cs-CZ" dirty="0" smtClean="0"/>
              <a:t>z tohoto </a:t>
            </a:r>
            <a:r>
              <a:rPr lang="cs-CZ" dirty="0"/>
              <a:t>hnutí vyjmuty. Ženy snad nejsou občankami a lidmi této země</a:t>
            </a:r>
            <a:r>
              <a:rPr lang="cs-CZ" dirty="0" smtClean="0"/>
              <a:t>?... (</a:t>
            </a:r>
            <a:r>
              <a:rPr lang="cs-CZ" i="1" dirty="0" err="1" smtClean="0"/>
              <a:t>Tehan</a:t>
            </a:r>
            <a:r>
              <a:rPr lang="cs-CZ" i="1" dirty="0" smtClean="0"/>
              <a:t> </a:t>
            </a:r>
            <a:r>
              <a:rPr lang="cs-CZ" i="1" dirty="0" err="1" smtClean="0"/>
              <a:t>meil</a:t>
            </a:r>
            <a:r>
              <a:rPr lang="cs-CZ" i="1" dirty="0" smtClean="0"/>
              <a:t> </a:t>
            </a:r>
            <a:r>
              <a:rPr lang="cs-CZ" i="1" dirty="0" err="1" smtClean="0"/>
              <a:t>sinbo</a:t>
            </a:r>
            <a:r>
              <a:rPr lang="cs-CZ" dirty="0" smtClean="0"/>
              <a:t>)</a:t>
            </a:r>
          </a:p>
          <a:p>
            <a:r>
              <a:rPr lang="cs-CZ" dirty="0"/>
              <a:t>Sestry!  Útlakem,  který  trval  několik  stovek  let,  jsme  ztratily  všechny  radosti spojené  se  svobodou.  Slyšely jsme,  že  naše  země  se  ocitla  </a:t>
            </a:r>
            <a:r>
              <a:rPr lang="cs-CZ" dirty="0" smtClean="0"/>
              <a:t>v národní  </a:t>
            </a:r>
            <a:r>
              <a:rPr lang="cs-CZ" dirty="0"/>
              <a:t>krizi...  Dříve bychom  nebyly  schopné  využít  všech  možností,  které  lidské  bytosti  mají,  a  musely bychom se vyhnout osudu jen jako otroci druhých... Více než 10 </a:t>
            </a:r>
            <a:r>
              <a:rPr lang="cs-CZ" dirty="0" smtClean="0"/>
              <a:t>milionů žen z celkového </a:t>
            </a:r>
            <a:r>
              <a:rPr lang="cs-CZ" dirty="0"/>
              <a:t>počtu  20  milionů  občanů  určitě  vlastní  prsten...  Jakmile  dosáhneme  splacení  našeho dluhu,  nebude  obhájena  jen  naše  národní  suverenita,  ale  také  demonstrací  naší  síly dosáhneme rovnoprávnosti </a:t>
            </a:r>
            <a:r>
              <a:rPr lang="cs-CZ" dirty="0" smtClean="0"/>
              <a:t>s muži. (</a:t>
            </a:r>
            <a:r>
              <a:rPr lang="cs-CZ" i="1" dirty="0" err="1" smtClean="0"/>
              <a:t>Čeguk</a:t>
            </a:r>
            <a:r>
              <a:rPr lang="cs-CZ" i="1" dirty="0" smtClean="0"/>
              <a:t> </a:t>
            </a:r>
            <a:r>
              <a:rPr lang="cs-CZ" i="1" dirty="0" err="1" smtClean="0"/>
              <a:t>sinmun</a:t>
            </a:r>
            <a:r>
              <a:rPr lang="cs-CZ" dirty="0" smtClean="0"/>
              <a:t>)</a:t>
            </a:r>
            <a:endParaRPr lang="cs-CZ" dirty="0"/>
          </a:p>
        </p:txBody>
      </p:sp>
    </p:spTree>
    <p:extLst>
      <p:ext uri="{BB962C8B-B14F-4D97-AF65-F5344CB8AC3E}">
        <p14:creationId xmlns:p14="http://schemas.microsoft.com/office/powerpoint/2010/main" val="233292132"/>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652</TotalTime>
  <Words>3070</Words>
  <Application>Microsoft Office PowerPoint</Application>
  <PresentationFormat>Širokoúhlá obrazovka</PresentationFormat>
  <Paragraphs>157</Paragraphs>
  <Slides>41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41</vt:i4>
      </vt:variant>
    </vt:vector>
  </HeadingPairs>
  <TitlesOfParts>
    <vt:vector size="47" baseType="lpstr">
      <vt:lpstr>HY중고딕</vt:lpstr>
      <vt:lpstr>メイリオ</vt:lpstr>
      <vt:lpstr>Arial</vt:lpstr>
      <vt:lpstr>Century Gothic</vt:lpstr>
      <vt:lpstr>Wingdings 3</vt:lpstr>
      <vt:lpstr>Stébla</vt:lpstr>
      <vt:lpstr>Klíčové momenty 8</vt:lpstr>
      <vt:lpstr>Shrnutí do 1945</vt:lpstr>
      <vt:lpstr>Vzdělávání žen před otevřením a bezprostředně po něm</vt:lpstr>
      <vt:lpstr>Po otevření: misionářské školy (Mary Scranton, 1886)</vt:lpstr>
      <vt:lpstr>Synkretická role (podle M. Scranton)</vt:lpstr>
      <vt:lpstr>Ženská povolání</vt:lpstr>
      <vt:lpstr>První promoce, 1914, Helen Kim</vt:lpstr>
      <vt:lpstr>Ženy za rovnoprávnost ve společnosti</vt:lpstr>
      <vt:lpstr>Národní dluh: 1907</vt:lpstr>
      <vt:lpstr>Emancipační (ve stejném kontextu) </vt:lpstr>
      <vt:lpstr>Sofistikovanější: Sin josong, 1924</vt:lpstr>
      <vt:lpstr>Ideální žena abstraktně i konkrétně</vt:lpstr>
      <vt:lpstr>Mimo kontext Na Hjesok: Ideální žena</vt:lpstr>
      <vt:lpstr>Prezentace aplikace PowerPoint</vt:lpstr>
      <vt:lpstr>Prezentace aplikace PowerPoint</vt:lpstr>
      <vt:lpstr>Prezentace aplikace PowerPoint</vt:lpstr>
      <vt:lpstr>Prezentace aplikace PowerPoint</vt:lpstr>
      <vt:lpstr>Pomocník: koloniální právo, zákon 1922</vt:lpstr>
      <vt:lpstr>Hjonmo jangčcho 賢母良妻</vt:lpstr>
      <vt:lpstr>Korejští intelektuálové koncept podporují</vt:lpstr>
      <vt:lpstr>Jun Čihun: Desatero pro moderní ženu (1931)</vt:lpstr>
      <vt:lpstr>I Kwangsu: Desatero pro moderní ženu (1932)</vt:lpstr>
      <vt:lpstr>Shrnutí mužského názoru</vt:lpstr>
      <vt:lpstr>Mun Ilpchjong</vt:lpstr>
      <vt:lpstr>Křesťansko-konfuciánsko-japonsko-nacionalistický ideál </vt:lpstr>
      <vt:lpstr>Na Hjesok (나혜석,1896-1946)</vt:lpstr>
      <vt:lpstr>Prezentace aplikace PowerPoint</vt:lpstr>
      <vt:lpstr>Inčchon – Na Hjesok</vt:lpstr>
      <vt:lpstr>Kim Mjongsun (김명순,1896-1951)</vt:lpstr>
      <vt:lpstr>Prezentace aplikace PowerPoint</vt:lpstr>
      <vt:lpstr>Kim Wondžu (김원주, Irjop, 1896-1971)</vt:lpstr>
      <vt:lpstr>Prezentace aplikace PowerPoint</vt:lpstr>
      <vt:lpstr>Kang Kjonge (강경애,1902-1944) a „socialistické ženy“</vt:lpstr>
      <vt:lpstr>Prezentace aplikace PowerPoint</vt:lpstr>
      <vt:lpstr>Kang Kjonge a Mandžusko</vt:lpstr>
      <vt:lpstr>Čchoe Sunghui 최승희 (1911-1969)</vt:lpstr>
      <vt:lpstr>Prezentace aplikace PowerPoint</vt:lpstr>
      <vt:lpstr>Skeptický pohled misionáře</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Klíčové momenty 8</dc:title>
  <dc:creator>FFUK</dc:creator>
  <cp:lastModifiedBy>FFUK</cp:lastModifiedBy>
  <cp:revision>36</cp:revision>
  <dcterms:created xsi:type="dcterms:W3CDTF">2021-04-12T12:50:24Z</dcterms:created>
  <dcterms:modified xsi:type="dcterms:W3CDTF">2023-04-10T09:06:55Z</dcterms:modified>
</cp:coreProperties>
</file>