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77" r:id="rId4"/>
    <p:sldId id="265" r:id="rId5"/>
    <p:sldId id="266" r:id="rId6"/>
    <p:sldId id="262" r:id="rId7"/>
    <p:sldId id="284" r:id="rId8"/>
    <p:sldId id="285" r:id="rId9"/>
    <p:sldId id="283" r:id="rId10"/>
    <p:sldId id="281" r:id="rId11"/>
    <p:sldId id="260" r:id="rId12"/>
    <p:sldId id="278" r:id="rId13"/>
    <p:sldId id="282" r:id="rId14"/>
    <p:sldId id="279" r:id="rId15"/>
    <p:sldId id="267" r:id="rId16"/>
    <p:sldId id="268" r:id="rId17"/>
    <p:sldId id="258" r:id="rId18"/>
    <p:sldId id="280" r:id="rId19"/>
    <p:sldId id="270" r:id="rId20"/>
    <p:sldId id="271" r:id="rId21"/>
    <p:sldId id="275" r:id="rId22"/>
    <p:sldId id="273" r:id="rId23"/>
    <p:sldId id="274" r:id="rId24"/>
    <p:sldId id="269" r:id="rId25"/>
    <p:sldId id="257" r:id="rId2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22T19:17:56.302"/>
    </inkml:context>
    <inkml:brush xml:id="br0">
      <inkml:brushProperty name="width" value="0.35" units="cm"/>
      <inkml:brushProperty name="height" value="0.35" units="cm"/>
    </inkml:brush>
  </inkml:definitions>
  <inkml:trace contextRef="#ctx0" brushRef="#br0">15854 1943 16383 0 0,'5'0'0'0'0,"6"0"0"0"0,12 0 0 0 0,6 0 0 0 0,14 0 0 0 0,13 0 0 0 0,8 0 0 0 0,3 0 0 0 0,9 0 0 0 0,12 0 0 0 0,-4 0 0 0 0,-2 0 0 0 0,-5 0 0 0 0,-5 0 0 0 0,-6 0 0 0 0,-4 0 0 0 0,-2 0 0 0 0,-2 0 0 0 0,-6 0 0 0 0,8 0 0 0 0,9 0 0 0 0,-3 0 0 0 0,-2 0 0 0 0,-3 0 0 0 0,-1 0 0 0 0,-2 0 0 0 0,-5 0 0 0 0,-2 0 0 0 0,10 0 0 0 0,0 0 0 0 0,4 0 0 0 0,1 0 0 0 0,-1 0 0 0 0,-2 0 0 0 0,-6 0 0 0 0,-3 0 0 0 0,3 0 0 0 0,-2 0 0 0 0,-1 0 0 0 0,-4 0 0 0 0,-7 0 0 0 0,-5 0 0 0 0,-4 0 0 0 0,-3 0 0 0 0,-2 0 0 0 0,-1 0 0 0 0,0 0 0 0 0,0 0 0 0 0,5 0 0 0 0,2 0 0 0 0,0 0 0 0 0,-1 0 0 0 0,-2 0 0 0 0,-1 0 0 0 0,5 5 0 0 0,0 2 0 0 0,-1-1 0 0 0,-1-1 0 0 0,-2 3 0 0 0,-1 1 0 0 0,-1-1 0 0 0,-1-3 0 0 0,0-1 0 0 0,0-2 0 0 0,0-1 0 0 0,-1-1 0 0 0,1 0 0 0 0,0 4 0 0 0,0 2 0 0 0,0 0 0 0 0,0-1 0 0 0,-5 3 0 0 0,-2 1 0 0 0,1-2 0 0 0,1 4 0 0 0,2-1 0 0 0,0-2 0 0 0,2-2 0 0 0,1-2 0 0 0,0-2 0 0 0,0-1 0 0 0,0-1 0 0 0,0 0 0 0 0,1-1 0 0 0,-1 1 0 0 0,0 0 0 0 0,5-1 0 0 0,-3-4 0 0 0,-3-2 0 0 0,-5-4 0 0 0,-2 0 0 0 0,0 1 0 0 0,-3-2 0 0 0,5 0 0 0 0,-1-2 0 0 0,0 2 0 0 0,2-3 0 0 0,1 1 0 0 0,-3-1 0 0 0,-6-4 0 0 0,-10-8 0 0 0,-11 0 0 0 0,-10 6 0 0 0,-12 5 0 0 0,-11 6 0 0 0,-9 4 0 0 0,-2 4 0 0 0,3 2 0 0 0,4 1 0 0 0,4 0 0 0 0,5 0 0 0 0,1 0 0 0 0,3-1 0 0 0,-5 1 0 0 0,-1-1 0 0 0,1 0 0 0 0,1 0 0 0 0,1 0 0 0 0,1 0 0 0 0,1 0 0 0 0,0 0 0 0 0,2 0 0 0 0,-1 0 0 0 0,0 0 0 0 0,0 0 0 0 0,0 0 0 0 0,1 0 0 0 0,-6 0 0 0 0,-2 0 0 0 0,1 0 0 0 0,1 0 0 0 0,1 0 0 0 0,2 0 0 0 0,-4 0 0 0 0,-1 0 0 0 0,1 0 0 0 0,1 0 0 0 0,6 0-16383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8A3A43DF-04A3-4662-88CA-28FDED1CFC09}" type="datetimeFigureOut">
              <a:rPr lang="cs-CZ" smtClean="0"/>
              <a:t>30.04.2022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1771309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A3A43DF-04A3-4662-88CA-28FDED1CFC09}" type="datetimeFigureOut">
              <a:rPr lang="cs-CZ" smtClean="0"/>
              <a:t>30.04.2022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707188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A3A43DF-04A3-4662-88CA-28FDED1CFC09}" type="datetimeFigureOut">
              <a:rPr lang="cs-CZ" smtClean="0"/>
              <a:t>30.04.2022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1955787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A3A43DF-04A3-4662-88CA-28FDED1CFC09}" type="datetimeFigureOut">
              <a:rPr lang="cs-CZ" smtClean="0"/>
              <a:t>30.04.2022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2165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8A3A43DF-04A3-4662-88CA-28FDED1CFC09}" type="datetimeFigureOut">
              <a:rPr lang="cs-CZ" smtClean="0"/>
              <a:t>30.04.2022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2957285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8A3A43DF-04A3-4662-88CA-28FDED1CFC09}" type="datetimeFigureOut">
              <a:rPr lang="cs-CZ" smtClean="0"/>
              <a:t>30.04.2022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3426106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8A3A43DF-04A3-4662-88CA-28FDED1CFC09}" type="datetimeFigureOut">
              <a:rPr lang="cs-CZ" smtClean="0"/>
              <a:t>30.04.2022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597578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8A3A43DF-04A3-4662-88CA-28FDED1CFC09}" type="datetimeFigureOut">
              <a:rPr lang="cs-CZ" smtClean="0"/>
              <a:t>30.04.2022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3514983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A3A43DF-04A3-4662-88CA-28FDED1CFC09}" type="datetimeFigureOut">
              <a:rPr lang="cs-CZ" smtClean="0"/>
              <a:t>30.04.2022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2973794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8A3A43DF-04A3-4662-88CA-28FDED1CFC09}" type="datetimeFigureOut">
              <a:rPr lang="cs-CZ" smtClean="0"/>
              <a:t>30.04.2022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3504307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8A3A43DF-04A3-4662-88CA-28FDED1CFC09}" type="datetimeFigureOut">
              <a:rPr lang="cs-CZ" smtClean="0"/>
              <a:t>30.04.2022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4088594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A43DF-04A3-4662-88CA-28FDED1CFC09}" type="datetimeFigureOut">
              <a:rPr lang="cs-CZ" smtClean="0"/>
              <a:t>30.04.2022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D58ADA-DDE5-40A5-9BF1-B0BC81F4C7C5}" type="slidenum">
              <a:rPr lang="cs-CZ" smtClean="0"/>
              <a:t>‹#›</a:t>
            </a:fld>
            <a:endParaRPr lang="cs-CZ"/>
          </a:p>
        </p:txBody>
      </p:sp>
    </p:spTree>
    <p:extLst>
      <p:ext uri="{BB962C8B-B14F-4D97-AF65-F5344CB8AC3E}">
        <p14:creationId xmlns:p14="http://schemas.microsoft.com/office/powerpoint/2010/main" val="464252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err="1">
                <a:cs typeface="Calibri Light"/>
              </a:rPr>
              <a:t>Deutsche</a:t>
            </a:r>
            <a:r>
              <a:rPr lang="cs-CZ" dirty="0">
                <a:cs typeface="Calibri Light"/>
              </a:rPr>
              <a:t> in den </a:t>
            </a:r>
            <a:r>
              <a:rPr lang="cs-CZ" dirty="0" err="1">
                <a:cs typeface="Calibri Light"/>
              </a:rPr>
              <a:t>böhmischen</a:t>
            </a:r>
            <a:r>
              <a:rPr lang="cs-CZ" dirty="0">
                <a:cs typeface="Calibri Light"/>
              </a:rPr>
              <a:t> </a:t>
            </a:r>
            <a:r>
              <a:rPr lang="cs-CZ" dirty="0" err="1">
                <a:cs typeface="Calibri Light"/>
              </a:rPr>
              <a:t>Ländern</a:t>
            </a:r>
            <a:endParaRPr lang="cs-CZ" dirty="0" err="1"/>
          </a:p>
        </p:txBody>
      </p:sp>
      <p:sp>
        <p:nvSpPr>
          <p:cNvPr id="3" name="Podnadpis 2"/>
          <p:cNvSpPr>
            <a:spLocks noGrp="1"/>
          </p:cNvSpPr>
          <p:nvPr>
            <p:ph type="subTitle" idx="1"/>
          </p:nvPr>
        </p:nvSpPr>
        <p:spPr/>
        <p:txBody>
          <a:bodyPr vert="horz" lIns="91440" tIns="45720" rIns="91440" bIns="45720" rtlCol="0" anchor="t">
            <a:normAutofit/>
          </a:bodyPr>
          <a:lstStyle/>
          <a:p>
            <a:r>
              <a:rPr lang="cs-CZ">
                <a:cs typeface="Calibri"/>
              </a:rPr>
              <a:t>Václav Smyčka</a:t>
            </a:r>
            <a:endParaRPr lang="cs-CZ"/>
          </a:p>
        </p:txBody>
      </p:sp>
    </p:spTree>
    <p:extLst>
      <p:ext uri="{BB962C8B-B14F-4D97-AF65-F5344CB8AC3E}">
        <p14:creationId xmlns:p14="http://schemas.microsoft.com/office/powerpoint/2010/main" val="3799523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97D716-669B-4F84-9C97-FBE5065F0120}"/>
              </a:ext>
            </a:extLst>
          </p:cNvPr>
          <p:cNvSpPr>
            <a:spLocks noGrp="1"/>
          </p:cNvSpPr>
          <p:nvPr>
            <p:ph type="title"/>
          </p:nvPr>
        </p:nvSpPr>
        <p:spPr/>
        <p:txBody>
          <a:bodyPr/>
          <a:lstStyle/>
          <a:p>
            <a:endParaRPr lang="de-DE"/>
          </a:p>
        </p:txBody>
      </p:sp>
      <p:pic>
        <p:nvPicPr>
          <p:cNvPr id="7" name="Obrázek 6">
            <a:extLst>
              <a:ext uri="{FF2B5EF4-FFF2-40B4-BE49-F238E27FC236}">
                <a16:creationId xmlns:a16="http://schemas.microsoft.com/office/drawing/2014/main" id="{006CBB1D-881D-4310-A916-042B954C64B0}"/>
              </a:ext>
            </a:extLst>
          </p:cNvPr>
          <p:cNvPicPr>
            <a:picLocks noChangeAspect="1"/>
          </p:cNvPicPr>
          <p:nvPr/>
        </p:nvPicPr>
        <p:blipFill>
          <a:blip r:embed="rId2"/>
          <a:stretch>
            <a:fillRect/>
          </a:stretch>
        </p:blipFill>
        <p:spPr>
          <a:xfrm>
            <a:off x="2356702" y="1690688"/>
            <a:ext cx="2724258" cy="4649782"/>
          </a:xfrm>
          <a:prstGeom prst="rect">
            <a:avLst/>
          </a:prstGeom>
          <a:ln w="28575">
            <a:solidFill>
              <a:schemeClr val="tx1"/>
            </a:solidFill>
          </a:ln>
        </p:spPr>
      </p:pic>
      <p:pic>
        <p:nvPicPr>
          <p:cNvPr id="10" name="Obrázek 9">
            <a:extLst>
              <a:ext uri="{FF2B5EF4-FFF2-40B4-BE49-F238E27FC236}">
                <a16:creationId xmlns:a16="http://schemas.microsoft.com/office/drawing/2014/main" id="{89CFDD0E-0DE1-4D45-82DB-09BE23AF52AA}"/>
              </a:ext>
            </a:extLst>
          </p:cNvPr>
          <p:cNvPicPr>
            <a:picLocks noChangeAspect="1"/>
          </p:cNvPicPr>
          <p:nvPr/>
        </p:nvPicPr>
        <p:blipFill>
          <a:blip r:embed="rId3"/>
          <a:stretch>
            <a:fillRect/>
          </a:stretch>
        </p:blipFill>
        <p:spPr>
          <a:xfrm>
            <a:off x="7013506" y="1690688"/>
            <a:ext cx="4340294" cy="4660847"/>
          </a:xfrm>
          <a:prstGeom prst="rect">
            <a:avLst/>
          </a:prstGeom>
          <a:ln w="38100">
            <a:solidFill>
              <a:schemeClr val="tx1"/>
            </a:solidFill>
          </a:ln>
        </p:spPr>
      </p:pic>
      <p:sp>
        <p:nvSpPr>
          <p:cNvPr id="12" name="Zástupný obsah 11">
            <a:extLst>
              <a:ext uri="{FF2B5EF4-FFF2-40B4-BE49-F238E27FC236}">
                <a16:creationId xmlns:a16="http://schemas.microsoft.com/office/drawing/2014/main" id="{F74581CF-509C-4B2A-B2E8-4E7794A08CC4}"/>
              </a:ext>
            </a:extLst>
          </p:cNvPr>
          <p:cNvSpPr>
            <a:spLocks noGrp="1"/>
          </p:cNvSpPr>
          <p:nvPr>
            <p:ph idx="1"/>
          </p:nvPr>
        </p:nvSpPr>
        <p:spPr>
          <a:xfrm>
            <a:off x="838200" y="4484451"/>
            <a:ext cx="10515600" cy="1692512"/>
          </a:xfrm>
        </p:spPr>
        <p:txBody>
          <a:bodyPr/>
          <a:lstStyle/>
          <a:p>
            <a:endParaRPr lang="de-DE" dirty="0"/>
          </a:p>
        </p:txBody>
      </p:sp>
    </p:spTree>
    <p:extLst>
      <p:ext uri="{BB962C8B-B14F-4D97-AF65-F5344CB8AC3E}">
        <p14:creationId xmlns:p14="http://schemas.microsoft.com/office/powerpoint/2010/main" val="742217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7CD398-0AD9-410B-96A0-37BDC4E4262A}"/>
              </a:ext>
            </a:extLst>
          </p:cNvPr>
          <p:cNvSpPr>
            <a:spLocks noGrp="1"/>
          </p:cNvSpPr>
          <p:nvPr>
            <p:ph type="title"/>
          </p:nvPr>
        </p:nvSpPr>
        <p:spPr>
          <a:xfrm>
            <a:off x="1017104" y="173840"/>
            <a:ext cx="10058400" cy="344927"/>
          </a:xfrm>
        </p:spPr>
        <p:txBody>
          <a:bodyPr>
            <a:normAutofit fontScale="90000"/>
          </a:bodyPr>
          <a:lstStyle/>
          <a:p>
            <a:r>
              <a:rPr lang="cs-CZ" dirty="0" err="1"/>
              <a:t>Primatsfrage</a:t>
            </a:r>
            <a:r>
              <a:rPr lang="cs-CZ" dirty="0"/>
              <a:t> </a:t>
            </a:r>
            <a:r>
              <a:rPr lang="cs-CZ" dirty="0" err="1"/>
              <a:t>und</a:t>
            </a:r>
            <a:r>
              <a:rPr lang="cs-CZ" dirty="0"/>
              <a:t> </a:t>
            </a:r>
            <a:r>
              <a:rPr lang="cs-CZ" dirty="0" err="1"/>
              <a:t>die</a:t>
            </a:r>
            <a:r>
              <a:rPr lang="cs-CZ" dirty="0"/>
              <a:t> </a:t>
            </a:r>
            <a:r>
              <a:rPr lang="cs-CZ" dirty="0" err="1"/>
              <a:t>Anfänge</a:t>
            </a:r>
            <a:endParaRPr lang="cs-CZ" dirty="0"/>
          </a:p>
        </p:txBody>
      </p:sp>
      <p:sp>
        <p:nvSpPr>
          <p:cNvPr id="3" name="Zástupný symbol pro obsah 2">
            <a:extLst>
              <a:ext uri="{FF2B5EF4-FFF2-40B4-BE49-F238E27FC236}">
                <a16:creationId xmlns:a16="http://schemas.microsoft.com/office/drawing/2014/main" id="{B615BBEF-358C-4737-A3EE-9A90F5C7BB33}"/>
              </a:ext>
            </a:extLst>
          </p:cNvPr>
          <p:cNvSpPr>
            <a:spLocks noGrp="1"/>
          </p:cNvSpPr>
          <p:nvPr>
            <p:ph idx="1"/>
          </p:nvPr>
        </p:nvSpPr>
        <p:spPr>
          <a:xfrm>
            <a:off x="254524" y="895546"/>
            <a:ext cx="10058400" cy="5788614"/>
          </a:xfrm>
        </p:spPr>
        <p:txBody>
          <a:bodyPr>
            <a:noAutofit/>
          </a:bodyPr>
          <a:lstStyle/>
          <a:p>
            <a:r>
              <a:rPr lang="cs-CZ" sz="2400" dirty="0" err="1"/>
              <a:t>wer</a:t>
            </a:r>
            <a:r>
              <a:rPr lang="cs-CZ" sz="2400" dirty="0"/>
              <a:t> </a:t>
            </a:r>
            <a:r>
              <a:rPr lang="cs-CZ" sz="2400" dirty="0" err="1"/>
              <a:t>war</a:t>
            </a:r>
            <a:r>
              <a:rPr lang="cs-CZ" sz="2400" dirty="0"/>
              <a:t> </a:t>
            </a:r>
            <a:r>
              <a:rPr lang="cs-CZ" sz="2400" dirty="0" err="1"/>
              <a:t>früher</a:t>
            </a:r>
            <a:r>
              <a:rPr lang="cs-CZ" sz="2400" dirty="0"/>
              <a:t> </a:t>
            </a:r>
            <a:r>
              <a:rPr lang="cs-CZ" sz="2400" dirty="0" err="1"/>
              <a:t>im</a:t>
            </a:r>
            <a:r>
              <a:rPr lang="cs-CZ" sz="2400" dirty="0"/>
              <a:t> Land: </a:t>
            </a:r>
            <a:r>
              <a:rPr lang="cs-CZ" sz="2400" dirty="0" err="1"/>
              <a:t>Deutsche</a:t>
            </a:r>
            <a:r>
              <a:rPr lang="cs-CZ" sz="2400" dirty="0"/>
              <a:t> oder </a:t>
            </a:r>
            <a:r>
              <a:rPr lang="cs-CZ" sz="2400" dirty="0" err="1"/>
              <a:t>Tschechen</a:t>
            </a:r>
            <a:r>
              <a:rPr lang="cs-CZ" sz="2400" dirty="0"/>
              <a:t>?</a:t>
            </a:r>
          </a:p>
          <a:p>
            <a:r>
              <a:rPr lang="cs-CZ" sz="2400" dirty="0"/>
              <a:t>Bertold </a:t>
            </a:r>
            <a:r>
              <a:rPr lang="cs-CZ" sz="2400" b="1" dirty="0" err="1"/>
              <a:t>Bretholz</a:t>
            </a:r>
            <a:r>
              <a:rPr lang="cs-CZ" sz="2400" dirty="0"/>
              <a:t>: </a:t>
            </a:r>
            <a:r>
              <a:rPr lang="de-DE" sz="2400" i="1" dirty="0"/>
              <a:t>Geschichte Böhmens und Mährens bis zum Aussterben der </a:t>
            </a:r>
            <a:r>
              <a:rPr lang="de-DE" sz="2400" i="1" dirty="0" err="1"/>
              <a:t>Přemysliden</a:t>
            </a:r>
            <a:r>
              <a:rPr lang="de-DE" sz="2400" dirty="0"/>
              <a:t> </a:t>
            </a:r>
            <a:r>
              <a:rPr lang="cs-CZ" sz="2400" dirty="0"/>
              <a:t>(</a:t>
            </a:r>
            <a:r>
              <a:rPr lang="de-DE" sz="2400" dirty="0"/>
              <a:t>1912</a:t>
            </a:r>
            <a:r>
              <a:rPr lang="cs-CZ" sz="2400" dirty="0"/>
              <a:t>) – </a:t>
            </a:r>
            <a:r>
              <a:rPr lang="cs-CZ" sz="2400" b="1" dirty="0" err="1"/>
              <a:t>Kontinuitätstheorie</a:t>
            </a:r>
            <a:endParaRPr lang="cs-CZ" sz="2400" b="1" dirty="0"/>
          </a:p>
          <a:p>
            <a:r>
              <a:rPr lang="cs-CZ" sz="2400" dirty="0"/>
              <a:t>„</a:t>
            </a:r>
            <a:r>
              <a:rPr lang="cs-CZ" sz="2400" dirty="0" err="1"/>
              <a:t>Eine</a:t>
            </a:r>
            <a:r>
              <a:rPr lang="cs-CZ" sz="2400" dirty="0"/>
              <a:t> </a:t>
            </a:r>
            <a:r>
              <a:rPr lang="cs-CZ" sz="2400" dirty="0" err="1"/>
              <a:t>bestimmte</a:t>
            </a:r>
            <a:r>
              <a:rPr lang="cs-CZ" sz="2400" dirty="0"/>
              <a:t> </a:t>
            </a:r>
            <a:r>
              <a:rPr lang="cs-CZ" sz="2400" dirty="0" err="1"/>
              <a:t>Antwort</a:t>
            </a:r>
            <a:r>
              <a:rPr lang="cs-CZ" sz="2400" dirty="0"/>
              <a:t> </a:t>
            </a:r>
            <a:r>
              <a:rPr lang="cs-CZ" sz="2400" dirty="0" err="1"/>
              <a:t>über</a:t>
            </a:r>
            <a:r>
              <a:rPr lang="cs-CZ" sz="2400" dirty="0"/>
              <a:t> </a:t>
            </a:r>
            <a:r>
              <a:rPr lang="cs-CZ" sz="2400" dirty="0" err="1"/>
              <a:t>das</a:t>
            </a:r>
            <a:r>
              <a:rPr lang="cs-CZ" sz="2400" dirty="0"/>
              <a:t> Ende der </a:t>
            </a:r>
            <a:r>
              <a:rPr lang="cs-CZ" sz="2400" dirty="0" err="1"/>
              <a:t>Markomannen</a:t>
            </a:r>
            <a:r>
              <a:rPr lang="cs-CZ" sz="2400" dirty="0"/>
              <a:t> in B</a:t>
            </a:r>
            <a:r>
              <a:rPr lang="de-DE" sz="2400" dirty="0"/>
              <a:t>öhmen oder </a:t>
            </a:r>
            <a:r>
              <a:rPr lang="cs-CZ" sz="2400" dirty="0"/>
              <a:t>der </a:t>
            </a:r>
            <a:r>
              <a:rPr lang="cs-CZ" sz="2400" dirty="0" err="1"/>
              <a:t>Quaden</a:t>
            </a:r>
            <a:r>
              <a:rPr lang="cs-CZ" sz="2400" dirty="0"/>
              <a:t> in </a:t>
            </a:r>
            <a:r>
              <a:rPr lang="cs-CZ" sz="2400" dirty="0" err="1"/>
              <a:t>Mähren</a:t>
            </a:r>
            <a:r>
              <a:rPr lang="cs-CZ" sz="2400" dirty="0"/>
              <a:t> nach </a:t>
            </a:r>
            <a:r>
              <a:rPr lang="cs-CZ" sz="2400" dirty="0" err="1"/>
              <a:t>Zeit</a:t>
            </a:r>
            <a:r>
              <a:rPr lang="cs-CZ" sz="2400" dirty="0"/>
              <a:t> </a:t>
            </a:r>
            <a:r>
              <a:rPr lang="cs-CZ" sz="2400" dirty="0" err="1"/>
              <a:t>und</a:t>
            </a:r>
            <a:r>
              <a:rPr lang="cs-CZ" sz="2400" dirty="0"/>
              <a:t> Art </a:t>
            </a:r>
            <a:r>
              <a:rPr lang="cs-CZ" sz="2400" dirty="0" err="1"/>
              <a:t>ermöglichen</a:t>
            </a:r>
            <a:r>
              <a:rPr lang="cs-CZ" sz="2400" dirty="0"/>
              <a:t> </a:t>
            </a:r>
            <a:r>
              <a:rPr lang="cs-CZ" sz="2400" dirty="0" err="1"/>
              <a:t>die</a:t>
            </a:r>
            <a:r>
              <a:rPr lang="cs-CZ" sz="2400" dirty="0"/>
              <a:t> </a:t>
            </a:r>
            <a:r>
              <a:rPr lang="cs-CZ" sz="2400" dirty="0" err="1"/>
              <a:t>Quellen</a:t>
            </a:r>
            <a:r>
              <a:rPr lang="cs-CZ" sz="2400" dirty="0"/>
              <a:t> </a:t>
            </a:r>
            <a:r>
              <a:rPr lang="cs-CZ" sz="2400" dirty="0" err="1"/>
              <a:t>nicht</a:t>
            </a:r>
            <a:r>
              <a:rPr lang="cs-CZ" sz="2400" dirty="0"/>
              <a:t>. Man kann </a:t>
            </a:r>
            <a:r>
              <a:rPr lang="cs-CZ" sz="2400" dirty="0" err="1"/>
              <a:t>nur</a:t>
            </a:r>
            <a:r>
              <a:rPr lang="cs-CZ" sz="2400" dirty="0"/>
              <a:t> </a:t>
            </a:r>
            <a:r>
              <a:rPr lang="cs-CZ" sz="2400" dirty="0" err="1"/>
              <a:t>die</a:t>
            </a:r>
            <a:r>
              <a:rPr lang="cs-CZ" sz="2400" dirty="0"/>
              <a:t> M</a:t>
            </a:r>
            <a:r>
              <a:rPr lang="de-DE" sz="2400" dirty="0" err="1"/>
              <a:t>öglichkeiten</a:t>
            </a:r>
            <a:r>
              <a:rPr lang="de-DE" sz="2400" dirty="0"/>
              <a:t>, die sich vor Augen stellen, erwähnen und gegen einander abwägen. Halten wir daran fest, </a:t>
            </a:r>
            <a:r>
              <a:rPr lang="de-DE" sz="2400" dirty="0" err="1"/>
              <a:t>daß</a:t>
            </a:r>
            <a:r>
              <a:rPr lang="de-DE" sz="2400" dirty="0"/>
              <a:t> Völker ohne Kampf </a:t>
            </a:r>
            <a:r>
              <a:rPr lang="de-DE" sz="2400" dirty="0" err="1"/>
              <a:t>un</a:t>
            </a:r>
            <a:r>
              <a:rPr lang="cs-CZ" sz="2400" dirty="0"/>
              <a:t>d</a:t>
            </a:r>
            <a:r>
              <a:rPr lang="de-DE" sz="2400" dirty="0"/>
              <a:t> Not ererbten Besitz nicht aufgeben – und für Markomannen und Quaden zeigt sich eine solche Notwendigkeit niemals – dann li</a:t>
            </a:r>
            <a:r>
              <a:rPr lang="en-US" sz="2400" dirty="0"/>
              <a:t>e</a:t>
            </a:r>
            <a:r>
              <a:rPr lang="de-DE" sz="2400" dirty="0" err="1"/>
              <a:t>ße</a:t>
            </a:r>
            <a:r>
              <a:rPr lang="de-DE" sz="2400" dirty="0"/>
              <a:t> sich nach der zuletzt angedeuteten Entwicklung eine Brücke schlagen von dem alten Germanenvolk, das Jahrhunderte </a:t>
            </a:r>
            <a:r>
              <a:rPr lang="de-DE" sz="2400" dirty="0" err="1"/>
              <a:t>lan</a:t>
            </a:r>
            <a:r>
              <a:rPr lang="cs-CZ" sz="2400" dirty="0"/>
              <a:t>g</a:t>
            </a:r>
            <a:r>
              <a:rPr lang="de-DE" sz="2400" dirty="0"/>
              <a:t> hier gesessen und von dessen Auszuge oder Untergang keinerlei Kunde vorliegt, hinüber zu dem deutschen Volke, das nach Generationen wieder auf böhmischem Boden sitzt und dessen Aufkommen daselbst bisher so unvermittelt erschien und so künstlich erklärt werden </a:t>
            </a:r>
            <a:r>
              <a:rPr lang="de-DE" sz="2400" dirty="0" err="1"/>
              <a:t>mußte</a:t>
            </a:r>
            <a:r>
              <a:rPr lang="de-DE" sz="2400" dirty="0"/>
              <a:t>.“ (33)</a:t>
            </a:r>
            <a:endParaRPr lang="cs-CZ" sz="2400" b="1" dirty="0"/>
          </a:p>
        </p:txBody>
      </p:sp>
      <p:pic>
        <p:nvPicPr>
          <p:cNvPr id="2050" name="Picture 2" descr="https://upload.wikimedia.org/wikipedia/commons/6/6f/Bertold_Bretholz_%281862-1936%29.jpg">
            <a:extLst>
              <a:ext uri="{FF2B5EF4-FFF2-40B4-BE49-F238E27FC236}">
                <a16:creationId xmlns:a16="http://schemas.microsoft.com/office/drawing/2014/main" id="{4E392088-170C-46F9-BAB8-2C997FF65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159" y="961534"/>
            <a:ext cx="1601122" cy="21802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Ã½sledek obrÃ¡zku pro Geschichte BÃ¶hmens und MÃ¤hrens bis zum Aussterben der PÅemysliden">
            <a:extLst>
              <a:ext uri="{FF2B5EF4-FFF2-40B4-BE49-F238E27FC236}">
                <a16:creationId xmlns:a16="http://schemas.microsoft.com/office/drawing/2014/main" id="{06B49325-B421-47EB-A10C-E46177B89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9042" y="3346515"/>
            <a:ext cx="1682248" cy="2635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33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44817F5-B845-4781-845E-428104743D89}"/>
              </a:ext>
            </a:extLst>
          </p:cNvPr>
          <p:cNvSpPr>
            <a:spLocks noGrp="1"/>
          </p:cNvSpPr>
          <p:nvPr>
            <p:ph type="title"/>
          </p:nvPr>
        </p:nvSpPr>
        <p:spPr>
          <a:xfrm>
            <a:off x="990915" y="179149"/>
            <a:ext cx="6002110" cy="1495425"/>
          </a:xfrm>
        </p:spPr>
        <p:txBody>
          <a:bodyPr>
            <a:normAutofit/>
          </a:bodyPr>
          <a:lstStyle/>
          <a:p>
            <a:endParaRPr lang="cs-CZ" sz="4000" dirty="0"/>
          </a:p>
        </p:txBody>
      </p:sp>
      <p:sp>
        <p:nvSpPr>
          <p:cNvPr id="3" name="Zástupný obsah 2">
            <a:extLst>
              <a:ext uri="{FF2B5EF4-FFF2-40B4-BE49-F238E27FC236}">
                <a16:creationId xmlns:a16="http://schemas.microsoft.com/office/drawing/2014/main" id="{A8AD93A9-9EE5-4045-B83C-462D0E65701D}"/>
              </a:ext>
            </a:extLst>
          </p:cNvPr>
          <p:cNvSpPr>
            <a:spLocks noGrp="1"/>
          </p:cNvSpPr>
          <p:nvPr>
            <p:ph idx="1"/>
          </p:nvPr>
        </p:nvSpPr>
        <p:spPr>
          <a:xfrm>
            <a:off x="546755" y="359923"/>
            <a:ext cx="8655611" cy="6106865"/>
          </a:xfrm>
        </p:spPr>
        <p:txBody>
          <a:bodyPr>
            <a:noAutofit/>
          </a:bodyPr>
          <a:lstStyle/>
          <a:p>
            <a:r>
              <a:rPr lang="cs-CZ" sz="1800" dirty="0"/>
              <a:t>Josef Pekař: Objevy </a:t>
            </a:r>
            <a:r>
              <a:rPr lang="cs-CZ" sz="1800" dirty="0" err="1"/>
              <a:t>Bretholzovy</a:t>
            </a:r>
            <a:r>
              <a:rPr lang="cs-CZ" sz="1800" dirty="0"/>
              <a:t>: Čili od které doby sedí Němci v naší vlasti, 1922:</a:t>
            </a:r>
          </a:p>
          <a:p>
            <a:r>
              <a:rPr lang="cs-CZ" sz="1800" dirty="0"/>
              <a:t>Celý svět dosud věřil, že německý národ vstoupil do zemí českých jako trvalý spoluobyvatel jejich </a:t>
            </a:r>
            <a:r>
              <a:rPr lang="cs-CZ" sz="1800" dirty="0" err="1"/>
              <a:t>teprv</a:t>
            </a:r>
            <a:r>
              <a:rPr lang="cs-CZ" sz="1800" dirty="0"/>
              <a:t> v časech německé </a:t>
            </a:r>
            <a:r>
              <a:rPr lang="cs-CZ" sz="1800" dirty="0" err="1"/>
              <a:t>kolonisace</a:t>
            </a:r>
            <a:r>
              <a:rPr lang="cs-CZ" sz="1800" dirty="0"/>
              <a:t> východoevropské, to jest v době od konce 12. století do polovice století 14. V nové své knize, s níž čtenáře Lidových Novin seznámily již články Urbánkovy, snaží se německý historik moravský Bertold </a:t>
            </a:r>
            <a:r>
              <a:rPr lang="cs-CZ" sz="1800" dirty="0" err="1"/>
              <a:t>Bretholz</a:t>
            </a:r>
            <a:r>
              <a:rPr lang="cs-CZ" sz="1800" dirty="0"/>
              <a:t> zdůvodniti mínění naprosto odlišné: německý národ sedí prý v našich zemích od doby mnohem starší, starší víc než celé tisíciletí. Nepopírá — bohudík — že se sice někdy v 6.—8. století přistěhovali do Čech a Moravy Slované a že snad většinu země ovládli, ale tvrdí, že Němci-Markomané se vedle nových obyvatel zachovali jako zvláštní a dosti početný národ, ba dokonce, že na rozdíl od nových příchozích byli lidmi svobodnými (ten pojem možno čtenáři </a:t>
            </a:r>
            <a:r>
              <a:rPr lang="cs-CZ" sz="1800" dirty="0" err="1"/>
              <a:t>ztlumočiti</a:t>
            </a:r>
            <a:r>
              <a:rPr lang="cs-CZ" sz="1800" dirty="0"/>
              <a:t> asi dnešním termínem „páni“), kdežto velká většina slovanských příchozích záležela z nesvobodné masy. Tedy jeden každý Němec „pán“ od počátku, Čech až na jisté výjimky otrok od počátku — takový je obraz našich nejstarších dějin od 6. do 13. století, nakreslený </a:t>
            </a:r>
            <a:r>
              <a:rPr lang="cs-CZ" sz="1800" dirty="0" err="1"/>
              <a:t>Bretholzem</a:t>
            </a:r>
            <a:r>
              <a:rPr lang="cs-CZ" sz="1800" dirty="0"/>
              <a:t>. Upozorňuji ovšem, že protivy: německý pán — český otrok, v té ostrosti, jak mnou byla právě formulována, u </a:t>
            </a:r>
            <a:r>
              <a:rPr lang="cs-CZ" sz="1800" dirty="0" err="1"/>
              <a:t>Bretholze</a:t>
            </a:r>
            <a:r>
              <a:rPr lang="cs-CZ" sz="1800" dirty="0"/>
              <a:t> výslovně nenajdete. Neboť Bertold </a:t>
            </a:r>
            <a:r>
              <a:rPr lang="cs-CZ" sz="1800" dirty="0" err="1"/>
              <a:t>Bretholz</a:t>
            </a:r>
            <a:r>
              <a:rPr lang="cs-CZ" sz="1800" dirty="0"/>
              <a:t> je, jak víme z jeho výmluvných obran, pouze vědec a proto cele vzdálen myšlenky porušiti </a:t>
            </a:r>
            <a:r>
              <a:rPr lang="cs-CZ" sz="1800" dirty="0" err="1"/>
              <a:t>bezpředsudnou</a:t>
            </a:r>
            <a:r>
              <a:rPr lang="cs-CZ" sz="1800" dirty="0"/>
              <a:t> objektivnost svou jakoukoliv příchutí předpojatosti národnostní. Ale buď jak buď — podle smyslu to tam tak je, a tak to má s potěšením chápati dušička německy cítícího čtenáře.</a:t>
            </a:r>
          </a:p>
          <a:p>
            <a:r>
              <a:rPr lang="cs-CZ" sz="1800" dirty="0" err="1"/>
              <a:t>aber</a:t>
            </a:r>
            <a:r>
              <a:rPr lang="cs-CZ" sz="1800" dirty="0"/>
              <a:t> </a:t>
            </a:r>
            <a:r>
              <a:rPr lang="cs-CZ" sz="1800" dirty="0" err="1"/>
              <a:t>auch</a:t>
            </a:r>
            <a:r>
              <a:rPr lang="cs-CZ" sz="1800" dirty="0"/>
              <a:t> Ernst Schwarz: </a:t>
            </a:r>
            <a:r>
              <a:rPr lang="cs-CZ" sz="1800" dirty="0" err="1"/>
              <a:t>Zur</a:t>
            </a:r>
            <a:r>
              <a:rPr lang="cs-CZ" sz="1800" dirty="0"/>
              <a:t> </a:t>
            </a:r>
            <a:r>
              <a:rPr lang="cs-CZ" sz="1800" dirty="0" err="1"/>
              <a:t>Namensforschung</a:t>
            </a:r>
            <a:r>
              <a:rPr lang="cs-CZ" sz="1800" dirty="0"/>
              <a:t> </a:t>
            </a:r>
            <a:r>
              <a:rPr lang="cs-CZ" sz="1800" dirty="0" err="1"/>
              <a:t>und</a:t>
            </a:r>
            <a:r>
              <a:rPr lang="cs-CZ" sz="1800" dirty="0"/>
              <a:t> </a:t>
            </a:r>
            <a:r>
              <a:rPr lang="cs-CZ" sz="1800" dirty="0" err="1"/>
              <a:t>Siedlungsgeschichte</a:t>
            </a:r>
            <a:r>
              <a:rPr lang="cs-CZ" sz="1800" dirty="0"/>
              <a:t> in den Sudetenländern,1927</a:t>
            </a:r>
          </a:p>
          <a:p>
            <a:endParaRPr lang="cs-CZ" sz="1800" dirty="0"/>
          </a:p>
        </p:txBody>
      </p:sp>
      <p:pic>
        <p:nvPicPr>
          <p:cNvPr id="4" name="Obrázek 3">
            <a:extLst>
              <a:ext uri="{FF2B5EF4-FFF2-40B4-BE49-F238E27FC236}">
                <a16:creationId xmlns:a16="http://schemas.microsoft.com/office/drawing/2014/main" id="{5CEC1509-72A8-43A2-8BDA-96271E1F0450}"/>
              </a:ext>
            </a:extLst>
          </p:cNvPr>
          <p:cNvPicPr>
            <a:picLocks noChangeAspect="1"/>
          </p:cNvPicPr>
          <p:nvPr/>
        </p:nvPicPr>
        <p:blipFill rotWithShape="1">
          <a:blip r:embed="rId2"/>
          <a:srcRect l="6168" r="5504" b="2"/>
          <a:stretch/>
        </p:blipFill>
        <p:spPr>
          <a:xfrm>
            <a:off x="9369361" y="290135"/>
            <a:ext cx="2691679" cy="3697403"/>
          </a:xfrm>
          <a:prstGeom prst="rect">
            <a:avLst/>
          </a:prstGeom>
          <a:effectLst/>
        </p:spPr>
      </p:pic>
    </p:spTree>
    <p:extLst>
      <p:ext uri="{BB962C8B-B14F-4D97-AF65-F5344CB8AC3E}">
        <p14:creationId xmlns:p14="http://schemas.microsoft.com/office/powerpoint/2010/main" val="2149245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371DFB-4580-4AD5-B39D-FD998AAAFEC0}"/>
              </a:ext>
            </a:extLst>
          </p:cNvPr>
          <p:cNvSpPr>
            <a:spLocks noGrp="1"/>
          </p:cNvSpPr>
          <p:nvPr>
            <p:ph type="title"/>
          </p:nvPr>
        </p:nvSpPr>
        <p:spPr/>
        <p:txBody>
          <a:bodyPr/>
          <a:lstStyle/>
          <a:p>
            <a:endParaRPr lang="de-DE"/>
          </a:p>
        </p:txBody>
      </p:sp>
      <p:pic>
        <p:nvPicPr>
          <p:cNvPr id="4" name="Zástupný obsah 3">
            <a:extLst>
              <a:ext uri="{FF2B5EF4-FFF2-40B4-BE49-F238E27FC236}">
                <a16:creationId xmlns:a16="http://schemas.microsoft.com/office/drawing/2014/main" id="{87A51F08-B4B7-4089-9261-5A1832D2E9CE}"/>
              </a:ext>
            </a:extLst>
          </p:cNvPr>
          <p:cNvPicPr>
            <a:picLocks noGrp="1" noChangeAspect="1"/>
          </p:cNvPicPr>
          <p:nvPr>
            <p:ph idx="1"/>
          </p:nvPr>
        </p:nvPicPr>
        <p:blipFill>
          <a:blip r:embed="rId2"/>
          <a:stretch>
            <a:fillRect/>
          </a:stretch>
        </p:blipFill>
        <p:spPr>
          <a:xfrm>
            <a:off x="3812149" y="1825625"/>
            <a:ext cx="4567702" cy="4351338"/>
          </a:xfrm>
          <a:prstGeom prst="rect">
            <a:avLst/>
          </a:prstGeom>
        </p:spPr>
      </p:pic>
    </p:spTree>
    <p:extLst>
      <p:ext uri="{BB962C8B-B14F-4D97-AF65-F5344CB8AC3E}">
        <p14:creationId xmlns:p14="http://schemas.microsoft.com/office/powerpoint/2010/main" val="3177225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Zástupný obsah 6">
            <a:extLst>
              <a:ext uri="{FF2B5EF4-FFF2-40B4-BE49-F238E27FC236}">
                <a16:creationId xmlns:a16="http://schemas.microsoft.com/office/drawing/2014/main" id="{7995237A-466D-4CE2-B451-733DB8FBB863}"/>
              </a:ext>
            </a:extLst>
          </p:cNvPr>
          <p:cNvSpPr>
            <a:spLocks noGrp="1"/>
          </p:cNvSpPr>
          <p:nvPr>
            <p:ph idx="1"/>
          </p:nvPr>
        </p:nvSpPr>
        <p:spPr/>
        <p:txBody>
          <a:bodyPr/>
          <a:lstStyle/>
          <a:p>
            <a:endParaRPr lang="cs-CZ"/>
          </a:p>
        </p:txBody>
      </p:sp>
      <p:pic>
        <p:nvPicPr>
          <p:cNvPr id="9" name="Obrázek 8">
            <a:extLst>
              <a:ext uri="{FF2B5EF4-FFF2-40B4-BE49-F238E27FC236}">
                <a16:creationId xmlns:a16="http://schemas.microsoft.com/office/drawing/2014/main" id="{4C6D1451-FC30-40FE-ACEF-6931BE9CD643}"/>
              </a:ext>
            </a:extLst>
          </p:cNvPr>
          <p:cNvPicPr>
            <a:picLocks noChangeAspect="1"/>
          </p:cNvPicPr>
          <p:nvPr/>
        </p:nvPicPr>
        <p:blipFill>
          <a:blip r:embed="rId2"/>
          <a:stretch>
            <a:fillRect/>
          </a:stretch>
        </p:blipFill>
        <p:spPr>
          <a:xfrm>
            <a:off x="1651372" y="282102"/>
            <a:ext cx="8781995" cy="6371617"/>
          </a:xfrm>
          <a:prstGeom prst="rect">
            <a:avLst/>
          </a:prstGeom>
        </p:spPr>
      </p:pic>
    </p:spTree>
    <p:extLst>
      <p:ext uri="{BB962C8B-B14F-4D97-AF65-F5344CB8AC3E}">
        <p14:creationId xmlns:p14="http://schemas.microsoft.com/office/powerpoint/2010/main" val="139098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C7AD55-9492-4661-AF15-870756C32DB6}"/>
              </a:ext>
            </a:extLst>
          </p:cNvPr>
          <p:cNvSpPr>
            <a:spLocks noGrp="1"/>
          </p:cNvSpPr>
          <p:nvPr>
            <p:ph type="title"/>
          </p:nvPr>
        </p:nvSpPr>
        <p:spPr/>
        <p:txBody>
          <a:bodyPr/>
          <a:lstStyle/>
          <a:p>
            <a:endParaRPr lang="cs-CZ"/>
          </a:p>
        </p:txBody>
      </p:sp>
      <p:pic>
        <p:nvPicPr>
          <p:cNvPr id="7" name="Obrázek 7" descr="Obsah obrázku text&#10;&#10;Popis se vygeneroval automaticky.">
            <a:extLst>
              <a:ext uri="{FF2B5EF4-FFF2-40B4-BE49-F238E27FC236}">
                <a16:creationId xmlns:a16="http://schemas.microsoft.com/office/drawing/2014/main" id="{4C2DDFFE-1D3F-4879-B997-B27C988AC381}"/>
              </a:ext>
            </a:extLst>
          </p:cNvPr>
          <p:cNvPicPr>
            <a:picLocks noGrp="1" noChangeAspect="1"/>
          </p:cNvPicPr>
          <p:nvPr>
            <p:ph idx="1"/>
          </p:nvPr>
        </p:nvPicPr>
        <p:blipFill rotWithShape="1">
          <a:blip r:embed="rId2"/>
          <a:srcRect l="10546" t="6445" r="8098" b="14939"/>
          <a:stretch/>
        </p:blipFill>
        <p:spPr>
          <a:xfrm rot="5400000">
            <a:off x="2693832" y="-1228202"/>
            <a:ext cx="6899557" cy="9350593"/>
          </a:xfrm>
        </p:spPr>
      </p:pic>
    </p:spTree>
    <p:extLst>
      <p:ext uri="{BB962C8B-B14F-4D97-AF65-F5344CB8AC3E}">
        <p14:creationId xmlns:p14="http://schemas.microsoft.com/office/powerpoint/2010/main" val="1528830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DC4969-C220-41AE-8F61-59218A6F33CB}"/>
              </a:ext>
            </a:extLst>
          </p:cNvPr>
          <p:cNvSpPr>
            <a:spLocks noGrp="1"/>
          </p:cNvSpPr>
          <p:nvPr>
            <p:ph type="title"/>
          </p:nvPr>
        </p:nvSpPr>
        <p:spPr/>
        <p:txBody>
          <a:bodyPr/>
          <a:lstStyle/>
          <a:p>
            <a:endParaRPr lang="cs-CZ"/>
          </a:p>
        </p:txBody>
      </p:sp>
      <p:pic>
        <p:nvPicPr>
          <p:cNvPr id="4" name="Obrázek 4" descr="Obsah obrázku text&#10;&#10;Popis se vygeneroval automaticky.">
            <a:extLst>
              <a:ext uri="{FF2B5EF4-FFF2-40B4-BE49-F238E27FC236}">
                <a16:creationId xmlns:a16="http://schemas.microsoft.com/office/drawing/2014/main" id="{D5212254-70F1-4A59-ABFE-2438E6A9AB8E}"/>
              </a:ext>
            </a:extLst>
          </p:cNvPr>
          <p:cNvPicPr>
            <a:picLocks noGrp="1" noChangeAspect="1"/>
          </p:cNvPicPr>
          <p:nvPr>
            <p:ph idx="1"/>
          </p:nvPr>
        </p:nvPicPr>
        <p:blipFill rotWithShape="1">
          <a:blip r:embed="rId2"/>
          <a:srcRect l="14478" t="5995" r="5051" b="14628"/>
          <a:stretch/>
        </p:blipFill>
        <p:spPr>
          <a:xfrm rot="5400000">
            <a:off x="2813263" y="-1211936"/>
            <a:ext cx="6722098" cy="9288985"/>
          </a:xfrm>
        </p:spPr>
      </p:pic>
    </p:spTree>
    <p:extLst>
      <p:ext uri="{BB962C8B-B14F-4D97-AF65-F5344CB8AC3E}">
        <p14:creationId xmlns:p14="http://schemas.microsoft.com/office/powerpoint/2010/main" val="1241942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4" descr="Obsah obrázku mapa&#10;&#10;Popis se vygeneroval automaticky.">
            <a:extLst>
              <a:ext uri="{FF2B5EF4-FFF2-40B4-BE49-F238E27FC236}">
                <a16:creationId xmlns:a16="http://schemas.microsoft.com/office/drawing/2014/main" id="{D8A5B378-5568-4D51-88A3-5750DC04A266}"/>
              </a:ext>
            </a:extLst>
          </p:cNvPr>
          <p:cNvPicPr>
            <a:picLocks noGrp="1" noChangeAspect="1"/>
          </p:cNvPicPr>
          <p:nvPr>
            <p:ph idx="1"/>
          </p:nvPr>
        </p:nvPicPr>
        <p:blipFill rotWithShape="1">
          <a:blip r:embed="rId2"/>
          <a:srcRect r="204" b="5801"/>
          <a:stretch/>
        </p:blipFill>
        <p:spPr>
          <a:xfrm>
            <a:off x="3239209" y="58777"/>
            <a:ext cx="5364046" cy="6750726"/>
          </a:xfrm>
          <a:prstGeom prst="rect">
            <a:avLst/>
          </a:prstGeom>
        </p:spPr>
      </p:pic>
    </p:spTree>
    <p:extLst>
      <p:ext uri="{BB962C8B-B14F-4D97-AF65-F5344CB8AC3E}">
        <p14:creationId xmlns:p14="http://schemas.microsoft.com/office/powerpoint/2010/main" val="3964758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Deutsche Siedlungsregionen in Mittel- und Osteuropa um das Jahr 1937 – Bund  der Vertriebenen">
            <a:extLst>
              <a:ext uri="{FF2B5EF4-FFF2-40B4-BE49-F238E27FC236}">
                <a16:creationId xmlns:a16="http://schemas.microsoft.com/office/drawing/2014/main" id="{877945D7-56CC-451F-AA4B-39A7EFA671B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6446" b="6361"/>
          <a:stretch/>
        </p:blipFill>
        <p:spPr bwMode="auto">
          <a:xfrm>
            <a:off x="20" y="-6681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155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Zástupný obsah 4" descr="Obsah obrázku text&#10;&#10;Popis byl vytvořen automaticky">
            <a:extLst>
              <a:ext uri="{FF2B5EF4-FFF2-40B4-BE49-F238E27FC236}">
                <a16:creationId xmlns:a16="http://schemas.microsoft.com/office/drawing/2014/main" id="{13E5E3C1-337B-4AE0-A50B-3BB59F6061CF}"/>
              </a:ext>
            </a:extLst>
          </p:cNvPr>
          <p:cNvPicPr>
            <a:picLocks noGrp="1" noChangeAspect="1"/>
          </p:cNvPicPr>
          <p:nvPr>
            <p:ph idx="1"/>
          </p:nvPr>
        </p:nvPicPr>
        <p:blipFill rotWithShape="1">
          <a:blip r:embed="rId2"/>
          <a:srcRect t="6970" b="23598"/>
          <a:stretch/>
        </p:blipFill>
        <p:spPr>
          <a:xfrm>
            <a:off x="20" y="1282"/>
            <a:ext cx="12191980" cy="6856718"/>
          </a:xfrm>
          <a:prstGeom prst="rect">
            <a:avLst/>
          </a:prstGeom>
        </p:spPr>
      </p:pic>
    </p:spTree>
    <p:extLst>
      <p:ext uri="{BB962C8B-B14F-4D97-AF65-F5344CB8AC3E}">
        <p14:creationId xmlns:p14="http://schemas.microsoft.com/office/powerpoint/2010/main" val="3641022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E412D1-F559-4AE2-BBB4-78C631641F5D}"/>
              </a:ext>
            </a:extLst>
          </p:cNvPr>
          <p:cNvSpPr>
            <a:spLocks noGrp="1"/>
          </p:cNvSpPr>
          <p:nvPr>
            <p:ph type="title"/>
          </p:nvPr>
        </p:nvSpPr>
        <p:spPr/>
        <p:txBody>
          <a:bodyPr/>
          <a:lstStyle/>
          <a:p>
            <a:r>
              <a:rPr lang="cs-CZ" dirty="0" err="1"/>
              <a:t>Plan</a:t>
            </a:r>
            <a:r>
              <a:rPr lang="cs-CZ" dirty="0"/>
              <a:t> des </a:t>
            </a:r>
            <a:r>
              <a:rPr lang="cs-CZ" dirty="0" err="1"/>
              <a:t>Semesters</a:t>
            </a:r>
            <a:endParaRPr lang="cs-CZ" dirty="0"/>
          </a:p>
        </p:txBody>
      </p:sp>
      <p:sp>
        <p:nvSpPr>
          <p:cNvPr id="3" name="Zástupný obsah 2">
            <a:extLst>
              <a:ext uri="{FF2B5EF4-FFF2-40B4-BE49-F238E27FC236}">
                <a16:creationId xmlns:a16="http://schemas.microsoft.com/office/drawing/2014/main" id="{CB664EBE-0DD4-470C-A006-B4B61B62F99A}"/>
              </a:ext>
            </a:extLst>
          </p:cNvPr>
          <p:cNvSpPr>
            <a:spLocks noGrp="1"/>
          </p:cNvSpPr>
          <p:nvPr>
            <p:ph idx="1"/>
          </p:nvPr>
        </p:nvSpPr>
        <p:spPr/>
        <p:txBody>
          <a:bodyPr>
            <a:normAutofit fontScale="55000" lnSpcReduction="20000"/>
          </a:bodyPr>
          <a:lstStyle/>
          <a:p>
            <a:pPr marL="514350" indent="-514350">
              <a:buAutoNum type="arabicPeriod"/>
            </a:pPr>
            <a:r>
              <a:rPr lang="cs-CZ" dirty="0"/>
              <a:t>Die </a:t>
            </a:r>
            <a:r>
              <a:rPr lang="de-DE" dirty="0" err="1"/>
              <a:t>mitteralterliche</a:t>
            </a:r>
            <a:r>
              <a:rPr lang="cs-CZ" dirty="0"/>
              <a:t> </a:t>
            </a:r>
            <a:r>
              <a:rPr lang="cs-CZ" dirty="0" err="1"/>
              <a:t>Kolonisation</a:t>
            </a:r>
            <a:r>
              <a:rPr lang="cs-CZ" dirty="0"/>
              <a:t> (23. 2.)</a:t>
            </a:r>
          </a:p>
          <a:p>
            <a:pPr marL="514350" indent="-514350">
              <a:buAutoNum type="arabicPeriod"/>
            </a:pPr>
            <a:r>
              <a:rPr lang="cs-CZ" dirty="0"/>
              <a:t>Die </a:t>
            </a:r>
            <a:r>
              <a:rPr lang="cs-CZ" dirty="0" err="1"/>
              <a:t>Deutschen</a:t>
            </a:r>
            <a:r>
              <a:rPr lang="cs-CZ" dirty="0"/>
              <a:t> in der </a:t>
            </a:r>
            <a:r>
              <a:rPr lang="cs-CZ" dirty="0" err="1"/>
              <a:t>Epoche</a:t>
            </a:r>
            <a:r>
              <a:rPr lang="cs-CZ" dirty="0"/>
              <a:t> der </a:t>
            </a:r>
            <a:r>
              <a:rPr lang="de-DE" dirty="0" err="1"/>
              <a:t>Lutzenburger</a:t>
            </a:r>
            <a:r>
              <a:rPr lang="cs-CZ" dirty="0"/>
              <a:t>n, der </a:t>
            </a:r>
            <a:r>
              <a:rPr lang="cs-CZ" dirty="0" err="1"/>
              <a:t>Hussitenkriege</a:t>
            </a:r>
            <a:r>
              <a:rPr lang="cs-CZ" dirty="0"/>
              <a:t>, des </a:t>
            </a:r>
            <a:r>
              <a:rPr lang="cs-CZ" dirty="0" err="1"/>
              <a:t>Ständestaates</a:t>
            </a:r>
            <a:r>
              <a:rPr lang="cs-CZ" dirty="0"/>
              <a:t> </a:t>
            </a:r>
            <a:r>
              <a:rPr lang="cs-CZ" dirty="0" err="1"/>
              <a:t>und</a:t>
            </a:r>
            <a:r>
              <a:rPr lang="cs-CZ" dirty="0"/>
              <a:t> des </a:t>
            </a:r>
            <a:r>
              <a:rPr lang="cs-CZ" dirty="0" err="1"/>
              <a:t>Dreißigjährigen</a:t>
            </a:r>
            <a:r>
              <a:rPr lang="cs-CZ" dirty="0"/>
              <a:t> </a:t>
            </a:r>
            <a:r>
              <a:rPr lang="cs-CZ" dirty="0" err="1"/>
              <a:t>Krieges</a:t>
            </a:r>
            <a:r>
              <a:rPr lang="cs-CZ" dirty="0"/>
              <a:t>  (2.3.)</a:t>
            </a:r>
          </a:p>
          <a:p>
            <a:pPr marL="514350" indent="-514350">
              <a:buFont typeface="+mj-lt"/>
              <a:buAutoNum type="arabicPeriod"/>
            </a:pPr>
            <a:r>
              <a:rPr lang="cs-CZ" dirty="0"/>
              <a:t>Die </a:t>
            </a:r>
            <a:r>
              <a:rPr lang="de-DE" dirty="0"/>
              <a:t>Reformen Maria Theresias und Josefs II. </a:t>
            </a:r>
            <a:r>
              <a:rPr lang="cs-CZ" dirty="0"/>
              <a:t>(9. 3.)</a:t>
            </a:r>
          </a:p>
          <a:p>
            <a:pPr marL="514350" indent="-514350">
              <a:buFont typeface="+mj-lt"/>
              <a:buAutoNum type="arabicPeriod"/>
            </a:pPr>
            <a:r>
              <a:rPr lang="cs-CZ" dirty="0"/>
              <a:t>Die </a:t>
            </a:r>
            <a:r>
              <a:rPr lang="cs-CZ" dirty="0" err="1"/>
              <a:t>napoleonischen</a:t>
            </a:r>
            <a:r>
              <a:rPr lang="cs-CZ" dirty="0"/>
              <a:t> </a:t>
            </a:r>
            <a:r>
              <a:rPr lang="cs-CZ" dirty="0" err="1"/>
              <a:t>Kriege</a:t>
            </a:r>
            <a:r>
              <a:rPr lang="cs-CZ" dirty="0"/>
              <a:t> </a:t>
            </a:r>
            <a:r>
              <a:rPr lang="cs-CZ" dirty="0" err="1"/>
              <a:t>und</a:t>
            </a:r>
            <a:r>
              <a:rPr lang="cs-CZ" dirty="0"/>
              <a:t> </a:t>
            </a:r>
            <a:r>
              <a:rPr lang="de-DE" dirty="0"/>
              <a:t>Vormärz in den deutsch-tschechischen Beziehungen in BL</a:t>
            </a:r>
            <a:r>
              <a:rPr lang="cs-CZ" dirty="0"/>
              <a:t> (16. 3.)</a:t>
            </a:r>
            <a:endParaRPr lang="de-DE" dirty="0"/>
          </a:p>
          <a:p>
            <a:pPr marL="514350" indent="-514350">
              <a:buFont typeface="+mj-lt"/>
              <a:buAutoNum type="arabicPeriod"/>
            </a:pPr>
            <a:r>
              <a:rPr lang="cs-CZ" dirty="0"/>
              <a:t>Die </a:t>
            </a:r>
            <a:r>
              <a:rPr lang="cs-CZ" dirty="0" err="1"/>
              <a:t>Revolution</a:t>
            </a:r>
            <a:r>
              <a:rPr lang="cs-CZ" dirty="0"/>
              <a:t> 1848 </a:t>
            </a:r>
            <a:r>
              <a:rPr lang="cs-CZ" dirty="0" err="1"/>
              <a:t>als</a:t>
            </a:r>
            <a:r>
              <a:rPr lang="cs-CZ" dirty="0"/>
              <a:t> </a:t>
            </a:r>
            <a:r>
              <a:rPr lang="cs-CZ" dirty="0" err="1"/>
              <a:t>Scheideweg</a:t>
            </a:r>
            <a:r>
              <a:rPr lang="cs-CZ" dirty="0"/>
              <a:t>? (23. 3.)</a:t>
            </a:r>
          </a:p>
          <a:p>
            <a:pPr marL="514350" indent="-514350">
              <a:buFont typeface="+mj-lt"/>
              <a:buAutoNum type="arabicPeriod"/>
            </a:pPr>
            <a:r>
              <a:rPr lang="de-DE" dirty="0"/>
              <a:t>Politischer Nationalismus i</a:t>
            </a:r>
            <a:r>
              <a:rPr lang="cs-CZ" dirty="0"/>
              <a:t>n der </a:t>
            </a:r>
            <a:r>
              <a:rPr lang="cs-CZ" dirty="0" err="1"/>
              <a:t>liberalen</a:t>
            </a:r>
            <a:r>
              <a:rPr lang="cs-CZ" dirty="0"/>
              <a:t> </a:t>
            </a:r>
            <a:r>
              <a:rPr lang="cs-CZ" dirty="0" err="1"/>
              <a:t>Epoche</a:t>
            </a:r>
            <a:r>
              <a:rPr lang="cs-CZ" dirty="0"/>
              <a:t> (30. 3.)</a:t>
            </a:r>
            <a:endParaRPr lang="de-DE" dirty="0"/>
          </a:p>
          <a:p>
            <a:pPr marL="514350" indent="-514350">
              <a:buFont typeface="+mj-lt"/>
              <a:buAutoNum type="arabicPeriod"/>
            </a:pPr>
            <a:r>
              <a:rPr lang="de-DE" dirty="0"/>
              <a:t>Juden </a:t>
            </a:r>
            <a:r>
              <a:rPr lang="cs-CZ" dirty="0" err="1"/>
              <a:t>zwischen</a:t>
            </a:r>
            <a:r>
              <a:rPr lang="de-DE" dirty="0"/>
              <a:t> Deutschen und Tschechen</a:t>
            </a:r>
            <a:r>
              <a:rPr lang="cs-CZ" dirty="0"/>
              <a:t> (6. 4.)</a:t>
            </a:r>
            <a:endParaRPr lang="de-DE" dirty="0"/>
          </a:p>
          <a:p>
            <a:pPr marL="514350" indent="-514350">
              <a:buFont typeface="+mj-lt"/>
              <a:buAutoNum type="arabicPeriod"/>
            </a:pPr>
            <a:r>
              <a:rPr lang="de-DE" dirty="0"/>
              <a:t>Tschechoslowakische Republik 1918-1939: „Gründung“ oder „Umsturz“ 1918? – z </a:t>
            </a:r>
            <a:r>
              <a:rPr lang="de-DE" dirty="0" err="1"/>
              <a:t>Hahnové</a:t>
            </a:r>
            <a:r>
              <a:rPr lang="de-DE" dirty="0"/>
              <a:t> + </a:t>
            </a:r>
            <a:r>
              <a:rPr lang="de-DE" dirty="0" err="1"/>
              <a:t>Brügel</a:t>
            </a:r>
            <a:r>
              <a:rPr lang="cs-CZ" dirty="0"/>
              <a:t> (13. 4.)</a:t>
            </a:r>
            <a:endParaRPr lang="de-DE" dirty="0"/>
          </a:p>
          <a:p>
            <a:pPr marL="514350" indent="-514350">
              <a:buFont typeface="+mj-lt"/>
              <a:buAutoNum type="arabicPeriod"/>
            </a:pPr>
            <a:r>
              <a:rPr lang="de-DE" dirty="0"/>
              <a:t>Tschechoslowakische Republik 1918-1939 und ihre Minderheitenpolitik</a:t>
            </a:r>
            <a:r>
              <a:rPr lang="cs-CZ" dirty="0"/>
              <a:t> (20.4.)</a:t>
            </a:r>
          </a:p>
          <a:p>
            <a:pPr marL="514350" indent="-514350">
              <a:buFont typeface="+mj-lt"/>
              <a:buAutoNum type="arabicPeriod"/>
            </a:pPr>
            <a:r>
              <a:rPr lang="de-DE" dirty="0"/>
              <a:t>Der Krieg und Exil</a:t>
            </a:r>
            <a:r>
              <a:rPr lang="cs-CZ" dirty="0"/>
              <a:t> (27. 4.)</a:t>
            </a:r>
          </a:p>
          <a:p>
            <a:pPr marL="514350" indent="-514350">
              <a:buFont typeface="+mj-lt"/>
              <a:buAutoNum type="arabicPeriod"/>
            </a:pPr>
            <a:r>
              <a:rPr lang="de-DE" dirty="0"/>
              <a:t>Die Vertreibung</a:t>
            </a:r>
            <a:r>
              <a:rPr lang="cs-CZ" dirty="0"/>
              <a:t> (4. 5.)</a:t>
            </a:r>
            <a:endParaRPr lang="de-DE" dirty="0"/>
          </a:p>
          <a:p>
            <a:pPr marL="514350" indent="-514350">
              <a:buFont typeface="+mj-lt"/>
              <a:buAutoNum type="arabicPeriod"/>
            </a:pPr>
            <a:r>
              <a:rPr lang="cs-CZ" dirty="0"/>
              <a:t>Die </a:t>
            </a:r>
            <a:r>
              <a:rPr lang="cs-CZ" dirty="0" err="1"/>
              <a:t>Geschichtsaufarbeitung</a:t>
            </a:r>
            <a:r>
              <a:rPr lang="cs-CZ" dirty="0"/>
              <a:t> nach  1945 (11. 5.)</a:t>
            </a:r>
          </a:p>
          <a:p>
            <a:pPr marL="514350" indent="-514350">
              <a:buFont typeface="+mj-lt"/>
              <a:buAutoNum type="arabicPeriod"/>
            </a:pPr>
            <a:r>
              <a:rPr lang="cs-CZ" dirty="0"/>
              <a:t>F</a:t>
            </a:r>
            <a:r>
              <a:rPr lang="de-DE" dirty="0" err="1"/>
              <a:t>azit</a:t>
            </a:r>
            <a:r>
              <a:rPr lang="cs-CZ" dirty="0"/>
              <a:t>, </a:t>
            </a:r>
            <a:r>
              <a:rPr lang="cs-CZ" dirty="0" err="1"/>
              <a:t>Besprechung</a:t>
            </a:r>
            <a:r>
              <a:rPr lang="cs-CZ" dirty="0"/>
              <a:t> der </a:t>
            </a:r>
            <a:r>
              <a:rPr lang="cs-CZ" dirty="0" err="1"/>
              <a:t>Fragen</a:t>
            </a:r>
            <a:r>
              <a:rPr lang="cs-CZ" dirty="0"/>
              <a:t> </a:t>
            </a:r>
            <a:r>
              <a:rPr lang="cs-CZ" dirty="0" err="1"/>
              <a:t>zu</a:t>
            </a:r>
            <a:r>
              <a:rPr lang="cs-CZ" dirty="0"/>
              <a:t> der </a:t>
            </a:r>
            <a:r>
              <a:rPr lang="cs-CZ" dirty="0" err="1"/>
              <a:t>Präufung</a:t>
            </a:r>
            <a:r>
              <a:rPr lang="cs-CZ" dirty="0"/>
              <a:t> (18. 5.)</a:t>
            </a:r>
          </a:p>
          <a:p>
            <a:pPr marL="0" indent="0">
              <a:buNone/>
            </a:pPr>
            <a:r>
              <a:rPr lang="cs-CZ" dirty="0"/>
              <a:t>Ab 23. 5. </a:t>
            </a:r>
            <a:r>
              <a:rPr lang="cs-CZ" dirty="0" err="1"/>
              <a:t>Prüfungszeit</a:t>
            </a:r>
            <a:endParaRPr lang="cs-CZ" dirty="0"/>
          </a:p>
          <a:p>
            <a:pPr marL="514350" indent="-514350">
              <a:buFont typeface="+mj-lt"/>
              <a:buAutoNum type="arabicPeriod"/>
            </a:pPr>
            <a:endParaRPr lang="de-DE" dirty="0"/>
          </a:p>
          <a:p>
            <a:pPr marL="514350" indent="-514350">
              <a:buFont typeface="+mj-lt"/>
              <a:buAutoNum type="arabicPeriod"/>
            </a:pPr>
            <a:endParaRPr lang="cs-CZ" dirty="0"/>
          </a:p>
        </p:txBody>
      </p:sp>
    </p:spTree>
    <p:extLst>
      <p:ext uri="{BB962C8B-B14F-4D97-AF65-F5344CB8AC3E}">
        <p14:creationId xmlns:p14="http://schemas.microsoft.com/office/powerpoint/2010/main" val="613402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Zástupný obsah 4" descr="Obsah obrázku mapa&#10;&#10;Popis byl vytvořen automaticky">
            <a:extLst>
              <a:ext uri="{FF2B5EF4-FFF2-40B4-BE49-F238E27FC236}">
                <a16:creationId xmlns:a16="http://schemas.microsoft.com/office/drawing/2014/main" id="{54307CB4-C15B-46E7-960F-CD20A3AC41D4}"/>
              </a:ext>
            </a:extLst>
          </p:cNvPr>
          <p:cNvPicPr>
            <a:picLocks noGrp="1" noChangeAspect="1"/>
          </p:cNvPicPr>
          <p:nvPr>
            <p:ph idx="1"/>
          </p:nvPr>
        </p:nvPicPr>
        <p:blipFill>
          <a:blip r:embed="rId2"/>
          <a:stretch>
            <a:fillRect/>
          </a:stretch>
        </p:blipFill>
        <p:spPr>
          <a:xfrm>
            <a:off x="1230439" y="643466"/>
            <a:ext cx="9731122" cy="5571067"/>
          </a:xfrm>
          <a:prstGeom prst="rect">
            <a:avLst/>
          </a:prstGeom>
        </p:spPr>
      </p:pic>
    </p:spTree>
    <p:extLst>
      <p:ext uri="{BB962C8B-B14F-4D97-AF65-F5344CB8AC3E}">
        <p14:creationId xmlns:p14="http://schemas.microsoft.com/office/powerpoint/2010/main" val="2125725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2119616-73C2-4946-95BB-6FDA5FA36B12}"/>
              </a:ext>
            </a:extLst>
          </p:cNvPr>
          <p:cNvSpPr>
            <a:spLocks noGrp="1"/>
          </p:cNvSpPr>
          <p:nvPr>
            <p:ph idx="1"/>
          </p:nvPr>
        </p:nvSpPr>
        <p:spPr>
          <a:xfrm>
            <a:off x="648930" y="348792"/>
            <a:ext cx="3990125" cy="5875027"/>
          </a:xfrm>
        </p:spPr>
        <p:txBody>
          <a:bodyPr>
            <a:normAutofit/>
          </a:bodyPr>
          <a:lstStyle/>
          <a:p>
            <a:r>
              <a:rPr lang="en-US" sz="2000" dirty="0" err="1"/>
              <a:t>Ziele</a:t>
            </a:r>
            <a:r>
              <a:rPr lang="en-US" sz="2000" dirty="0"/>
              <a:t>: 	1. </a:t>
            </a:r>
            <a:r>
              <a:rPr lang="en-US" sz="2000" dirty="0" err="1"/>
              <a:t>Erweiterung</a:t>
            </a:r>
            <a:r>
              <a:rPr lang="en-US" sz="2000" dirty="0"/>
              <a:t> </a:t>
            </a:r>
            <a:r>
              <a:rPr lang="en-US" sz="2000" dirty="0" err="1"/>
              <a:t>landwirtschaftlich</a:t>
            </a:r>
            <a:r>
              <a:rPr lang="en-US" sz="2000" dirty="0"/>
              <a:t> </a:t>
            </a:r>
            <a:r>
              <a:rPr lang="en-US" sz="2000" dirty="0" err="1"/>
              <a:t>nutzbarer</a:t>
            </a:r>
            <a:r>
              <a:rPr lang="en-US" sz="2000" dirty="0"/>
              <a:t> </a:t>
            </a:r>
            <a:r>
              <a:rPr lang="en-US" sz="2000" dirty="0" err="1"/>
              <a:t>Flächen</a:t>
            </a:r>
            <a:endParaRPr lang="en-US" sz="2000" dirty="0"/>
          </a:p>
          <a:p>
            <a:r>
              <a:rPr lang="en-US" sz="2000" dirty="0"/>
              <a:t>2. </a:t>
            </a:r>
            <a:r>
              <a:rPr lang="en-US" sz="2000" dirty="0" err="1"/>
              <a:t>Entwicklung</a:t>
            </a:r>
            <a:r>
              <a:rPr lang="en-US" sz="2000" dirty="0"/>
              <a:t> der </a:t>
            </a:r>
            <a:r>
              <a:rPr lang="en-US" sz="2000" dirty="0" err="1"/>
              <a:t>Wirtschaft</a:t>
            </a:r>
            <a:endParaRPr lang="en-US" sz="2000" dirty="0"/>
          </a:p>
          <a:p>
            <a:r>
              <a:rPr lang="en-US" sz="2000" dirty="0" err="1"/>
              <a:t>zahlreiche</a:t>
            </a:r>
            <a:r>
              <a:rPr lang="en-US" sz="2000" dirty="0"/>
              <a:t> </a:t>
            </a:r>
            <a:r>
              <a:rPr lang="en-US" sz="2000" dirty="0" err="1"/>
              <a:t>Städte-Erhebungen</a:t>
            </a:r>
            <a:r>
              <a:rPr lang="en-US" sz="2000" dirty="0"/>
              <a:t> und –</a:t>
            </a:r>
            <a:r>
              <a:rPr lang="en-US" sz="2000" dirty="0" err="1"/>
              <a:t>Gründungen</a:t>
            </a:r>
            <a:r>
              <a:rPr lang="en-US" sz="2000" dirty="0"/>
              <a:t>: </a:t>
            </a:r>
            <a:r>
              <a:rPr lang="en-US" sz="2000" dirty="0" err="1"/>
              <a:t>Vysoké</a:t>
            </a:r>
            <a:r>
              <a:rPr lang="en-US" sz="2000" dirty="0"/>
              <a:t> </a:t>
            </a:r>
            <a:r>
              <a:rPr lang="en-US" sz="2000" dirty="0" err="1"/>
              <a:t>Mýto</a:t>
            </a:r>
            <a:r>
              <a:rPr lang="en-US" sz="2000" dirty="0"/>
              <a:t> (</a:t>
            </a:r>
            <a:r>
              <a:rPr lang="en-US" sz="2000" dirty="0" err="1"/>
              <a:t>Hohenmauth</a:t>
            </a:r>
            <a:r>
              <a:rPr lang="en-US" sz="2000" dirty="0"/>
              <a:t>), </a:t>
            </a:r>
            <a:r>
              <a:rPr lang="en-US" sz="2000" dirty="0" err="1"/>
              <a:t>Kolín</a:t>
            </a:r>
            <a:r>
              <a:rPr lang="en-US" sz="2000" dirty="0"/>
              <a:t> (</a:t>
            </a:r>
            <a:r>
              <a:rPr lang="en-US" sz="2000" dirty="0" err="1"/>
              <a:t>Kolin</a:t>
            </a:r>
            <a:r>
              <a:rPr lang="en-US" sz="2000" dirty="0"/>
              <a:t>), </a:t>
            </a:r>
            <a:r>
              <a:rPr lang="en-US" sz="2000" dirty="0" err="1"/>
              <a:t>Mělník</a:t>
            </a:r>
            <a:r>
              <a:rPr lang="en-US" sz="2000" dirty="0"/>
              <a:t> (</a:t>
            </a:r>
            <a:r>
              <a:rPr lang="en-US" sz="2000" dirty="0" err="1"/>
              <a:t>Melnik</a:t>
            </a:r>
            <a:r>
              <a:rPr lang="en-US" sz="2000" dirty="0"/>
              <a:t>), </a:t>
            </a:r>
            <a:r>
              <a:rPr lang="en-US" sz="2000" dirty="0" err="1"/>
              <a:t>Plzeň</a:t>
            </a:r>
            <a:r>
              <a:rPr lang="en-US" sz="2000" dirty="0"/>
              <a:t> (Pilsen), Most (</a:t>
            </a:r>
            <a:r>
              <a:rPr lang="en-US" sz="2000" dirty="0" err="1"/>
              <a:t>Brüx</a:t>
            </a:r>
            <a:r>
              <a:rPr lang="en-US" sz="2000" dirty="0"/>
              <a:t>), </a:t>
            </a:r>
            <a:r>
              <a:rPr lang="en-US" sz="2000" dirty="0" err="1"/>
              <a:t>Kadaň</a:t>
            </a:r>
            <a:r>
              <a:rPr lang="en-US" sz="2000" dirty="0"/>
              <a:t> (</a:t>
            </a:r>
            <a:r>
              <a:rPr lang="en-US" sz="2000" dirty="0" err="1"/>
              <a:t>Kaaden</a:t>
            </a:r>
            <a:r>
              <a:rPr lang="en-US" sz="2000" dirty="0"/>
              <a:t>), </a:t>
            </a:r>
            <a:r>
              <a:rPr lang="en-US" sz="2000" dirty="0" err="1"/>
              <a:t>České</a:t>
            </a:r>
            <a:r>
              <a:rPr lang="en-US" sz="2000" dirty="0"/>
              <a:t> </a:t>
            </a:r>
            <a:r>
              <a:rPr lang="en-US" sz="2000" dirty="0" err="1"/>
              <a:t>Budějovice</a:t>
            </a:r>
            <a:r>
              <a:rPr lang="en-US" sz="2000" dirty="0"/>
              <a:t> (Budweis) </a:t>
            </a:r>
          </a:p>
          <a:p>
            <a:r>
              <a:rPr lang="en-US" sz="2000" dirty="0" err="1"/>
              <a:t>deutsches</a:t>
            </a:r>
            <a:r>
              <a:rPr lang="en-US" sz="2000" dirty="0"/>
              <a:t> Stadt- und </a:t>
            </a:r>
            <a:r>
              <a:rPr lang="en-US" sz="2000" dirty="0" err="1"/>
              <a:t>Zunftrecht</a:t>
            </a:r>
            <a:r>
              <a:rPr lang="en-US" sz="2000" dirty="0"/>
              <a:t> </a:t>
            </a:r>
            <a:r>
              <a:rPr lang="en-US" sz="2000" dirty="0" err="1"/>
              <a:t>übernommen</a:t>
            </a:r>
            <a:r>
              <a:rPr lang="en-US" sz="2000" dirty="0"/>
              <a:t> (</a:t>
            </a:r>
            <a:r>
              <a:rPr lang="en-US" sz="2000" dirty="0" err="1"/>
              <a:t>Magdeburger</a:t>
            </a:r>
            <a:r>
              <a:rPr lang="en-US" sz="2000" dirty="0"/>
              <a:t> </a:t>
            </a:r>
            <a:r>
              <a:rPr lang="en-US" sz="2000" dirty="0" err="1"/>
              <a:t>oder</a:t>
            </a:r>
            <a:r>
              <a:rPr lang="en-US" sz="2000" dirty="0"/>
              <a:t> </a:t>
            </a:r>
            <a:r>
              <a:rPr lang="en-US" sz="2000" dirty="0" err="1"/>
              <a:t>Nürnberger</a:t>
            </a:r>
            <a:r>
              <a:rPr lang="en-US" sz="2000" dirty="0"/>
              <a:t> </a:t>
            </a:r>
            <a:r>
              <a:rPr lang="en-US" sz="2000" dirty="0" err="1"/>
              <a:t>Recht</a:t>
            </a:r>
            <a:r>
              <a:rPr lang="en-US" sz="2000" dirty="0"/>
              <a:t>). </a:t>
            </a: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Zástupný obsah 3" descr="Obsah obrázku mapa&#10;&#10;Popis byl vytvořen automaticky">
            <a:extLst>
              <a:ext uri="{FF2B5EF4-FFF2-40B4-BE49-F238E27FC236}">
                <a16:creationId xmlns:a16="http://schemas.microsoft.com/office/drawing/2014/main" id="{462D6472-886C-42B3-8DB8-698F1FBDDB9E}"/>
              </a:ext>
            </a:extLst>
          </p:cNvPr>
          <p:cNvPicPr>
            <a:picLocks noChangeAspect="1"/>
          </p:cNvPicPr>
          <p:nvPr/>
        </p:nvPicPr>
        <p:blipFill>
          <a:blip r:embed="rId2"/>
          <a:stretch>
            <a:fillRect/>
          </a:stretch>
        </p:blipFill>
        <p:spPr>
          <a:xfrm>
            <a:off x="5446935" y="807593"/>
            <a:ext cx="5937185" cy="5239568"/>
          </a:xfrm>
          <a:prstGeom prst="rect">
            <a:avLst/>
          </a:prstGeom>
          <a:effectLst/>
        </p:spPr>
      </p:pic>
    </p:spTree>
    <p:extLst>
      <p:ext uri="{BB962C8B-B14F-4D97-AF65-F5344CB8AC3E}">
        <p14:creationId xmlns:p14="http://schemas.microsoft.com/office/powerpoint/2010/main" val="2285794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683F54-A0C6-4A4B-B5D3-68946E1088DD}"/>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6093186D-60AE-4A61-BDE6-1E67BF01EB13}"/>
              </a:ext>
            </a:extLst>
          </p:cNvPr>
          <p:cNvPicPr>
            <a:picLocks noGrp="1" noChangeAspect="1"/>
          </p:cNvPicPr>
          <p:nvPr>
            <p:ph idx="1"/>
          </p:nvPr>
        </p:nvPicPr>
        <p:blipFill>
          <a:blip r:embed="rId2"/>
          <a:stretch>
            <a:fillRect/>
          </a:stretch>
        </p:blipFill>
        <p:spPr>
          <a:xfrm>
            <a:off x="2836533" y="1825625"/>
            <a:ext cx="6518933" cy="4351338"/>
          </a:xfrm>
          <a:prstGeom prst="rect">
            <a:avLst/>
          </a:prstGeom>
        </p:spPr>
      </p:pic>
    </p:spTree>
    <p:extLst>
      <p:ext uri="{BB962C8B-B14F-4D97-AF65-F5344CB8AC3E}">
        <p14:creationId xmlns:p14="http://schemas.microsoft.com/office/powerpoint/2010/main" val="993183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a:extLst>
              <a:ext uri="{FF2B5EF4-FFF2-40B4-BE49-F238E27FC236}">
                <a16:creationId xmlns:a16="http://schemas.microsoft.com/office/drawing/2014/main" id="{CB3D3496-28A7-4AF2-9CD5-BAE170415F52}"/>
              </a:ext>
            </a:extLst>
          </p:cNvPr>
          <p:cNvSpPr>
            <a:spLocks noGrp="1"/>
          </p:cNvSpPr>
          <p:nvPr>
            <p:ph type="title"/>
          </p:nvPr>
        </p:nvSpPr>
        <p:spPr/>
        <p:txBody>
          <a:bodyPr/>
          <a:lstStyle/>
          <a:p>
            <a:r>
              <a:rPr lang="cs-CZ" altLang="cs-CZ" sz="3200"/>
              <a:t>7. </a:t>
            </a:r>
            <a:r>
              <a:rPr lang="de-DE" altLang="cs-CZ" sz="3200"/>
              <a:t>Sprache der deutschen Siedler</a:t>
            </a:r>
            <a:endParaRPr lang="cs-CZ" altLang="cs-CZ" sz="3200"/>
          </a:p>
        </p:txBody>
      </p:sp>
      <p:sp>
        <p:nvSpPr>
          <p:cNvPr id="5123" name="Zástupný symbol pro obsah 2">
            <a:extLst>
              <a:ext uri="{FF2B5EF4-FFF2-40B4-BE49-F238E27FC236}">
                <a16:creationId xmlns:a16="http://schemas.microsoft.com/office/drawing/2014/main" id="{896E6862-16DF-4328-BA31-AF3FA7CAEB77}"/>
              </a:ext>
            </a:extLst>
          </p:cNvPr>
          <p:cNvSpPr>
            <a:spLocks noGrp="1"/>
          </p:cNvSpPr>
          <p:nvPr>
            <p:ph idx="1"/>
          </p:nvPr>
        </p:nvSpPr>
        <p:spPr>
          <a:xfrm>
            <a:off x="1069848" y="1623060"/>
            <a:ext cx="10058400" cy="5234940"/>
          </a:xfrm>
        </p:spPr>
        <p:txBody>
          <a:bodyPr>
            <a:normAutofit fontScale="92500" lnSpcReduction="10000"/>
          </a:bodyPr>
          <a:lstStyle/>
          <a:p>
            <a:pPr>
              <a:buFont typeface="Arial" panose="020B0604020202020204" pitchFamily="34" charset="0"/>
              <a:buNone/>
            </a:pPr>
            <a:r>
              <a:rPr lang="de-DE" altLang="cs-CZ" sz="2400"/>
              <a:t>	A) Ostmitteldeutsch</a:t>
            </a:r>
          </a:p>
          <a:p>
            <a:pPr lvl="1"/>
            <a:r>
              <a:rPr lang="de-DE" altLang="cs-CZ"/>
              <a:t>Ostfränkisch (Klösterle – Brüx) – ins Nordwestböhmische</a:t>
            </a:r>
          </a:p>
          <a:p>
            <a:pPr lvl="1"/>
            <a:r>
              <a:rPr lang="de-DE" altLang="cs-CZ"/>
              <a:t>Thüringisch-Obersächsisch (Brüx – Böhmisch Leipa) – ins Nordböhmische</a:t>
            </a:r>
          </a:p>
          <a:p>
            <a:pPr lvl="1"/>
            <a:r>
              <a:rPr lang="de-DE" altLang="cs-CZ"/>
              <a:t>Schlesisch (Böhmisch Leipa – Kuhländchen) – ins  Gebirgsschlesische, Nordmährische</a:t>
            </a:r>
          </a:p>
          <a:p>
            <a:pPr lvl="1">
              <a:buFont typeface="Arial" panose="020B0604020202020204" pitchFamily="34" charset="0"/>
              <a:buNone/>
            </a:pPr>
            <a:endParaRPr lang="de-DE" altLang="cs-CZ"/>
          </a:p>
          <a:p>
            <a:pPr lvl="1">
              <a:buFont typeface="Arial" panose="020B0604020202020204" pitchFamily="34" charset="0"/>
              <a:buNone/>
            </a:pPr>
            <a:r>
              <a:rPr lang="de-DE" altLang="cs-CZ" sz="2400"/>
              <a:t>B) Nordbairisch – überwiegend ins Egerländische</a:t>
            </a:r>
          </a:p>
          <a:p>
            <a:pPr lvl="1">
              <a:buFont typeface="Arial" panose="020B0604020202020204" pitchFamily="34" charset="0"/>
              <a:buNone/>
            </a:pPr>
            <a:r>
              <a:rPr lang="de-DE" altLang="cs-CZ"/>
              <a:t>Nordteil des Böhmerwaldes (Eisenstein – Tachau), Egerland (bis Duppau)</a:t>
            </a:r>
          </a:p>
          <a:p>
            <a:pPr lvl="1">
              <a:buFont typeface="Arial" panose="020B0604020202020204" pitchFamily="34" charset="0"/>
              <a:buNone/>
            </a:pPr>
            <a:r>
              <a:rPr lang="de-DE" altLang="cs-CZ"/>
              <a:t>Iglauer Sprachinsel (mit starken mittelbairischen und mitteldeutschen Einflüssen)</a:t>
            </a:r>
          </a:p>
          <a:p>
            <a:pPr lvl="1">
              <a:buFont typeface="Arial" panose="020B0604020202020204" pitchFamily="34" charset="0"/>
              <a:buNone/>
            </a:pPr>
            <a:endParaRPr lang="de-DE" altLang="cs-CZ"/>
          </a:p>
          <a:p>
            <a:pPr lvl="1">
              <a:buFont typeface="Arial" panose="020B0604020202020204" pitchFamily="34" charset="0"/>
              <a:buNone/>
            </a:pPr>
            <a:r>
              <a:rPr lang="de-DE" altLang="cs-CZ" sz="2400"/>
              <a:t>C) Mittelbairisch</a:t>
            </a:r>
          </a:p>
          <a:p>
            <a:pPr lvl="1">
              <a:buFontTx/>
              <a:buChar char="-"/>
            </a:pPr>
            <a:r>
              <a:rPr lang="de-DE" altLang="cs-CZ"/>
              <a:t>Böhmerwald bis Kaplitz, die Gegend um Neuhaus und Neubistritz – ins Südböhmische</a:t>
            </a:r>
          </a:p>
          <a:p>
            <a:pPr lvl="1">
              <a:buFontTx/>
              <a:buChar char="-"/>
            </a:pPr>
            <a:r>
              <a:rPr lang="de-DE" altLang="cs-CZ"/>
              <a:t>Südmähren, die Sprachinseln um Brünn und Wischau – ins Südmährische</a:t>
            </a:r>
          </a:p>
          <a:p>
            <a:pPr lvl="1">
              <a:buFontTx/>
              <a:buChar char="-"/>
            </a:pPr>
            <a:endParaRPr lang="de-DE" altLang="cs-CZ"/>
          </a:p>
          <a:p>
            <a:pPr lvl="1">
              <a:buFont typeface="Arial" panose="020B0604020202020204" pitchFamily="34" charset="0"/>
              <a:buNone/>
            </a:pPr>
            <a:r>
              <a:rPr lang="de-DE" altLang="cs-CZ" sz="2400"/>
              <a:t>D) Prager Deutsch (Sonderstellung, Kanzleisprache)</a:t>
            </a:r>
          </a:p>
          <a:p>
            <a:pPr lvl="1">
              <a:buFont typeface="Arial" panose="020B0604020202020204" pitchFamily="34" charset="0"/>
              <a:buNone/>
            </a:pPr>
            <a:endParaRPr lang="de-DE" altLang="cs-CZ"/>
          </a:p>
          <a:p>
            <a:pPr lvl="1">
              <a:buFont typeface="Arial" panose="020B0604020202020204" pitchFamily="34" charset="0"/>
              <a:buNone/>
            </a:pPr>
            <a:endParaRPr lang="de-DE" altLang="cs-CZ"/>
          </a:p>
        </p:txBody>
      </p:sp>
    </p:spTree>
    <p:extLst>
      <p:ext uri="{BB962C8B-B14F-4D97-AF65-F5344CB8AC3E}">
        <p14:creationId xmlns:p14="http://schemas.microsoft.com/office/powerpoint/2010/main" val="2218095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23517C-1327-4BD9-9CAF-4072C4E6F06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F75DA42-4553-4CA4-9945-2554A873DA43}"/>
              </a:ext>
            </a:extLst>
          </p:cNvPr>
          <p:cNvSpPr>
            <a:spLocks noGrp="1"/>
          </p:cNvSpPr>
          <p:nvPr>
            <p:ph idx="1"/>
          </p:nvPr>
        </p:nvSpPr>
        <p:spPr/>
        <p:txBody>
          <a:bodyPr/>
          <a:lstStyle/>
          <a:p>
            <a:endParaRPr lang="cs-CZ" dirty="0"/>
          </a:p>
        </p:txBody>
      </p:sp>
      <p:pic>
        <p:nvPicPr>
          <p:cNvPr id="6" name="Obrázek 5">
            <a:extLst>
              <a:ext uri="{FF2B5EF4-FFF2-40B4-BE49-F238E27FC236}">
                <a16:creationId xmlns:a16="http://schemas.microsoft.com/office/drawing/2014/main" id="{8A1B8BE2-2D51-4EA0-91E3-BFD2329D450F}"/>
              </a:ext>
            </a:extLst>
          </p:cNvPr>
          <p:cNvPicPr>
            <a:picLocks noChangeAspect="1"/>
          </p:cNvPicPr>
          <p:nvPr/>
        </p:nvPicPr>
        <p:blipFill>
          <a:blip r:embed="rId2"/>
          <a:stretch>
            <a:fillRect/>
          </a:stretch>
        </p:blipFill>
        <p:spPr>
          <a:xfrm>
            <a:off x="0" y="315592"/>
            <a:ext cx="12192000" cy="6226815"/>
          </a:xfrm>
          <a:prstGeom prst="rect">
            <a:avLst/>
          </a:prstGeom>
        </p:spPr>
      </p:pic>
    </p:spTree>
    <p:extLst>
      <p:ext uri="{BB962C8B-B14F-4D97-AF65-F5344CB8AC3E}">
        <p14:creationId xmlns:p14="http://schemas.microsoft.com/office/powerpoint/2010/main" val="568240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7719AE-7AC5-4380-A09E-BCEE0E3970C2}"/>
              </a:ext>
            </a:extLst>
          </p:cNvPr>
          <p:cNvSpPr>
            <a:spLocks noGrp="1"/>
          </p:cNvSpPr>
          <p:nvPr>
            <p:ph type="title"/>
          </p:nvPr>
        </p:nvSpPr>
        <p:spPr/>
        <p:txBody>
          <a:bodyPr/>
          <a:lstStyle/>
          <a:p>
            <a:r>
              <a:rPr lang="cs-CZ" dirty="0" err="1">
                <a:cs typeface="Calibri Light"/>
              </a:rPr>
              <a:t>Dalimils</a:t>
            </a:r>
            <a:r>
              <a:rPr lang="cs-CZ" dirty="0">
                <a:cs typeface="Calibri Light"/>
              </a:rPr>
              <a:t> Chronik – </a:t>
            </a:r>
            <a:r>
              <a:rPr lang="cs-CZ" dirty="0" err="1">
                <a:cs typeface="Calibri Light"/>
              </a:rPr>
              <a:t>deutsche</a:t>
            </a:r>
            <a:r>
              <a:rPr lang="cs-CZ" dirty="0">
                <a:cs typeface="Calibri Light"/>
              </a:rPr>
              <a:t> </a:t>
            </a:r>
            <a:r>
              <a:rPr lang="cs-CZ" dirty="0" err="1">
                <a:cs typeface="Calibri Light"/>
              </a:rPr>
              <a:t>Übersetzung</a:t>
            </a:r>
            <a:r>
              <a:rPr lang="cs-CZ" dirty="0">
                <a:cs typeface="Calibri Light"/>
              </a:rPr>
              <a:t> </a:t>
            </a:r>
            <a:r>
              <a:rPr lang="cs-CZ" dirty="0" err="1">
                <a:cs typeface="Calibri Light"/>
              </a:rPr>
              <a:t>ersetzt</a:t>
            </a:r>
            <a:r>
              <a:rPr lang="cs-CZ" dirty="0">
                <a:cs typeface="Calibri Light"/>
              </a:rPr>
              <a:t> „Němci“ </a:t>
            </a:r>
            <a:r>
              <a:rPr lang="cs-CZ" dirty="0" err="1">
                <a:cs typeface="Calibri Light"/>
              </a:rPr>
              <a:t>mit</a:t>
            </a:r>
            <a:r>
              <a:rPr lang="cs-CZ" dirty="0">
                <a:cs typeface="Calibri Light"/>
              </a:rPr>
              <a:t> „</a:t>
            </a:r>
            <a:r>
              <a:rPr lang="cs-CZ" dirty="0" err="1">
                <a:cs typeface="Calibri Light"/>
              </a:rPr>
              <a:t>vremd</a:t>
            </a:r>
            <a:r>
              <a:rPr lang="cs-CZ" dirty="0">
                <a:cs typeface="Calibri Light"/>
              </a:rPr>
              <a:t>“</a:t>
            </a:r>
            <a:endParaRPr lang="cs-CZ" dirty="0"/>
          </a:p>
        </p:txBody>
      </p:sp>
      <p:pic>
        <p:nvPicPr>
          <p:cNvPr id="4" name="Obrázek 4" descr="Obsah obrázku text&#10;&#10;Popis se vygeneroval automaticky.">
            <a:extLst>
              <a:ext uri="{FF2B5EF4-FFF2-40B4-BE49-F238E27FC236}">
                <a16:creationId xmlns:a16="http://schemas.microsoft.com/office/drawing/2014/main" id="{187A06D8-1088-4516-A1D5-EBFCF37C6954}"/>
              </a:ext>
            </a:extLst>
          </p:cNvPr>
          <p:cNvPicPr>
            <a:picLocks noGrp="1" noChangeAspect="1"/>
          </p:cNvPicPr>
          <p:nvPr>
            <p:ph idx="1"/>
          </p:nvPr>
        </p:nvPicPr>
        <p:blipFill rotWithShape="1">
          <a:blip r:embed="rId2"/>
          <a:srcRect l="3169" t="26620" r="10539" b="21690"/>
          <a:stretch/>
        </p:blipFill>
        <p:spPr>
          <a:xfrm>
            <a:off x="290488" y="2489655"/>
            <a:ext cx="11861331" cy="4003147"/>
          </a:xfrm>
        </p:spPr>
      </p:pic>
    </p:spTree>
    <p:extLst>
      <p:ext uri="{BB962C8B-B14F-4D97-AF65-F5344CB8AC3E}">
        <p14:creationId xmlns:p14="http://schemas.microsoft.com/office/powerpoint/2010/main" val="3240008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70F933-FCD8-46DC-9444-17769D865530}"/>
              </a:ext>
            </a:extLst>
          </p:cNvPr>
          <p:cNvSpPr>
            <a:spLocks noGrp="1"/>
          </p:cNvSpPr>
          <p:nvPr>
            <p:ph type="title"/>
          </p:nvPr>
        </p:nvSpPr>
        <p:spPr/>
        <p:txBody>
          <a:bodyPr/>
          <a:lstStyle/>
          <a:p>
            <a:r>
              <a:rPr lang="cs-CZ" dirty="0" err="1"/>
              <a:t>Prüfungsanforderungen</a:t>
            </a:r>
            <a:endParaRPr lang="cs-CZ" dirty="0"/>
          </a:p>
        </p:txBody>
      </p:sp>
      <p:sp>
        <p:nvSpPr>
          <p:cNvPr id="3" name="Zástupný obsah 2">
            <a:extLst>
              <a:ext uri="{FF2B5EF4-FFF2-40B4-BE49-F238E27FC236}">
                <a16:creationId xmlns:a16="http://schemas.microsoft.com/office/drawing/2014/main" id="{1EF54CC9-91D7-4D95-9873-7E48E6CE48F6}"/>
              </a:ext>
            </a:extLst>
          </p:cNvPr>
          <p:cNvSpPr>
            <a:spLocks noGrp="1"/>
          </p:cNvSpPr>
          <p:nvPr>
            <p:ph idx="1"/>
          </p:nvPr>
        </p:nvSpPr>
        <p:spPr/>
        <p:txBody>
          <a:bodyPr/>
          <a:lstStyle/>
          <a:p>
            <a:r>
              <a:rPr lang="de-DE" dirty="0"/>
              <a:t>Prüfung erfolgt in Form eines individuellen Gesprächs. </a:t>
            </a:r>
          </a:p>
          <a:p>
            <a:r>
              <a:rPr lang="de-DE" dirty="0"/>
              <a:t>Die Themen und Fragen zur Prüfung werden im Voraus geschickt und bei der letzten Sitzung zusammenfassend diskutiert.</a:t>
            </a:r>
          </a:p>
          <a:p>
            <a:r>
              <a:rPr lang="de-DE" dirty="0"/>
              <a:t>Wir werden bei jeder Sitzung gemeinsam kurze historische Quellen oder Aufsätze zu dem jeweiligen Thema lesen und gemeinsam besprechen.</a:t>
            </a:r>
          </a:p>
        </p:txBody>
      </p:sp>
    </p:spTree>
    <p:extLst>
      <p:ext uri="{BB962C8B-B14F-4D97-AF65-F5344CB8AC3E}">
        <p14:creationId xmlns:p14="http://schemas.microsoft.com/office/powerpoint/2010/main" val="3238506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0722E0-C488-40CC-8C72-EEE01CDF56FD}"/>
              </a:ext>
            </a:extLst>
          </p:cNvPr>
          <p:cNvSpPr>
            <a:spLocks noGrp="1"/>
          </p:cNvSpPr>
          <p:nvPr>
            <p:ph type="title"/>
          </p:nvPr>
        </p:nvSpPr>
        <p:spPr/>
        <p:txBody>
          <a:bodyPr/>
          <a:lstStyle/>
          <a:p>
            <a:r>
              <a:rPr lang="cs-CZ">
                <a:cs typeface="Calibri Light"/>
              </a:rPr>
              <a:t>Was ist denn das?</a:t>
            </a:r>
            <a:endParaRPr lang="cs-CZ" dirty="0">
              <a:cs typeface="Calibri Light"/>
            </a:endParaRPr>
          </a:p>
        </p:txBody>
      </p:sp>
      <p:pic>
        <p:nvPicPr>
          <p:cNvPr id="4" name="Obrázek 4" descr="Obsah obrázku mapa&#10;&#10;Popis se vygeneroval automaticky.">
            <a:extLst>
              <a:ext uri="{FF2B5EF4-FFF2-40B4-BE49-F238E27FC236}">
                <a16:creationId xmlns:a16="http://schemas.microsoft.com/office/drawing/2014/main" id="{E87CD879-9DFA-4B2D-BDA0-60B28C64B1D3}"/>
              </a:ext>
            </a:extLst>
          </p:cNvPr>
          <p:cNvPicPr>
            <a:picLocks noGrp="1" noChangeAspect="1"/>
          </p:cNvPicPr>
          <p:nvPr>
            <p:ph idx="1"/>
          </p:nvPr>
        </p:nvPicPr>
        <p:blipFill rotWithShape="1">
          <a:blip r:embed="rId2"/>
          <a:srcRect t="7434" r="-432"/>
          <a:stretch/>
        </p:blipFill>
        <p:spPr>
          <a:xfrm>
            <a:off x="2956769" y="1585543"/>
            <a:ext cx="6121908" cy="5050823"/>
          </a:xfrm>
        </p:spPr>
      </p:pic>
      <mc:AlternateContent xmlns:mc="http://schemas.openxmlformats.org/markup-compatibility/2006" xmlns:p14="http://schemas.microsoft.com/office/powerpoint/2010/main">
        <mc:Choice Requires="p14">
          <p:contentPart p14:bwMode="auto" r:id="rId3">
            <p14:nvContentPartPr>
              <p14:cNvPr id="12" name="Rukopis 11">
                <a:extLst>
                  <a:ext uri="{FF2B5EF4-FFF2-40B4-BE49-F238E27FC236}">
                    <a16:creationId xmlns:a16="http://schemas.microsoft.com/office/drawing/2014/main" id="{CC2308B8-9429-478B-B9EA-518B2B97403A}"/>
                  </a:ext>
                </a:extLst>
              </p14:cNvPr>
              <p14:cNvContentPartPr/>
              <p14:nvPr/>
            </p14:nvContentPartPr>
            <p14:xfrm>
              <a:off x="7395574" y="1670825"/>
              <a:ext cx="1457325" cy="95250"/>
            </p14:xfrm>
          </p:contentPart>
        </mc:Choice>
        <mc:Fallback xmlns="">
          <p:pic>
            <p:nvPicPr>
              <p:cNvPr id="12" name="Rukopis 11">
                <a:extLst>
                  <a:ext uri="{FF2B5EF4-FFF2-40B4-BE49-F238E27FC236}">
                    <a16:creationId xmlns:a16="http://schemas.microsoft.com/office/drawing/2014/main" id="{CC2308B8-9429-478B-B9EA-518B2B97403A}"/>
                  </a:ext>
                </a:extLst>
              </p:cNvPr>
              <p:cNvPicPr/>
              <p:nvPr/>
            </p:nvPicPr>
            <p:blipFill>
              <a:blip r:embed="rId4"/>
              <a:stretch>
                <a:fillRect/>
              </a:stretch>
            </p:blipFill>
            <p:spPr>
              <a:xfrm>
                <a:off x="7332978" y="1609213"/>
                <a:ext cx="1582876" cy="218827"/>
              </a:xfrm>
              <a:prstGeom prst="rect">
                <a:avLst/>
              </a:prstGeom>
            </p:spPr>
          </p:pic>
        </mc:Fallback>
      </mc:AlternateContent>
    </p:spTree>
    <p:extLst>
      <p:ext uri="{BB962C8B-B14F-4D97-AF65-F5344CB8AC3E}">
        <p14:creationId xmlns:p14="http://schemas.microsoft.com/office/powerpoint/2010/main" val="2173148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B59AFF-DE5F-4D89-AAD0-86CFD33AEA08}"/>
              </a:ext>
            </a:extLst>
          </p:cNvPr>
          <p:cNvSpPr>
            <a:spLocks noGrp="1"/>
          </p:cNvSpPr>
          <p:nvPr>
            <p:ph type="title"/>
          </p:nvPr>
        </p:nvSpPr>
        <p:spPr/>
        <p:txBody>
          <a:bodyPr/>
          <a:lstStyle/>
          <a:p>
            <a:endParaRPr lang="cs-CZ"/>
          </a:p>
        </p:txBody>
      </p:sp>
      <p:pic>
        <p:nvPicPr>
          <p:cNvPr id="7" name="Obrázek 7" descr="Obsah obrázku mapa&#10;&#10;Popis se vygeneroval automaticky.">
            <a:extLst>
              <a:ext uri="{FF2B5EF4-FFF2-40B4-BE49-F238E27FC236}">
                <a16:creationId xmlns:a16="http://schemas.microsoft.com/office/drawing/2014/main" id="{64C6FE6F-E912-42D5-B794-612E183F8532}"/>
              </a:ext>
            </a:extLst>
          </p:cNvPr>
          <p:cNvPicPr>
            <a:picLocks noGrp="1" noChangeAspect="1"/>
          </p:cNvPicPr>
          <p:nvPr>
            <p:ph idx="1"/>
          </p:nvPr>
        </p:nvPicPr>
        <p:blipFill>
          <a:blip r:embed="rId2"/>
          <a:stretch>
            <a:fillRect/>
          </a:stretch>
        </p:blipFill>
        <p:spPr>
          <a:xfrm>
            <a:off x="5951819" y="604338"/>
            <a:ext cx="6165156" cy="4758433"/>
          </a:xfrm>
        </p:spPr>
      </p:pic>
      <p:pic>
        <p:nvPicPr>
          <p:cNvPr id="9" name="Obrázek 9" descr="Obsah obrázku mapa&#10;&#10;Popis se vygeneroval automaticky.">
            <a:extLst>
              <a:ext uri="{FF2B5EF4-FFF2-40B4-BE49-F238E27FC236}">
                <a16:creationId xmlns:a16="http://schemas.microsoft.com/office/drawing/2014/main" id="{C0555686-18E9-44B1-B40B-A7CDFA0D6ACF}"/>
              </a:ext>
            </a:extLst>
          </p:cNvPr>
          <p:cNvPicPr>
            <a:picLocks noChangeAspect="1"/>
          </p:cNvPicPr>
          <p:nvPr/>
        </p:nvPicPr>
        <p:blipFill>
          <a:blip r:embed="rId3"/>
          <a:stretch>
            <a:fillRect/>
          </a:stretch>
        </p:blipFill>
        <p:spPr>
          <a:xfrm>
            <a:off x="75153" y="200451"/>
            <a:ext cx="5747363" cy="6131161"/>
          </a:xfrm>
          <a:prstGeom prst="rect">
            <a:avLst/>
          </a:prstGeom>
        </p:spPr>
      </p:pic>
    </p:spTree>
    <p:extLst>
      <p:ext uri="{BB962C8B-B14F-4D97-AF65-F5344CB8AC3E}">
        <p14:creationId xmlns:p14="http://schemas.microsoft.com/office/powerpoint/2010/main" val="2371518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600ECD-1223-4124-BC43-D3F465D102FA}"/>
              </a:ext>
            </a:extLst>
          </p:cNvPr>
          <p:cNvSpPr>
            <a:spLocks noGrp="1"/>
          </p:cNvSpPr>
          <p:nvPr>
            <p:ph type="title"/>
          </p:nvPr>
        </p:nvSpPr>
        <p:spPr/>
        <p:txBody>
          <a:bodyPr/>
          <a:lstStyle/>
          <a:p>
            <a:r>
              <a:rPr lang="cs-CZ">
                <a:cs typeface="Calibri Light"/>
              </a:rPr>
              <a:t>Wer ist ein Deutscher?</a:t>
            </a:r>
            <a:endParaRPr lang="cs-CZ"/>
          </a:p>
        </p:txBody>
      </p:sp>
      <p:pic>
        <p:nvPicPr>
          <p:cNvPr id="4" name="Obrázek 4" descr="Obsah obrázku mapa&#10;&#10;Popis se vygeneroval automaticky.">
            <a:extLst>
              <a:ext uri="{FF2B5EF4-FFF2-40B4-BE49-F238E27FC236}">
                <a16:creationId xmlns:a16="http://schemas.microsoft.com/office/drawing/2014/main" id="{1435DF32-6CAA-4E2B-A33E-D7BA388EF1FF}"/>
              </a:ext>
            </a:extLst>
          </p:cNvPr>
          <p:cNvPicPr>
            <a:picLocks noGrp="1" noChangeAspect="1"/>
          </p:cNvPicPr>
          <p:nvPr>
            <p:ph idx="1"/>
          </p:nvPr>
        </p:nvPicPr>
        <p:blipFill>
          <a:blip r:embed="rId2"/>
          <a:stretch>
            <a:fillRect/>
          </a:stretch>
        </p:blipFill>
        <p:spPr>
          <a:xfrm>
            <a:off x="118418" y="2389297"/>
            <a:ext cx="4084642" cy="4351338"/>
          </a:xfrm>
        </p:spPr>
      </p:pic>
      <p:pic>
        <p:nvPicPr>
          <p:cNvPr id="5" name="Obrázek 5">
            <a:extLst>
              <a:ext uri="{FF2B5EF4-FFF2-40B4-BE49-F238E27FC236}">
                <a16:creationId xmlns:a16="http://schemas.microsoft.com/office/drawing/2014/main" id="{F5380B3D-983F-47EC-AAB7-D84A34E340DF}"/>
              </a:ext>
            </a:extLst>
          </p:cNvPr>
          <p:cNvPicPr>
            <a:picLocks noChangeAspect="1"/>
          </p:cNvPicPr>
          <p:nvPr/>
        </p:nvPicPr>
        <p:blipFill>
          <a:blip r:embed="rId3"/>
          <a:stretch>
            <a:fillRect/>
          </a:stretch>
        </p:blipFill>
        <p:spPr>
          <a:xfrm>
            <a:off x="4317303" y="2223843"/>
            <a:ext cx="7878870" cy="4518859"/>
          </a:xfrm>
          <a:prstGeom prst="rect">
            <a:avLst/>
          </a:prstGeom>
        </p:spPr>
      </p:pic>
    </p:spTree>
    <p:extLst>
      <p:ext uri="{BB962C8B-B14F-4D97-AF65-F5344CB8AC3E}">
        <p14:creationId xmlns:p14="http://schemas.microsoft.com/office/powerpoint/2010/main" val="1240778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FDD337-F345-4D32-A279-1112E1BA9D7F}"/>
              </a:ext>
            </a:extLst>
          </p:cNvPr>
          <p:cNvSpPr>
            <a:spLocks noGrp="1"/>
          </p:cNvSpPr>
          <p:nvPr>
            <p:ph type="title"/>
          </p:nvPr>
        </p:nvSpPr>
        <p:spPr/>
        <p:txBody>
          <a:bodyPr/>
          <a:lstStyle/>
          <a:p>
            <a:r>
              <a:rPr lang="cs-CZ" dirty="0" err="1"/>
              <a:t>Tschechische</a:t>
            </a:r>
            <a:r>
              <a:rPr lang="cs-CZ" dirty="0"/>
              <a:t> </a:t>
            </a:r>
            <a:r>
              <a:rPr lang="cs-CZ" dirty="0" err="1"/>
              <a:t>ethnozentrische</a:t>
            </a:r>
            <a:r>
              <a:rPr lang="cs-CZ" dirty="0"/>
              <a:t> </a:t>
            </a:r>
            <a:r>
              <a:rPr lang="cs-CZ" dirty="0" err="1"/>
              <a:t>Geschichte</a:t>
            </a:r>
            <a:r>
              <a:rPr lang="cs-CZ" dirty="0"/>
              <a:t> – </a:t>
            </a:r>
            <a:r>
              <a:rPr lang="cs-CZ" dirty="0" err="1"/>
              <a:t>Mittelalterliche</a:t>
            </a:r>
            <a:r>
              <a:rPr lang="cs-CZ" dirty="0"/>
              <a:t> </a:t>
            </a:r>
            <a:r>
              <a:rPr lang="cs-CZ" dirty="0" err="1"/>
              <a:t>Chroniken</a:t>
            </a:r>
            <a:r>
              <a:rPr lang="cs-CZ" dirty="0"/>
              <a:t> </a:t>
            </a:r>
            <a:endParaRPr lang="de-DE" dirty="0"/>
          </a:p>
        </p:txBody>
      </p:sp>
      <p:pic>
        <p:nvPicPr>
          <p:cNvPr id="4" name="Zástupný obsah 3">
            <a:extLst>
              <a:ext uri="{FF2B5EF4-FFF2-40B4-BE49-F238E27FC236}">
                <a16:creationId xmlns:a16="http://schemas.microsoft.com/office/drawing/2014/main" id="{EC257B33-3F2D-4F3C-8CD4-7E16609CB7F4}"/>
              </a:ext>
            </a:extLst>
          </p:cNvPr>
          <p:cNvPicPr>
            <a:picLocks noGrp="1" noChangeAspect="1"/>
          </p:cNvPicPr>
          <p:nvPr>
            <p:ph idx="1"/>
          </p:nvPr>
        </p:nvPicPr>
        <p:blipFill>
          <a:blip r:embed="rId2"/>
          <a:stretch>
            <a:fillRect/>
          </a:stretch>
        </p:blipFill>
        <p:spPr>
          <a:xfrm>
            <a:off x="4123241" y="1690688"/>
            <a:ext cx="3554654" cy="2577729"/>
          </a:xfrm>
          <a:prstGeom prst="rect">
            <a:avLst/>
          </a:prstGeom>
        </p:spPr>
      </p:pic>
    </p:spTree>
    <p:extLst>
      <p:ext uri="{BB962C8B-B14F-4D97-AF65-F5344CB8AC3E}">
        <p14:creationId xmlns:p14="http://schemas.microsoft.com/office/powerpoint/2010/main" val="1919925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E2AC26-9340-4E21-9446-F2BCCB03BC8C}"/>
              </a:ext>
            </a:extLst>
          </p:cNvPr>
          <p:cNvSpPr>
            <a:spLocks noGrp="1"/>
          </p:cNvSpPr>
          <p:nvPr>
            <p:ph type="title"/>
          </p:nvPr>
        </p:nvSpPr>
        <p:spPr/>
        <p:txBody>
          <a:bodyPr>
            <a:normAutofit fontScale="90000"/>
          </a:bodyPr>
          <a:lstStyle/>
          <a:p>
            <a:r>
              <a:rPr lang="cs-CZ" dirty="0" err="1"/>
              <a:t>Territoriale</a:t>
            </a:r>
            <a:r>
              <a:rPr lang="cs-CZ" dirty="0"/>
              <a:t> </a:t>
            </a:r>
            <a:r>
              <a:rPr lang="cs-CZ" dirty="0" err="1"/>
              <a:t>Perspektive</a:t>
            </a:r>
            <a:r>
              <a:rPr lang="cs-CZ" dirty="0"/>
              <a:t> (</a:t>
            </a:r>
            <a:r>
              <a:rPr lang="cs-CZ" dirty="0" err="1"/>
              <a:t>Landesidentität</a:t>
            </a:r>
            <a:r>
              <a:rPr lang="cs-CZ" dirty="0"/>
              <a:t>): Václav Hájek z Libočan (</a:t>
            </a:r>
            <a:r>
              <a:rPr lang="cs-CZ" dirty="0" err="1"/>
              <a:t>zahlreiche</a:t>
            </a:r>
            <a:r>
              <a:rPr lang="cs-CZ" dirty="0"/>
              <a:t> </a:t>
            </a:r>
            <a:r>
              <a:rPr lang="cs-CZ" dirty="0" err="1"/>
              <a:t>Übersetzungen</a:t>
            </a:r>
            <a:r>
              <a:rPr lang="cs-CZ" dirty="0"/>
              <a:t>)</a:t>
            </a:r>
            <a:br>
              <a:rPr lang="cs-CZ" dirty="0"/>
            </a:br>
            <a:r>
              <a:rPr lang="cs-CZ" dirty="0" err="1"/>
              <a:t>Reichsgeschichte</a:t>
            </a:r>
            <a:r>
              <a:rPr lang="cs-CZ" dirty="0"/>
              <a:t> </a:t>
            </a:r>
            <a:r>
              <a:rPr lang="cs-CZ" dirty="0" err="1"/>
              <a:t>als</a:t>
            </a:r>
            <a:r>
              <a:rPr lang="cs-CZ" dirty="0"/>
              <a:t> </a:t>
            </a:r>
            <a:r>
              <a:rPr lang="cs-CZ"/>
              <a:t>Alternative </a:t>
            </a:r>
            <a:endParaRPr lang="de-DE" dirty="0"/>
          </a:p>
        </p:txBody>
      </p:sp>
      <p:pic>
        <p:nvPicPr>
          <p:cNvPr id="4" name="Zástupný obsah 3">
            <a:extLst>
              <a:ext uri="{FF2B5EF4-FFF2-40B4-BE49-F238E27FC236}">
                <a16:creationId xmlns:a16="http://schemas.microsoft.com/office/drawing/2014/main" id="{65CE78B6-46EF-4C3A-8A12-E9FFB3FE22D3}"/>
              </a:ext>
            </a:extLst>
          </p:cNvPr>
          <p:cNvPicPr>
            <a:picLocks noGrp="1" noChangeAspect="1"/>
          </p:cNvPicPr>
          <p:nvPr>
            <p:ph idx="1"/>
          </p:nvPr>
        </p:nvPicPr>
        <p:blipFill>
          <a:blip r:embed="rId2"/>
          <a:stretch>
            <a:fillRect/>
          </a:stretch>
        </p:blipFill>
        <p:spPr>
          <a:xfrm>
            <a:off x="4763908" y="2160142"/>
            <a:ext cx="2664183" cy="3682303"/>
          </a:xfrm>
          <a:prstGeom prst="rect">
            <a:avLst/>
          </a:prstGeom>
        </p:spPr>
      </p:pic>
    </p:spTree>
    <p:extLst>
      <p:ext uri="{BB962C8B-B14F-4D97-AF65-F5344CB8AC3E}">
        <p14:creationId xmlns:p14="http://schemas.microsoft.com/office/powerpoint/2010/main" val="2063055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934063-7160-4248-8D0F-EECD400CA0D5}"/>
              </a:ext>
            </a:extLst>
          </p:cNvPr>
          <p:cNvSpPr>
            <a:spLocks noGrp="1"/>
          </p:cNvSpPr>
          <p:nvPr>
            <p:ph type="title"/>
          </p:nvPr>
        </p:nvSpPr>
        <p:spPr/>
        <p:txBody>
          <a:bodyPr/>
          <a:lstStyle/>
          <a:p>
            <a:r>
              <a:rPr lang="cs-CZ" dirty="0" err="1"/>
              <a:t>Gibt</a:t>
            </a:r>
            <a:r>
              <a:rPr lang="cs-CZ" dirty="0"/>
              <a:t> es </a:t>
            </a:r>
            <a:r>
              <a:rPr lang="cs-CZ" dirty="0" err="1"/>
              <a:t>eine</a:t>
            </a:r>
            <a:r>
              <a:rPr lang="cs-CZ" dirty="0"/>
              <a:t> </a:t>
            </a:r>
            <a:r>
              <a:rPr lang="cs-CZ" dirty="0" err="1"/>
              <a:t>Geschichte</a:t>
            </a:r>
            <a:r>
              <a:rPr lang="cs-CZ" dirty="0"/>
              <a:t> der </a:t>
            </a:r>
            <a:r>
              <a:rPr lang="cs-CZ" dirty="0" err="1"/>
              <a:t>Deutschen</a:t>
            </a:r>
            <a:r>
              <a:rPr lang="cs-CZ" dirty="0"/>
              <a:t> in den </a:t>
            </a:r>
            <a:r>
              <a:rPr lang="cs-CZ" dirty="0" err="1"/>
              <a:t>Böhmischen</a:t>
            </a:r>
            <a:r>
              <a:rPr lang="cs-CZ" dirty="0"/>
              <a:t> </a:t>
            </a:r>
            <a:r>
              <a:rPr lang="cs-CZ" dirty="0" err="1"/>
              <a:t>Ländern</a:t>
            </a:r>
            <a:r>
              <a:rPr lang="cs-CZ" dirty="0"/>
              <a:t>?</a:t>
            </a:r>
            <a:endParaRPr lang="de-DE" dirty="0"/>
          </a:p>
        </p:txBody>
      </p:sp>
      <p:sp>
        <p:nvSpPr>
          <p:cNvPr id="3" name="Zástupný obsah 2">
            <a:extLst>
              <a:ext uri="{FF2B5EF4-FFF2-40B4-BE49-F238E27FC236}">
                <a16:creationId xmlns:a16="http://schemas.microsoft.com/office/drawing/2014/main" id="{BC5C50AF-5BF4-40A5-8A52-A3864267C79B}"/>
              </a:ext>
            </a:extLst>
          </p:cNvPr>
          <p:cNvSpPr>
            <a:spLocks noGrp="1"/>
          </p:cNvSpPr>
          <p:nvPr>
            <p:ph idx="1"/>
          </p:nvPr>
        </p:nvSpPr>
        <p:spPr/>
        <p:txBody>
          <a:bodyPr/>
          <a:lstStyle/>
          <a:p>
            <a:endParaRPr lang="de-DE" dirty="0"/>
          </a:p>
        </p:txBody>
      </p:sp>
      <p:pic>
        <p:nvPicPr>
          <p:cNvPr id="6" name="Obrázek 5">
            <a:extLst>
              <a:ext uri="{FF2B5EF4-FFF2-40B4-BE49-F238E27FC236}">
                <a16:creationId xmlns:a16="http://schemas.microsoft.com/office/drawing/2014/main" id="{DC33D9C1-2508-4041-A62A-BE0F8D3F423A}"/>
              </a:ext>
            </a:extLst>
          </p:cNvPr>
          <p:cNvPicPr>
            <a:picLocks noChangeAspect="1"/>
          </p:cNvPicPr>
          <p:nvPr/>
        </p:nvPicPr>
        <p:blipFill>
          <a:blip r:embed="rId2"/>
          <a:stretch>
            <a:fillRect/>
          </a:stretch>
        </p:blipFill>
        <p:spPr>
          <a:xfrm>
            <a:off x="1163232" y="1743679"/>
            <a:ext cx="3215733" cy="3450490"/>
          </a:xfrm>
          <a:prstGeom prst="rect">
            <a:avLst/>
          </a:prstGeom>
        </p:spPr>
      </p:pic>
      <p:pic>
        <p:nvPicPr>
          <p:cNvPr id="8" name="Obrázek 7">
            <a:extLst>
              <a:ext uri="{FF2B5EF4-FFF2-40B4-BE49-F238E27FC236}">
                <a16:creationId xmlns:a16="http://schemas.microsoft.com/office/drawing/2014/main" id="{D4541D91-41C2-4E6F-8C17-4A0435979A04}"/>
              </a:ext>
            </a:extLst>
          </p:cNvPr>
          <p:cNvPicPr>
            <a:picLocks noChangeAspect="1"/>
          </p:cNvPicPr>
          <p:nvPr/>
        </p:nvPicPr>
        <p:blipFill>
          <a:blip r:embed="rId3"/>
          <a:stretch>
            <a:fillRect/>
          </a:stretch>
        </p:blipFill>
        <p:spPr>
          <a:xfrm>
            <a:off x="3885337" y="2808419"/>
            <a:ext cx="2423942" cy="3450490"/>
          </a:xfrm>
          <a:prstGeom prst="rect">
            <a:avLst/>
          </a:prstGeom>
          <a:ln w="38100">
            <a:solidFill>
              <a:schemeClr val="tx1"/>
            </a:solidFill>
          </a:ln>
        </p:spPr>
      </p:pic>
      <p:pic>
        <p:nvPicPr>
          <p:cNvPr id="10" name="Obrázek 9">
            <a:extLst>
              <a:ext uri="{FF2B5EF4-FFF2-40B4-BE49-F238E27FC236}">
                <a16:creationId xmlns:a16="http://schemas.microsoft.com/office/drawing/2014/main" id="{195A5454-4FA6-4F01-9D98-42F235DEBA8F}"/>
              </a:ext>
            </a:extLst>
          </p:cNvPr>
          <p:cNvPicPr>
            <a:picLocks noChangeAspect="1"/>
          </p:cNvPicPr>
          <p:nvPr/>
        </p:nvPicPr>
        <p:blipFill>
          <a:blip r:embed="rId4"/>
          <a:stretch>
            <a:fillRect/>
          </a:stretch>
        </p:blipFill>
        <p:spPr>
          <a:xfrm>
            <a:off x="6309279" y="1788740"/>
            <a:ext cx="3114206" cy="3363343"/>
          </a:xfrm>
          <a:prstGeom prst="rect">
            <a:avLst/>
          </a:prstGeom>
          <a:ln w="38100">
            <a:solidFill>
              <a:schemeClr val="tx1"/>
            </a:solidFill>
          </a:ln>
        </p:spPr>
      </p:pic>
      <p:pic>
        <p:nvPicPr>
          <p:cNvPr id="12" name="Obrázek 11">
            <a:extLst>
              <a:ext uri="{FF2B5EF4-FFF2-40B4-BE49-F238E27FC236}">
                <a16:creationId xmlns:a16="http://schemas.microsoft.com/office/drawing/2014/main" id="{68281964-9502-4537-A9D3-615990D05A6C}"/>
              </a:ext>
            </a:extLst>
          </p:cNvPr>
          <p:cNvPicPr>
            <a:picLocks noChangeAspect="1"/>
          </p:cNvPicPr>
          <p:nvPr/>
        </p:nvPicPr>
        <p:blipFill>
          <a:blip r:embed="rId5"/>
          <a:stretch>
            <a:fillRect/>
          </a:stretch>
        </p:blipFill>
        <p:spPr>
          <a:xfrm>
            <a:off x="9123944" y="2959060"/>
            <a:ext cx="2524639" cy="3445225"/>
          </a:xfrm>
          <a:prstGeom prst="rect">
            <a:avLst/>
          </a:prstGeom>
          <a:ln w="38100">
            <a:solidFill>
              <a:schemeClr val="tx1"/>
            </a:solidFill>
          </a:ln>
        </p:spPr>
      </p:pic>
      <p:pic>
        <p:nvPicPr>
          <p:cNvPr id="13" name="Obrázek 12">
            <a:extLst>
              <a:ext uri="{FF2B5EF4-FFF2-40B4-BE49-F238E27FC236}">
                <a16:creationId xmlns:a16="http://schemas.microsoft.com/office/drawing/2014/main" id="{74069464-0B29-4D58-8953-2768F0A00097}"/>
              </a:ext>
            </a:extLst>
          </p:cNvPr>
          <p:cNvPicPr>
            <a:picLocks noChangeAspect="1"/>
          </p:cNvPicPr>
          <p:nvPr/>
        </p:nvPicPr>
        <p:blipFill>
          <a:blip r:embed="rId6"/>
          <a:stretch>
            <a:fillRect/>
          </a:stretch>
        </p:blipFill>
        <p:spPr>
          <a:xfrm>
            <a:off x="279552" y="3118047"/>
            <a:ext cx="2681391" cy="3140862"/>
          </a:xfrm>
          <a:prstGeom prst="rect">
            <a:avLst/>
          </a:prstGeom>
        </p:spPr>
      </p:pic>
    </p:spTree>
    <p:extLst>
      <p:ext uri="{BB962C8B-B14F-4D97-AF65-F5344CB8AC3E}">
        <p14:creationId xmlns:p14="http://schemas.microsoft.com/office/powerpoint/2010/main" val="3308505984"/>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928</Words>
  <Application>Microsoft Office PowerPoint</Application>
  <PresentationFormat>Širokoúhlá obrazovka</PresentationFormat>
  <Paragraphs>53</Paragraphs>
  <Slides>25</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25</vt:i4>
      </vt:variant>
    </vt:vector>
  </HeadingPairs>
  <TitlesOfParts>
    <vt:vector size="29" baseType="lpstr">
      <vt:lpstr>Arial</vt:lpstr>
      <vt:lpstr>Calibri</vt:lpstr>
      <vt:lpstr>Calibri Light</vt:lpstr>
      <vt:lpstr>Motiv systému Office</vt:lpstr>
      <vt:lpstr>Deutsche in den böhmischen Ländern</vt:lpstr>
      <vt:lpstr>Plan des Semesters</vt:lpstr>
      <vt:lpstr>Prüfungsanforderungen</vt:lpstr>
      <vt:lpstr>Was ist denn das?</vt:lpstr>
      <vt:lpstr>Prezentace aplikace PowerPoint</vt:lpstr>
      <vt:lpstr>Wer ist ein Deutscher?</vt:lpstr>
      <vt:lpstr>Tschechische ethnozentrische Geschichte – Mittelalterliche Chroniken </vt:lpstr>
      <vt:lpstr>Territoriale Perspektive (Landesidentität): Václav Hájek z Libočan (zahlreiche Übersetzungen) Reichsgeschichte als Alternative </vt:lpstr>
      <vt:lpstr>Gibt es eine Geschichte der Deutschen in den Böhmischen Ländern?</vt:lpstr>
      <vt:lpstr>Prezentace aplikace PowerPoint</vt:lpstr>
      <vt:lpstr>Primatsfrage und die Anfänge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7. Sprache der deutschen Siedler</vt:lpstr>
      <vt:lpstr>Prezentace aplikace PowerPoint</vt:lpstr>
      <vt:lpstr>Dalimils Chronik – deutsche Übersetzung ersetzt „Němci“ mit „vremd“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Václav Smyčka</dc:creator>
  <cp:lastModifiedBy>Václav Smyčka</cp:lastModifiedBy>
  <cp:revision>174</cp:revision>
  <dcterms:created xsi:type="dcterms:W3CDTF">2021-02-22T10:11:14Z</dcterms:created>
  <dcterms:modified xsi:type="dcterms:W3CDTF">2022-04-30T09:21:13Z</dcterms:modified>
</cp:coreProperties>
</file>