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9" r:id="rId2"/>
    <p:sldMasterId id="2147483687" r:id="rId3"/>
    <p:sldMasterId id="2147483695" r:id="rId4"/>
  </p:sldMasterIdLst>
  <p:notesMasterIdLst>
    <p:notesMasterId r:id="rId43"/>
  </p:notesMasterIdLst>
  <p:sldIdLst>
    <p:sldId id="307" r:id="rId5"/>
    <p:sldId id="292" r:id="rId6"/>
    <p:sldId id="293" r:id="rId7"/>
    <p:sldId id="310" r:id="rId8"/>
    <p:sldId id="334" r:id="rId9"/>
    <p:sldId id="335" r:id="rId10"/>
    <p:sldId id="337" r:id="rId11"/>
    <p:sldId id="338" r:id="rId12"/>
    <p:sldId id="339" r:id="rId13"/>
    <p:sldId id="340" r:id="rId14"/>
    <p:sldId id="342" r:id="rId15"/>
    <p:sldId id="343" r:id="rId16"/>
    <p:sldId id="344" r:id="rId17"/>
    <p:sldId id="345" r:id="rId18"/>
    <p:sldId id="369" r:id="rId19"/>
    <p:sldId id="347" r:id="rId20"/>
    <p:sldId id="357" r:id="rId21"/>
    <p:sldId id="358" r:id="rId22"/>
    <p:sldId id="368" r:id="rId23"/>
    <p:sldId id="366" r:id="rId24"/>
    <p:sldId id="367" r:id="rId25"/>
    <p:sldId id="330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331" r:id="rId40"/>
    <p:sldId id="332" r:id="rId41"/>
    <p:sldId id="290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 varScale="1">
        <p:scale>
          <a:sx n="81" d="100"/>
          <a:sy n="81" d="100"/>
        </p:scale>
        <p:origin x="168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P&#345;&#237;jezdov&#253;CR\211-N&#225;v&#353;t&#283;vnost%20v%20hromadn&#253;ch%20ubytovac&#237;ch%20za&#345;&#237;zen&#237;ch%20v%20&#268;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P&#345;&#237;jezdov&#253;CR\CzechTourism-p&#345;&#237;jezdov&#253;CR2016-zpracovan&#225;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Documents\PhD\V&#253;uka\Contemporary%20Human%20Geography%20of%20Czechia\P&#345;edn&#225;&#353;ka%20-%20zahrani&#269;n&#237;%20cestovn&#237;%20ruch%20&#268;eska\Zdroje\DataP&#345;&#237;jezdov&#253;CR\231-202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omas\Documents\PhD\V&#253;uka\Contemporary%20Human%20Geography%20of%20Czechia\P&#345;edn&#225;&#353;ka%20-%20zahrani&#269;n&#237;%20cestovn&#237;%20ruch%20&#268;eska\Zdroje\DataP&#345;&#237;jezdov&#253;CR\231-202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Documents\PhD\V&#253;uka\Contemporary%20Human%20Geography%20of%20Czechia\P&#345;edn&#225;&#353;ka%20-%20zahrani&#269;n&#237;%20cestovn&#237;%20ruch%20&#268;eska\Zdroje\DataP&#345;&#237;jezdov&#253;CR\231-202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Documents\PhD\V&#253;uka\Contemporary%20Human%20Geography%20of%20Czechia\P&#345;edn&#225;&#353;ka%20-%20zahrani&#269;n&#237;%20cestovn&#237;%20ruch%20&#268;eska\Zdroje\DataP&#345;&#237;jezdov&#253;CR\231-202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P&#345;&#237;jezdov&#253;CR\CR-prijmy-z-cestovniho-ruchu-dle-zemi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P&#345;&#237;jezdov&#253;CR\CR-prijmy-z-cestovniho-ruchu-dle-zemi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P&#345;&#237;jezdov&#253;CR\CzechTourism-p&#345;&#237;jezdov&#253;CR2016-zpracovan&#225;%20dat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P&#345;&#237;jezdov&#253;CR\CzechTourism-p&#345;&#237;jezdov&#253;CR2016-zpracovan&#225;%20dat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Documents\PhD\V&#253;uka\Contemporary%20Human%20Geography%20of%20Czechia\P&#345;edn&#225;&#353;ka%20-%20zahrani&#269;n&#237;%20cestovn&#237;%20ruch%20&#268;eska\Zdroje\DataV&#253;jezdov&#253;CR\410-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P&#345;&#237;jezdov&#253;CR\221-N&#225;v&#353;t&#283;vnost%20v%20hromadn&#253;ch%20ubytovac&#237;ch%20za&#345;&#237;zen&#237;%20-%20kraje%20a%20m&#283;s&#237;ce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Documents\PhD\V&#253;uka\Contemporary%20Human%20Geography%20of%20Czechia\P&#345;edn&#225;&#353;ka%20-%20zahrani&#269;n&#237;%20cestovn&#237;%20ruch%20&#268;eska\Zdroje\DataV&#253;jezdov&#253;CR\410-2020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Documents\PhD\V&#253;uka\Contemporary%20Human%20Geography%20of%20Czechia\P&#345;edn&#225;&#353;ka%20-%20zahrani&#269;n&#237;%20cestovn&#237;%20ruch%20&#268;eska\Zdroje\DataV&#253;jezdov&#253;CR\410-2020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Documents\PhD\V&#253;uka\Contemporary%20Human%20Geography%20of%20Czechia\P&#345;edn&#225;&#353;ka%20-%20zahrani&#269;n&#237;%20cestovn&#237;%20ruch%20&#268;eska\Zdroje\DataV&#253;jezdov&#253;CR\410-2020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Documents\PhD\V&#253;uka\Contemporary%20Human%20Geography%20of%20Czechia\P&#345;edn&#225;&#353;ka%20-%20zahrani&#269;n&#237;%20cestovn&#237;%20ruch%20&#268;eska\Zdroje\DataV&#253;jezdov&#253;CR\410-2020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V&#253;jezdov&#253;CR\CR-vydaje-na-cestovni-ruch-dle-zemi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V&#253;jezdov&#253;CR\CR-vydaje-na-cestovni-ruch-dle-zem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Documents\PhD\V&#253;uka\Contemporary%20Human%20Geography%20of%20Czechia\P&#345;edn&#225;&#353;ka%20-%20zahrani&#269;n&#237;%20cestovn&#237;%20ruch%20&#268;eska\Zdroje\DataP&#345;&#237;jezdov&#253;CR\221-20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Documents\PhD\V&#253;uka\Contemporary%20Human%20Geography%20of%20Czechia\P&#345;edn&#225;&#353;ka%20-%20zahrani&#269;n&#237;%20cestovn&#237;%20ruch%20&#268;eska\Zdroje\DataP&#345;&#237;jezdov&#253;CR\221-20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Documents\PhD\V&#253;uka\Contemporary%20Human%20Geography%20of%20Czechia\P&#345;edn&#225;&#353;ka%20-%20zahrani&#269;n&#237;%20cestovn&#237;%20ruch%20&#268;eska\Zdroje\DataP&#345;&#237;jezdov&#253;CR\221-202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P&#345;&#237;jezdov&#253;CR\CzechTourism-p&#345;&#237;jezdov&#253;CR2016-zpracovan&#225;%20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P&#345;&#237;jezdov&#253;CR\CzechTourism-p&#345;&#237;jezdov&#253;CR2016-zpracovan&#225;%20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P&#345;&#237;jezdov&#253;CR\CzechTourism-p&#345;&#237;jezdov&#253;CR2016-zpracovan&#225;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ocuments\PhD\V&#253;uka\Contemporary%20Human%20Geography%20of%20Czechia\P&#345;edn&#225;&#353;ka%20-%20zahrani&#269;n&#237;%20cestovn&#237;%20ruch%20&#268;eska\Zdroje\DataP&#345;&#237;jezdov&#253;CR\CzechTourism-p&#345;&#237;jezdov&#253;CR2016-zpracovan&#225;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n-GB" sz="1600" noProof="0"/>
            </a:pPr>
            <a:r>
              <a:rPr lang="en-GB" sz="1600" noProof="0" dirty="0"/>
              <a:t>Inbound and</a:t>
            </a:r>
            <a:r>
              <a:rPr lang="en-GB" sz="1600" baseline="0" noProof="0" dirty="0"/>
              <a:t> domestic tourists in </a:t>
            </a:r>
            <a:r>
              <a:rPr lang="en-GB" sz="1600" baseline="0" noProof="0" dirty="0" err="1"/>
              <a:t>Czechia</a:t>
            </a:r>
            <a:r>
              <a:rPr lang="en-GB" sz="1600" baseline="0" noProof="0" dirty="0"/>
              <a:t> (2012-2017)</a:t>
            </a:r>
            <a:endParaRPr lang="en-GB" sz="1600" noProof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List1!$D$8</c:f>
              <c:strCache>
                <c:ptCount val="1"/>
                <c:pt idx="0">
                  <c:v>Non-residents</c:v>
                </c:pt>
              </c:strCache>
            </c:strRef>
          </c:tx>
          <c:invertIfNegative val="0"/>
          <c:cat>
            <c:strRef>
              <c:f>List1!$A$11:$B$16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List1!$D$11:$D$16</c:f>
              <c:numCache>
                <c:formatCode>#,##0</c:formatCode>
                <c:ptCount val="6"/>
                <c:pt idx="0">
                  <c:v>7647044</c:v>
                </c:pt>
                <c:pt idx="1">
                  <c:v>7851865</c:v>
                </c:pt>
                <c:pt idx="2">
                  <c:v>8095885</c:v>
                </c:pt>
                <c:pt idx="3">
                  <c:v>8706913</c:v>
                </c:pt>
                <c:pt idx="4">
                  <c:v>9321440</c:v>
                </c:pt>
                <c:pt idx="5">
                  <c:v>10175963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1-434E-A26E-6E6188043C06}"/>
            </c:ext>
          </c:extLst>
        </c:ser>
        <c:ser>
          <c:idx val="1"/>
          <c:order val="1"/>
          <c:tx>
            <c:strRef>
              <c:f>List1!$E$8</c:f>
              <c:strCache>
                <c:ptCount val="1"/>
                <c:pt idx="0">
                  <c:v>Residents</c:v>
                </c:pt>
              </c:strCache>
            </c:strRef>
          </c:tx>
          <c:invertIfNegative val="0"/>
          <c:cat>
            <c:strRef>
              <c:f>List1!$A$11:$B$16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List1!$E$11:$E$16</c:f>
              <c:numCache>
                <c:formatCode>#,##0</c:formatCode>
                <c:ptCount val="6"/>
                <c:pt idx="0">
                  <c:v>7451773</c:v>
                </c:pt>
                <c:pt idx="1">
                  <c:v>7555806</c:v>
                </c:pt>
                <c:pt idx="2">
                  <c:v>7491191</c:v>
                </c:pt>
                <c:pt idx="3">
                  <c:v>8488637</c:v>
                </c:pt>
                <c:pt idx="4">
                  <c:v>9067413</c:v>
                </c:pt>
                <c:pt idx="5">
                  <c:v>9885672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11-434E-A26E-6E6188043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65728"/>
        <c:axId val="92667264"/>
      </c:barChart>
      <c:catAx>
        <c:axId val="9266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667264"/>
        <c:crosses val="autoZero"/>
        <c:auto val="1"/>
        <c:lblAlgn val="ctr"/>
        <c:lblOffset val="100"/>
        <c:noMultiLvlLbl val="0"/>
      </c:catAx>
      <c:valAx>
        <c:axId val="92667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 i="1"/>
                </a:pPr>
                <a:r>
                  <a:rPr lang="cs-CZ" sz="900" b="0" i="1"/>
                  <a:t>Number of guests (mil.)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2777103174603174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92665728"/>
        <c:crosses val="autoZero"/>
        <c:crossBetween val="between"/>
        <c:dispUnits>
          <c:builtInUnit val="millions"/>
        </c:dispUnits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s-CZ" sz="1600"/>
              <a:t>Type of visit in Czechia by same-day visitors in 2016 (%)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264285714285732E-2"/>
          <c:y val="0.27379884806065918"/>
          <c:w val="0.47933730158730181"/>
          <c:h val="0.66050415573053367"/>
        </c:manualLayout>
      </c:layout>
      <c:doughnutChart>
        <c:varyColors val="1"/>
        <c:ser>
          <c:idx val="0"/>
          <c:order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7E-4053-AEF2-653FB482F5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'Type of visit'!$A$2:$A$5</c:f>
              <c:strCache>
                <c:ptCount val="4"/>
                <c:pt idx="0">
                  <c:v>Individually</c:v>
                </c:pt>
                <c:pt idx="1">
                  <c:v>With travel agency</c:v>
                </c:pt>
                <c:pt idx="2">
                  <c:v>Employer</c:v>
                </c:pt>
                <c:pt idx="3">
                  <c:v>Otherwise</c:v>
                </c:pt>
              </c:strCache>
            </c:strRef>
          </c:cat>
          <c:val>
            <c:numRef>
              <c:f>'Type of visit'!$C$2:$C$5</c:f>
              <c:numCache>
                <c:formatCode>General</c:formatCode>
                <c:ptCount val="4"/>
                <c:pt idx="0">
                  <c:v>98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7E-4053-AEF2-653FB482F5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610925925925927"/>
          <c:y val="0.4366163604549444"/>
          <c:w val="0.35341455026455104"/>
          <c:h val="0.334868766404200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s-CZ" sz="1600"/>
              <a:t>Inbound</a:t>
            </a:r>
            <a:r>
              <a:rPr lang="cs-CZ" sz="1600" baseline="0"/>
              <a:t> tourists in Czechia</a:t>
            </a:r>
          </a:p>
          <a:p>
            <a:pPr>
              <a:defRPr sz="1600"/>
            </a:pPr>
            <a:r>
              <a:rPr lang="cs-CZ" sz="1600" baseline="0"/>
              <a:t>by country (2021)</a:t>
            </a:r>
            <a:endParaRPr lang="cs-CZ" sz="1600"/>
          </a:p>
        </c:rich>
      </c:tx>
      <c:layout>
        <c:manualLayout>
          <c:xMode val="edge"/>
          <c:yMode val="edge"/>
          <c:x val="5.2628865979381448E-2"/>
          <c:y val="6.97050938337802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667344173441735E-2"/>
          <c:y val="0.2459201646090535"/>
          <c:w val="0.65610433604336038"/>
          <c:h val="0.59778395061728395"/>
        </c:manualLayout>
      </c:layout>
      <c:doughnutChart>
        <c:varyColors val="1"/>
        <c:ser>
          <c:idx val="0"/>
          <c:order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'Top příjezdy - země'!$Z$4:$Z$24</c:f>
              <c:strCache>
                <c:ptCount val="21"/>
                <c:pt idx="0">
                  <c:v>Germany</c:v>
                </c:pt>
                <c:pt idx="1">
                  <c:v>Slovakia</c:v>
                </c:pt>
                <c:pt idx="2">
                  <c:v>Poland</c:v>
                </c:pt>
                <c:pt idx="3">
                  <c:v>Netherlands</c:v>
                </c:pt>
                <c:pt idx="4">
                  <c:v>France</c:v>
                </c:pt>
                <c:pt idx="5">
                  <c:v>Austria</c:v>
                </c:pt>
                <c:pt idx="6">
                  <c:v>Italy</c:v>
                </c:pt>
                <c:pt idx="7">
                  <c:v>USA</c:v>
                </c:pt>
                <c:pt idx="8">
                  <c:v>Israel</c:v>
                </c:pt>
                <c:pt idx="9">
                  <c:v>Ukraine</c:v>
                </c:pt>
                <c:pt idx="10">
                  <c:v>Hungary</c:v>
                </c:pt>
                <c:pt idx="11">
                  <c:v>Spain</c:v>
                </c:pt>
                <c:pt idx="12">
                  <c:v>UK</c:v>
                </c:pt>
                <c:pt idx="13">
                  <c:v>Romania</c:v>
                </c:pt>
                <c:pt idx="14">
                  <c:v>Denmark</c:v>
                </c:pt>
                <c:pt idx="15">
                  <c:v>Belgium</c:v>
                </c:pt>
                <c:pt idx="16">
                  <c:v>Switzerland</c:v>
                </c:pt>
                <c:pt idx="17">
                  <c:v>Sweden</c:v>
                </c:pt>
                <c:pt idx="18">
                  <c:v>Russia</c:v>
                </c:pt>
                <c:pt idx="19">
                  <c:v>Lithuania</c:v>
                </c:pt>
                <c:pt idx="20">
                  <c:v>Rest</c:v>
                </c:pt>
              </c:strCache>
            </c:strRef>
          </c:cat>
          <c:val>
            <c:numRef>
              <c:f>'Top příjezdy - země'!$AB$4:$AB$24</c:f>
              <c:numCache>
                <c:formatCode>0.0</c:formatCode>
                <c:ptCount val="21"/>
                <c:pt idx="0">
                  <c:v>26.779699214522871</c:v>
                </c:pt>
                <c:pt idx="1">
                  <c:v>12.854664389696124</c:v>
                </c:pt>
                <c:pt idx="2">
                  <c:v>9.1282816449363633</c:v>
                </c:pt>
                <c:pt idx="3">
                  <c:v>3.8405809771933814</c:v>
                </c:pt>
                <c:pt idx="4">
                  <c:v>3.8376279095972756</c:v>
                </c:pt>
                <c:pt idx="5">
                  <c:v>3.7113842698637511</c:v>
                </c:pt>
                <c:pt idx="6">
                  <c:v>3.6340993823814545</c:v>
                </c:pt>
                <c:pt idx="7">
                  <c:v>3.4764988275155959</c:v>
                </c:pt>
                <c:pt idx="8">
                  <c:v>2.9116469374551941</c:v>
                </c:pt>
                <c:pt idx="9">
                  <c:v>2.5598433319927958</c:v>
                </c:pt>
                <c:pt idx="10">
                  <c:v>2.2852857578601138</c:v>
                </c:pt>
                <c:pt idx="11">
                  <c:v>2.27910762959984</c:v>
                </c:pt>
                <c:pt idx="12">
                  <c:v>2.1927304024137442</c:v>
                </c:pt>
                <c:pt idx="13">
                  <c:v>1.5534301240094111</c:v>
                </c:pt>
                <c:pt idx="14">
                  <c:v>1.527474214085744</c:v>
                </c:pt>
                <c:pt idx="15">
                  <c:v>1.447469395922824</c:v>
                </c:pt>
                <c:pt idx="16">
                  <c:v>1.0999788233968437</c:v>
                </c:pt>
                <c:pt idx="17">
                  <c:v>1.0897985114207946</c:v>
                </c:pt>
                <c:pt idx="18">
                  <c:v>1.0042761195914665</c:v>
                </c:pt>
                <c:pt idx="19">
                  <c:v>0.88440488888111757</c:v>
                </c:pt>
                <c:pt idx="20">
                  <c:v>11.901717247663287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3-4138-9181-0085C03306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809927753876185"/>
          <c:y val="6.5413649701294069E-2"/>
          <c:w val="0.32643680493546579"/>
          <c:h val="0.90938696670959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s-CZ" sz="1600"/>
              <a:t>Inbound</a:t>
            </a:r>
            <a:r>
              <a:rPr lang="cs-CZ" sz="1600" baseline="0"/>
              <a:t> tourists in Czechia</a:t>
            </a:r>
          </a:p>
          <a:p>
            <a:pPr>
              <a:defRPr sz="1600"/>
            </a:pPr>
            <a:r>
              <a:rPr lang="cs-CZ" sz="1600" baseline="0"/>
              <a:t>by country (2019)</a:t>
            </a:r>
            <a:endParaRPr lang="cs-CZ" sz="1600"/>
          </a:p>
        </c:rich>
      </c:tx>
      <c:layout>
        <c:manualLayout>
          <c:xMode val="edge"/>
          <c:yMode val="edge"/>
          <c:x val="5.2628865979381448E-2"/>
          <c:y val="6.97050938337802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667261953080604E-2"/>
          <c:y val="0.25375967078189299"/>
          <c:w val="0.64463188798554649"/>
          <c:h val="0.58733127572016464"/>
        </c:manualLayout>
      </c:layout>
      <c:doughnutChart>
        <c:varyColors val="1"/>
        <c:ser>
          <c:idx val="0"/>
          <c:order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'Top příjezdy - země'!$T$4:$T$24</c:f>
              <c:strCache>
                <c:ptCount val="21"/>
                <c:pt idx="0">
                  <c:v>Germany</c:v>
                </c:pt>
                <c:pt idx="1">
                  <c:v>Slovakia</c:v>
                </c:pt>
                <c:pt idx="2">
                  <c:v>Poland</c:v>
                </c:pt>
                <c:pt idx="3">
                  <c:v>China</c:v>
                </c:pt>
                <c:pt idx="4">
                  <c:v>USA</c:v>
                </c:pt>
                <c:pt idx="5">
                  <c:v>Russia</c:v>
                </c:pt>
                <c:pt idx="6">
                  <c:v>UK</c:v>
                </c:pt>
                <c:pt idx="7">
                  <c:v>Italy</c:v>
                </c:pt>
                <c:pt idx="8">
                  <c:v>South Korea</c:v>
                </c:pt>
                <c:pt idx="9">
                  <c:v>France</c:v>
                </c:pt>
                <c:pt idx="10">
                  <c:v>Austria</c:v>
                </c:pt>
                <c:pt idx="11">
                  <c:v>Ukraine</c:v>
                </c:pt>
                <c:pt idx="12">
                  <c:v>Spain</c:v>
                </c:pt>
                <c:pt idx="13">
                  <c:v>Netherlands</c:v>
                </c:pt>
                <c:pt idx="14">
                  <c:v>Taiwan</c:v>
                </c:pt>
                <c:pt idx="15">
                  <c:v>Hungary</c:v>
                </c:pt>
                <c:pt idx="16">
                  <c:v>Israel</c:v>
                </c:pt>
                <c:pt idx="17">
                  <c:v>Sweden</c:v>
                </c:pt>
                <c:pt idx="18">
                  <c:v>Japan</c:v>
                </c:pt>
                <c:pt idx="19">
                  <c:v>Denmark</c:v>
                </c:pt>
                <c:pt idx="20">
                  <c:v>Rest</c:v>
                </c:pt>
              </c:strCache>
            </c:strRef>
          </c:cat>
          <c:val>
            <c:numRef>
              <c:f>'Top příjezdy - země'!$V$4:$V$24</c:f>
              <c:numCache>
                <c:formatCode>0.0</c:formatCode>
                <c:ptCount val="21"/>
                <c:pt idx="0">
                  <c:v>19.057527202607776</c:v>
                </c:pt>
                <c:pt idx="1">
                  <c:v>6.8833478719985308</c:v>
                </c:pt>
                <c:pt idx="2">
                  <c:v>6.1692025159542725</c:v>
                </c:pt>
                <c:pt idx="3">
                  <c:v>5.5987052936045174</c:v>
                </c:pt>
                <c:pt idx="4">
                  <c:v>5.368229190578945</c:v>
                </c:pt>
                <c:pt idx="5">
                  <c:v>5.1795877140627153</c:v>
                </c:pt>
                <c:pt idx="6">
                  <c:v>4.5519305816996463</c:v>
                </c:pt>
                <c:pt idx="7">
                  <c:v>3.7622790505486434</c:v>
                </c:pt>
                <c:pt idx="8">
                  <c:v>3.5587254946972133</c:v>
                </c:pt>
                <c:pt idx="9">
                  <c:v>2.8178228731463202</c:v>
                </c:pt>
                <c:pt idx="10">
                  <c:v>2.6211560534410725</c:v>
                </c:pt>
                <c:pt idx="11">
                  <c:v>2.4983425921674853</c:v>
                </c:pt>
                <c:pt idx="12">
                  <c:v>2.4049400853955283</c:v>
                </c:pt>
                <c:pt idx="13">
                  <c:v>2.2854598044166936</c:v>
                </c:pt>
                <c:pt idx="14">
                  <c:v>1.7569073963546209</c:v>
                </c:pt>
                <c:pt idx="15">
                  <c:v>1.6090262155089297</c:v>
                </c:pt>
                <c:pt idx="16">
                  <c:v>1.4803452550387952</c:v>
                </c:pt>
                <c:pt idx="17">
                  <c:v>1.398806299067995</c:v>
                </c:pt>
                <c:pt idx="18">
                  <c:v>1.3567788439465589</c:v>
                </c:pt>
                <c:pt idx="19">
                  <c:v>1.0511087645195354</c:v>
                </c:pt>
                <c:pt idx="20">
                  <c:v>18.589770901244204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E-405D-AA3F-6D74188929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809927753876185"/>
          <c:y val="6.5413649701294069E-2"/>
          <c:w val="0.32643680493546579"/>
          <c:h val="0.90938696670959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'Vývoj příjezdy - země'!$A$3</c:f>
              <c:strCache>
                <c:ptCount val="1"/>
                <c:pt idx="0">
                  <c:v>Slovakia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země'!$B$3:$K$3</c:f>
              <c:numCache>
                <c:formatCode>General</c:formatCode>
                <c:ptCount val="10"/>
                <c:pt idx="0">
                  <c:v>435595</c:v>
                </c:pt>
                <c:pt idx="1">
                  <c:v>452421</c:v>
                </c:pt>
                <c:pt idx="2">
                  <c:v>492550</c:v>
                </c:pt>
                <c:pt idx="3">
                  <c:v>578216</c:v>
                </c:pt>
                <c:pt idx="4">
                  <c:v>642145</c:v>
                </c:pt>
                <c:pt idx="5">
                  <c:v>688490</c:v>
                </c:pt>
                <c:pt idx="6" formatCode="##\ \ ###\ ##0">
                  <c:v>730954</c:v>
                </c:pt>
                <c:pt idx="7" formatCode="##\ \ ###\ ##0">
                  <c:v>749631</c:v>
                </c:pt>
                <c:pt idx="8" formatCode="##\ \ ###\ ##0">
                  <c:v>272476</c:v>
                </c:pt>
                <c:pt idx="9" formatCode="##\ \ ###\ ##0">
                  <c:v>330827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6B-4D27-ABE3-E616A7762A01}"/>
            </c:ext>
          </c:extLst>
        </c:ser>
        <c:ser>
          <c:idx val="2"/>
          <c:order val="1"/>
          <c:tx>
            <c:strRef>
              <c:f>'Vývoj příjezdy - země'!$A$4</c:f>
              <c:strCache>
                <c:ptCount val="1"/>
                <c:pt idx="0">
                  <c:v>Russia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země'!$B$4:$K$4</c:f>
              <c:numCache>
                <c:formatCode>General</c:formatCode>
                <c:ptCount val="10"/>
                <c:pt idx="0">
                  <c:v>731835</c:v>
                </c:pt>
                <c:pt idx="1">
                  <c:v>803152</c:v>
                </c:pt>
                <c:pt idx="2">
                  <c:v>691198</c:v>
                </c:pt>
                <c:pt idx="3">
                  <c:v>434852</c:v>
                </c:pt>
                <c:pt idx="4">
                  <c:v>407529</c:v>
                </c:pt>
                <c:pt idx="5">
                  <c:v>551191</c:v>
                </c:pt>
                <c:pt idx="6" formatCode="##\ \ ###\ ##0">
                  <c:v>544216</c:v>
                </c:pt>
                <c:pt idx="7" formatCode="##\ \ ###\ ##0">
                  <c:v>564083</c:v>
                </c:pt>
                <c:pt idx="8" formatCode="##\ \ ###\ ##0">
                  <c:v>132033</c:v>
                </c:pt>
                <c:pt idx="9" formatCode="##\ \ ###\ ##0">
                  <c:v>25846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6B-4D27-ABE3-E616A7762A01}"/>
            </c:ext>
          </c:extLst>
        </c:ser>
        <c:ser>
          <c:idx val="3"/>
          <c:order val="2"/>
          <c:tx>
            <c:strRef>
              <c:f>'Vývoj příjezdy - země'!$A$5</c:f>
              <c:strCache>
                <c:ptCount val="1"/>
                <c:pt idx="0">
                  <c:v>Poland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země'!$B$5:$K$5</c:f>
              <c:numCache>
                <c:formatCode>General</c:formatCode>
                <c:ptCount val="10"/>
                <c:pt idx="0">
                  <c:v>401997</c:v>
                </c:pt>
                <c:pt idx="1">
                  <c:v>424402</c:v>
                </c:pt>
                <c:pt idx="2">
                  <c:v>448736</c:v>
                </c:pt>
                <c:pt idx="3">
                  <c:v>484573</c:v>
                </c:pt>
                <c:pt idx="4">
                  <c:v>541332</c:v>
                </c:pt>
                <c:pt idx="5">
                  <c:v>578465</c:v>
                </c:pt>
                <c:pt idx="6" formatCode="##\ \ ###\ ##0">
                  <c:v>620495</c:v>
                </c:pt>
                <c:pt idx="7" formatCode="##\ \ ###\ ##0">
                  <c:v>671857</c:v>
                </c:pt>
                <c:pt idx="8" formatCode="##\ \ ###\ ##0">
                  <c:v>290316</c:v>
                </c:pt>
                <c:pt idx="9" formatCode="##\ \ ###\ ##0">
                  <c:v>234925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6B-4D27-ABE3-E616A7762A01}"/>
            </c:ext>
          </c:extLst>
        </c:ser>
        <c:ser>
          <c:idx val="4"/>
          <c:order val="3"/>
          <c:tx>
            <c:strRef>
              <c:f>'Vývoj příjezdy - země'!$A$6</c:f>
              <c:strCache>
                <c:ptCount val="1"/>
                <c:pt idx="0">
                  <c:v>USA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země'!$B$6:$K$6</c:f>
              <c:numCache>
                <c:formatCode>General</c:formatCode>
                <c:ptCount val="10"/>
                <c:pt idx="0">
                  <c:v>390635</c:v>
                </c:pt>
                <c:pt idx="1">
                  <c:v>413085</c:v>
                </c:pt>
                <c:pt idx="2">
                  <c:v>441457</c:v>
                </c:pt>
                <c:pt idx="3">
                  <c:v>508951</c:v>
                </c:pt>
                <c:pt idx="4">
                  <c:v>515154</c:v>
                </c:pt>
                <c:pt idx="5">
                  <c:v>539023</c:v>
                </c:pt>
                <c:pt idx="6" formatCode="##\ \ ###\ ##0">
                  <c:v>554394</c:v>
                </c:pt>
                <c:pt idx="7" formatCode="##\ \ ###\ ##0">
                  <c:v>584627</c:v>
                </c:pt>
                <c:pt idx="8" formatCode="##\ \ ###\ ##0">
                  <c:v>54158</c:v>
                </c:pt>
                <c:pt idx="9" formatCode="##\ \ ###\ ##0">
                  <c:v>89471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6B-4D27-ABE3-E616A7762A01}"/>
            </c:ext>
          </c:extLst>
        </c:ser>
        <c:ser>
          <c:idx val="5"/>
          <c:order val="4"/>
          <c:tx>
            <c:strRef>
              <c:f>'Vývoj příjezdy - země'!$A$7</c:f>
              <c:strCache>
                <c:ptCount val="1"/>
                <c:pt idx="0">
                  <c:v>UK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země'!$B$7:$K$7</c:f>
              <c:numCache>
                <c:formatCode>General</c:formatCode>
                <c:ptCount val="10"/>
                <c:pt idx="0">
                  <c:v>368005</c:v>
                </c:pt>
                <c:pt idx="1">
                  <c:v>379373</c:v>
                </c:pt>
                <c:pt idx="2">
                  <c:v>397431</c:v>
                </c:pt>
                <c:pt idx="3">
                  <c:v>442718</c:v>
                </c:pt>
                <c:pt idx="4">
                  <c:v>473986</c:v>
                </c:pt>
                <c:pt idx="5">
                  <c:v>470576</c:v>
                </c:pt>
                <c:pt idx="6" formatCode="##\ \ ###\ ##0">
                  <c:v>494939</c:v>
                </c:pt>
                <c:pt idx="7" formatCode="##\ \ ###\ ##0">
                  <c:v>495728</c:v>
                </c:pt>
                <c:pt idx="8" formatCode="##\ \ ###\ ##0">
                  <c:v>125565</c:v>
                </c:pt>
                <c:pt idx="9" formatCode="##\ \ ###\ ##0">
                  <c:v>56432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A6B-4D27-ABE3-E616A7762A01}"/>
            </c:ext>
          </c:extLst>
        </c:ser>
        <c:ser>
          <c:idx val="6"/>
          <c:order val="5"/>
          <c:tx>
            <c:strRef>
              <c:f>'Vývoj příjezdy - země'!$A$8</c:f>
              <c:strCache>
                <c:ptCount val="1"/>
                <c:pt idx="0">
                  <c:v>Italy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země'!$B$8:$K$8</c:f>
              <c:numCache>
                <c:formatCode>General</c:formatCode>
                <c:ptCount val="10"/>
                <c:pt idx="0">
                  <c:v>374651</c:v>
                </c:pt>
                <c:pt idx="1">
                  <c:v>357099</c:v>
                </c:pt>
                <c:pt idx="2">
                  <c:v>369268</c:v>
                </c:pt>
                <c:pt idx="3">
                  <c:v>372832</c:v>
                </c:pt>
                <c:pt idx="4">
                  <c:v>370511</c:v>
                </c:pt>
                <c:pt idx="5">
                  <c:v>392861</c:v>
                </c:pt>
                <c:pt idx="6" formatCode="##\ \ ###\ ##0">
                  <c:v>408422</c:v>
                </c:pt>
                <c:pt idx="7" formatCode="##\ \ ###\ ##0">
                  <c:v>409731</c:v>
                </c:pt>
                <c:pt idx="8" formatCode="##\ \ ###\ ##0">
                  <c:v>89050</c:v>
                </c:pt>
                <c:pt idx="9" formatCode="##\ \ ###\ ##0">
                  <c:v>93527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A6B-4D27-ABE3-E616A7762A01}"/>
            </c:ext>
          </c:extLst>
        </c:ser>
        <c:ser>
          <c:idx val="7"/>
          <c:order val="6"/>
          <c:tx>
            <c:strRef>
              <c:f>'Vývoj příjezdy - země'!$A$9</c:f>
              <c:strCache>
                <c:ptCount val="1"/>
                <c:pt idx="0">
                  <c:v>China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země'!$B$9:$K$9</c:f>
              <c:numCache>
                <c:formatCode>General</c:formatCode>
                <c:ptCount val="10"/>
                <c:pt idx="0">
                  <c:v>152866</c:v>
                </c:pt>
                <c:pt idx="1">
                  <c:v>174263</c:v>
                </c:pt>
                <c:pt idx="2">
                  <c:v>211014</c:v>
                </c:pt>
                <c:pt idx="3">
                  <c:v>288630</c:v>
                </c:pt>
                <c:pt idx="4">
                  <c:v>355847</c:v>
                </c:pt>
                <c:pt idx="5">
                  <c:v>491648</c:v>
                </c:pt>
                <c:pt idx="6" formatCode="##\ \ ###\ ##0">
                  <c:v>617935</c:v>
                </c:pt>
                <c:pt idx="7" formatCode="##\ \ ###\ ##0">
                  <c:v>609727</c:v>
                </c:pt>
                <c:pt idx="8" formatCode="##\ \ ###\ ##0">
                  <c:v>38855</c:v>
                </c:pt>
                <c:pt idx="9" formatCode="##\ \ ###\ ##0">
                  <c:v>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A6B-4D27-ABE3-E616A7762A01}"/>
            </c:ext>
          </c:extLst>
        </c:ser>
        <c:ser>
          <c:idx val="8"/>
          <c:order val="7"/>
          <c:tx>
            <c:strRef>
              <c:f>'Vývoj příjezdy - země'!$A$10</c:f>
              <c:strCache>
                <c:ptCount val="1"/>
                <c:pt idx="0">
                  <c:v>France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země'!$B$10:$K$10</c:f>
              <c:numCache>
                <c:formatCode>General</c:formatCode>
                <c:ptCount val="10"/>
                <c:pt idx="0">
                  <c:v>296298</c:v>
                </c:pt>
                <c:pt idx="1">
                  <c:v>292623</c:v>
                </c:pt>
                <c:pt idx="2">
                  <c:v>272650</c:v>
                </c:pt>
                <c:pt idx="3">
                  <c:v>268877</c:v>
                </c:pt>
                <c:pt idx="4">
                  <c:v>280996</c:v>
                </c:pt>
                <c:pt idx="5">
                  <c:v>289502</c:v>
                </c:pt>
                <c:pt idx="6" formatCode="##\ \ ###\ ##0">
                  <c:v>286316</c:v>
                </c:pt>
                <c:pt idx="7" formatCode="##\ \ ###\ ##0">
                  <c:v>306875</c:v>
                </c:pt>
                <c:pt idx="8" formatCode="##\ \ ###\ ##0">
                  <c:v>82339</c:v>
                </c:pt>
                <c:pt idx="9" formatCode="##\ \ ###\ ##0">
                  <c:v>98765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A6B-4D27-ABE3-E616A7762A01}"/>
            </c:ext>
          </c:extLst>
        </c:ser>
        <c:ser>
          <c:idx val="9"/>
          <c:order val="8"/>
          <c:tx>
            <c:strRef>
              <c:f>'Vývoj příjezdy - země'!$A$11</c:f>
              <c:strCache>
                <c:ptCount val="1"/>
                <c:pt idx="0">
                  <c:v>South Korea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země'!$B$11:$K$11</c:f>
              <c:numCache>
                <c:formatCode>General</c:formatCode>
                <c:ptCount val="10"/>
                <c:pt idx="0">
                  <c:v>137420</c:v>
                </c:pt>
                <c:pt idx="1">
                  <c:v>155853</c:v>
                </c:pt>
                <c:pt idx="2">
                  <c:v>195086</c:v>
                </c:pt>
                <c:pt idx="3">
                  <c:v>265330</c:v>
                </c:pt>
                <c:pt idx="4">
                  <c:v>325612</c:v>
                </c:pt>
                <c:pt idx="5">
                  <c:v>417438</c:v>
                </c:pt>
                <c:pt idx="6" formatCode="##\ \ ###\ ##0">
                  <c:v>415166</c:v>
                </c:pt>
                <c:pt idx="7" formatCode="##\ \ ###\ ##0">
                  <c:v>387563</c:v>
                </c:pt>
                <c:pt idx="8" formatCode="##\ \ ###\ ##0">
                  <c:v>42414</c:v>
                </c:pt>
                <c:pt idx="9" formatCode="##\ \ ###\ ##0">
                  <c:v>8051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A6B-4D27-ABE3-E616A7762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48096"/>
        <c:axId val="109544192"/>
      </c:lineChart>
      <c:catAx>
        <c:axId val="10894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400000"/>
          <a:lstStyle/>
          <a:p>
            <a:pPr>
              <a:defRPr/>
            </a:pPr>
            <a:endParaRPr lang="cs-CZ"/>
          </a:p>
        </c:txPr>
        <c:crossAx val="109544192"/>
        <c:crossesAt val="0"/>
        <c:auto val="1"/>
        <c:lblAlgn val="ctr"/>
        <c:lblOffset val="100"/>
        <c:noMultiLvlLbl val="0"/>
      </c:catAx>
      <c:valAx>
        <c:axId val="10954419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 i="1"/>
                </a:pPr>
                <a:r>
                  <a:rPr lang="cs-CZ" sz="900" b="0" i="1"/>
                  <a:t>Number of tourists (thous.)</a:t>
                </a:r>
              </a:p>
            </c:rich>
          </c:tx>
          <c:layout>
            <c:manualLayout>
              <c:xMode val="edge"/>
              <c:yMode val="edge"/>
              <c:x val="2.2222222222222233E-2"/>
              <c:y val="0.387946260697152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948096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Inbound tourists in Czechia</a:t>
            </a:r>
            <a:r>
              <a:rPr lang="cs-CZ" baseline="0"/>
              <a:t>: T</a:t>
            </a:r>
            <a:r>
              <a:rPr lang="cs-CZ"/>
              <a:t>op ten countries (</a:t>
            </a:r>
            <a:r>
              <a:rPr lang="cs-CZ" baseline="0"/>
              <a:t>2012-2021)</a:t>
            </a:r>
            <a:r>
              <a:rPr lang="cs-CZ"/>
              <a:t>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'Vývoj příjezdy - země'!$A$2</c:f>
              <c:strCache>
                <c:ptCount val="1"/>
                <c:pt idx="0">
                  <c:v>Germany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země'!$B$2:$K$2</c:f>
              <c:numCache>
                <c:formatCode>General</c:formatCode>
                <c:ptCount val="10"/>
                <c:pt idx="0">
                  <c:v>1521246</c:v>
                </c:pt>
                <c:pt idx="1">
                  <c:v>1484169</c:v>
                </c:pt>
                <c:pt idx="2">
                  <c:v>1553370</c:v>
                </c:pt>
                <c:pt idx="3">
                  <c:v>1766539</c:v>
                </c:pt>
                <c:pt idx="4">
                  <c:v>1881095</c:v>
                </c:pt>
                <c:pt idx="5">
                  <c:v>1954833</c:v>
                </c:pt>
                <c:pt idx="6" formatCode="##\ \ ###\ ##0">
                  <c:v>2031104</c:v>
                </c:pt>
                <c:pt idx="7" formatCode="##\ \ ###\ ##0">
                  <c:v>2075460</c:v>
                </c:pt>
                <c:pt idx="8" formatCode="##\ \ ###\ ##0">
                  <c:v>814541</c:v>
                </c:pt>
                <c:pt idx="9" formatCode="##\ \ ###\ ##0">
                  <c:v>689201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45-436E-A9A9-517538207254}"/>
            </c:ext>
          </c:extLst>
        </c:ser>
        <c:ser>
          <c:idx val="1"/>
          <c:order val="1"/>
          <c:tx>
            <c:strRef>
              <c:f>'Vývoj příjezdy - země'!$A$3</c:f>
              <c:strCache>
                <c:ptCount val="1"/>
                <c:pt idx="0">
                  <c:v>Slovakia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země'!$B$3:$K$3</c:f>
              <c:numCache>
                <c:formatCode>General</c:formatCode>
                <c:ptCount val="10"/>
                <c:pt idx="0">
                  <c:v>435595</c:v>
                </c:pt>
                <c:pt idx="1">
                  <c:v>452421</c:v>
                </c:pt>
                <c:pt idx="2">
                  <c:v>492550</c:v>
                </c:pt>
                <c:pt idx="3">
                  <c:v>578216</c:v>
                </c:pt>
                <c:pt idx="4">
                  <c:v>642145</c:v>
                </c:pt>
                <c:pt idx="5">
                  <c:v>688490</c:v>
                </c:pt>
                <c:pt idx="6" formatCode="##\ \ ###\ ##0">
                  <c:v>730954</c:v>
                </c:pt>
                <c:pt idx="7" formatCode="##\ \ ###\ ##0">
                  <c:v>749631</c:v>
                </c:pt>
                <c:pt idx="8" formatCode="##\ \ ###\ ##0">
                  <c:v>272476</c:v>
                </c:pt>
                <c:pt idx="9" formatCode="##\ \ ###\ ##0">
                  <c:v>330827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45-436E-A9A9-517538207254}"/>
            </c:ext>
          </c:extLst>
        </c:ser>
        <c:ser>
          <c:idx val="2"/>
          <c:order val="2"/>
          <c:tx>
            <c:strRef>
              <c:f>'Vývoj příjezdy - země'!$A$4</c:f>
              <c:strCache>
                <c:ptCount val="1"/>
                <c:pt idx="0">
                  <c:v>Russia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země'!$B$4:$K$4</c:f>
              <c:numCache>
                <c:formatCode>General</c:formatCode>
                <c:ptCount val="10"/>
                <c:pt idx="0">
                  <c:v>731835</c:v>
                </c:pt>
                <c:pt idx="1">
                  <c:v>803152</c:v>
                </c:pt>
                <c:pt idx="2">
                  <c:v>691198</c:v>
                </c:pt>
                <c:pt idx="3">
                  <c:v>434852</c:v>
                </c:pt>
                <c:pt idx="4">
                  <c:v>407529</c:v>
                </c:pt>
                <c:pt idx="5">
                  <c:v>551191</c:v>
                </c:pt>
                <c:pt idx="6" formatCode="##\ \ ###\ ##0">
                  <c:v>544216</c:v>
                </c:pt>
                <c:pt idx="7" formatCode="##\ \ ###\ ##0">
                  <c:v>564083</c:v>
                </c:pt>
                <c:pt idx="8" formatCode="##\ \ ###\ ##0">
                  <c:v>132033</c:v>
                </c:pt>
                <c:pt idx="9" formatCode="##\ \ ###\ ##0">
                  <c:v>25846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45-436E-A9A9-517538207254}"/>
            </c:ext>
          </c:extLst>
        </c:ser>
        <c:ser>
          <c:idx val="3"/>
          <c:order val="3"/>
          <c:tx>
            <c:strRef>
              <c:f>'Vývoj příjezdy - země'!$A$5</c:f>
              <c:strCache>
                <c:ptCount val="1"/>
                <c:pt idx="0">
                  <c:v>Poland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země'!$B$5:$K$5</c:f>
              <c:numCache>
                <c:formatCode>General</c:formatCode>
                <c:ptCount val="10"/>
                <c:pt idx="0">
                  <c:v>401997</c:v>
                </c:pt>
                <c:pt idx="1">
                  <c:v>424402</c:v>
                </c:pt>
                <c:pt idx="2">
                  <c:v>448736</c:v>
                </c:pt>
                <c:pt idx="3">
                  <c:v>484573</c:v>
                </c:pt>
                <c:pt idx="4">
                  <c:v>541332</c:v>
                </c:pt>
                <c:pt idx="5">
                  <c:v>578465</c:v>
                </c:pt>
                <c:pt idx="6" formatCode="##\ \ ###\ ##0">
                  <c:v>620495</c:v>
                </c:pt>
                <c:pt idx="7" formatCode="##\ \ ###\ ##0">
                  <c:v>671857</c:v>
                </c:pt>
                <c:pt idx="8" formatCode="##\ \ ###\ ##0">
                  <c:v>290316</c:v>
                </c:pt>
                <c:pt idx="9" formatCode="##\ \ ###\ ##0">
                  <c:v>234925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45-436E-A9A9-517538207254}"/>
            </c:ext>
          </c:extLst>
        </c:ser>
        <c:ser>
          <c:idx val="4"/>
          <c:order val="4"/>
          <c:tx>
            <c:strRef>
              <c:f>'Vývoj příjezdy - země'!$A$6</c:f>
              <c:strCache>
                <c:ptCount val="1"/>
                <c:pt idx="0">
                  <c:v>USA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země'!$B$6:$K$6</c:f>
              <c:numCache>
                <c:formatCode>General</c:formatCode>
                <c:ptCount val="10"/>
                <c:pt idx="0">
                  <c:v>390635</c:v>
                </c:pt>
                <c:pt idx="1">
                  <c:v>413085</c:v>
                </c:pt>
                <c:pt idx="2">
                  <c:v>441457</c:v>
                </c:pt>
                <c:pt idx="3">
                  <c:v>508951</c:v>
                </c:pt>
                <c:pt idx="4">
                  <c:v>515154</c:v>
                </c:pt>
                <c:pt idx="5">
                  <c:v>539023</c:v>
                </c:pt>
                <c:pt idx="6" formatCode="##\ \ ###\ ##0">
                  <c:v>554394</c:v>
                </c:pt>
                <c:pt idx="7" formatCode="##\ \ ###\ ##0">
                  <c:v>584627</c:v>
                </c:pt>
                <c:pt idx="8" formatCode="##\ \ ###\ ##0">
                  <c:v>54158</c:v>
                </c:pt>
                <c:pt idx="9" formatCode="##\ \ ###\ ##0">
                  <c:v>89471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45-436E-A9A9-517538207254}"/>
            </c:ext>
          </c:extLst>
        </c:ser>
        <c:ser>
          <c:idx val="5"/>
          <c:order val="5"/>
          <c:tx>
            <c:strRef>
              <c:f>'Vývoj příjezdy - země'!$A$7</c:f>
              <c:strCache>
                <c:ptCount val="1"/>
                <c:pt idx="0">
                  <c:v>UK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země'!$B$7:$K$7</c:f>
              <c:numCache>
                <c:formatCode>General</c:formatCode>
                <c:ptCount val="10"/>
                <c:pt idx="0">
                  <c:v>368005</c:v>
                </c:pt>
                <c:pt idx="1">
                  <c:v>379373</c:v>
                </c:pt>
                <c:pt idx="2">
                  <c:v>397431</c:v>
                </c:pt>
                <c:pt idx="3">
                  <c:v>442718</c:v>
                </c:pt>
                <c:pt idx="4">
                  <c:v>473986</c:v>
                </c:pt>
                <c:pt idx="5">
                  <c:v>470576</c:v>
                </c:pt>
                <c:pt idx="6" formatCode="##\ \ ###\ ##0">
                  <c:v>494939</c:v>
                </c:pt>
                <c:pt idx="7" formatCode="##\ \ ###\ ##0">
                  <c:v>495728</c:v>
                </c:pt>
                <c:pt idx="8" formatCode="##\ \ ###\ ##0">
                  <c:v>125565</c:v>
                </c:pt>
                <c:pt idx="9" formatCode="##\ \ ###\ ##0">
                  <c:v>56432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45-436E-A9A9-517538207254}"/>
            </c:ext>
          </c:extLst>
        </c:ser>
        <c:ser>
          <c:idx val="6"/>
          <c:order val="6"/>
          <c:tx>
            <c:strRef>
              <c:f>'Vývoj příjezdy - země'!$A$8</c:f>
              <c:strCache>
                <c:ptCount val="1"/>
                <c:pt idx="0">
                  <c:v>Italy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země'!$B$8:$K$8</c:f>
              <c:numCache>
                <c:formatCode>General</c:formatCode>
                <c:ptCount val="10"/>
                <c:pt idx="0">
                  <c:v>374651</c:v>
                </c:pt>
                <c:pt idx="1">
                  <c:v>357099</c:v>
                </c:pt>
                <c:pt idx="2">
                  <c:v>369268</c:v>
                </c:pt>
                <c:pt idx="3">
                  <c:v>372832</c:v>
                </c:pt>
                <c:pt idx="4">
                  <c:v>370511</c:v>
                </c:pt>
                <c:pt idx="5">
                  <c:v>392861</c:v>
                </c:pt>
                <c:pt idx="6" formatCode="##\ \ ###\ ##0">
                  <c:v>408422</c:v>
                </c:pt>
                <c:pt idx="7" formatCode="##\ \ ###\ ##0">
                  <c:v>409731</c:v>
                </c:pt>
                <c:pt idx="8" formatCode="##\ \ ###\ ##0">
                  <c:v>89050</c:v>
                </c:pt>
                <c:pt idx="9" formatCode="##\ \ ###\ ##0">
                  <c:v>93527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C45-436E-A9A9-517538207254}"/>
            </c:ext>
          </c:extLst>
        </c:ser>
        <c:ser>
          <c:idx val="7"/>
          <c:order val="7"/>
          <c:tx>
            <c:strRef>
              <c:f>'Vývoj příjezdy - země'!$A$9</c:f>
              <c:strCache>
                <c:ptCount val="1"/>
                <c:pt idx="0">
                  <c:v>China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země'!$B$9:$K$9</c:f>
              <c:numCache>
                <c:formatCode>General</c:formatCode>
                <c:ptCount val="10"/>
                <c:pt idx="0">
                  <c:v>152866</c:v>
                </c:pt>
                <c:pt idx="1">
                  <c:v>174263</c:v>
                </c:pt>
                <c:pt idx="2">
                  <c:v>211014</c:v>
                </c:pt>
                <c:pt idx="3">
                  <c:v>288630</c:v>
                </c:pt>
                <c:pt idx="4">
                  <c:v>355847</c:v>
                </c:pt>
                <c:pt idx="5">
                  <c:v>491648</c:v>
                </c:pt>
                <c:pt idx="6" formatCode="##\ \ ###\ ##0">
                  <c:v>617935</c:v>
                </c:pt>
                <c:pt idx="7" formatCode="##\ \ ###\ ##0">
                  <c:v>609727</c:v>
                </c:pt>
                <c:pt idx="8" formatCode="##\ \ ###\ ##0">
                  <c:v>38855</c:v>
                </c:pt>
                <c:pt idx="9" formatCode="##\ \ ###\ ##0">
                  <c:v>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C45-436E-A9A9-517538207254}"/>
            </c:ext>
          </c:extLst>
        </c:ser>
        <c:ser>
          <c:idx val="8"/>
          <c:order val="8"/>
          <c:tx>
            <c:strRef>
              <c:f>'Vývoj příjezdy - země'!$A$10</c:f>
              <c:strCache>
                <c:ptCount val="1"/>
                <c:pt idx="0">
                  <c:v>France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země'!$B$10:$K$10</c:f>
              <c:numCache>
                <c:formatCode>General</c:formatCode>
                <c:ptCount val="10"/>
                <c:pt idx="0">
                  <c:v>296298</c:v>
                </c:pt>
                <c:pt idx="1">
                  <c:v>292623</c:v>
                </c:pt>
                <c:pt idx="2">
                  <c:v>272650</c:v>
                </c:pt>
                <c:pt idx="3">
                  <c:v>268877</c:v>
                </c:pt>
                <c:pt idx="4">
                  <c:v>280996</c:v>
                </c:pt>
                <c:pt idx="5">
                  <c:v>289502</c:v>
                </c:pt>
                <c:pt idx="6" formatCode="##\ \ ###\ ##0">
                  <c:v>286316</c:v>
                </c:pt>
                <c:pt idx="7" formatCode="##\ \ ###\ ##0">
                  <c:v>306875</c:v>
                </c:pt>
                <c:pt idx="8" formatCode="##\ \ ###\ ##0">
                  <c:v>82339</c:v>
                </c:pt>
                <c:pt idx="9" formatCode="##\ \ ###\ ##0">
                  <c:v>98765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C45-436E-A9A9-517538207254}"/>
            </c:ext>
          </c:extLst>
        </c:ser>
        <c:ser>
          <c:idx val="9"/>
          <c:order val="9"/>
          <c:tx>
            <c:strRef>
              <c:f>'Vývoj příjezdy - země'!$A$11</c:f>
              <c:strCache>
                <c:ptCount val="1"/>
                <c:pt idx="0">
                  <c:v>South Korea</c:v>
                </c:pt>
              </c:strCache>
            </c:strRef>
          </c:tx>
          <c:spPr>
            <a:ln w="31750"/>
          </c:spPr>
          <c:cat>
            <c:numRef>
              <c:f>'Vývoj příjezdy - země'!$B$1:$K$1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'Vývoj příjezdy - země'!$B$11:$K$11</c:f>
              <c:numCache>
                <c:formatCode>General</c:formatCode>
                <c:ptCount val="10"/>
                <c:pt idx="0">
                  <c:v>137420</c:v>
                </c:pt>
                <c:pt idx="1">
                  <c:v>155853</c:v>
                </c:pt>
                <c:pt idx="2">
                  <c:v>195086</c:v>
                </c:pt>
                <c:pt idx="3">
                  <c:v>265330</c:v>
                </c:pt>
                <c:pt idx="4">
                  <c:v>325612</c:v>
                </c:pt>
                <c:pt idx="5">
                  <c:v>417438</c:v>
                </c:pt>
                <c:pt idx="6" formatCode="##\ \ ###\ ##0">
                  <c:v>415166</c:v>
                </c:pt>
                <c:pt idx="7" formatCode="##\ \ ###\ ##0">
                  <c:v>387563</c:v>
                </c:pt>
                <c:pt idx="8" formatCode="##\ \ ###\ ##0">
                  <c:v>42414</c:v>
                </c:pt>
                <c:pt idx="9" formatCode="##\ \ ###\ ##0">
                  <c:v>8051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C45-436E-A9A9-517538207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48096"/>
        <c:axId val="109544192"/>
      </c:lineChart>
      <c:catAx>
        <c:axId val="10894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400000"/>
          <a:lstStyle/>
          <a:p>
            <a:pPr>
              <a:defRPr/>
            </a:pPr>
            <a:endParaRPr lang="cs-CZ"/>
          </a:p>
        </c:txPr>
        <c:crossAx val="109544192"/>
        <c:crossesAt val="0"/>
        <c:auto val="1"/>
        <c:lblAlgn val="ctr"/>
        <c:lblOffset val="100"/>
        <c:noMultiLvlLbl val="0"/>
      </c:catAx>
      <c:valAx>
        <c:axId val="109544192"/>
        <c:scaling>
          <c:orientation val="minMax"/>
          <c:max val="21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 i="1"/>
                </a:pPr>
                <a:r>
                  <a:rPr lang="cs-CZ" sz="900" b="0" i="1"/>
                  <a:t>Number of tourists (thous.)</a:t>
                </a:r>
              </a:p>
            </c:rich>
          </c:tx>
          <c:layout>
            <c:manualLayout>
              <c:xMode val="edge"/>
              <c:yMode val="edge"/>
              <c:x val="2.2222222222222233E-2"/>
              <c:y val="0.387946260697152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948096"/>
        <c:crosses val="autoZero"/>
        <c:crossBetween val="between"/>
        <c:dispUnits>
          <c:builtInUnit val="thousands"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n-GB" sz="1600" noProof="0"/>
            </a:pPr>
            <a:r>
              <a:rPr lang="en-GB" sz="1400" noProof="0" dirty="0"/>
              <a:t>International tourism receipts in </a:t>
            </a:r>
            <a:r>
              <a:rPr lang="en-GB" sz="1400" noProof="0" dirty="0" err="1"/>
              <a:t>Czechia</a:t>
            </a:r>
            <a:r>
              <a:rPr lang="en-GB" sz="1400" noProof="0" dirty="0"/>
              <a:t> by countries (2016)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'Top státy'!$A$3:$A$61</c:f>
              <c:strCache>
                <c:ptCount val="29"/>
                <c:pt idx="0">
                  <c:v>Germany</c:v>
                </c:pt>
                <c:pt idx="1">
                  <c:v>Russia</c:v>
                </c:pt>
                <c:pt idx="2">
                  <c:v>Slovakia</c:v>
                </c:pt>
                <c:pt idx="3">
                  <c:v>Ukraine</c:v>
                </c:pt>
                <c:pt idx="4">
                  <c:v>USA</c:v>
                </c:pt>
                <c:pt idx="5">
                  <c:v>UK</c:v>
                </c:pt>
                <c:pt idx="6">
                  <c:v>Italy</c:v>
                </c:pt>
                <c:pt idx="7">
                  <c:v>Poland</c:v>
                </c:pt>
                <c:pt idx="8">
                  <c:v>France</c:v>
                </c:pt>
                <c:pt idx="9">
                  <c:v>Spain</c:v>
                </c:pt>
                <c:pt idx="10">
                  <c:v>Israel</c:v>
                </c:pt>
                <c:pt idx="11">
                  <c:v>Netherlands</c:v>
                </c:pt>
                <c:pt idx="12">
                  <c:v>Austria</c:v>
                </c:pt>
                <c:pt idx="13">
                  <c:v>China</c:v>
                </c:pt>
                <c:pt idx="14">
                  <c:v>South Korea</c:v>
                </c:pt>
                <c:pt idx="15">
                  <c:v>Sweden</c:v>
                </c:pt>
                <c:pt idx="16">
                  <c:v>Hungary</c:v>
                </c:pt>
                <c:pt idx="17">
                  <c:v>Japan</c:v>
                </c:pt>
                <c:pt idx="18">
                  <c:v>Denmark</c:v>
                </c:pt>
                <c:pt idx="19">
                  <c:v>Belgium</c:v>
                </c:pt>
                <c:pt idx="20">
                  <c:v>Turkey</c:v>
                </c:pt>
                <c:pt idx="21">
                  <c:v>Switzerland</c:v>
                </c:pt>
                <c:pt idx="22">
                  <c:v>Canada</c:v>
                </c:pt>
                <c:pt idx="23">
                  <c:v>Norway</c:v>
                </c:pt>
                <c:pt idx="24">
                  <c:v>Finland</c:v>
                </c:pt>
                <c:pt idx="25">
                  <c:v>Romania</c:v>
                </c:pt>
                <c:pt idx="26">
                  <c:v>Greece</c:v>
                </c:pt>
                <c:pt idx="27">
                  <c:v>Taiwan</c:v>
                </c:pt>
                <c:pt idx="28">
                  <c:v>Australia</c:v>
                </c:pt>
              </c:strCache>
            </c:strRef>
          </c:cat>
          <c:val>
            <c:numRef>
              <c:f>'Top státy'!$B$3:$B$61</c:f>
              <c:numCache>
                <c:formatCode>0</c:formatCode>
                <c:ptCount val="29"/>
                <c:pt idx="0">
                  <c:v>36072.300000000003</c:v>
                </c:pt>
                <c:pt idx="1">
                  <c:v>12292.8</c:v>
                </c:pt>
                <c:pt idx="2">
                  <c:v>10268.5</c:v>
                </c:pt>
                <c:pt idx="3">
                  <c:v>8103</c:v>
                </c:pt>
                <c:pt idx="4">
                  <c:v>7666.6</c:v>
                </c:pt>
                <c:pt idx="5">
                  <c:v>7538.9</c:v>
                </c:pt>
                <c:pt idx="6">
                  <c:v>6169.4</c:v>
                </c:pt>
                <c:pt idx="7">
                  <c:v>5872.3</c:v>
                </c:pt>
                <c:pt idx="8">
                  <c:v>4124.5</c:v>
                </c:pt>
                <c:pt idx="9">
                  <c:v>3438.3</c:v>
                </c:pt>
                <c:pt idx="10">
                  <c:v>3400.6</c:v>
                </c:pt>
                <c:pt idx="11">
                  <c:v>3346.7</c:v>
                </c:pt>
                <c:pt idx="12">
                  <c:v>3224.9</c:v>
                </c:pt>
                <c:pt idx="13">
                  <c:v>2781.2</c:v>
                </c:pt>
                <c:pt idx="14">
                  <c:v>2433.5</c:v>
                </c:pt>
                <c:pt idx="15">
                  <c:v>1705.4</c:v>
                </c:pt>
                <c:pt idx="16">
                  <c:v>1702.3</c:v>
                </c:pt>
                <c:pt idx="17">
                  <c:v>1583.7</c:v>
                </c:pt>
                <c:pt idx="18">
                  <c:v>1547.9</c:v>
                </c:pt>
                <c:pt idx="19">
                  <c:v>1483.3</c:v>
                </c:pt>
                <c:pt idx="20">
                  <c:v>1444.6</c:v>
                </c:pt>
                <c:pt idx="21">
                  <c:v>1416.4</c:v>
                </c:pt>
                <c:pt idx="22">
                  <c:v>1235.8</c:v>
                </c:pt>
                <c:pt idx="23">
                  <c:v>1219</c:v>
                </c:pt>
                <c:pt idx="24">
                  <c:v>1177.7</c:v>
                </c:pt>
                <c:pt idx="25">
                  <c:v>1143.2</c:v>
                </c:pt>
                <c:pt idx="26">
                  <c:v>1110.5</c:v>
                </c:pt>
                <c:pt idx="27">
                  <c:v>1093.2</c:v>
                </c:pt>
                <c:pt idx="28">
                  <c:v>1050.8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9-441A-BFF5-979208382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116224"/>
        <c:axId val="110126208"/>
      </c:barChart>
      <c:catAx>
        <c:axId val="11011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cs-CZ"/>
          </a:p>
        </c:txPr>
        <c:crossAx val="110126208"/>
        <c:crosses val="autoZero"/>
        <c:auto val="1"/>
        <c:lblAlgn val="ctr"/>
        <c:lblOffset val="100"/>
        <c:noMultiLvlLbl val="0"/>
      </c:catAx>
      <c:valAx>
        <c:axId val="110126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 i="1"/>
                </a:pPr>
                <a:r>
                  <a:rPr lang="cs-CZ" sz="900" b="0" i="1"/>
                  <a:t>Receipts in CZK (bil.)</a:t>
                </a:r>
              </a:p>
            </c:rich>
          </c:tx>
          <c:layout>
            <c:manualLayout>
              <c:xMode val="edge"/>
              <c:yMode val="edge"/>
              <c:x val="1.41023701663177E-2"/>
              <c:y val="0.257317037037037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1011622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n-GB" sz="1400" noProof="0"/>
            </a:pPr>
            <a:r>
              <a:rPr lang="en-GB" sz="1400" noProof="0"/>
              <a:t>Receipts from inbound tourists in Czechia by countries: person/day (2012)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'Per person and day'!$A$2:$A$31</c:f>
              <c:strCache>
                <c:ptCount val="30"/>
                <c:pt idx="0">
                  <c:v>Russia</c:v>
                </c:pt>
                <c:pt idx="1">
                  <c:v>India</c:v>
                </c:pt>
                <c:pt idx="2">
                  <c:v>Israel</c:v>
                </c:pt>
                <c:pt idx="3">
                  <c:v>Switzerland</c:v>
                </c:pt>
                <c:pt idx="4">
                  <c:v>USA</c:v>
                </c:pt>
                <c:pt idx="5">
                  <c:v>Australia</c:v>
                </c:pt>
                <c:pt idx="6">
                  <c:v>Ireland</c:v>
                </c:pt>
                <c:pt idx="7">
                  <c:v>Turkey</c:v>
                </c:pt>
                <c:pt idx="8">
                  <c:v>UK</c:v>
                </c:pt>
                <c:pt idx="9">
                  <c:v>Denmark</c:v>
                </c:pt>
                <c:pt idx="10">
                  <c:v>Ukraine</c:v>
                </c:pt>
                <c:pt idx="11">
                  <c:v>South Korea</c:v>
                </c:pt>
                <c:pt idx="12">
                  <c:v>Finland</c:v>
                </c:pt>
                <c:pt idx="13">
                  <c:v>Spain</c:v>
                </c:pt>
                <c:pt idx="14">
                  <c:v>China</c:v>
                </c:pt>
                <c:pt idx="15">
                  <c:v>Sweden</c:v>
                </c:pt>
                <c:pt idx="16">
                  <c:v>Japan</c:v>
                </c:pt>
                <c:pt idx="17">
                  <c:v>Italy</c:v>
                </c:pt>
                <c:pt idx="18">
                  <c:v>France</c:v>
                </c:pt>
                <c:pt idx="19">
                  <c:v>Canada</c:v>
                </c:pt>
                <c:pt idx="20">
                  <c:v>Portugal</c:v>
                </c:pt>
                <c:pt idx="21">
                  <c:v>Belgium</c:v>
                </c:pt>
                <c:pt idx="22">
                  <c:v>Germany</c:v>
                </c:pt>
                <c:pt idx="23">
                  <c:v>Romania</c:v>
                </c:pt>
                <c:pt idx="24">
                  <c:v>Greece</c:v>
                </c:pt>
                <c:pt idx="25">
                  <c:v>Netherlands</c:v>
                </c:pt>
                <c:pt idx="26">
                  <c:v>Hungary</c:v>
                </c:pt>
                <c:pt idx="27">
                  <c:v>Poland</c:v>
                </c:pt>
                <c:pt idx="28">
                  <c:v>Austria</c:v>
                </c:pt>
                <c:pt idx="29">
                  <c:v>Slovakia</c:v>
                </c:pt>
              </c:strCache>
            </c:strRef>
          </c:cat>
          <c:val>
            <c:numRef>
              <c:f>'Per person and day'!$B$2:$B$31</c:f>
              <c:numCache>
                <c:formatCode>General</c:formatCode>
                <c:ptCount val="30"/>
                <c:pt idx="0">
                  <c:v>1903</c:v>
                </c:pt>
                <c:pt idx="1">
                  <c:v>1810</c:v>
                </c:pt>
                <c:pt idx="2">
                  <c:v>1750</c:v>
                </c:pt>
                <c:pt idx="3">
                  <c:v>1700</c:v>
                </c:pt>
                <c:pt idx="4">
                  <c:v>1685</c:v>
                </c:pt>
                <c:pt idx="5">
                  <c:v>1610</c:v>
                </c:pt>
                <c:pt idx="6">
                  <c:v>1570</c:v>
                </c:pt>
                <c:pt idx="7">
                  <c:v>1540</c:v>
                </c:pt>
                <c:pt idx="8">
                  <c:v>1495</c:v>
                </c:pt>
                <c:pt idx="9">
                  <c:v>1445</c:v>
                </c:pt>
                <c:pt idx="10">
                  <c:v>1435</c:v>
                </c:pt>
                <c:pt idx="11">
                  <c:v>1430</c:v>
                </c:pt>
                <c:pt idx="12">
                  <c:v>1420</c:v>
                </c:pt>
                <c:pt idx="13">
                  <c:v>1420</c:v>
                </c:pt>
                <c:pt idx="14">
                  <c:v>1408</c:v>
                </c:pt>
                <c:pt idx="15">
                  <c:v>1400</c:v>
                </c:pt>
                <c:pt idx="16">
                  <c:v>1400</c:v>
                </c:pt>
                <c:pt idx="17">
                  <c:v>1390</c:v>
                </c:pt>
                <c:pt idx="18">
                  <c:v>1370</c:v>
                </c:pt>
                <c:pt idx="19">
                  <c:v>1370</c:v>
                </c:pt>
                <c:pt idx="20">
                  <c:v>1310</c:v>
                </c:pt>
                <c:pt idx="21">
                  <c:v>1300</c:v>
                </c:pt>
                <c:pt idx="22">
                  <c:v>1260</c:v>
                </c:pt>
                <c:pt idx="23">
                  <c:v>1251</c:v>
                </c:pt>
                <c:pt idx="24">
                  <c:v>1140</c:v>
                </c:pt>
                <c:pt idx="25">
                  <c:v>1120</c:v>
                </c:pt>
                <c:pt idx="26">
                  <c:v>950</c:v>
                </c:pt>
                <c:pt idx="27">
                  <c:v>810</c:v>
                </c:pt>
                <c:pt idx="28">
                  <c:v>760</c:v>
                </c:pt>
                <c:pt idx="29">
                  <c:v>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2-4C15-880B-73B9A78DC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161280"/>
        <c:axId val="110380160"/>
      </c:barChart>
      <c:catAx>
        <c:axId val="11016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cs-CZ"/>
          </a:p>
        </c:txPr>
        <c:crossAx val="110380160"/>
        <c:crosses val="autoZero"/>
        <c:auto val="1"/>
        <c:lblAlgn val="ctr"/>
        <c:lblOffset val="100"/>
        <c:noMultiLvlLbl val="0"/>
      </c:catAx>
      <c:valAx>
        <c:axId val="110380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 i="1"/>
                </a:pPr>
                <a:r>
                  <a:rPr lang="cs-CZ" sz="900" b="0" i="1"/>
                  <a:t>Receipts in</a:t>
                </a:r>
                <a:r>
                  <a:rPr lang="cs-CZ" sz="900" b="0" i="1" baseline="0"/>
                  <a:t> CZK</a:t>
                </a:r>
                <a:endParaRPr lang="cs-CZ" sz="900" b="0" i="1"/>
              </a:p>
            </c:rich>
          </c:tx>
          <c:layout>
            <c:manualLayout>
              <c:xMode val="edge"/>
              <c:yMode val="edge"/>
              <c:x val="1.1988076060282161E-2"/>
              <c:y val="0.306489629629630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0161280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lang="en-GB" sz="1400" noProof="0"/>
            </a:pPr>
            <a:r>
              <a:rPr lang="en-GB" sz="1400" noProof="0"/>
              <a:t>Satisfaction of inbound</a:t>
            </a:r>
            <a:r>
              <a:rPr lang="en-GB" sz="1400" baseline="0" noProof="0"/>
              <a:t> visitors </a:t>
            </a:r>
            <a:r>
              <a:rPr lang="en-GB" sz="1400" noProof="0"/>
              <a:t>with</a:t>
            </a:r>
            <a:r>
              <a:rPr lang="en-GB" sz="1400" baseline="0" noProof="0"/>
              <a:t> visit in Czechia (2011-2016)</a:t>
            </a:r>
            <a:endParaRPr lang="en-GB" sz="1400" noProof="0"/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'Satisfaction with visit'!$B$2</c:f>
              <c:strCache>
                <c:ptCount val="1"/>
                <c:pt idx="0">
                  <c:v>completely satisfied</c:v>
                </c:pt>
              </c:strCache>
            </c:strRef>
          </c:tx>
          <c:spPr>
            <a:solidFill>
              <a:srgbClr val="69A12B"/>
            </a:solidFill>
          </c:spPr>
          <c:invertIfNegative val="0"/>
          <c:cat>
            <c:numRef>
              <c:f>'Satisfaction with visit'!$A$3:$A$8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'Satisfaction with visit'!$B$3:$B$8</c:f>
              <c:numCache>
                <c:formatCode>General</c:formatCode>
                <c:ptCount val="6"/>
                <c:pt idx="0">
                  <c:v>53</c:v>
                </c:pt>
                <c:pt idx="1">
                  <c:v>58</c:v>
                </c:pt>
                <c:pt idx="2">
                  <c:v>63</c:v>
                </c:pt>
                <c:pt idx="3">
                  <c:v>66</c:v>
                </c:pt>
                <c:pt idx="4">
                  <c:v>65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E-4F54-861B-041ED26A91B8}"/>
            </c:ext>
          </c:extLst>
        </c:ser>
        <c:ser>
          <c:idx val="1"/>
          <c:order val="1"/>
          <c:tx>
            <c:strRef>
              <c:f>'Satisfaction with visit'!$C$2</c:f>
              <c:strCache>
                <c:ptCount val="1"/>
                <c:pt idx="0">
                  <c:v>rather satisfied</c:v>
                </c:pt>
              </c:strCache>
            </c:strRef>
          </c:tx>
          <c:spPr>
            <a:solidFill>
              <a:srgbClr val="97C454"/>
            </a:solidFill>
          </c:spPr>
          <c:invertIfNegative val="0"/>
          <c:cat>
            <c:numRef>
              <c:f>'Satisfaction with visit'!$A$3:$A$8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'Satisfaction with visit'!$C$3:$C$8</c:f>
              <c:numCache>
                <c:formatCode>General</c:formatCode>
                <c:ptCount val="6"/>
                <c:pt idx="0">
                  <c:v>37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DE-4F54-861B-041ED26A91B8}"/>
            </c:ext>
          </c:extLst>
        </c:ser>
        <c:ser>
          <c:idx val="2"/>
          <c:order val="2"/>
          <c:tx>
            <c:strRef>
              <c:f>'Satisfaction with visit'!$D$2</c:f>
              <c:strCache>
                <c:ptCount val="1"/>
                <c:pt idx="0">
                  <c:v>neither satisfied nor dissatisfied</c:v>
                </c:pt>
              </c:strCache>
            </c:strRef>
          </c:tx>
          <c:spPr>
            <a:solidFill>
              <a:srgbClr val="E2C82A"/>
            </a:solidFill>
          </c:spPr>
          <c:invertIfNegative val="0"/>
          <c:cat>
            <c:numRef>
              <c:f>'Satisfaction with visit'!$A$3:$A$8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'Satisfaction with visit'!$D$3:$D$8</c:f>
              <c:numCache>
                <c:formatCode>General</c:formatCode>
                <c:ptCount val="6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DE-4F54-861B-041ED26A91B8}"/>
            </c:ext>
          </c:extLst>
        </c:ser>
        <c:ser>
          <c:idx val="3"/>
          <c:order val="3"/>
          <c:tx>
            <c:strRef>
              <c:f>'Satisfaction with visit'!$E$2</c:f>
              <c:strCache>
                <c:ptCount val="1"/>
                <c:pt idx="0">
                  <c:v>rather dissatisfied</c:v>
                </c:pt>
              </c:strCache>
            </c:strRef>
          </c:tx>
          <c:spPr>
            <a:solidFill>
              <a:srgbClr val="FFC901"/>
            </a:solidFill>
          </c:spPr>
          <c:invertIfNegative val="1"/>
          <c:cat>
            <c:numRef>
              <c:f>'Satisfaction with visit'!$A$3:$A$8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'Satisfaction with visit'!$E$3:$E$8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7DE-4F54-861B-041ED26A91B8}"/>
            </c:ext>
          </c:extLst>
        </c:ser>
        <c:ser>
          <c:idx val="4"/>
          <c:order val="4"/>
          <c:tx>
            <c:strRef>
              <c:f>'Satisfaction with visit'!$F$2</c:f>
              <c:strCache>
                <c:ptCount val="1"/>
                <c:pt idx="0">
                  <c:v>completely dissatisfied</c:v>
                </c:pt>
              </c:strCache>
            </c:strRef>
          </c:tx>
          <c:spPr>
            <a:solidFill>
              <a:srgbClr val="FBA305"/>
            </a:solidFill>
          </c:spPr>
          <c:invertIfNegative val="0"/>
          <c:cat>
            <c:numRef>
              <c:f>'Satisfaction with visit'!$A$3:$A$8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'Satisfaction with visit'!$F$3:$F$8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DE-4F54-861B-041ED26A9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523520"/>
        <c:axId val="110525056"/>
      </c:barChart>
      <c:catAx>
        <c:axId val="110523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0525056"/>
        <c:crosses val="autoZero"/>
        <c:auto val="1"/>
        <c:lblAlgn val="ctr"/>
        <c:lblOffset val="100"/>
        <c:noMultiLvlLbl val="0"/>
      </c:catAx>
      <c:valAx>
        <c:axId val="1105250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05235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400"/>
              <a:t>Perceived negatives</a:t>
            </a:r>
            <a:r>
              <a:rPr lang="cs-CZ" sz="1400" baseline="0"/>
              <a:t> of Czechia by inbound visitors in 2016 (%)</a:t>
            </a:r>
            <a:endParaRPr lang="cs-CZ" sz="14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6225721784776866E-2"/>
          <c:y val="0.21115740740740768"/>
          <c:w val="0.45108333333333328"/>
          <c:h val="0.75180555555555673"/>
        </c:manualLayout>
      </c:layout>
      <c:doughnutChart>
        <c:varyColors val="1"/>
        <c:ser>
          <c:idx val="0"/>
          <c:order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20-44FC-89DA-6694CCC21A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Negatives!$A$2:$A$9</c:f>
              <c:strCache>
                <c:ptCount val="8"/>
                <c:pt idx="0">
                  <c:v>None</c:v>
                </c:pt>
                <c:pt idx="1">
                  <c:v>Infrastructure, state of roadways</c:v>
                </c:pt>
                <c:pt idx="2">
                  <c:v>Languages skills and attitude by general population</c:v>
                </c:pt>
                <c:pt idx="3">
                  <c:v>Prices</c:v>
                </c:pt>
                <c:pt idx="4">
                  <c:v>Cattering services</c:v>
                </c:pt>
                <c:pt idx="5">
                  <c:v>Language skills of service and travel agency personnel</c:v>
                </c:pt>
                <c:pt idx="6">
                  <c:v>Orientation and navigation system</c:v>
                </c:pt>
                <c:pt idx="7">
                  <c:v>Other</c:v>
                </c:pt>
              </c:strCache>
            </c:strRef>
          </c:cat>
          <c:val>
            <c:numRef>
              <c:f>Negatives!$B$2:$B$9</c:f>
              <c:numCache>
                <c:formatCode>General</c:formatCode>
                <c:ptCount val="8"/>
                <c:pt idx="0">
                  <c:v>83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0-44FC-89DA-6694CCC21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2686811023622049"/>
          <c:y val="0.23250291630212891"/>
          <c:w val="0.4397985564304463"/>
          <c:h val="0.753512685914259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100" b="1" i="0" baseline="0" dirty="0">
                <a:effectLst/>
              </a:rPr>
              <a:t>Outbound tourism of Czech residents (2011-20</a:t>
            </a:r>
            <a:r>
              <a:rPr lang="cs-CZ" sz="1100" b="1" i="0" baseline="0" dirty="0">
                <a:effectLst/>
              </a:rPr>
              <a:t>20</a:t>
            </a:r>
            <a:r>
              <a:rPr lang="en-GB" sz="1100" b="1" i="0" baseline="0" dirty="0">
                <a:effectLst/>
              </a:rPr>
              <a:t>)</a:t>
            </a:r>
            <a:endParaRPr lang="cs-CZ" sz="11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997897858252684"/>
          <c:y val="0.13973546434331155"/>
          <c:w val="0.79917989538301504"/>
          <c:h val="0.517820278893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Roky!$C$5</c:f>
              <c:strCache>
                <c:ptCount val="1"/>
                <c:pt idx="0">
                  <c:v>Long trips (4 and more overnights)</c:v>
                </c:pt>
              </c:strCache>
            </c:strRef>
          </c:tx>
          <c:invertIfNegative val="0"/>
          <c:cat>
            <c:strRef>
              <c:f>Roky!$A$9:$B$18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Roky!$E$9:$E$18</c:f>
              <c:numCache>
                <c:formatCode>#,##0</c:formatCode>
                <c:ptCount val="10"/>
                <c:pt idx="0">
                  <c:v>4252.2963165076999</c:v>
                </c:pt>
                <c:pt idx="1">
                  <c:v>4368.8538632091841</c:v>
                </c:pt>
                <c:pt idx="2">
                  <c:v>4193.0232868723242</c:v>
                </c:pt>
                <c:pt idx="3">
                  <c:v>4064.4636787943305</c:v>
                </c:pt>
                <c:pt idx="4">
                  <c:v>4206.4230441741811</c:v>
                </c:pt>
                <c:pt idx="5">
                  <c:v>4276.1030503211377</c:v>
                </c:pt>
                <c:pt idx="6">
                  <c:v>4928.2988841978731</c:v>
                </c:pt>
                <c:pt idx="7">
                  <c:v>5038.3189202988024</c:v>
                </c:pt>
                <c:pt idx="8">
                  <c:v>5102.5256294315113</c:v>
                </c:pt>
                <c:pt idx="9">
                  <c:v>1639.4892146104858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9-4F1D-B1D8-85E2F7CC1D82}"/>
            </c:ext>
          </c:extLst>
        </c:ser>
        <c:ser>
          <c:idx val="1"/>
          <c:order val="1"/>
          <c:tx>
            <c:strRef>
              <c:f>Roky!$F$5</c:f>
              <c:strCache>
                <c:ptCount val="1"/>
                <c:pt idx="0">
                  <c:v>Short trips (1-3 overnight stays)</c:v>
                </c:pt>
              </c:strCache>
            </c:strRef>
          </c:tx>
          <c:invertIfNegative val="0"/>
          <c:cat>
            <c:strRef>
              <c:f>Roky!$A$9:$B$18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Roky!$H$9:$H$18</c:f>
              <c:numCache>
                <c:formatCode>#,##0</c:formatCode>
                <c:ptCount val="10"/>
                <c:pt idx="0">
                  <c:v>1026.7644438656173</c:v>
                </c:pt>
                <c:pt idx="1">
                  <c:v>1050.5063547051016</c:v>
                </c:pt>
                <c:pt idx="2">
                  <c:v>1111.1782754474018</c:v>
                </c:pt>
                <c:pt idx="3">
                  <c:v>1180.7567217393741</c:v>
                </c:pt>
                <c:pt idx="4">
                  <c:v>1237.8106085321924</c:v>
                </c:pt>
                <c:pt idx="5">
                  <c:v>1275.739037778128</c:v>
                </c:pt>
                <c:pt idx="6">
                  <c:v>1328.7538007987664</c:v>
                </c:pt>
                <c:pt idx="7">
                  <c:v>1802.7942838246886</c:v>
                </c:pt>
                <c:pt idx="8">
                  <c:v>1668.8637337094347</c:v>
                </c:pt>
                <c:pt idx="9">
                  <c:v>585.90144930213648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F9-4F1D-B1D8-85E2F7CC1D82}"/>
            </c:ext>
          </c:extLst>
        </c:ser>
        <c:ser>
          <c:idx val="2"/>
          <c:order val="2"/>
          <c:tx>
            <c:strRef>
              <c:f>Roky!$I$5</c:f>
              <c:strCache>
                <c:ptCount val="1"/>
                <c:pt idx="0">
                  <c:v>Business trips (1 or more overnight stays)</c:v>
                </c:pt>
              </c:strCache>
            </c:strRef>
          </c:tx>
          <c:invertIfNegative val="0"/>
          <c:cat>
            <c:strRef>
              <c:f>Roky!$A$9:$B$18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Roky!$K$9:$K$18</c:f>
              <c:numCache>
                <c:formatCode>#,##0</c:formatCode>
                <c:ptCount val="10"/>
                <c:pt idx="0">
                  <c:v>632.81587855929592</c:v>
                </c:pt>
                <c:pt idx="1">
                  <c:v>558.53709788891547</c:v>
                </c:pt>
                <c:pt idx="2">
                  <c:v>477.28280954357916</c:v>
                </c:pt>
                <c:pt idx="3">
                  <c:v>405.36084637110082</c:v>
                </c:pt>
                <c:pt idx="4">
                  <c:v>411.37630914722303</c:v>
                </c:pt>
                <c:pt idx="5">
                  <c:v>474.77538463511587</c:v>
                </c:pt>
                <c:pt idx="6">
                  <c:v>518.10382977322615</c:v>
                </c:pt>
                <c:pt idx="7">
                  <c:v>548.89300002248228</c:v>
                </c:pt>
                <c:pt idx="8">
                  <c:v>575.08809592414718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F9-4F1D-B1D8-85E2F7CC1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91616"/>
        <c:axId val="147393152"/>
      </c:barChart>
      <c:catAx>
        <c:axId val="14739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393152"/>
        <c:crosses val="autoZero"/>
        <c:auto val="1"/>
        <c:lblAlgn val="ctr"/>
        <c:lblOffset val="100"/>
        <c:noMultiLvlLbl val="0"/>
      </c:catAx>
      <c:valAx>
        <c:axId val="147393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1"/>
                </a:pPr>
                <a:r>
                  <a:rPr lang="cs-CZ" b="0" i="1"/>
                  <a:t>Number of trips (thous.)</a:t>
                </a:r>
              </a:p>
            </c:rich>
          </c:tx>
          <c:layout>
            <c:manualLayout>
              <c:xMode val="edge"/>
              <c:yMode val="edge"/>
              <c:x val="1.9444480012433589E-2"/>
              <c:y val="0.2275285792440470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47391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118105396733446"/>
          <c:y val="0.76844589291905785"/>
          <c:w val="0.54548834284911951"/>
          <c:h val="0.214302815186706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List1!$D$8</c:f>
              <c:strCache>
                <c:ptCount val="1"/>
                <c:pt idx="0">
                  <c:v>Non-residents</c:v>
                </c:pt>
              </c:strCache>
            </c:strRef>
          </c:tx>
          <c:invertIfNegative val="0"/>
          <c:cat>
            <c:strRef>
              <c:f>List1!$J$95:$J$106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List1!$D$78:$D$89</c:f>
              <c:numCache>
                <c:formatCode>#,##0</c:formatCode>
                <c:ptCount val="12"/>
                <c:pt idx="0">
                  <c:v>551693</c:v>
                </c:pt>
                <c:pt idx="1">
                  <c:v>563274</c:v>
                </c:pt>
                <c:pt idx="2">
                  <c:v>695116</c:v>
                </c:pt>
                <c:pt idx="3">
                  <c:v>867685</c:v>
                </c:pt>
                <c:pt idx="4">
                  <c:v>943687</c:v>
                </c:pt>
                <c:pt idx="5">
                  <c:v>977867</c:v>
                </c:pt>
                <c:pt idx="6">
                  <c:v>1099925</c:v>
                </c:pt>
                <c:pt idx="7">
                  <c:v>1113878</c:v>
                </c:pt>
                <c:pt idx="8">
                  <c:v>962090</c:v>
                </c:pt>
                <c:pt idx="9">
                  <c:v>926351</c:v>
                </c:pt>
                <c:pt idx="10">
                  <c:v>687200</c:v>
                </c:pt>
                <c:pt idx="11">
                  <c:v>787197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B-45C8-BE61-E3D9C57EF3DC}"/>
            </c:ext>
          </c:extLst>
        </c:ser>
        <c:ser>
          <c:idx val="1"/>
          <c:order val="1"/>
          <c:tx>
            <c:strRef>
              <c:f>List1!$E$8</c:f>
              <c:strCache>
                <c:ptCount val="1"/>
                <c:pt idx="0">
                  <c:v>Residents</c:v>
                </c:pt>
              </c:strCache>
            </c:strRef>
          </c:tx>
          <c:invertIfNegative val="0"/>
          <c:cat>
            <c:strRef>
              <c:f>List1!$J$95:$J$106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List1!$E$78:$E$89</c:f>
              <c:numCache>
                <c:formatCode>#,##0</c:formatCode>
                <c:ptCount val="12"/>
                <c:pt idx="0">
                  <c:v>532372</c:v>
                </c:pt>
                <c:pt idx="1">
                  <c:v>609512</c:v>
                </c:pt>
                <c:pt idx="2">
                  <c:v>627845</c:v>
                </c:pt>
                <c:pt idx="3">
                  <c:v>639537</c:v>
                </c:pt>
                <c:pt idx="4">
                  <c:v>844020</c:v>
                </c:pt>
                <c:pt idx="5">
                  <c:v>963317</c:v>
                </c:pt>
                <c:pt idx="6">
                  <c:v>1467661</c:v>
                </c:pt>
                <c:pt idx="7">
                  <c:v>1379532</c:v>
                </c:pt>
                <c:pt idx="8">
                  <c:v>970932</c:v>
                </c:pt>
                <c:pt idx="9">
                  <c:v>696016</c:v>
                </c:pt>
                <c:pt idx="10">
                  <c:v>623948</c:v>
                </c:pt>
                <c:pt idx="11">
                  <c:v>530980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4B-45C8-BE61-E3D9C57EF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26016"/>
        <c:axId val="92727552"/>
      </c:barChart>
      <c:catAx>
        <c:axId val="9272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727552"/>
        <c:crosses val="autoZero"/>
        <c:auto val="1"/>
        <c:lblAlgn val="ctr"/>
        <c:lblOffset val="100"/>
        <c:noMultiLvlLbl val="0"/>
      </c:catAx>
      <c:valAx>
        <c:axId val="92727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 i="1"/>
                </a:pPr>
                <a:r>
                  <a:rPr lang="cs-CZ" sz="900" b="0" i="1"/>
                  <a:t>Number of guests (thous.)</a:t>
                </a:r>
              </a:p>
            </c:rich>
          </c:tx>
          <c:layout>
            <c:manualLayout>
              <c:xMode val="edge"/>
              <c:yMode val="edge"/>
              <c:x val="1.6644648548901193E-2"/>
              <c:y val="4.6281746031746035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92726016"/>
        <c:crosses val="autoZero"/>
        <c:crossBetween val="between"/>
        <c:dispUnits>
          <c:builtInUnit val="thousands"/>
        </c:dispUnits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100" b="1" i="0" baseline="0" dirty="0">
                <a:effectLst/>
              </a:rPr>
              <a:t>Outbound tourism of Czech residents in 201</a:t>
            </a:r>
            <a:r>
              <a:rPr lang="cs-CZ" sz="1100" b="1" i="0" baseline="0" dirty="0">
                <a:effectLst/>
              </a:rPr>
              <a:t>9</a:t>
            </a:r>
            <a:endParaRPr lang="cs-CZ" sz="11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Long trips</c:v>
          </c:tx>
          <c:invertIfNegative val="0"/>
          <c:cat>
            <c:strRef>
              <c:f>Ctvrtleti!$B$53:$B$56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Ctvrtleti!$E$53:$E$56</c:f>
              <c:numCache>
                <c:formatCode>#,##0</c:formatCode>
                <c:ptCount val="4"/>
                <c:pt idx="0">
                  <c:v>688.78609590616838</c:v>
                </c:pt>
                <c:pt idx="1">
                  <c:v>914.53784219750901</c:v>
                </c:pt>
                <c:pt idx="2">
                  <c:v>3046.9933785453859</c:v>
                </c:pt>
                <c:pt idx="3">
                  <c:v>452.2083127824485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B-42F8-902E-5ED93BEA00CA}"/>
            </c:ext>
          </c:extLst>
        </c:ser>
        <c:ser>
          <c:idx val="1"/>
          <c:order val="1"/>
          <c:tx>
            <c:v>Short trips</c:v>
          </c:tx>
          <c:invertIfNegative val="0"/>
          <c:cat>
            <c:strRef>
              <c:f>Ctvrtleti!$B$53:$B$56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Ctvrtleti!$H$53:$H$56</c:f>
              <c:numCache>
                <c:formatCode>#,##0</c:formatCode>
                <c:ptCount val="4"/>
                <c:pt idx="0">
                  <c:v>386.88798239333954</c:v>
                </c:pt>
                <c:pt idx="1">
                  <c:v>354.38100810578783</c:v>
                </c:pt>
                <c:pt idx="2">
                  <c:v>416.2471350093569</c:v>
                </c:pt>
                <c:pt idx="3">
                  <c:v>511.34760820095039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6B-42F8-902E-5ED93BEA0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38464"/>
        <c:axId val="149440000"/>
      </c:barChart>
      <c:catAx>
        <c:axId val="149438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440000"/>
        <c:crosses val="autoZero"/>
        <c:auto val="1"/>
        <c:lblAlgn val="ctr"/>
        <c:lblOffset val="100"/>
        <c:noMultiLvlLbl val="0"/>
      </c:catAx>
      <c:valAx>
        <c:axId val="149440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i="1"/>
                </a:pPr>
                <a:r>
                  <a:rPr lang="cs-CZ" b="0" i="1"/>
                  <a:t>Number of trips (thous.)</a:t>
                </a:r>
              </a:p>
            </c:rich>
          </c:tx>
          <c:layout>
            <c:manualLayout>
              <c:xMode val="edge"/>
              <c:yMode val="edge"/>
              <c:x val="1.9041774661307926E-2"/>
              <c:y val="0.1821968535576965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49438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100"/>
              <a:t>Short trips of Czech residents abroad by main purpose in</a:t>
            </a:r>
            <a:r>
              <a:rPr lang="cs-CZ" sz="1100" baseline="0"/>
              <a:t> the </a:t>
            </a:r>
            <a:r>
              <a:rPr lang="cs-CZ" sz="1100" b="1" i="0" u="none" strike="noStrike" baseline="0"/>
              <a:t>2011-2019 </a:t>
            </a:r>
            <a:r>
              <a:rPr lang="cs-CZ" sz="1100"/>
              <a:t>period (%)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8F-4ED9-B072-4DA7F881D4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VýjezdovýCelkemGrafy!$A$2:$C$2</c:f>
              <c:strCache>
                <c:ptCount val="3"/>
                <c:pt idx="0">
                  <c:v>Holiday and leisure time</c:v>
                </c:pt>
                <c:pt idx="1">
                  <c:v>Visit of relatives - friends</c:v>
                </c:pt>
                <c:pt idx="2">
                  <c:v>Other private stay</c:v>
                </c:pt>
              </c:strCache>
            </c:strRef>
          </c:cat>
          <c:val>
            <c:numRef>
              <c:f>VýjezdovýCelkemGrafy!$A$31:$C$31</c:f>
              <c:numCache>
                <c:formatCode>0</c:formatCode>
                <c:ptCount val="3"/>
                <c:pt idx="0">
                  <c:v>69.022007619397328</c:v>
                </c:pt>
                <c:pt idx="1">
                  <c:v>30.977992380602672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8F-4ED9-B072-4DA7F881D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4789588801399836"/>
          <c:y val="0.40027859104217062"/>
          <c:w val="0.4215485564304462"/>
          <c:h val="0.38974304886254119"/>
        </c:manualLayout>
      </c:layout>
      <c:overlay val="0"/>
      <c:txPr>
        <a:bodyPr/>
        <a:lstStyle/>
        <a:p>
          <a:pPr rtl="0">
            <a:defRPr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400"/>
              <a:t>Trips of Czech residents abroad by main purpose in</a:t>
            </a:r>
            <a:r>
              <a:rPr lang="cs-CZ" sz="1400" baseline="0"/>
              <a:t> the </a:t>
            </a:r>
            <a:r>
              <a:rPr lang="cs-CZ" sz="1400" b="1" i="0" u="none" strike="noStrike" baseline="0"/>
              <a:t>2011-2019 </a:t>
            </a:r>
            <a:r>
              <a:rPr lang="cs-CZ" sz="1400"/>
              <a:t>period (%)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8-4012-8A82-58F5276FBA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VýjezdovýCelkemGrafy!$A$2:$C$2</c:f>
              <c:strCache>
                <c:ptCount val="3"/>
                <c:pt idx="0">
                  <c:v>Holiday and leisure time</c:v>
                </c:pt>
                <c:pt idx="1">
                  <c:v>Visit of relatives - friends</c:v>
                </c:pt>
                <c:pt idx="2">
                  <c:v>Other private stay</c:v>
                </c:pt>
              </c:strCache>
            </c:strRef>
          </c:cat>
          <c:val>
            <c:numRef>
              <c:f>VýjezdovýCelkemGrafy!$A$36:$C$36</c:f>
              <c:numCache>
                <c:formatCode>0</c:formatCode>
                <c:ptCount val="3"/>
                <c:pt idx="0">
                  <c:v>81.983418471173238</c:v>
                </c:pt>
                <c:pt idx="1">
                  <c:v>17.169307314551023</c:v>
                </c:pt>
                <c:pt idx="2">
                  <c:v>0.84727421427574046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8-4012-8A82-58F5276FB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4789588801399836"/>
          <c:y val="0.40027859104217062"/>
          <c:w val="0.4215485564304462"/>
          <c:h val="0.38974304886254119"/>
        </c:manualLayout>
      </c:layout>
      <c:overlay val="0"/>
      <c:txPr>
        <a:bodyPr/>
        <a:lstStyle/>
        <a:p>
          <a:pPr rtl="0">
            <a:defRPr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100"/>
              <a:t>Long trips of Czech residents abroad by main purpose in</a:t>
            </a:r>
            <a:r>
              <a:rPr lang="cs-CZ" sz="1100" baseline="0"/>
              <a:t> the </a:t>
            </a:r>
            <a:r>
              <a:rPr lang="cs-CZ" sz="1100" b="1" i="0" u="none" strike="noStrike" baseline="0"/>
              <a:t>2011-2019 </a:t>
            </a:r>
            <a:r>
              <a:rPr lang="cs-CZ" sz="1100"/>
              <a:t>period (%)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D9-475A-8E7B-E23594A1FA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VýjezdovýCelkemGrafy!$A$2:$C$2</c:f>
              <c:strCache>
                <c:ptCount val="3"/>
                <c:pt idx="0">
                  <c:v>Holiday and leisure time</c:v>
                </c:pt>
                <c:pt idx="1">
                  <c:v>Visit of relatives - friends</c:v>
                </c:pt>
                <c:pt idx="2">
                  <c:v>Other private stay</c:v>
                </c:pt>
              </c:strCache>
            </c:strRef>
          </c:cat>
          <c:val>
            <c:numRef>
              <c:f>VýjezdovýCelkemGrafy!$A$17:$C$17</c:f>
              <c:numCache>
                <c:formatCode>0</c:formatCode>
                <c:ptCount val="3"/>
                <c:pt idx="0">
                  <c:v>85.603527957484857</c:v>
                </c:pt>
                <c:pt idx="1">
                  <c:v>13.312554961526581</c:v>
                </c:pt>
                <c:pt idx="2">
                  <c:v>1.0839170809885552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D9-475A-8E7B-E23594A1F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4789588801399836"/>
          <c:y val="0.40027859104217062"/>
          <c:w val="0.4215485564304462"/>
          <c:h val="0.389743048862541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s-CZ" sz="1600"/>
              <a:t>Expenditures of Czech outbound visitors by countries (2016)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'Top státy'!$A$2:$A$18</c:f>
              <c:strCache>
                <c:ptCount val="17"/>
                <c:pt idx="0">
                  <c:v>Germany</c:v>
                </c:pt>
                <c:pt idx="1">
                  <c:v>Slovakia</c:v>
                </c:pt>
                <c:pt idx="2">
                  <c:v>Austria</c:v>
                </c:pt>
                <c:pt idx="3">
                  <c:v>Poland</c:v>
                </c:pt>
                <c:pt idx="4">
                  <c:v>USA</c:v>
                </c:pt>
                <c:pt idx="5">
                  <c:v>Croatia</c:v>
                </c:pt>
                <c:pt idx="6">
                  <c:v>United Kingdom</c:v>
                </c:pt>
                <c:pt idx="7">
                  <c:v>Italy</c:v>
                </c:pt>
                <c:pt idx="8">
                  <c:v>France</c:v>
                </c:pt>
                <c:pt idx="9">
                  <c:v>Spain</c:v>
                </c:pt>
                <c:pt idx="10">
                  <c:v>Greece</c:v>
                </c:pt>
                <c:pt idx="11">
                  <c:v>Bulgaria</c:v>
                </c:pt>
                <c:pt idx="12">
                  <c:v>Ireland</c:v>
                </c:pt>
                <c:pt idx="13">
                  <c:v>Switzerland</c:v>
                </c:pt>
                <c:pt idx="14">
                  <c:v>Hungary</c:v>
                </c:pt>
                <c:pt idx="15">
                  <c:v>Turkey</c:v>
                </c:pt>
                <c:pt idx="16">
                  <c:v>Canada</c:v>
                </c:pt>
              </c:strCache>
            </c:strRef>
          </c:cat>
          <c:val>
            <c:numRef>
              <c:f>'Top státy'!$B$2:$B$18</c:f>
              <c:numCache>
                <c:formatCode>0</c:formatCode>
                <c:ptCount val="17"/>
                <c:pt idx="0">
                  <c:v>33092</c:v>
                </c:pt>
                <c:pt idx="1">
                  <c:v>14205.4</c:v>
                </c:pt>
                <c:pt idx="2">
                  <c:v>13103.2</c:v>
                </c:pt>
                <c:pt idx="3">
                  <c:v>11844.9</c:v>
                </c:pt>
                <c:pt idx="4">
                  <c:v>5873.7</c:v>
                </c:pt>
                <c:pt idx="5">
                  <c:v>5497.7</c:v>
                </c:pt>
                <c:pt idx="6">
                  <c:v>5281.1</c:v>
                </c:pt>
                <c:pt idx="7">
                  <c:v>5032.9000000000005</c:v>
                </c:pt>
                <c:pt idx="8">
                  <c:v>3527</c:v>
                </c:pt>
                <c:pt idx="9">
                  <c:v>3217.9</c:v>
                </c:pt>
                <c:pt idx="10">
                  <c:v>3003.9</c:v>
                </c:pt>
                <c:pt idx="11">
                  <c:v>1616.5</c:v>
                </c:pt>
                <c:pt idx="12">
                  <c:v>1510</c:v>
                </c:pt>
                <c:pt idx="13">
                  <c:v>1442.2</c:v>
                </c:pt>
                <c:pt idx="14">
                  <c:v>1354.1</c:v>
                </c:pt>
                <c:pt idx="15">
                  <c:v>1245.2</c:v>
                </c:pt>
                <c:pt idx="16">
                  <c:v>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2-4803-8913-5FAB18F0F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53504"/>
        <c:axId val="104855040"/>
      </c:barChart>
      <c:catAx>
        <c:axId val="10485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cs-CZ"/>
          </a:p>
        </c:txPr>
        <c:crossAx val="104855040"/>
        <c:crosses val="autoZero"/>
        <c:auto val="1"/>
        <c:lblAlgn val="ctr"/>
        <c:lblOffset val="100"/>
        <c:noMultiLvlLbl val="0"/>
      </c:catAx>
      <c:valAx>
        <c:axId val="104855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 i="1"/>
                </a:pPr>
                <a:r>
                  <a:rPr lang="cs-CZ" sz="900" b="0" i="1"/>
                  <a:t>Expenditures in CZK (bil.)</a:t>
                </a:r>
              </a:p>
            </c:rich>
          </c:tx>
          <c:layout>
            <c:manualLayout>
              <c:xMode val="edge"/>
              <c:yMode val="edge"/>
              <c:x val="2.2222222222222251E-2"/>
              <c:y val="0.226537171852653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0485350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n-GB" sz="1600" noProof="0"/>
            </a:pPr>
            <a:r>
              <a:rPr lang="en-GB" sz="1600" noProof="0"/>
              <a:t>Travel balance of payments of</a:t>
            </a:r>
            <a:r>
              <a:rPr lang="en-GB" sz="1600" baseline="0" noProof="0"/>
              <a:t> Czechia</a:t>
            </a:r>
            <a:r>
              <a:rPr lang="en-GB" sz="1600" noProof="0"/>
              <a:t> (1993-2016)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Expenditures</c:v>
          </c:tx>
          <c:spPr>
            <a:ln w="38100"/>
          </c:spPr>
          <c:marker>
            <c:symbol val="none"/>
          </c:marker>
          <c:cat>
            <c:numRef>
              <c:f>Saldo!$B$1:$Y$1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 formatCode="0">
                  <c:v>2004</c:v>
                </c:pt>
                <c:pt idx="12" formatCode="0">
                  <c:v>2005</c:v>
                </c:pt>
                <c:pt idx="13" formatCode="0">
                  <c:v>2006</c:v>
                </c:pt>
                <c:pt idx="14" formatCode="0">
                  <c:v>2007</c:v>
                </c:pt>
                <c:pt idx="15" formatCode="0">
                  <c:v>2008</c:v>
                </c:pt>
                <c:pt idx="16" formatCode="0">
                  <c:v>2009</c:v>
                </c:pt>
                <c:pt idx="17" formatCode="0">
                  <c:v>2010</c:v>
                </c:pt>
                <c:pt idx="18" formatCode="0">
                  <c:v>2011</c:v>
                </c:pt>
                <c:pt idx="19" formatCode="0">
                  <c:v>2012</c:v>
                </c:pt>
                <c:pt idx="20" formatCode="0">
                  <c:v>2013</c:v>
                </c:pt>
                <c:pt idx="21" formatCode="0">
                  <c:v>2014</c:v>
                </c:pt>
                <c:pt idx="22" formatCode="0">
                  <c:v>2015</c:v>
                </c:pt>
                <c:pt idx="23" formatCode="0">
                  <c:v>2016</c:v>
                </c:pt>
              </c:numCache>
            </c:numRef>
          </c:cat>
          <c:val>
            <c:numRef>
              <c:f>Saldo!$B$2:$Y$2</c:f>
              <c:numCache>
                <c:formatCode>General</c:formatCode>
                <c:ptCount val="24"/>
                <c:pt idx="0">
                  <c:v>15000</c:v>
                </c:pt>
                <c:pt idx="1">
                  <c:v>45000</c:v>
                </c:pt>
                <c:pt idx="2">
                  <c:v>42000</c:v>
                </c:pt>
                <c:pt idx="3">
                  <c:v>80000</c:v>
                </c:pt>
                <c:pt idx="4">
                  <c:v>75000</c:v>
                </c:pt>
                <c:pt idx="5">
                  <c:v>60000</c:v>
                </c:pt>
                <c:pt idx="6">
                  <c:v>51000</c:v>
                </c:pt>
                <c:pt idx="7">
                  <c:v>49000</c:v>
                </c:pt>
                <c:pt idx="8">
                  <c:v>53000</c:v>
                </c:pt>
                <c:pt idx="9">
                  <c:v>52000</c:v>
                </c:pt>
                <c:pt idx="10">
                  <c:v>54000</c:v>
                </c:pt>
                <c:pt idx="11" formatCode="#,##0.00">
                  <c:v>58398</c:v>
                </c:pt>
                <c:pt idx="12" formatCode="#,##0.00">
                  <c:v>60781.599999999999</c:v>
                </c:pt>
                <c:pt idx="13" formatCode="#,##0.00">
                  <c:v>66406.2</c:v>
                </c:pt>
                <c:pt idx="14" formatCode="#,##0.00">
                  <c:v>76063.5</c:v>
                </c:pt>
                <c:pt idx="15" formatCode="#,##0.00">
                  <c:v>82557.8</c:v>
                </c:pt>
                <c:pt idx="16" formatCode="#,##0.00">
                  <c:v>80521.3</c:v>
                </c:pt>
                <c:pt idx="17" formatCode="#,##0.00">
                  <c:v>81169.2</c:v>
                </c:pt>
                <c:pt idx="18" formatCode="#,##0.00">
                  <c:v>84382.5</c:v>
                </c:pt>
                <c:pt idx="19" formatCode="#,##0.00">
                  <c:v>87581.1</c:v>
                </c:pt>
                <c:pt idx="20" formatCode="#,##0.00">
                  <c:v>90756.7</c:v>
                </c:pt>
                <c:pt idx="21" formatCode="#,##0.00">
                  <c:v>106722.5</c:v>
                </c:pt>
                <c:pt idx="22" formatCode="#,##0.00">
                  <c:v>117381.6</c:v>
                </c:pt>
                <c:pt idx="23" formatCode="#,##0.00">
                  <c:v>120218.8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A3-4BF4-9C04-465DE84CC19A}"/>
            </c:ext>
          </c:extLst>
        </c:ser>
        <c:ser>
          <c:idx val="1"/>
          <c:order val="1"/>
          <c:tx>
            <c:v>Receipts</c:v>
          </c:tx>
          <c:spPr>
            <a:ln w="38100"/>
          </c:spPr>
          <c:marker>
            <c:symbol val="none"/>
          </c:marker>
          <c:cat>
            <c:numRef>
              <c:f>Saldo!$B$1:$Y$1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 formatCode="0">
                  <c:v>2004</c:v>
                </c:pt>
                <c:pt idx="12" formatCode="0">
                  <c:v>2005</c:v>
                </c:pt>
                <c:pt idx="13" formatCode="0">
                  <c:v>2006</c:v>
                </c:pt>
                <c:pt idx="14" formatCode="0">
                  <c:v>2007</c:v>
                </c:pt>
                <c:pt idx="15" formatCode="0">
                  <c:v>2008</c:v>
                </c:pt>
                <c:pt idx="16" formatCode="0">
                  <c:v>2009</c:v>
                </c:pt>
                <c:pt idx="17" formatCode="0">
                  <c:v>2010</c:v>
                </c:pt>
                <c:pt idx="18" formatCode="0">
                  <c:v>2011</c:v>
                </c:pt>
                <c:pt idx="19" formatCode="0">
                  <c:v>2012</c:v>
                </c:pt>
                <c:pt idx="20" formatCode="0">
                  <c:v>2013</c:v>
                </c:pt>
                <c:pt idx="21" formatCode="0">
                  <c:v>2014</c:v>
                </c:pt>
                <c:pt idx="22" formatCode="0">
                  <c:v>2015</c:v>
                </c:pt>
                <c:pt idx="23" formatCode="0">
                  <c:v>2016</c:v>
                </c:pt>
              </c:numCache>
            </c:numRef>
          </c:cat>
          <c:val>
            <c:numRef>
              <c:f>Saldo!$B$6:$Y$6</c:f>
              <c:numCache>
                <c:formatCode>General</c:formatCode>
                <c:ptCount val="24"/>
                <c:pt idx="0">
                  <c:v>45000</c:v>
                </c:pt>
                <c:pt idx="1">
                  <c:v>65000</c:v>
                </c:pt>
                <c:pt idx="2">
                  <c:v>75000</c:v>
                </c:pt>
                <c:pt idx="3">
                  <c:v>112000</c:v>
                </c:pt>
                <c:pt idx="4">
                  <c:v>116000</c:v>
                </c:pt>
                <c:pt idx="5">
                  <c:v>125000</c:v>
                </c:pt>
                <c:pt idx="6">
                  <c:v>110000</c:v>
                </c:pt>
                <c:pt idx="7">
                  <c:v>116000</c:v>
                </c:pt>
                <c:pt idx="8">
                  <c:v>119000</c:v>
                </c:pt>
                <c:pt idx="9">
                  <c:v>97000</c:v>
                </c:pt>
                <c:pt idx="10">
                  <c:v>100000</c:v>
                </c:pt>
                <c:pt idx="11" formatCode="#,##0.00">
                  <c:v>107231.8</c:v>
                </c:pt>
                <c:pt idx="12" formatCode="#,##0.00">
                  <c:v>115766</c:v>
                </c:pt>
                <c:pt idx="13" formatCode="#,##0.00">
                  <c:v>133236.70000000001</c:v>
                </c:pt>
                <c:pt idx="14" formatCode="#,##0.00">
                  <c:v>140347</c:v>
                </c:pt>
                <c:pt idx="15" formatCode="#,##0.00">
                  <c:v>139181</c:v>
                </c:pt>
                <c:pt idx="16" formatCode="#,##0.00">
                  <c:v>137022.20000000001</c:v>
                </c:pt>
                <c:pt idx="17" formatCode="#,##0.00">
                  <c:v>136933.1</c:v>
                </c:pt>
                <c:pt idx="18" formatCode="#,##0.00">
                  <c:v>143319.1</c:v>
                </c:pt>
                <c:pt idx="19" formatCode="#,##0.00">
                  <c:v>145958.1</c:v>
                </c:pt>
                <c:pt idx="20" formatCode="#,##0.00">
                  <c:v>137828.9</c:v>
                </c:pt>
                <c:pt idx="21" formatCode="#,##0.00">
                  <c:v>141783</c:v>
                </c:pt>
                <c:pt idx="22" formatCode="#,##0.00">
                  <c:v>148994.79999999999</c:v>
                </c:pt>
                <c:pt idx="23" formatCode="#,##0.00">
                  <c:v>154182.1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3-4BF4-9C04-465DE84CC19A}"/>
            </c:ext>
          </c:extLst>
        </c:ser>
        <c:ser>
          <c:idx val="2"/>
          <c:order val="2"/>
          <c:tx>
            <c:v>Balance</c:v>
          </c:tx>
          <c:spPr>
            <a:ln w="38100"/>
          </c:spPr>
          <c:marker>
            <c:symbol val="none"/>
          </c:marker>
          <c:cat>
            <c:numRef>
              <c:f>Saldo!$B$1:$Y$1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 formatCode="0">
                  <c:v>2004</c:v>
                </c:pt>
                <c:pt idx="12" formatCode="0">
                  <c:v>2005</c:v>
                </c:pt>
                <c:pt idx="13" formatCode="0">
                  <c:v>2006</c:v>
                </c:pt>
                <c:pt idx="14" formatCode="0">
                  <c:v>2007</c:v>
                </c:pt>
                <c:pt idx="15" formatCode="0">
                  <c:v>2008</c:v>
                </c:pt>
                <c:pt idx="16" formatCode="0">
                  <c:v>2009</c:v>
                </c:pt>
                <c:pt idx="17" formatCode="0">
                  <c:v>2010</c:v>
                </c:pt>
                <c:pt idx="18" formatCode="0">
                  <c:v>2011</c:v>
                </c:pt>
                <c:pt idx="19" formatCode="0">
                  <c:v>2012</c:v>
                </c:pt>
                <c:pt idx="20" formatCode="0">
                  <c:v>2013</c:v>
                </c:pt>
                <c:pt idx="21" formatCode="0">
                  <c:v>2014</c:v>
                </c:pt>
                <c:pt idx="22" formatCode="0">
                  <c:v>2015</c:v>
                </c:pt>
                <c:pt idx="23" formatCode="0">
                  <c:v>2016</c:v>
                </c:pt>
              </c:numCache>
            </c:numRef>
          </c:cat>
          <c:val>
            <c:numRef>
              <c:f>Saldo!$B$8:$Y$8</c:f>
              <c:numCache>
                <c:formatCode>General</c:formatCode>
                <c:ptCount val="24"/>
                <c:pt idx="0">
                  <c:v>30000</c:v>
                </c:pt>
                <c:pt idx="1">
                  <c:v>20000</c:v>
                </c:pt>
                <c:pt idx="2">
                  <c:v>33000</c:v>
                </c:pt>
                <c:pt idx="3">
                  <c:v>32000</c:v>
                </c:pt>
                <c:pt idx="4">
                  <c:v>41000</c:v>
                </c:pt>
                <c:pt idx="5">
                  <c:v>65000</c:v>
                </c:pt>
                <c:pt idx="6">
                  <c:v>59000</c:v>
                </c:pt>
                <c:pt idx="7">
                  <c:v>67000</c:v>
                </c:pt>
                <c:pt idx="8">
                  <c:v>66000</c:v>
                </c:pt>
                <c:pt idx="9">
                  <c:v>45000</c:v>
                </c:pt>
                <c:pt idx="10">
                  <c:v>46000</c:v>
                </c:pt>
                <c:pt idx="11" formatCode="#,##0.00">
                  <c:v>48833.8</c:v>
                </c:pt>
                <c:pt idx="12" formatCode="#,##0.00">
                  <c:v>54984.4</c:v>
                </c:pt>
                <c:pt idx="13" formatCode="#,##0.00">
                  <c:v>66830.500000000015</c:v>
                </c:pt>
                <c:pt idx="14" formatCode="#,##0.00">
                  <c:v>64283.5</c:v>
                </c:pt>
                <c:pt idx="15" formatCode="#,##0.00">
                  <c:v>56623.199999999997</c:v>
                </c:pt>
                <c:pt idx="16" formatCode="#,##0.00">
                  <c:v>56500.900000000009</c:v>
                </c:pt>
                <c:pt idx="17" formatCode="#,##0.00">
                  <c:v>55763.900000000009</c:v>
                </c:pt>
                <c:pt idx="18" formatCode="#,##0.00">
                  <c:v>58936.600000000006</c:v>
                </c:pt>
                <c:pt idx="19" formatCode="#,##0.00">
                  <c:v>58377</c:v>
                </c:pt>
                <c:pt idx="20" formatCode="#,##0.00">
                  <c:v>47072.2</c:v>
                </c:pt>
                <c:pt idx="21" formatCode="#,##0.00">
                  <c:v>35060.5</c:v>
                </c:pt>
                <c:pt idx="22" formatCode="#,##0.00">
                  <c:v>31613.199999999903</c:v>
                </c:pt>
                <c:pt idx="23" formatCode="#,##0.00">
                  <c:v>33963.300000000003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A3-4BF4-9C04-465DE84CC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020160"/>
        <c:axId val="77026048"/>
      </c:lineChart>
      <c:catAx>
        <c:axId val="7702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cs-CZ"/>
          </a:p>
        </c:txPr>
        <c:crossAx val="77026048"/>
        <c:crosses val="autoZero"/>
        <c:auto val="1"/>
        <c:lblAlgn val="ctr"/>
        <c:lblOffset val="100"/>
        <c:noMultiLvlLbl val="0"/>
      </c:catAx>
      <c:valAx>
        <c:axId val="77026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 i="1"/>
                </a:pPr>
                <a:r>
                  <a:rPr lang="cs-CZ" sz="900" b="0" i="1"/>
                  <a:t>CZK (bil.)</a:t>
                </a:r>
              </a:p>
            </c:rich>
          </c:tx>
          <c:layout>
            <c:manualLayout>
              <c:xMode val="edge"/>
              <c:yMode val="edge"/>
              <c:x val="1.8369626690742921E-2"/>
              <c:y val="0.355446719160106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7020160"/>
        <c:crosses val="autoZero"/>
        <c:crossBetween val="between"/>
        <c:dispUnits>
          <c:builtInUnit val="thousands"/>
        </c:dispUnits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cs-CZ" sz="1100" baseline="0"/>
              <a:t>Domestic tourists in Czechia (2019 vs. 2020 vs. 2021)</a:t>
            </a:r>
            <a:endParaRPr lang="cs-CZ" sz="11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List1!$A$102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List1!$J$95:$J$106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List1!$E$102:$E$113</c:f>
              <c:numCache>
                <c:formatCode>###\ ###\ ##0</c:formatCode>
                <c:ptCount val="12"/>
                <c:pt idx="0">
                  <c:v>621187</c:v>
                </c:pt>
                <c:pt idx="1">
                  <c:v>667064</c:v>
                </c:pt>
                <c:pt idx="2">
                  <c:v>691774</c:v>
                </c:pt>
                <c:pt idx="3">
                  <c:v>732811</c:v>
                </c:pt>
                <c:pt idx="4">
                  <c:v>955950</c:v>
                </c:pt>
                <c:pt idx="5">
                  <c:v>1140383</c:v>
                </c:pt>
                <c:pt idx="6">
                  <c:v>1584708</c:v>
                </c:pt>
                <c:pt idx="7">
                  <c:v>1593434</c:v>
                </c:pt>
                <c:pt idx="8">
                  <c:v>1026809</c:v>
                </c:pt>
                <c:pt idx="9">
                  <c:v>828888</c:v>
                </c:pt>
                <c:pt idx="10">
                  <c:v>703416</c:v>
                </c:pt>
                <c:pt idx="11">
                  <c:v>561442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F-4962-9F25-41D325C66189}"/>
            </c:ext>
          </c:extLst>
        </c:ser>
        <c:ser>
          <c:idx val="1"/>
          <c:order val="1"/>
          <c:tx>
            <c:strRef>
              <c:f>List1!$A$114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List1!$J$95:$J$106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List1!$E$114:$E$125</c:f>
              <c:numCache>
                <c:formatCode>###\ ###\ ##0</c:formatCode>
                <c:ptCount val="12"/>
                <c:pt idx="0">
                  <c:v>659202</c:v>
                </c:pt>
                <c:pt idx="1">
                  <c:v>712316</c:v>
                </c:pt>
                <c:pt idx="2">
                  <c:v>292683</c:v>
                </c:pt>
                <c:pt idx="3">
                  <c:v>17149</c:v>
                </c:pt>
                <c:pt idx="4">
                  <c:v>116442</c:v>
                </c:pt>
                <c:pt idx="5">
                  <c:v>774378</c:v>
                </c:pt>
                <c:pt idx="6">
                  <c:v>1888307</c:v>
                </c:pt>
                <c:pt idx="7">
                  <c:v>1956128</c:v>
                </c:pt>
                <c:pt idx="8">
                  <c:v>1076118</c:v>
                </c:pt>
                <c:pt idx="9">
                  <c:v>320372</c:v>
                </c:pt>
                <c:pt idx="10">
                  <c:v>83798</c:v>
                </c:pt>
                <c:pt idx="11">
                  <c:v>155381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5F-4962-9F25-41D325C66189}"/>
            </c:ext>
          </c:extLst>
        </c:ser>
        <c:ser>
          <c:idx val="2"/>
          <c:order val="2"/>
          <c:tx>
            <c:strRef>
              <c:f>List1!$A$126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List1!$J$95:$J$106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List1!$E$126:$E$137</c:f>
              <c:numCache>
                <c:formatCode>###\ ###\ ##0</c:formatCode>
                <c:ptCount val="12"/>
                <c:pt idx="0">
                  <c:v>79237</c:v>
                </c:pt>
                <c:pt idx="1">
                  <c:v>76809</c:v>
                </c:pt>
                <c:pt idx="2">
                  <c:v>68629</c:v>
                </c:pt>
                <c:pt idx="3">
                  <c:v>88356</c:v>
                </c:pt>
                <c:pt idx="4">
                  <c:v>244187</c:v>
                </c:pt>
                <c:pt idx="5">
                  <c:v>974404</c:v>
                </c:pt>
                <c:pt idx="6">
                  <c:v>1986277</c:v>
                </c:pt>
                <c:pt idx="7">
                  <c:v>1953212</c:v>
                </c:pt>
                <c:pt idx="8">
                  <c:v>1374957</c:v>
                </c:pt>
                <c:pt idx="9">
                  <c:v>976044</c:v>
                </c:pt>
                <c:pt idx="10">
                  <c:v>589980</c:v>
                </c:pt>
                <c:pt idx="11">
                  <c:v>410069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5F-4962-9F25-41D325C6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763776"/>
        <c:axId val="108770048"/>
      </c:barChart>
      <c:catAx>
        <c:axId val="10876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770048"/>
        <c:crosses val="autoZero"/>
        <c:auto val="1"/>
        <c:lblAlgn val="ctr"/>
        <c:lblOffset val="100"/>
        <c:noMultiLvlLbl val="0"/>
      </c:catAx>
      <c:valAx>
        <c:axId val="108770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 i="1"/>
                </a:pPr>
                <a:r>
                  <a:rPr lang="cs-CZ" sz="900" b="0" i="1"/>
                  <a:t>Number of guests (thous.)</a:t>
                </a:r>
              </a:p>
            </c:rich>
          </c:tx>
          <c:layout>
            <c:manualLayout>
              <c:xMode val="edge"/>
              <c:yMode val="edge"/>
              <c:x val="1.6644648548901193E-2"/>
              <c:y val="7.6519720078844264E-2"/>
            </c:manualLayout>
          </c:layout>
          <c:overlay val="0"/>
        </c:title>
        <c:numFmt formatCode="###\ ###\ ##0" sourceLinked="1"/>
        <c:majorTickMark val="out"/>
        <c:minorTickMark val="none"/>
        <c:tickLblPos val="nextTo"/>
        <c:crossAx val="108763776"/>
        <c:crosses val="autoZero"/>
        <c:crossBetween val="between"/>
        <c:dispUnits>
          <c:builtInUnit val="thousands"/>
        </c:dispUnits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cs-CZ" sz="1100"/>
              <a:t>Inbound</a:t>
            </a:r>
            <a:r>
              <a:rPr lang="cs-CZ" sz="1100" baseline="0"/>
              <a:t> tourists in Czechia (2019 vs. 2020 vs. 2021)</a:t>
            </a:r>
            <a:endParaRPr lang="cs-CZ" sz="11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List1!$A$102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List1!$J$95:$J$106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List1!$D$102:$D$113</c:f>
              <c:numCache>
                <c:formatCode>###\ ###\ ##0</c:formatCode>
                <c:ptCount val="12"/>
                <c:pt idx="0">
                  <c:v>606267</c:v>
                </c:pt>
                <c:pt idx="1">
                  <c:v>640252</c:v>
                </c:pt>
                <c:pt idx="2">
                  <c:v>760098</c:v>
                </c:pt>
                <c:pt idx="3">
                  <c:v>903727</c:v>
                </c:pt>
                <c:pt idx="4">
                  <c:v>1005902</c:v>
                </c:pt>
                <c:pt idx="5">
                  <c:v>1037511</c:v>
                </c:pt>
                <c:pt idx="6">
                  <c:v>1164928</c:v>
                </c:pt>
                <c:pt idx="7">
                  <c:v>1192978</c:v>
                </c:pt>
                <c:pt idx="8">
                  <c:v>973314</c:v>
                </c:pt>
                <c:pt idx="9">
                  <c:v>987045</c:v>
                </c:pt>
                <c:pt idx="10">
                  <c:v>756016</c:v>
                </c:pt>
                <c:pt idx="11">
                  <c:v>862462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3-4486-AD51-48E603B0B1BD}"/>
            </c:ext>
          </c:extLst>
        </c:ser>
        <c:ser>
          <c:idx val="1"/>
          <c:order val="1"/>
          <c:tx>
            <c:strRef>
              <c:f>List1!$A$114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List1!$J$95:$J$106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List1!$D$114:$D$125</c:f>
              <c:numCache>
                <c:formatCode>###\ ###\ ##0</c:formatCode>
                <c:ptCount val="12"/>
                <c:pt idx="0">
                  <c:v>668106</c:v>
                </c:pt>
                <c:pt idx="1">
                  <c:v>645709</c:v>
                </c:pt>
                <c:pt idx="2">
                  <c:v>194643</c:v>
                </c:pt>
                <c:pt idx="3">
                  <c:v>1782</c:v>
                </c:pt>
                <c:pt idx="4">
                  <c:v>7224</c:v>
                </c:pt>
                <c:pt idx="5">
                  <c:v>119499</c:v>
                </c:pt>
                <c:pt idx="6">
                  <c:v>365747</c:v>
                </c:pt>
                <c:pt idx="7">
                  <c:v>442691</c:v>
                </c:pt>
                <c:pt idx="8">
                  <c:v>235366</c:v>
                </c:pt>
                <c:pt idx="9">
                  <c:v>54751</c:v>
                </c:pt>
                <c:pt idx="10">
                  <c:v>21698</c:v>
                </c:pt>
                <c:pt idx="11">
                  <c:v>26954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03-4486-AD51-48E603B0B1BD}"/>
            </c:ext>
          </c:extLst>
        </c:ser>
        <c:ser>
          <c:idx val="2"/>
          <c:order val="2"/>
          <c:tx>
            <c:strRef>
              <c:f>List1!$A$126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List1!$J$95:$J$106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List1!$D$126:$D$137</c:f>
              <c:numCache>
                <c:formatCode>###\ ###\ ##0</c:formatCode>
                <c:ptCount val="12"/>
                <c:pt idx="0">
                  <c:v>20440</c:v>
                </c:pt>
                <c:pt idx="1">
                  <c:v>17644</c:v>
                </c:pt>
                <c:pt idx="2">
                  <c:v>17310</c:v>
                </c:pt>
                <c:pt idx="3">
                  <c:v>20982</c:v>
                </c:pt>
                <c:pt idx="4">
                  <c:v>47324</c:v>
                </c:pt>
                <c:pt idx="5">
                  <c:v>155160</c:v>
                </c:pt>
                <c:pt idx="6">
                  <c:v>367955</c:v>
                </c:pt>
                <c:pt idx="7">
                  <c:v>485236</c:v>
                </c:pt>
                <c:pt idx="8">
                  <c:v>411446</c:v>
                </c:pt>
                <c:pt idx="9">
                  <c:v>449912</c:v>
                </c:pt>
                <c:pt idx="10">
                  <c:v>326566</c:v>
                </c:pt>
                <c:pt idx="11">
                  <c:v>253620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03-4486-AD51-48E603B0B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763776"/>
        <c:axId val="108770048"/>
      </c:barChart>
      <c:catAx>
        <c:axId val="10876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770048"/>
        <c:crosses val="autoZero"/>
        <c:auto val="1"/>
        <c:lblAlgn val="ctr"/>
        <c:lblOffset val="100"/>
        <c:noMultiLvlLbl val="0"/>
      </c:catAx>
      <c:valAx>
        <c:axId val="108770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 i="1"/>
                </a:pPr>
                <a:r>
                  <a:rPr lang="cs-CZ" sz="900" b="0" i="1"/>
                  <a:t>Number of guests (thous.)</a:t>
                </a:r>
              </a:p>
            </c:rich>
          </c:tx>
          <c:layout>
            <c:manualLayout>
              <c:xMode val="edge"/>
              <c:yMode val="edge"/>
              <c:x val="1.6644648548901193E-2"/>
              <c:y val="7.6519720078844264E-2"/>
            </c:manualLayout>
          </c:layout>
          <c:overlay val="0"/>
        </c:title>
        <c:numFmt formatCode="###\ ###\ ##0" sourceLinked="1"/>
        <c:majorTickMark val="out"/>
        <c:minorTickMark val="none"/>
        <c:tickLblPos val="nextTo"/>
        <c:crossAx val="108763776"/>
        <c:crosses val="autoZero"/>
        <c:crossBetween val="between"/>
        <c:dispUnits>
          <c:builtInUnit val="thousands"/>
        </c:dispUnits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400" baseline="0"/>
              <a:t>Tourists in Czechia (2019 vs. 2020 vs. 2021)</a:t>
            </a:r>
            <a:endParaRPr lang="cs-CZ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List1!$A$102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List1!$J$95:$J$106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List1!$C$102:$C$113</c:f>
              <c:numCache>
                <c:formatCode>###\ ###\ ##0</c:formatCode>
                <c:ptCount val="12"/>
                <c:pt idx="0">
                  <c:v>1227454</c:v>
                </c:pt>
                <c:pt idx="1">
                  <c:v>1307316</c:v>
                </c:pt>
                <c:pt idx="2">
                  <c:v>1451872</c:v>
                </c:pt>
                <c:pt idx="3">
                  <c:v>1636538</c:v>
                </c:pt>
                <c:pt idx="4">
                  <c:v>1961852</c:v>
                </c:pt>
                <c:pt idx="5">
                  <c:v>2177894</c:v>
                </c:pt>
                <c:pt idx="6">
                  <c:v>2749636</c:v>
                </c:pt>
                <c:pt idx="7">
                  <c:v>2786412</c:v>
                </c:pt>
                <c:pt idx="8">
                  <c:v>2000123</c:v>
                </c:pt>
                <c:pt idx="9">
                  <c:v>1815933</c:v>
                </c:pt>
                <c:pt idx="10">
                  <c:v>1459432</c:v>
                </c:pt>
                <c:pt idx="11">
                  <c:v>1423904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F-4186-9861-4CE3BDF9F86A}"/>
            </c:ext>
          </c:extLst>
        </c:ser>
        <c:ser>
          <c:idx val="1"/>
          <c:order val="1"/>
          <c:tx>
            <c:strRef>
              <c:f>List1!$A$114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List1!$J$95:$J$106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List1!$C$114:$C$125</c:f>
              <c:numCache>
                <c:formatCode>###\ ###\ ##0</c:formatCode>
                <c:ptCount val="12"/>
                <c:pt idx="0">
                  <c:v>1327308</c:v>
                </c:pt>
                <c:pt idx="1">
                  <c:v>1358025</c:v>
                </c:pt>
                <c:pt idx="2">
                  <c:v>487326</c:v>
                </c:pt>
                <c:pt idx="3">
                  <c:v>18931</c:v>
                </c:pt>
                <c:pt idx="4">
                  <c:v>123666</c:v>
                </c:pt>
                <c:pt idx="5">
                  <c:v>893877</c:v>
                </c:pt>
                <c:pt idx="6">
                  <c:v>2254054</c:v>
                </c:pt>
                <c:pt idx="7">
                  <c:v>2398819</c:v>
                </c:pt>
                <c:pt idx="8">
                  <c:v>1311484</c:v>
                </c:pt>
                <c:pt idx="9">
                  <c:v>375123</c:v>
                </c:pt>
                <c:pt idx="10">
                  <c:v>105496</c:v>
                </c:pt>
                <c:pt idx="11">
                  <c:v>182335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3F-4186-9861-4CE3BDF9F86A}"/>
            </c:ext>
          </c:extLst>
        </c:ser>
        <c:ser>
          <c:idx val="2"/>
          <c:order val="2"/>
          <c:tx>
            <c:strRef>
              <c:f>List1!$A$126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List1!$J$95:$J$106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List1!$C$126:$C$137</c:f>
              <c:numCache>
                <c:formatCode>###\ ###\ ##0</c:formatCode>
                <c:ptCount val="12"/>
                <c:pt idx="0">
                  <c:v>99677</c:v>
                </c:pt>
                <c:pt idx="1">
                  <c:v>94453</c:v>
                </c:pt>
                <c:pt idx="2">
                  <c:v>85939</c:v>
                </c:pt>
                <c:pt idx="3">
                  <c:v>109338</c:v>
                </c:pt>
                <c:pt idx="4">
                  <c:v>291511</c:v>
                </c:pt>
                <c:pt idx="5">
                  <c:v>1129564</c:v>
                </c:pt>
                <c:pt idx="6">
                  <c:v>2354232</c:v>
                </c:pt>
                <c:pt idx="7">
                  <c:v>2438448</c:v>
                </c:pt>
                <c:pt idx="8">
                  <c:v>1786403</c:v>
                </c:pt>
                <c:pt idx="9">
                  <c:v>1425956</c:v>
                </c:pt>
                <c:pt idx="10">
                  <c:v>916546</c:v>
                </c:pt>
                <c:pt idx="11">
                  <c:v>663689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3F-4186-9861-4CE3BDF9F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763776"/>
        <c:axId val="108770048"/>
      </c:barChart>
      <c:catAx>
        <c:axId val="10876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770048"/>
        <c:crosses val="autoZero"/>
        <c:auto val="1"/>
        <c:lblAlgn val="ctr"/>
        <c:lblOffset val="100"/>
        <c:noMultiLvlLbl val="0"/>
      </c:catAx>
      <c:valAx>
        <c:axId val="108770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0" i="1"/>
                </a:pPr>
                <a:r>
                  <a:rPr lang="cs-CZ" sz="900" b="0" i="1"/>
                  <a:t>Number of guests (thous.)</a:t>
                </a:r>
              </a:p>
            </c:rich>
          </c:tx>
          <c:layout>
            <c:manualLayout>
              <c:xMode val="edge"/>
              <c:yMode val="edge"/>
              <c:x val="1.6644648548901193E-2"/>
              <c:y val="7.6519720078844264E-2"/>
            </c:manualLayout>
          </c:layout>
          <c:overlay val="0"/>
        </c:title>
        <c:numFmt formatCode="###\ ###\ ##0" sourceLinked="1"/>
        <c:majorTickMark val="out"/>
        <c:minorTickMark val="none"/>
        <c:tickLblPos val="nextTo"/>
        <c:crossAx val="108763776"/>
        <c:crosses val="autoZero"/>
        <c:crossBetween val="between"/>
        <c:dispUnits>
          <c:builtInUnit val="thousands"/>
        </c:dispUnits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s-CZ" sz="1600"/>
              <a:t>International inbound visitors in Czechia (2012-2016)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'Foreign visitors'!$A$3</c:f>
              <c:strCache>
                <c:ptCount val="1"/>
                <c:pt idx="0">
                  <c:v>Tourists (overnight visitors)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'Foreign visitors'!$B$2:$F$2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'Foreign visitors'!$B$3:$F$3</c:f>
              <c:numCache>
                <c:formatCode>#,##0</c:formatCode>
                <c:ptCount val="5"/>
                <c:pt idx="0">
                  <c:v>9500</c:v>
                </c:pt>
                <c:pt idx="1">
                  <c:v>9672</c:v>
                </c:pt>
                <c:pt idx="2">
                  <c:v>10019</c:v>
                </c:pt>
                <c:pt idx="3">
                  <c:v>10918</c:v>
                </c:pt>
                <c:pt idx="4">
                  <c:v>12241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2-4779-BCBD-B15AF291F1DC}"/>
            </c:ext>
          </c:extLst>
        </c:ser>
        <c:ser>
          <c:idx val="1"/>
          <c:order val="1"/>
          <c:tx>
            <c:strRef>
              <c:f>'Foreign visitors'!$A$4</c:f>
              <c:strCache>
                <c:ptCount val="1"/>
                <c:pt idx="0">
                  <c:v>Excursionists (same-day visitors)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'Foreign visitors'!$B$2:$F$2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'Foreign visitors'!$B$4:$F$4</c:f>
              <c:numCache>
                <c:formatCode>#,##0</c:formatCode>
                <c:ptCount val="5"/>
                <c:pt idx="0">
                  <c:v>12362</c:v>
                </c:pt>
                <c:pt idx="1">
                  <c:v>12749</c:v>
                </c:pt>
                <c:pt idx="2">
                  <c:v>13188</c:v>
                </c:pt>
                <c:pt idx="3">
                  <c:v>14452</c:v>
                </c:pt>
                <c:pt idx="4">
                  <c:v>16241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92-4779-BCBD-B15AF291F1DC}"/>
            </c:ext>
          </c:extLst>
        </c:ser>
        <c:ser>
          <c:idx val="2"/>
          <c:order val="2"/>
          <c:tx>
            <c:strRef>
              <c:f>'Foreign visitors'!$A$5</c:f>
              <c:strCache>
                <c:ptCount val="1"/>
                <c:pt idx="0">
                  <c:v>Transiting passengers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'Foreign visitors'!$B$2:$F$2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'Foreign visitors'!$B$5:$F$5</c:f>
              <c:numCache>
                <c:formatCode>#,##0</c:formatCode>
                <c:ptCount val="5"/>
                <c:pt idx="0">
                  <c:v>2305</c:v>
                </c:pt>
                <c:pt idx="1">
                  <c:v>2305</c:v>
                </c:pt>
                <c:pt idx="2">
                  <c:v>2360</c:v>
                </c:pt>
                <c:pt idx="3">
                  <c:v>2448</c:v>
                </c:pt>
                <c:pt idx="4">
                  <c:v>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92-4779-BCBD-B15AF291F1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9884928"/>
        <c:axId val="109886464"/>
      </c:barChart>
      <c:catAx>
        <c:axId val="10988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886464"/>
        <c:crosses val="autoZero"/>
        <c:auto val="1"/>
        <c:lblAlgn val="ctr"/>
        <c:lblOffset val="100"/>
        <c:noMultiLvlLbl val="0"/>
      </c:catAx>
      <c:valAx>
        <c:axId val="109886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GB" sz="900" b="0" i="1" noProof="0"/>
                </a:pPr>
                <a:r>
                  <a:rPr lang="en-GB" sz="900" b="0" i="1" noProof="0"/>
                  <a:t>Number of visitors (thous.)</a:t>
                </a:r>
              </a:p>
            </c:rich>
          </c:tx>
          <c:layout>
            <c:manualLayout>
              <c:xMode val="edge"/>
              <c:yMode val="edge"/>
              <c:x val="1.2619093524181153E-2"/>
              <c:y val="0.210025153105862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098849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s-CZ" sz="1600"/>
              <a:t>Main reason for the visit by tourists</a:t>
            </a:r>
            <a:r>
              <a:rPr lang="cs-CZ" sz="1600" baseline="0"/>
              <a:t> </a:t>
            </a:r>
            <a:r>
              <a:rPr lang="cs-CZ" sz="1600"/>
              <a:t>of Czechia (2016)</a:t>
            </a:r>
            <a:endParaRPr lang="en-US" sz="16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880367895189576E-2"/>
          <c:y val="0.29174905220180813"/>
          <c:w val="0.45635095613048382"/>
          <c:h val="0.62853893263342253"/>
        </c:manualLayout>
      </c:layout>
      <c:doughnutChart>
        <c:varyColors val="1"/>
        <c:ser>
          <c:idx val="0"/>
          <c:order val="0"/>
          <c:tx>
            <c:strRef>
              <c:f>'Purpose of visit'!$B$1</c:f>
              <c:strCache>
                <c:ptCount val="1"/>
                <c:pt idx="0">
                  <c:v>Tourists</c:v>
                </c:pt>
              </c:strCache>
            </c:strRef>
          </c:tx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C9-4E52-85B4-6F333F3169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'Purpose of visit'!$A$2:$A$6</c:f>
              <c:strCache>
                <c:ptCount val="5"/>
                <c:pt idx="0">
                  <c:v>Holiday</c:v>
                </c:pt>
                <c:pt idx="1">
                  <c:v>Visit of relatives</c:v>
                </c:pt>
                <c:pt idx="2">
                  <c:v>Business trip</c:v>
                </c:pt>
                <c:pt idx="3">
                  <c:v>Shopping</c:v>
                </c:pt>
                <c:pt idx="4">
                  <c:v>Other</c:v>
                </c:pt>
              </c:strCache>
            </c:strRef>
          </c:cat>
          <c:val>
            <c:numRef>
              <c:f>'Purpose of visit'!$B$2:$B$6</c:f>
              <c:numCache>
                <c:formatCode>General</c:formatCode>
                <c:ptCount val="5"/>
                <c:pt idx="0">
                  <c:v>65</c:v>
                </c:pt>
                <c:pt idx="1">
                  <c:v>12</c:v>
                </c:pt>
                <c:pt idx="2">
                  <c:v>16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C9-4E52-85B4-6F333F316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034033245844456"/>
          <c:y val="0.39926800816564689"/>
          <c:w val="0.28933606828558245"/>
          <c:h val="0.394982137649461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s-CZ" sz="1600"/>
              <a:t>Main reason for the visit by same-day</a:t>
            </a:r>
            <a:r>
              <a:rPr lang="cs-CZ" sz="1600" baseline="0"/>
              <a:t> visitors </a:t>
            </a:r>
            <a:r>
              <a:rPr lang="cs-CZ" sz="1600"/>
              <a:t>of Czechia (2016)</a:t>
            </a:r>
            <a:endParaRPr lang="en-US" sz="16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880367895189576E-2"/>
          <c:y val="0.29174905220180813"/>
          <c:w val="0.45635095613048382"/>
          <c:h val="0.62853893263342286"/>
        </c:manualLayout>
      </c:layout>
      <c:doughnutChart>
        <c:varyColors val="1"/>
        <c:ser>
          <c:idx val="0"/>
          <c:order val="0"/>
          <c:tx>
            <c:strRef>
              <c:f>'Purpose of visit'!$B$1</c:f>
              <c:strCache>
                <c:ptCount val="1"/>
                <c:pt idx="0">
                  <c:v>Tourists</c:v>
                </c:pt>
              </c:strCache>
            </c:strRef>
          </c:tx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97-4F85-BBEA-CE509C5C79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'Purpose of visit'!$A$2:$A$6</c:f>
              <c:strCache>
                <c:ptCount val="5"/>
                <c:pt idx="0">
                  <c:v>Holiday</c:v>
                </c:pt>
                <c:pt idx="1">
                  <c:v>Visit of relatives</c:v>
                </c:pt>
                <c:pt idx="2">
                  <c:v>Business trip</c:v>
                </c:pt>
                <c:pt idx="3">
                  <c:v>Shopping</c:v>
                </c:pt>
                <c:pt idx="4">
                  <c:v>Other</c:v>
                </c:pt>
              </c:strCache>
            </c:strRef>
          </c:cat>
          <c:val>
            <c:numRef>
              <c:f>'Purpose of visit'!$C$2:$C$6</c:f>
              <c:numCache>
                <c:formatCode>General</c:formatCode>
                <c:ptCount val="5"/>
                <c:pt idx="0">
                  <c:v>13</c:v>
                </c:pt>
                <c:pt idx="1">
                  <c:v>4</c:v>
                </c:pt>
                <c:pt idx="2">
                  <c:v>3</c:v>
                </c:pt>
                <c:pt idx="3">
                  <c:v>80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7-4F85-BBEA-CE509C5C7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034033245844512"/>
          <c:y val="0.39926800816564711"/>
          <c:w val="0.28933606828558256"/>
          <c:h val="0.394982137649462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s-CZ" sz="1600"/>
              <a:t>Type of visit in Czechia by tourists in 2016 (%)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264285714285732E-2"/>
          <c:y val="0.27379884806065918"/>
          <c:w val="0.47933730158730181"/>
          <c:h val="0.66050415573053367"/>
        </c:manualLayout>
      </c:layout>
      <c:doughnutChart>
        <c:varyColors val="1"/>
        <c:ser>
          <c:idx val="0"/>
          <c:order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84-4A4F-9C99-A0E6A32D2C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'Type of visit'!$A$2:$A$5</c:f>
              <c:strCache>
                <c:ptCount val="4"/>
                <c:pt idx="0">
                  <c:v>Individually</c:v>
                </c:pt>
                <c:pt idx="1">
                  <c:v>With travel agency</c:v>
                </c:pt>
                <c:pt idx="2">
                  <c:v>Employer</c:v>
                </c:pt>
                <c:pt idx="3">
                  <c:v>Otherwise</c:v>
                </c:pt>
              </c:strCache>
            </c:strRef>
          </c:cat>
          <c:val>
            <c:numRef>
              <c:f>'Type of visit'!$B$2:$B$5</c:f>
              <c:numCache>
                <c:formatCode>General</c:formatCode>
                <c:ptCount val="4"/>
                <c:pt idx="0">
                  <c:v>75</c:v>
                </c:pt>
                <c:pt idx="1">
                  <c:v>12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4-4A4F-9C99-A0E6A32D2C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61886243386243"/>
          <c:y val="0.43661636045494412"/>
          <c:w val="0.36053042328042373"/>
          <c:h val="0.315985710119569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0.93902</cdr:x>
      <cdr:y>0.42006</cdr:y>
    </cdr:from>
    <cdr:to>
      <cdr:x>0.96518</cdr:x>
      <cdr:y>0.45017</cdr:y>
    </cdr:to>
    <cdr:sp macro="" textlink="">
      <cdr:nvSpPr>
        <cdr:cNvPr id="2" name="Šipka: dolů 1">
          <a:extLst xmlns:a="http://schemas.openxmlformats.org/drawingml/2006/main">
            <a:ext uri="{FF2B5EF4-FFF2-40B4-BE49-F238E27FC236}">
              <a16:creationId xmlns:a16="http://schemas.microsoft.com/office/drawing/2014/main" id="{55D8B54B-0C11-4603-BFFC-5DBFFF4686AA}"/>
            </a:ext>
          </a:extLst>
        </cdr:cNvPr>
        <cdr:cNvSpPr/>
      </cdr:nvSpPr>
      <cdr:spPr>
        <a:xfrm xmlns:a="http://schemas.openxmlformats.org/drawingml/2006/main">
          <a:off x="4157980" y="2041501"/>
          <a:ext cx="115824" cy="14630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  <cdr:relSizeAnchor xmlns:cdr="http://schemas.openxmlformats.org/drawingml/2006/chartDrawing">
    <cdr:from>
      <cdr:x>0.87649</cdr:x>
      <cdr:y>0.68151</cdr:y>
    </cdr:from>
    <cdr:to>
      <cdr:x>0.90264</cdr:x>
      <cdr:y>0.71162</cdr:y>
    </cdr:to>
    <cdr:sp macro="" textlink="">
      <cdr:nvSpPr>
        <cdr:cNvPr id="3" name="Šipka: dolů 2">
          <a:extLst xmlns:a="http://schemas.openxmlformats.org/drawingml/2006/main">
            <a:ext uri="{FF2B5EF4-FFF2-40B4-BE49-F238E27FC236}">
              <a16:creationId xmlns:a16="http://schemas.microsoft.com/office/drawing/2014/main" id="{55D8B54B-0C11-4603-BFFC-5DBFFF4686AA}"/>
            </a:ext>
          </a:extLst>
        </cdr:cNvPr>
        <cdr:cNvSpPr/>
      </cdr:nvSpPr>
      <cdr:spPr>
        <a:xfrm xmlns:a="http://schemas.openxmlformats.org/drawingml/2006/main">
          <a:off x="3881078" y="3312160"/>
          <a:ext cx="115824" cy="14630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  <cdr:relSizeAnchor xmlns:cdr="http://schemas.openxmlformats.org/drawingml/2006/chartDrawing">
    <cdr:from>
      <cdr:x>0.85786</cdr:x>
      <cdr:y>0.85559</cdr:y>
    </cdr:from>
    <cdr:to>
      <cdr:x>0.88401</cdr:x>
      <cdr:y>0.8857</cdr:y>
    </cdr:to>
    <cdr:sp macro="" textlink="">
      <cdr:nvSpPr>
        <cdr:cNvPr id="4" name="Šipka: dolů 3">
          <a:extLst xmlns:a="http://schemas.openxmlformats.org/drawingml/2006/main">
            <a:ext uri="{FF2B5EF4-FFF2-40B4-BE49-F238E27FC236}">
              <a16:creationId xmlns:a16="http://schemas.microsoft.com/office/drawing/2014/main" id="{55D8B54B-0C11-4603-BFFC-5DBFFF4686AA}"/>
            </a:ext>
          </a:extLst>
        </cdr:cNvPr>
        <cdr:cNvSpPr/>
      </cdr:nvSpPr>
      <cdr:spPr>
        <a:xfrm xmlns:a="http://schemas.openxmlformats.org/drawingml/2006/main">
          <a:off x="3798588" y="4158185"/>
          <a:ext cx="115824" cy="14630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E0444B-3CD8-4CC1-B234-B9171852C24B}" type="datetimeFigureOut">
              <a:rPr lang="cs-CZ"/>
              <a:pPr/>
              <a:t>02.05.2022</a:t>
            </a:fld>
            <a:endParaRPr lang="cs-CZ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B9222-461B-4834-9CEC-0D123B37487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44035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84238"/>
            <a:fld id="{504AAFC2-029B-4209-B4E1-4FDDBFE833CD}" type="slidenum">
              <a:rPr lang="cs-CZ" sz="1200">
                <a:latin typeface="Calibri" pitchFamily="34" charset="0"/>
              </a:rPr>
              <a:pPr algn="r" defTabSz="884238"/>
              <a:t>4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957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455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68611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84238"/>
            <a:fld id="{ED765768-2ABF-456F-9C7F-E14AECC66105}" type="slidenum">
              <a:rPr lang="cs-CZ" sz="1200">
                <a:latin typeface="Calibri" pitchFamily="34" charset="0"/>
              </a:rPr>
              <a:pPr algn="r" defTabSz="884238"/>
              <a:t>15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0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102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68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837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054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92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094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39939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84238"/>
            <a:fld id="{808D90F2-380C-4D6F-9F1A-4E95CDFA744A}" type="slidenum">
              <a:rPr lang="cs-CZ" sz="1200">
                <a:latin typeface="Calibri" pitchFamily="34" charset="0"/>
              </a:rPr>
              <a:pPr algn="r" defTabSz="884238"/>
              <a:t>22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192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72707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84238"/>
            <a:fld id="{66699427-8075-44F9-8850-037FB0197581}" type="slidenum">
              <a:rPr lang="cs-CZ" sz="1200">
                <a:latin typeface="Calibri" pitchFamily="34" charset="0"/>
              </a:rPr>
              <a:pPr algn="r" defTabSz="884238"/>
              <a:t>36</a:t>
            </a:fld>
            <a:endParaRPr lang="cs-C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03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90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39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623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797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12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16F8-F06B-4772-8E96-4FC8EDF40CD0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83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2000" y="1340768"/>
            <a:ext cx="7740000" cy="1152128"/>
          </a:xfrm>
        </p:spPr>
        <p:txBody>
          <a:bodyPr/>
          <a:lstStyle>
            <a:lvl1pPr algn="l">
              <a:defRPr sz="4000" b="1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00" y="2708920"/>
            <a:ext cx="7740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 cap="all" baseline="0"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84176"/>
            <a:ext cx="4038600" cy="4493096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  <a:p>
            <a:pPr lvl="2"/>
            <a:r>
              <a:rPr lang="en-US" noProof="0" dirty="0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84176"/>
            <a:ext cx="4038600" cy="4493096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  <a:p>
            <a:pPr lvl="2"/>
            <a:r>
              <a:rPr lang="en-US" noProof="0" dirty="0"/>
              <a:t>Třetí úroveň</a:t>
            </a:r>
          </a:p>
        </p:txBody>
      </p:sp>
      <p:sp>
        <p:nvSpPr>
          <p:cNvPr id="5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9D72-FB75-4BBB-92E4-3328A8FCF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190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58851"/>
            <a:ext cx="4040188" cy="3918421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3190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58851"/>
            <a:ext cx="4041775" cy="3918421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  <p:sp>
        <p:nvSpPr>
          <p:cNvPr id="7" name="Zástupný symbol pro číslo snímku 8"/>
          <p:cNvSpPr>
            <a:spLocks noGrp="1"/>
          </p:cNvSpPr>
          <p:nvPr>
            <p:ph type="sldNum" sz="quarter" idx="10"/>
          </p:nvPr>
        </p:nvSpPr>
        <p:spPr>
          <a:xfrm>
            <a:off x="6516688" y="6092825"/>
            <a:ext cx="21590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E14F-31A7-40FA-BF6F-761FF57AA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 cap="all" baseline="0"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5680-454A-46CF-8748-6C81E8861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6153-A5BA-42D8-960D-22F640F64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432048"/>
          </a:xfrm>
        </p:spPr>
        <p:txBody>
          <a:bodyPr anchor="b"/>
          <a:lstStyle>
            <a:lvl1pPr algn="l">
              <a:defRPr sz="2000" b="0" cap="none" baseline="0"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340769"/>
            <a:ext cx="8229600" cy="45365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Klepnutím na ikonu přidáte obrázek.</a:t>
            </a:r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EF8B5-D4D2-4EB1-9BD2-A5FBA51CD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nak_uk_prf_pruhled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300663"/>
            <a:ext cx="1258888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Dartmouth_znak_pruhledn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5300663"/>
            <a:ext cx="11747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2000" y="1340768"/>
            <a:ext cx="7740000" cy="1152128"/>
          </a:xfrm>
        </p:spPr>
        <p:txBody>
          <a:bodyPr/>
          <a:lstStyle>
            <a:lvl1pPr algn="l">
              <a:defRPr sz="4000" b="1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00" y="2708920"/>
            <a:ext cx="7740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4493096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  <a:p>
            <a:pPr lvl="2"/>
            <a:r>
              <a:rPr lang="en-US" noProof="0" dirty="0"/>
              <a:t>Třetí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D4BA9-3E10-485B-962D-86697C706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 cap="all" baseline="0"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84176"/>
            <a:ext cx="4038600" cy="4493096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  <a:p>
            <a:pPr lvl="2"/>
            <a:r>
              <a:rPr lang="en-US" noProof="0" dirty="0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84176"/>
            <a:ext cx="4038600" cy="4493096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  <a:p>
            <a:pPr lvl="2"/>
            <a:r>
              <a:rPr lang="en-US" noProof="0" dirty="0"/>
              <a:t>Třetí úroveň</a:t>
            </a:r>
          </a:p>
        </p:txBody>
      </p:sp>
      <p:sp>
        <p:nvSpPr>
          <p:cNvPr id="5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D71C3-A0DF-4434-B237-6F127B0E0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190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58851"/>
            <a:ext cx="4040188" cy="3918421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3190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58851"/>
            <a:ext cx="4041775" cy="3918421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  <p:sp>
        <p:nvSpPr>
          <p:cNvPr id="7" name="Zástupný symbol pro číslo snímku 8"/>
          <p:cNvSpPr>
            <a:spLocks noGrp="1"/>
          </p:cNvSpPr>
          <p:nvPr>
            <p:ph type="sldNum" sz="quarter" idx="10"/>
          </p:nvPr>
        </p:nvSpPr>
        <p:spPr>
          <a:xfrm>
            <a:off x="6516688" y="6092825"/>
            <a:ext cx="21590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84CDB-638D-48FD-943C-B10B64434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 cap="all" baseline="0"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DE412-EA68-4EA1-94B5-18551F724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4493096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  <a:p>
            <a:pPr lvl="2"/>
            <a:r>
              <a:rPr lang="en-US" noProof="0" dirty="0"/>
              <a:t>Třetí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E1EBA-6EFA-478F-A5F7-912C2EC4C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37B8-4D8E-451A-B007-3415B23AA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432048"/>
          </a:xfrm>
        </p:spPr>
        <p:txBody>
          <a:bodyPr anchor="b"/>
          <a:lstStyle>
            <a:lvl1pPr algn="l">
              <a:defRPr sz="2000" b="0" cap="none" baseline="0"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340769"/>
            <a:ext cx="8229600" cy="45365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Klepnutím na ikonu přidáte obrázek.</a:t>
            </a:r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DBB52-9D87-4155-87A0-88C5C96AD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nak_uk_prf_pruhled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300663"/>
            <a:ext cx="1258888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Dartmouth_znak_pruhledn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5300663"/>
            <a:ext cx="11747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2000" y="1340768"/>
            <a:ext cx="7740000" cy="1152128"/>
          </a:xfrm>
        </p:spPr>
        <p:txBody>
          <a:bodyPr/>
          <a:lstStyle>
            <a:lvl1pPr algn="l">
              <a:defRPr sz="4000" b="1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00" y="2708920"/>
            <a:ext cx="7740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4493096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  <a:p>
            <a:pPr lvl="2"/>
            <a:r>
              <a:rPr lang="en-US" noProof="0" dirty="0"/>
              <a:t>Třetí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4A4E-0DCA-47CE-9E7C-18CC3D1AE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 cap="all" baseline="0"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84176"/>
            <a:ext cx="4038600" cy="4493096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  <a:p>
            <a:pPr lvl="2"/>
            <a:r>
              <a:rPr lang="en-US" noProof="0" dirty="0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84176"/>
            <a:ext cx="4038600" cy="4493096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  <a:p>
            <a:pPr lvl="2"/>
            <a:r>
              <a:rPr lang="en-US" noProof="0" dirty="0"/>
              <a:t>Třetí úroveň</a:t>
            </a:r>
          </a:p>
        </p:txBody>
      </p:sp>
      <p:sp>
        <p:nvSpPr>
          <p:cNvPr id="5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C65D-1715-47F4-915E-947769199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190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58851"/>
            <a:ext cx="4040188" cy="3918421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3190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58851"/>
            <a:ext cx="4041775" cy="3918421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  <p:sp>
        <p:nvSpPr>
          <p:cNvPr id="7" name="Zástupný symbol pro číslo snímku 8"/>
          <p:cNvSpPr>
            <a:spLocks noGrp="1"/>
          </p:cNvSpPr>
          <p:nvPr>
            <p:ph type="sldNum" sz="quarter" idx="10"/>
          </p:nvPr>
        </p:nvSpPr>
        <p:spPr>
          <a:xfrm>
            <a:off x="6516688" y="6092825"/>
            <a:ext cx="21590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2980-01A0-4CA9-A6A1-2B9033447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 cap="all" baseline="0"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488D-D3F4-4CD9-9FAA-147DA2C9F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ACD5C-9A65-4DFD-BD1B-0D8ABD2F3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432048"/>
          </a:xfrm>
        </p:spPr>
        <p:txBody>
          <a:bodyPr anchor="b"/>
          <a:lstStyle>
            <a:lvl1pPr algn="l">
              <a:defRPr sz="2000" b="0" cap="none" baseline="0"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340769"/>
            <a:ext cx="8229600" cy="45365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Klepnutím na ikonu přidáte obrázek.</a:t>
            </a:r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F82C-F23D-40DA-B73D-C30543B00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 cap="all" baseline="0"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84176"/>
            <a:ext cx="4038600" cy="4493096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  <a:p>
            <a:pPr lvl="2"/>
            <a:r>
              <a:rPr lang="en-US" noProof="0" dirty="0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84176"/>
            <a:ext cx="4038600" cy="4493096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  <a:p>
            <a:pPr lvl="2"/>
            <a:r>
              <a:rPr lang="en-US" noProof="0" dirty="0"/>
              <a:t>Třetí úroveň</a:t>
            </a:r>
          </a:p>
        </p:txBody>
      </p:sp>
      <p:sp>
        <p:nvSpPr>
          <p:cNvPr id="5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07642-2986-4DC3-B16A-64405B8BF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190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58851"/>
            <a:ext cx="4040188" cy="3918421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3190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58851"/>
            <a:ext cx="4041775" cy="3918421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</p:txBody>
      </p:sp>
      <p:sp>
        <p:nvSpPr>
          <p:cNvPr id="7" name="Zástupný symbol pro číslo snímku 8"/>
          <p:cNvSpPr>
            <a:spLocks noGrp="1"/>
          </p:cNvSpPr>
          <p:nvPr>
            <p:ph type="sldNum" sz="quarter" idx="10"/>
          </p:nvPr>
        </p:nvSpPr>
        <p:spPr>
          <a:xfrm>
            <a:off x="6516688" y="6092825"/>
            <a:ext cx="21590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B764-8908-4B83-96FC-F075E6269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 cap="all" baseline="0"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E4B9C-A925-4705-9EDC-977AC3643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A883-F0AB-4C0F-A23D-0B0EA2AB8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432048"/>
          </a:xfrm>
        </p:spPr>
        <p:txBody>
          <a:bodyPr anchor="b"/>
          <a:lstStyle>
            <a:lvl1pPr algn="l">
              <a:defRPr sz="2000" b="0" cap="none" baseline="0"/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340769"/>
            <a:ext cx="8229600" cy="45365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Klepnutím na ikonu přidáte obrázek.</a:t>
            </a:r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608D-7DBB-4305-BC43-07DB3FB82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2000" y="1340768"/>
            <a:ext cx="7740000" cy="1152128"/>
          </a:xfrm>
        </p:spPr>
        <p:txBody>
          <a:bodyPr/>
          <a:lstStyle>
            <a:lvl1pPr algn="l">
              <a:defRPr sz="4000" b="1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00" y="2708920"/>
            <a:ext cx="7740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5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4493096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dirty="0"/>
              <a:t>Klepnutím lze upravit styly předlohy textu.</a:t>
            </a:r>
          </a:p>
          <a:p>
            <a:pPr lvl="1"/>
            <a:r>
              <a:rPr lang="en-US" noProof="0" dirty="0"/>
              <a:t>Druhá úroveň</a:t>
            </a:r>
          </a:p>
          <a:p>
            <a:pPr lvl="2"/>
            <a:r>
              <a:rPr lang="en-US" noProof="0" dirty="0"/>
              <a:t>Třetí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553200" y="6092825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5AF2-E942-4518-B139-DAA591DBF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384300"/>
            <a:ext cx="82296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  <a:p>
            <a:pPr lvl="2"/>
            <a:r>
              <a:rPr lang="en-US"/>
              <a:t>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88125" y="6092825"/>
            <a:ext cx="2133600" cy="43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56830B-BECD-4B2F-9E61-954EB0EFA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921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384300"/>
            <a:ext cx="82296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  <a:p>
            <a:pPr lvl="2"/>
            <a:r>
              <a:rPr lang="en-US"/>
              <a:t>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88125" y="6092825"/>
            <a:ext cx="2133600" cy="43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4EC8DA-5166-4955-A042-4E082B5AD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1741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384300"/>
            <a:ext cx="82296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  <a:p>
            <a:pPr lvl="2"/>
            <a:r>
              <a:rPr lang="en-US"/>
              <a:t>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88125" y="6092825"/>
            <a:ext cx="2133600" cy="43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2D0A90-D023-4D14-B5B2-002D0FB64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79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2560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384300"/>
            <a:ext cx="82296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  <a:p>
            <a:pPr lvl="2"/>
            <a:r>
              <a:rPr lang="en-US"/>
              <a:t>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88125" y="6092825"/>
            <a:ext cx="2133600" cy="43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282546-7714-4628-ACA4-2C3706048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telrevue.cz,www.czso.cz/" TargetMode="External"/><Relationship Id="rId3" Type="http://schemas.openxmlformats.org/officeDocument/2006/relationships/hyperlink" Target="http://www.mmr.cz/" TargetMode="External"/><Relationship Id="rId7" Type="http://schemas.openxmlformats.org/officeDocument/2006/relationships/hyperlink" Target="http://www.cot.cz/" TargetMode="External"/><Relationship Id="rId2" Type="http://schemas.openxmlformats.org/officeDocument/2006/relationships/hyperlink" Target="http://www.czechtourism.cz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mmr.cz,www.cestovni-ruch.cz/" TargetMode="External"/><Relationship Id="rId5" Type="http://schemas.openxmlformats.org/officeDocument/2006/relationships/hyperlink" Target="http://www.czechtourservice.cz/" TargetMode="External"/><Relationship Id="rId4" Type="http://schemas.openxmlformats.org/officeDocument/2006/relationships/hyperlink" Target="http://www.world-tourism.org/" TargetMode="External"/><Relationship Id="rId9" Type="http://schemas.openxmlformats.org/officeDocument/2006/relationships/hyperlink" Target="http://www.magconlsunting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ctrTitle"/>
          </p:nvPr>
        </p:nvSpPr>
        <p:spPr bwMode="auto">
          <a:xfrm>
            <a:off x="701675" y="1341438"/>
            <a:ext cx="7740650" cy="11509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cap="none">
                <a:latin typeface="Arial" charset="0"/>
              </a:rPr>
              <a:t>Tourism in Czechia</a:t>
            </a:r>
            <a:endParaRPr lang="en-US" cap="none">
              <a:latin typeface="Arial" charset="0"/>
            </a:endParaRPr>
          </a:p>
        </p:txBody>
      </p:sp>
      <p:sp>
        <p:nvSpPr>
          <p:cNvPr id="33794" name="Podnadpis 2"/>
          <p:cNvSpPr>
            <a:spLocks noGrp="1"/>
          </p:cNvSpPr>
          <p:nvPr>
            <p:ph type="subTitle" idx="1"/>
          </p:nvPr>
        </p:nvSpPr>
        <p:spPr>
          <a:xfrm>
            <a:off x="701675" y="2708275"/>
            <a:ext cx="7740650" cy="1752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altLang="cs-CZ" sz="2800" b="1"/>
              <a:t>Jiří Vágner</a:t>
            </a:r>
            <a:endParaRPr lang="cs-CZ" altLang="cs-CZ" sz="2800" b="1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cs-CZ" altLang="cs-CZ" sz="1800"/>
              <a:t>Charles University in Prague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altLang="cs-CZ" sz="1800"/>
              <a:t>Faculty of Science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altLang="cs-CZ" sz="1800"/>
              <a:t>Department of Social Geography and Regional Development</a:t>
            </a:r>
            <a:endParaRPr lang="cs-CZ" altLang="cs-CZ" sz="18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cs-CZ" altLang="cs-CZ" sz="1800">
                <a:latin typeface="Arial" charset="0"/>
              </a:rPr>
              <a:t>vagner@natur.cuni.cz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8C2A6B07-BD93-4632-BE83-B69AF10A9ADF}"/>
              </a:ext>
            </a:extLst>
          </p:cNvPr>
          <p:cNvGraphicFramePr>
            <a:graphicFrameLocks/>
          </p:cNvGraphicFramePr>
          <p:nvPr/>
        </p:nvGraphicFramePr>
        <p:xfrm>
          <a:off x="4572000" y="1262468"/>
          <a:ext cx="4428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111182" y="1262468"/>
          <a:ext cx="4428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/>
          <a:lstStyle/>
          <a:p>
            <a:pPr algn="ctr"/>
            <a:r>
              <a:rPr lang="en-GB" b="1" cap="none"/>
              <a:t>Inbound tourism – nationalities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4"/>
          <p:cNvSpPr txBox="1">
            <a:spLocks/>
          </p:cNvSpPr>
          <p:nvPr/>
        </p:nvSpPr>
        <p:spPr>
          <a:xfrm>
            <a:off x="148856" y="6124354"/>
            <a:ext cx="6634716" cy="480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Source: </a:t>
            </a:r>
            <a:r>
              <a:rPr lang="cs-CZ" sz="1200" dirty="0">
                <a:latin typeface="Arial" pitchFamily="34" charset="0"/>
                <a:ea typeface="+mj-ea"/>
                <a:cs typeface="Arial" pitchFamily="34" charset="0"/>
              </a:rPr>
              <a:t>CZSO </a:t>
            </a: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(20</a:t>
            </a:r>
            <a:r>
              <a:rPr lang="cs-CZ" sz="1200" dirty="0">
                <a:latin typeface="Arial" pitchFamily="34" charset="0"/>
                <a:ea typeface="+mj-ea"/>
                <a:cs typeface="Arial" pitchFamily="34" charset="0"/>
              </a:rPr>
              <a:t>22</a:t>
            </a: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GB" sz="12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Přímá spojovací šipka 10">
            <a:extLst>
              <a:ext uri="{FF2B5EF4-FFF2-40B4-BE49-F238E27FC236}">
                <a16:creationId xmlns:a16="http://schemas.microsoft.com/office/drawing/2014/main" id="{76E6C5EB-6303-4417-8694-DFB4D29317F6}"/>
              </a:ext>
            </a:extLst>
          </p:cNvPr>
          <p:cNvCxnSpPr>
            <a:cxnSpLocks/>
          </p:cNvCxnSpPr>
          <p:nvPr/>
        </p:nvCxnSpPr>
        <p:spPr>
          <a:xfrm flipV="1">
            <a:off x="4329562" y="2995107"/>
            <a:ext cx="443606" cy="2967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0ECBBDDD-9FE9-44FA-ACB6-A0A29289719F}"/>
              </a:ext>
            </a:extLst>
          </p:cNvPr>
          <p:cNvSpPr/>
          <p:nvPr/>
        </p:nvSpPr>
        <p:spPr>
          <a:xfrm>
            <a:off x="3316224" y="3169920"/>
            <a:ext cx="1164336" cy="1901952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67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cap="none"/>
              <a:t>Inbound tourism – nationalities + receipts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af 5"/>
          <p:cNvGraphicFramePr/>
          <p:nvPr/>
        </p:nvGraphicFramePr>
        <p:xfrm>
          <a:off x="145386" y="1233377"/>
          <a:ext cx="628015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Nadpis 4"/>
          <p:cNvSpPr txBox="1">
            <a:spLocks/>
          </p:cNvSpPr>
          <p:nvPr/>
        </p:nvSpPr>
        <p:spPr>
          <a:xfrm>
            <a:off x="6507127" y="1233377"/>
            <a:ext cx="2498650" cy="111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Note: Only countries with</a:t>
            </a:r>
            <a:r>
              <a:rPr kumimoji="0" lang="en-GB" sz="1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at least one billion CZK spend by inbound visitors </a:t>
            </a: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in </a:t>
            </a:r>
            <a:r>
              <a:rPr lang="en-GB" sz="1000" dirty="0" err="1">
                <a:latin typeface="Arial" pitchFamily="34" charset="0"/>
                <a:ea typeface="+mj-ea"/>
                <a:cs typeface="Arial" pitchFamily="34" charset="0"/>
              </a:rPr>
              <a:t>Czechia</a:t>
            </a:r>
            <a:r>
              <a:rPr kumimoji="0" lang="en-GB" sz="1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are shown.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Source: Ministry of Regional Development of the Czech Republic (2018) - based on CNB (2017)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9" name="Graf 8"/>
          <p:cNvGraphicFramePr/>
          <p:nvPr/>
        </p:nvGraphicFramePr>
        <p:xfrm>
          <a:off x="145164" y="3971261"/>
          <a:ext cx="6585245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Nadpis 4"/>
          <p:cNvSpPr txBox="1">
            <a:spLocks/>
          </p:cNvSpPr>
          <p:nvPr/>
        </p:nvSpPr>
        <p:spPr>
          <a:xfrm>
            <a:off x="6776486" y="6379535"/>
            <a:ext cx="2197393" cy="290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Source: </a:t>
            </a:r>
            <a:r>
              <a:rPr lang="cs-CZ" sz="1000" dirty="0">
                <a:latin typeface="Arial" pitchFamily="34" charset="0"/>
                <a:ea typeface="+mj-ea"/>
                <a:cs typeface="Arial" pitchFamily="34" charset="0"/>
              </a:rPr>
              <a:t>Statistika a My </a:t>
            </a: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(201</a:t>
            </a:r>
            <a:r>
              <a:rPr lang="cs-CZ" sz="1000" dirty="0"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7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/>
          <a:lstStyle/>
          <a:p>
            <a:pPr algn="ctr"/>
            <a:r>
              <a:rPr lang="en-GB" b="1" cap="none"/>
              <a:t>Inbound tourism – receipts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obsah 5"/>
          <p:cNvSpPr>
            <a:spLocks noGrp="1"/>
          </p:cNvSpPr>
          <p:nvPr>
            <p:ph idx="1"/>
          </p:nvPr>
        </p:nvSpPr>
        <p:spPr>
          <a:xfrm>
            <a:off x="811757" y="1499191"/>
            <a:ext cx="7520940" cy="196702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i="1" dirty="0"/>
              <a:t>Total expenditures/receipts 2016:</a:t>
            </a:r>
          </a:p>
          <a:p>
            <a:pPr lvl="2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Same-day visitors 1 500 CZK </a:t>
            </a:r>
            <a:r>
              <a:rPr lang="cs-CZ" sz="1800" b="0" dirty="0"/>
              <a:t>[59 EUR] </a:t>
            </a:r>
            <a:r>
              <a:rPr lang="en-GB" sz="1800" b="0" dirty="0"/>
              <a:t>(person/day) – goods (67%), fuel (18%)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b="0" dirty="0"/>
              <a:t>Tourists 2 800 CZK</a:t>
            </a:r>
            <a:r>
              <a:rPr lang="cs-CZ" sz="1800" b="0" dirty="0"/>
              <a:t> [110 EUR]</a:t>
            </a:r>
            <a:r>
              <a:rPr lang="en-GB" sz="1800" b="0" dirty="0"/>
              <a:t> (person/day) – transport (26%), accommodation (21%), meals in restaurants (16%), goods (12%)</a:t>
            </a:r>
          </a:p>
          <a:p>
            <a:pPr lvl="3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/>
              <a:t>-&gt; average stay in </a:t>
            </a:r>
            <a:r>
              <a:rPr lang="en-GB" sz="1800" dirty="0" err="1"/>
              <a:t>Czechia</a:t>
            </a:r>
            <a:r>
              <a:rPr lang="en-GB" sz="1800" dirty="0"/>
              <a:t> is 5,8 days</a:t>
            </a:r>
            <a:endParaRPr lang="en-GB" sz="1800" b="0" dirty="0"/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GB" sz="1900" b="0" dirty="0"/>
          </a:p>
          <a:p>
            <a:pPr lvl="2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endParaRPr lang="en-GB" sz="19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09487"/>
              </p:ext>
            </p:extLst>
          </p:nvPr>
        </p:nvGraphicFramePr>
        <p:xfrm>
          <a:off x="1612900" y="4262030"/>
          <a:ext cx="5918200" cy="1587500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Type of visitor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15/16 %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Tourists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201 518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181 653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176 860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157 446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10,9%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Same-day visitors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4 488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22 492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21 740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20 165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8,9%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Transiting passengers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2 374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2 470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2 731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2 479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-3,9%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228 380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206 615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201 331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180 090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10,5%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Nadpis 4"/>
          <p:cNvSpPr txBox="1">
            <a:spLocks/>
          </p:cNvSpPr>
          <p:nvPr/>
        </p:nvSpPr>
        <p:spPr>
          <a:xfrm>
            <a:off x="1562988" y="5805377"/>
            <a:ext cx="3487478" cy="480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Source: Stem/Mark and </a:t>
            </a:r>
            <a:r>
              <a:rPr lang="en-GB" sz="1200" dirty="0" err="1">
                <a:latin typeface="Arial" pitchFamily="34" charset="0"/>
                <a:ea typeface="+mj-ea"/>
                <a:cs typeface="Arial" pitchFamily="34" charset="0"/>
              </a:rPr>
              <a:t>CzechTourism</a:t>
            </a: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 (2017)</a:t>
            </a:r>
            <a:endParaRPr kumimoji="0" lang="en-GB" sz="12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Nadpis 4"/>
          <p:cNvSpPr txBox="1">
            <a:spLocks/>
          </p:cNvSpPr>
          <p:nvPr/>
        </p:nvSpPr>
        <p:spPr>
          <a:xfrm>
            <a:off x="2115879" y="3742661"/>
            <a:ext cx="4890977" cy="499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Estimates of </a:t>
            </a:r>
            <a:r>
              <a:rPr kumimoji="0" lang="en-GB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receipts from inbound tourism</a:t>
            </a:r>
            <a:r>
              <a:rPr kumimoji="0" lang="cs-CZ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 </a:t>
            </a:r>
            <a:r>
              <a:rPr kumimoji="0" lang="cs-CZ" sz="1400" b="1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Czechia</a:t>
            </a:r>
            <a:r>
              <a:rPr kumimoji="0" lang="en-GB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by type of visitor in CZK (mil.): 2013-2016</a:t>
            </a:r>
            <a:endParaRPr kumimoji="0" lang="en-GB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0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Arrivals-kra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4677"/>
            <a:ext cx="9144000" cy="6463323"/>
          </a:xfrm>
          <a:prstGeom prst="rect">
            <a:avLst/>
          </a:prstGeom>
        </p:spPr>
      </p:pic>
      <p:sp>
        <p:nvSpPr>
          <p:cNvPr id="14" name="Nadpis 4"/>
          <p:cNvSpPr txBox="1">
            <a:spLocks/>
          </p:cNvSpPr>
          <p:nvPr/>
        </p:nvSpPr>
        <p:spPr>
          <a:xfrm>
            <a:off x="340242" y="6239418"/>
            <a:ext cx="8323923" cy="480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1200">
                <a:latin typeface="Arial" pitchFamily="34" charset="0"/>
                <a:cs typeface="Arial" pitchFamily="34" charset="0"/>
              </a:rPr>
              <a:t>Note: Data based on occupancy in collective accommodation establishments. Prague: 5 tourists per 1 inhabitant.  </a:t>
            </a:r>
            <a:endParaRPr lang="en-GB" sz="120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Arial" pitchFamily="34" charset="0"/>
                <a:ea typeface="+mj-ea"/>
                <a:cs typeface="Arial" pitchFamily="34" charset="0"/>
              </a:rPr>
              <a:t>Source: CZSO (2018)</a:t>
            </a:r>
            <a:endParaRPr kumimoji="0" lang="en-GB" sz="120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Nadpis 4"/>
          <p:cNvSpPr>
            <a:spLocks noGrp="1"/>
          </p:cNvSpPr>
          <p:nvPr>
            <p:ph type="title"/>
          </p:nvPr>
        </p:nvSpPr>
        <p:spPr>
          <a:xfrm>
            <a:off x="1350335" y="0"/>
            <a:ext cx="6379535" cy="818146"/>
          </a:xfrm>
        </p:spPr>
        <p:txBody>
          <a:bodyPr/>
          <a:lstStyle/>
          <a:p>
            <a:pPr algn="ctr"/>
            <a:r>
              <a:rPr lang="en-GB" sz="1600" b="1" cap="none" dirty="0">
                <a:latin typeface="Arial" pitchFamily="34" charset="0"/>
                <a:cs typeface="Arial" pitchFamily="34" charset="0"/>
              </a:rPr>
              <a:t>Map 4: Inbound tourists in </a:t>
            </a:r>
            <a:r>
              <a:rPr lang="en-GB" sz="1600" b="1" cap="none" dirty="0" err="1">
                <a:latin typeface="Arial" pitchFamily="34" charset="0"/>
                <a:cs typeface="Arial" pitchFamily="34" charset="0"/>
              </a:rPr>
              <a:t>Czechia</a:t>
            </a:r>
            <a:r>
              <a:rPr lang="en-GB" sz="1600" b="1" cap="none" dirty="0">
                <a:latin typeface="Arial" pitchFamily="34" charset="0"/>
                <a:cs typeface="Arial" pitchFamily="34" charset="0"/>
              </a:rPr>
              <a:t> by regions (2017)</a:t>
            </a:r>
          </a:p>
        </p:txBody>
      </p:sp>
    </p:spTree>
    <p:extLst>
      <p:ext uri="{BB962C8B-B14F-4D97-AF65-F5344CB8AC3E}">
        <p14:creationId xmlns:p14="http://schemas.microsoft.com/office/powerpoint/2010/main" val="189727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cap="none"/>
              <a:t>Inbound tourism – regional differentiation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obsah 5"/>
          <p:cNvSpPr>
            <a:spLocks noGrp="1"/>
          </p:cNvSpPr>
          <p:nvPr>
            <p:ph idx="1"/>
          </p:nvPr>
        </p:nvSpPr>
        <p:spPr>
          <a:xfrm>
            <a:off x="333290" y="1275908"/>
            <a:ext cx="5418923" cy="22115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b="0" dirty="0"/>
              <a:t>Inbound tourists in Prague: 64% (2017) vs. 45% (1992)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b="0" dirty="0"/>
              <a:t>-&gt; growth of spatial concentration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b="0" dirty="0"/>
              <a:t>Top 10 places: Prague, </a:t>
            </a:r>
            <a:r>
              <a:rPr lang="cs-CZ" b="0" dirty="0"/>
              <a:t>Brno, Český Krumlov, Karlovy Vary, Plzeň, Mikulov, Františkovy Lázně, Břeclav, Kutná Hora, Mariánské Lázně 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b="0" dirty="0"/>
              <a:t>Inbound same-day visitors - areas located close to the border</a:t>
            </a:r>
          </a:p>
        </p:txBody>
      </p:sp>
      <p:pic>
        <p:nvPicPr>
          <p:cNvPr id="6" name="Obrázek 5" descr="IndexKoncentraceTurist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1161" y="1229536"/>
            <a:ext cx="2990850" cy="24638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Obrázek 6" descr="Same-day-visitors-kraj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489" y="3846627"/>
            <a:ext cx="6624083" cy="2777455"/>
          </a:xfrm>
          <a:prstGeom prst="rect">
            <a:avLst/>
          </a:prstGeom>
        </p:spPr>
      </p:pic>
      <p:sp>
        <p:nvSpPr>
          <p:cNvPr id="8" name="Nadpis 4"/>
          <p:cNvSpPr txBox="1">
            <a:spLocks/>
          </p:cNvSpPr>
          <p:nvPr/>
        </p:nvSpPr>
        <p:spPr>
          <a:xfrm>
            <a:off x="167491" y="6604241"/>
            <a:ext cx="4553365" cy="253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Source: Stem/Mark and </a:t>
            </a:r>
            <a:r>
              <a:rPr lang="en-GB" sz="1000" dirty="0" err="1">
                <a:latin typeface="Arial" pitchFamily="34" charset="0"/>
                <a:ea typeface="+mj-ea"/>
                <a:cs typeface="Arial" pitchFamily="34" charset="0"/>
              </a:rPr>
              <a:t>CzechTourism</a:t>
            </a: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 (2017)</a:t>
            </a:r>
            <a:endParaRPr kumimoji="0" lang="en-GB" sz="10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Nadpis 4"/>
          <p:cNvSpPr txBox="1">
            <a:spLocks/>
          </p:cNvSpPr>
          <p:nvPr/>
        </p:nvSpPr>
        <p:spPr>
          <a:xfrm>
            <a:off x="0" y="3466213"/>
            <a:ext cx="6007395" cy="404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Map 5: Inbound same-day visitors in </a:t>
            </a:r>
            <a:r>
              <a:rPr kumimoji="0" lang="en-GB" sz="1400" b="1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Czechia</a:t>
            </a: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by regions (2016)</a:t>
            </a:r>
          </a:p>
        </p:txBody>
      </p:sp>
      <p:sp>
        <p:nvSpPr>
          <p:cNvPr id="14" name="Nadpis 4"/>
          <p:cNvSpPr txBox="1">
            <a:spLocks/>
          </p:cNvSpPr>
          <p:nvPr/>
        </p:nvSpPr>
        <p:spPr>
          <a:xfrm>
            <a:off x="5996763" y="3700131"/>
            <a:ext cx="2466753" cy="329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Source: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Vystoupil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Šauer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et al. (2011) </a:t>
            </a:r>
            <a:endParaRPr kumimoji="0" lang="en-GB" sz="10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dpis 4"/>
          <p:cNvSpPr>
            <a:spLocks noGrp="1"/>
          </p:cNvSpPr>
          <p:nvPr>
            <p:ph type="title" idx="4294967295"/>
          </p:nvPr>
        </p:nvSpPr>
        <p:spPr bwMode="auto">
          <a:xfrm>
            <a:off x="822325" y="241300"/>
            <a:ext cx="7521575" cy="81756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b="0" cap="none"/>
              <a:t>Inbound tourism – </a:t>
            </a:r>
            <a:r>
              <a:rPr lang="cs-CZ" b="0" cap="none"/>
              <a:t>reasons</a:t>
            </a:r>
            <a:endParaRPr lang="en-GB" b="0" cap="none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438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info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9405" y="1201839"/>
            <a:ext cx="3877614" cy="481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4" name="Zástupný symbol pro obsah 5"/>
          <p:cNvSpPr txBox="1">
            <a:spLocks/>
          </p:cNvSpPr>
          <p:nvPr/>
        </p:nvSpPr>
        <p:spPr bwMode="auto">
          <a:xfrm>
            <a:off x="5032375" y="1779588"/>
            <a:ext cx="3976688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800"/>
              </a:spcBef>
            </a:pPr>
            <a:r>
              <a:rPr lang="en-GB" i="1">
                <a:solidFill>
                  <a:schemeClr val="bg1"/>
                </a:solidFill>
                <a:latin typeface="Franklin Gothic Book"/>
              </a:rPr>
              <a:t>	Discouraging factors: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600">
                <a:solidFill>
                  <a:schemeClr val="bg1"/>
                </a:solidFill>
                <a:latin typeface="Franklin Gothic Book"/>
              </a:rPr>
              <a:t>Criminality (prostitution, taxi-drivers, pickpockets)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600">
                <a:solidFill>
                  <a:schemeClr val="bg1"/>
                </a:solidFill>
                <a:latin typeface="Franklin Gothic Book"/>
              </a:rPr>
              <a:t>Dual prices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600">
                <a:solidFill>
                  <a:schemeClr val="bg1"/>
                </a:solidFill>
                <a:latin typeface="Franklin Gothic Book"/>
              </a:rPr>
              <a:t>Behaviour and language command of service staff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600">
                <a:solidFill>
                  <a:schemeClr val="bg1"/>
                </a:solidFill>
                <a:latin typeface="Franklin Gothic Book"/>
              </a:rPr>
              <a:t>Xenophobia, racism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600">
                <a:solidFill>
                  <a:schemeClr val="bg1"/>
                </a:solidFill>
                <a:latin typeface="Franklin Gothic Book"/>
              </a:rPr>
              <a:t>Visa duty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600">
                <a:solidFill>
                  <a:schemeClr val="bg1"/>
                </a:solidFill>
                <a:latin typeface="Franklin Gothic Book"/>
              </a:rPr>
              <a:t>Bad roads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600">
                <a:solidFill>
                  <a:schemeClr val="bg1"/>
                </a:solidFill>
                <a:latin typeface="Franklin Gothic Book"/>
              </a:rPr>
              <a:t>Quality of bathrooms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600">
                <a:solidFill>
                  <a:schemeClr val="bg1"/>
                </a:solidFill>
                <a:latin typeface="Franklin Gothic Book"/>
              </a:rPr>
              <a:t>Public transport troubles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GB" sz="1600">
                <a:solidFill>
                  <a:schemeClr val="bg1"/>
                </a:solidFill>
                <a:latin typeface="Franklin Gothic Book"/>
              </a:rPr>
              <a:t>Saying thanks when leaving</a:t>
            </a:r>
          </a:p>
          <a:p>
            <a:pPr marL="342900" indent="-342900">
              <a:spcAft>
                <a:spcPts val="800"/>
              </a:spcAft>
              <a:buFont typeface="Arial" charset="0"/>
              <a:buChar char="•"/>
            </a:pPr>
            <a:endParaRPr lang="en-GB">
              <a:solidFill>
                <a:schemeClr val="bg1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5754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/>
          <a:lstStyle/>
          <a:p>
            <a:pPr algn="ctr"/>
            <a:r>
              <a:rPr lang="en-GB" b="1" cap="none" dirty="0"/>
              <a:t>Inbound tourism – perceptions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4"/>
          <p:cNvSpPr txBox="1">
            <a:spLocks/>
          </p:cNvSpPr>
          <p:nvPr/>
        </p:nvSpPr>
        <p:spPr>
          <a:xfrm>
            <a:off x="833447" y="6604241"/>
            <a:ext cx="4553365" cy="253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Source: Stem/Mark and </a:t>
            </a:r>
            <a:r>
              <a:rPr lang="en-GB" sz="1000" dirty="0" err="1">
                <a:latin typeface="Arial" pitchFamily="34" charset="0"/>
                <a:ea typeface="+mj-ea"/>
                <a:cs typeface="Arial" pitchFamily="34" charset="0"/>
              </a:rPr>
              <a:t>CzechTourism</a:t>
            </a: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 (2017)</a:t>
            </a:r>
            <a:endParaRPr kumimoji="0" lang="en-GB" sz="10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Zástupný symbol pro obsah 5"/>
          <p:cNvSpPr>
            <a:spLocks noGrp="1"/>
          </p:cNvSpPr>
          <p:nvPr>
            <p:ph idx="1"/>
          </p:nvPr>
        </p:nvSpPr>
        <p:spPr>
          <a:xfrm>
            <a:off x="5558825" y="3870460"/>
            <a:ext cx="2897111" cy="2792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9 out of 10 satisfied with the visit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4/5 perceived no negatives -&gt;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Same</a:t>
            </a:r>
            <a:r>
              <a:rPr lang="cs-CZ" sz="1800" b="0" dirty="0"/>
              <a:t>-</a:t>
            </a:r>
            <a:r>
              <a:rPr lang="en-GB" sz="1800" b="0" dirty="0"/>
              <a:t>day visitors: prices and (road) infrastructure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Tourists: language skills and catering services</a:t>
            </a:r>
          </a:p>
        </p:txBody>
      </p:sp>
      <p:graphicFrame>
        <p:nvGraphicFramePr>
          <p:cNvPr id="6" name="Graf 5"/>
          <p:cNvGraphicFramePr/>
          <p:nvPr/>
        </p:nvGraphicFramePr>
        <p:xfrm>
          <a:off x="832287" y="1270907"/>
          <a:ext cx="7460687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832918" y="38341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913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7516BE8B-4EE6-466D-8E73-4F03E26DFCD6}"/>
              </a:ext>
            </a:extLst>
          </p:cNvPr>
          <p:cNvGraphicFramePr>
            <a:graphicFrameLocks/>
          </p:cNvGraphicFramePr>
          <p:nvPr/>
        </p:nvGraphicFramePr>
        <p:xfrm>
          <a:off x="4407798" y="12198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cap="none" dirty="0"/>
              <a:t>Outbound tourism of </a:t>
            </a:r>
            <a:r>
              <a:rPr lang="en-GB" b="1" cap="none" dirty="0" err="1"/>
              <a:t>Czechia</a:t>
            </a:r>
            <a:r>
              <a:rPr lang="en-GB" b="1" cap="none" dirty="0"/>
              <a:t> – basic data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5"/>
          <p:cNvSpPr>
            <a:spLocks noGrp="1"/>
          </p:cNvSpPr>
          <p:nvPr>
            <p:ph idx="1"/>
          </p:nvPr>
        </p:nvSpPr>
        <p:spPr>
          <a:xfrm>
            <a:off x="380246" y="1466661"/>
            <a:ext cx="3929204" cy="515070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Based on a sample survey of the CZSO (each month)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(Private and business trips of a person travelling outside his or her usual environment - less than a year and at least one overnight stay = tourist)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201</a:t>
            </a:r>
            <a:r>
              <a:rPr lang="cs-CZ" sz="1800" b="0" dirty="0"/>
              <a:t>9</a:t>
            </a:r>
            <a:r>
              <a:rPr lang="en-GB" sz="1800" b="0" dirty="0"/>
              <a:t>: </a:t>
            </a:r>
            <a:r>
              <a:rPr lang="cs-CZ" sz="1800" b="0" dirty="0"/>
              <a:t>7.35 </a:t>
            </a:r>
            <a:r>
              <a:rPr lang="cs-CZ" sz="1800" b="0" dirty="0" err="1"/>
              <a:t>million</a:t>
            </a:r>
            <a:r>
              <a:rPr lang="en-GB" sz="1800" b="0" dirty="0"/>
              <a:t> departures</a:t>
            </a:r>
            <a:endParaRPr lang="cs-CZ" sz="1800" b="0" dirty="0"/>
          </a:p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cs-CZ" sz="1800" b="0" dirty="0"/>
              <a:t>2020: 2.23 </a:t>
            </a:r>
            <a:r>
              <a:rPr lang="cs-CZ" sz="1800" b="0" dirty="0" err="1"/>
              <a:t>million</a:t>
            </a:r>
            <a:r>
              <a:rPr lang="cs-CZ" sz="1800" b="0" dirty="0"/>
              <a:t> </a:t>
            </a:r>
            <a:r>
              <a:rPr lang="cs-CZ" sz="1800" b="0" dirty="0" err="1"/>
              <a:t>departures</a:t>
            </a:r>
            <a:endParaRPr lang="cs-CZ" sz="1800" b="0" dirty="0"/>
          </a:p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cs-CZ" sz="1800" b="0" dirty="0"/>
              <a:t>2021 (1st-3rd </a:t>
            </a:r>
            <a:r>
              <a:rPr lang="cs-CZ" sz="1800" b="0" dirty="0" err="1"/>
              <a:t>quarter</a:t>
            </a:r>
            <a:r>
              <a:rPr lang="cs-CZ" sz="1800" b="0" dirty="0"/>
              <a:t>): </a:t>
            </a:r>
            <a:r>
              <a:rPr lang="cs-CZ" sz="1800" b="0" dirty="0" err="1"/>
              <a:t>approx</a:t>
            </a:r>
            <a:r>
              <a:rPr lang="cs-CZ" sz="1800" b="0" dirty="0"/>
              <a:t>. </a:t>
            </a:r>
            <a:br>
              <a:rPr lang="cs-CZ" sz="1800" b="0" dirty="0"/>
            </a:br>
            <a:r>
              <a:rPr lang="cs-CZ" sz="1800" b="0" dirty="0"/>
              <a:t>2.5 </a:t>
            </a:r>
            <a:r>
              <a:rPr lang="cs-CZ" sz="1800" b="0" dirty="0" err="1"/>
              <a:t>million</a:t>
            </a:r>
            <a:r>
              <a:rPr lang="cs-CZ" sz="1800" b="0" dirty="0"/>
              <a:t> </a:t>
            </a:r>
            <a:r>
              <a:rPr lang="cs-CZ" sz="1800" b="0" dirty="0" err="1"/>
              <a:t>departures</a:t>
            </a:r>
            <a:endParaRPr lang="en-GB" sz="1800" b="0" dirty="0"/>
          </a:p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Domestic </a:t>
            </a:r>
            <a:r>
              <a:rPr lang="cs-CZ" sz="1800" b="0" dirty="0"/>
              <a:t>vs </a:t>
            </a:r>
            <a:r>
              <a:rPr lang="cs-CZ" sz="1800" b="0" dirty="0" err="1"/>
              <a:t>outbound</a:t>
            </a:r>
            <a:r>
              <a:rPr lang="cs-CZ" sz="1800" b="0" dirty="0"/>
              <a:t>: </a:t>
            </a:r>
            <a:r>
              <a:rPr lang="en-GB" sz="1800" b="0" dirty="0"/>
              <a:t>8:2 </a:t>
            </a:r>
            <a:r>
              <a:rPr lang="cs-CZ" sz="1800" b="0" dirty="0"/>
              <a:t>(2019) and 9:1 (2020)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b="0" dirty="0"/>
              <a:t>Outbound tourism dominated by long trips (7</a:t>
            </a:r>
            <a:r>
              <a:rPr lang="cs-CZ" sz="1800" b="0" dirty="0"/>
              <a:t>1</a:t>
            </a:r>
            <a:r>
              <a:rPr lang="en-GB" sz="1800" b="0" dirty="0"/>
              <a:t>%); short strips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1800" b="0" dirty="0"/>
              <a:t>	(2</a:t>
            </a:r>
            <a:r>
              <a:rPr lang="cs-CZ" sz="1800" b="0" dirty="0"/>
              <a:t>1</a:t>
            </a:r>
            <a:r>
              <a:rPr lang="en-GB" sz="1800" b="0" dirty="0"/>
              <a:t>%); business trips (8%)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b="0" dirty="0"/>
              <a:t>Average expenditure per day</a:t>
            </a:r>
            <a:r>
              <a:rPr lang="cs-CZ" sz="1800" b="0" dirty="0"/>
              <a:t>:</a:t>
            </a:r>
            <a:br>
              <a:rPr lang="cs-CZ" sz="1800" b="0" dirty="0"/>
            </a:br>
            <a:r>
              <a:rPr lang="en-GB" sz="1800" b="0" dirty="0"/>
              <a:t>1 </a:t>
            </a:r>
            <a:r>
              <a:rPr lang="cs-CZ" sz="1800" b="0" dirty="0"/>
              <a:t>5</a:t>
            </a:r>
            <a:r>
              <a:rPr lang="en-GB" sz="1800" b="0" dirty="0"/>
              <a:t>0</a:t>
            </a:r>
            <a:r>
              <a:rPr lang="cs-CZ" sz="1800" b="0" dirty="0"/>
              <a:t>2</a:t>
            </a:r>
            <a:r>
              <a:rPr lang="en-GB" sz="1800" b="0" dirty="0"/>
              <a:t> CZK (</a:t>
            </a:r>
            <a:r>
              <a:rPr lang="cs-CZ" sz="1800" b="0" dirty="0"/>
              <a:t>61</a:t>
            </a:r>
            <a:r>
              <a:rPr lang="en-GB" sz="1800" b="0" dirty="0"/>
              <a:t> EUR)</a:t>
            </a:r>
            <a:r>
              <a:rPr lang="cs-CZ" sz="1800" b="0" dirty="0"/>
              <a:t> in 2019 vs.</a:t>
            </a:r>
            <a:br>
              <a:rPr lang="cs-CZ" sz="1800" b="0" dirty="0"/>
            </a:br>
            <a:r>
              <a:rPr lang="cs-CZ" sz="1800" b="0" dirty="0"/>
              <a:t>1 342 CZK (55 EUR) in 2020</a:t>
            </a:r>
          </a:p>
          <a:p>
            <a:pPr lvl="3">
              <a:spcBef>
                <a:spcPts val="0"/>
              </a:spcBef>
              <a:buFont typeface="Arial" pitchFamily="34" charset="0"/>
              <a:buChar char="•"/>
            </a:pPr>
            <a:r>
              <a:rPr lang="en-GB" sz="1300" dirty="0"/>
              <a:t>Domestic tourists: approx. 400 CZK (16 EUR)</a:t>
            </a:r>
            <a:endParaRPr lang="en-GB" sz="1300" b="0" dirty="0"/>
          </a:p>
        </p:txBody>
      </p:sp>
      <p:sp>
        <p:nvSpPr>
          <p:cNvPr id="12" name="Nadpis 4"/>
          <p:cNvSpPr txBox="1">
            <a:spLocks/>
          </p:cNvSpPr>
          <p:nvPr/>
        </p:nvSpPr>
        <p:spPr>
          <a:xfrm>
            <a:off x="4716855" y="6283105"/>
            <a:ext cx="4262943" cy="289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Source:</a:t>
            </a:r>
            <a:r>
              <a:rPr lang="cs-CZ" sz="1000" dirty="0">
                <a:latin typeface="Arial" pitchFamily="34" charset="0"/>
                <a:ea typeface="+mj-ea"/>
                <a:cs typeface="Arial" pitchFamily="34" charset="0"/>
              </a:rPr>
              <a:t> CZSO (2021)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5638250A-2581-4E3A-B4B6-E7061029A294}"/>
              </a:ext>
            </a:extLst>
          </p:cNvPr>
          <p:cNvGraphicFramePr>
            <a:graphicFrameLocks/>
          </p:cNvGraphicFramePr>
          <p:nvPr/>
        </p:nvGraphicFramePr>
        <p:xfrm>
          <a:off x="4716854" y="4220632"/>
          <a:ext cx="4262943" cy="210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Přímá spojovací šipka 10"/>
          <p:cNvCxnSpPr>
            <a:cxnSpLocks/>
          </p:cNvCxnSpPr>
          <p:nvPr/>
        </p:nvCxnSpPr>
        <p:spPr>
          <a:xfrm flipH="1">
            <a:off x="8181976" y="3255826"/>
            <a:ext cx="95249" cy="9084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96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0198B0AD-AC10-4188-89FE-60189123144A}"/>
              </a:ext>
            </a:extLst>
          </p:cNvPr>
          <p:cNvGraphicFramePr>
            <a:graphicFrameLocks/>
          </p:cNvGraphicFramePr>
          <p:nvPr/>
        </p:nvGraphicFramePr>
        <p:xfrm>
          <a:off x="501941" y="4213487"/>
          <a:ext cx="3779999" cy="215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83FEA7E4-3815-4A22-9954-EDDD50E49890}"/>
              </a:ext>
            </a:extLst>
          </p:cNvPr>
          <p:cNvGraphicFramePr>
            <a:graphicFrameLocks/>
          </p:cNvGraphicFramePr>
          <p:nvPr/>
        </p:nvGraphicFramePr>
        <p:xfrm>
          <a:off x="2126516" y="1195629"/>
          <a:ext cx="4860000" cy="287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/>
          <a:lstStyle/>
          <a:p>
            <a:pPr algn="ctr"/>
            <a:r>
              <a:rPr lang="en-GB" b="1" cap="none" dirty="0"/>
              <a:t>Outbound tourism – main purpose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4"/>
          <p:cNvSpPr txBox="1">
            <a:spLocks/>
          </p:cNvSpPr>
          <p:nvPr/>
        </p:nvSpPr>
        <p:spPr>
          <a:xfrm>
            <a:off x="147587" y="6444114"/>
            <a:ext cx="8823158" cy="413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Note: Short</a:t>
            </a:r>
            <a:r>
              <a:rPr kumimoji="0" lang="en-GB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trips </a:t>
            </a: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= 1-3 </a:t>
            </a:r>
            <a:r>
              <a:rPr kumimoji="0" lang="en-GB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overnight stays; long trips = 4 and more overnight stays 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Source: CZSO (20</a:t>
            </a:r>
            <a:r>
              <a:rPr lang="cs-CZ" sz="1200" dirty="0">
                <a:latin typeface="Arial" pitchFamily="34" charset="0"/>
                <a:ea typeface="+mj-ea"/>
                <a:cs typeface="Arial" pitchFamily="34" charset="0"/>
              </a:rPr>
              <a:t>20</a:t>
            </a: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3B0AD235-6B41-4590-9166-89A7D2B8DF6E}"/>
              </a:ext>
            </a:extLst>
          </p:cNvPr>
          <p:cNvGraphicFramePr>
            <a:graphicFrameLocks/>
          </p:cNvGraphicFramePr>
          <p:nvPr/>
        </p:nvGraphicFramePr>
        <p:xfrm>
          <a:off x="4802194" y="4213487"/>
          <a:ext cx="3779999" cy="215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9574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cap="none" dirty="0"/>
              <a:t>Outbound tourism – by countries </a:t>
            </a:r>
            <a:r>
              <a:rPr lang="cs-CZ" b="1" cap="none" dirty="0"/>
              <a:t>+ </a:t>
            </a:r>
            <a:r>
              <a:rPr lang="en-GB" b="1" cap="none" dirty="0"/>
              <a:t>expenditures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5"/>
          <p:cNvSpPr>
            <a:spLocks noGrp="1"/>
          </p:cNvSpPr>
          <p:nvPr>
            <p:ph idx="1"/>
          </p:nvPr>
        </p:nvSpPr>
        <p:spPr>
          <a:xfrm>
            <a:off x="407720" y="1728769"/>
            <a:ext cx="4026058" cy="37895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Most of the long trips (4 and more overnights) are realized in Europe (a</a:t>
            </a:r>
            <a:r>
              <a:rPr lang="cs-CZ" sz="1800" b="0" dirty="0" err="1"/>
              <a:t>round</a:t>
            </a:r>
            <a:r>
              <a:rPr lang="en-GB" sz="1800" b="0" dirty="0"/>
              <a:t> 90%)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Croatia, </a:t>
            </a:r>
            <a:r>
              <a:rPr lang="cs-CZ" sz="1800" b="0"/>
              <a:t>Slovakia, </a:t>
            </a:r>
            <a:r>
              <a:rPr lang="en-GB" sz="1800" b="0"/>
              <a:t>Italy</a:t>
            </a:r>
            <a:r>
              <a:rPr lang="en-GB" sz="1800" b="0" dirty="0"/>
              <a:t>, Austria</a:t>
            </a:r>
            <a:r>
              <a:rPr lang="cs-CZ" sz="1800" b="0" dirty="0"/>
              <a:t>, </a:t>
            </a:r>
            <a:r>
              <a:rPr lang="en-GB" sz="1800" b="0" dirty="0"/>
              <a:t>Greece – </a:t>
            </a:r>
            <a:r>
              <a:rPr lang="cs-CZ" sz="1800" b="0" dirty="0" err="1"/>
              <a:t>around</a:t>
            </a:r>
            <a:r>
              <a:rPr lang="en-GB" sz="1800" b="0" dirty="0"/>
              <a:t> </a:t>
            </a:r>
            <a:r>
              <a:rPr lang="cs-CZ" sz="1800" b="0" dirty="0"/>
              <a:t>6</a:t>
            </a:r>
            <a:r>
              <a:rPr lang="en-GB" sz="1800" b="0" dirty="0"/>
              <a:t>0%</a:t>
            </a:r>
            <a:endParaRPr lang="cs-CZ" sz="1800" b="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Short trips – Slovakia, Austria, Germany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Holiday destination spaces: sea </a:t>
            </a:r>
            <a:r>
              <a:rPr lang="cs-CZ" sz="1800" b="0" dirty="0"/>
              <a:t>(</a:t>
            </a:r>
            <a:r>
              <a:rPr lang="en-GB" sz="1800" b="0" dirty="0"/>
              <a:t>60%</a:t>
            </a:r>
            <a:r>
              <a:rPr lang="cs-CZ" sz="1800" b="0" dirty="0"/>
              <a:t>)</a:t>
            </a:r>
            <a:r>
              <a:rPr lang="en-GB" sz="1800" b="0" dirty="0"/>
              <a:t>; mountains </a:t>
            </a:r>
            <a:r>
              <a:rPr lang="cs-CZ" sz="1800" b="0" dirty="0"/>
              <a:t>(2</a:t>
            </a:r>
            <a:r>
              <a:rPr lang="en-GB" sz="1800" b="0" dirty="0"/>
              <a:t>0%</a:t>
            </a:r>
            <a:r>
              <a:rPr lang="cs-CZ" sz="1800" b="0" dirty="0"/>
              <a:t>)</a:t>
            </a:r>
            <a:r>
              <a:rPr lang="en-GB" sz="1800" b="0" dirty="0"/>
              <a:t>; cities/culture</a:t>
            </a:r>
            <a:r>
              <a:rPr lang="cs-CZ" sz="1800" b="0" dirty="0"/>
              <a:t> (</a:t>
            </a:r>
            <a:r>
              <a:rPr lang="en-GB" sz="1800" b="0" dirty="0"/>
              <a:t>10%</a:t>
            </a:r>
            <a:r>
              <a:rPr lang="cs-CZ" sz="1800" b="0" dirty="0"/>
              <a:t>)</a:t>
            </a:r>
          </a:p>
        </p:txBody>
      </p:sp>
      <p:sp>
        <p:nvSpPr>
          <p:cNvPr id="9" name="Nadpis 4"/>
          <p:cNvSpPr txBox="1">
            <a:spLocks/>
          </p:cNvSpPr>
          <p:nvPr/>
        </p:nvSpPr>
        <p:spPr>
          <a:xfrm>
            <a:off x="4465674" y="4816549"/>
            <a:ext cx="4540103" cy="754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Note: Only countries with</a:t>
            </a:r>
            <a:r>
              <a:rPr kumimoji="0" lang="en-GB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at least one billion CZK spend by Czech visitors are shown.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Source: Ministry of Regional Development of the Czech Republic (2018)</a:t>
            </a:r>
            <a:r>
              <a:rPr lang="cs-CZ" sz="1200" dirty="0"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lang="cs-CZ" sz="1200" dirty="0" err="1">
                <a:latin typeface="Arial" pitchFamily="34" charset="0"/>
                <a:ea typeface="+mj-ea"/>
                <a:cs typeface="Arial" pitchFamily="34" charset="0"/>
              </a:rPr>
              <a:t>based</a:t>
            </a:r>
            <a:r>
              <a:rPr lang="cs-CZ" sz="1200" dirty="0">
                <a:latin typeface="Arial" pitchFamily="34" charset="0"/>
                <a:ea typeface="+mj-ea"/>
                <a:cs typeface="Arial" pitchFamily="34" charset="0"/>
              </a:rPr>
              <a:t> on CNB (2017)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Graf 10"/>
          <p:cNvGraphicFramePr/>
          <p:nvPr/>
        </p:nvGraphicFramePr>
        <p:xfrm>
          <a:off x="4444409" y="1733106"/>
          <a:ext cx="4572000" cy="30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822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Contents</a:t>
            </a:r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492625"/>
          </a:xfrm>
        </p:spPr>
        <p:txBody>
          <a:bodyPr/>
          <a:lstStyle/>
          <a:p>
            <a:pPr eaLnBrk="1" hangingPunct="1"/>
            <a:r>
              <a:rPr lang="cs-CZ"/>
              <a:t>Inbound tourism</a:t>
            </a:r>
          </a:p>
          <a:p>
            <a:pPr eaLnBrk="1" hangingPunct="1"/>
            <a:r>
              <a:rPr lang="cs-CZ"/>
              <a:t>Outbound tourism</a:t>
            </a:r>
          </a:p>
          <a:p>
            <a:pPr eaLnBrk="1" hangingPunct="1"/>
            <a:r>
              <a:rPr lang="cs-CZ"/>
              <a:t>Regional aspects</a:t>
            </a:r>
          </a:p>
          <a:p>
            <a:pPr eaLnBrk="1" hangingPunct="1"/>
            <a:r>
              <a:rPr lang="cs-CZ"/>
              <a:t>SWOT analysis</a:t>
            </a:r>
          </a:p>
          <a:p>
            <a:pPr eaLnBrk="1" hangingPunct="1"/>
            <a:r>
              <a:rPr lang="cs-CZ"/>
              <a:t>Tourism management</a:t>
            </a:r>
          </a:p>
        </p:txBody>
      </p:sp>
      <p:pic>
        <p:nvPicPr>
          <p:cNvPr id="34819" name="Picture 4" descr="view_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450" y="1198563"/>
            <a:ext cx="37338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Vyjezdy1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8837"/>
            <a:ext cx="9144000" cy="6463323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84459" y="0"/>
            <a:ext cx="7520940" cy="413886"/>
          </a:xfrm>
        </p:spPr>
        <p:txBody>
          <a:bodyPr/>
          <a:lstStyle/>
          <a:p>
            <a:pPr algn="ctr"/>
            <a:r>
              <a:rPr lang="en-GB" sz="1600" b="1" cap="none" dirty="0">
                <a:latin typeface="Arial" pitchFamily="34" charset="0"/>
                <a:cs typeface="Arial" pitchFamily="34" charset="0"/>
              </a:rPr>
              <a:t>Map 1: Departures of Czechoslovak residents abroad in 1980</a:t>
            </a:r>
          </a:p>
        </p:txBody>
      </p:sp>
      <p:sp>
        <p:nvSpPr>
          <p:cNvPr id="11" name="Nadpis 4"/>
          <p:cNvSpPr txBox="1">
            <a:spLocks/>
          </p:cNvSpPr>
          <p:nvPr/>
        </p:nvSpPr>
        <p:spPr>
          <a:xfrm>
            <a:off x="147587" y="6444114"/>
            <a:ext cx="8823158" cy="413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ea typeface="+mj-ea"/>
                <a:cs typeface="Arial" pitchFamily="34" charset="0"/>
              </a:rPr>
              <a:t>Source: From </a:t>
            </a:r>
            <a:r>
              <a:rPr lang="en-US" sz="1200" dirty="0" err="1">
                <a:latin typeface="Arial" pitchFamily="34" charset="0"/>
                <a:ea typeface="+mj-ea"/>
                <a:cs typeface="Arial" pitchFamily="34" charset="0"/>
              </a:rPr>
              <a:t>Vystoupil</a:t>
            </a:r>
            <a:r>
              <a:rPr lang="en-US" sz="120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ea typeface="+mj-ea"/>
                <a:cs typeface="Arial" pitchFamily="34" charset="0"/>
              </a:rPr>
              <a:t>Šauer</a:t>
            </a:r>
            <a:r>
              <a:rPr lang="en-US" sz="1200" dirty="0">
                <a:latin typeface="Arial" pitchFamily="34" charset="0"/>
                <a:ea typeface="+mj-ea"/>
                <a:cs typeface="Arial" pitchFamily="34" charset="0"/>
              </a:rPr>
              <a:t> et al. (2011) – based on CZSO (2009)</a:t>
            </a:r>
            <a:endParaRPr kumimoji="0" lang="en-US" sz="12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2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yjezdy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3630"/>
            <a:ext cx="9144000" cy="6463323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84459" y="0"/>
            <a:ext cx="7520940" cy="413886"/>
          </a:xfrm>
        </p:spPr>
        <p:txBody>
          <a:bodyPr/>
          <a:lstStyle/>
          <a:p>
            <a:pPr algn="ctr"/>
            <a:r>
              <a:rPr lang="en-GB" sz="1600" b="1" cap="none" dirty="0">
                <a:latin typeface="Arial" pitchFamily="34" charset="0"/>
                <a:cs typeface="Arial" pitchFamily="34" charset="0"/>
              </a:rPr>
              <a:t>Map </a:t>
            </a:r>
            <a:r>
              <a:rPr lang="cs-CZ" sz="1600" b="1" cap="none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1600" b="1" cap="none" dirty="0">
                <a:latin typeface="Arial" pitchFamily="34" charset="0"/>
                <a:cs typeface="Arial" pitchFamily="34" charset="0"/>
              </a:rPr>
              <a:t>: Departures of Czech residents abroad in </a:t>
            </a:r>
            <a:r>
              <a:rPr lang="cs-CZ" sz="1600" b="1" cap="none" dirty="0">
                <a:latin typeface="Arial" pitchFamily="34" charset="0"/>
                <a:cs typeface="Arial" pitchFamily="34" charset="0"/>
              </a:rPr>
              <a:t>2015</a:t>
            </a:r>
            <a:endParaRPr lang="en-GB" sz="16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147587" y="6444114"/>
            <a:ext cx="8823158" cy="413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Note: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Based on a sample survey in Czech households. Only trips with at least </a:t>
            </a:r>
            <a:r>
              <a:rPr lang="en-US" sz="1200">
                <a:latin typeface="Arial" pitchFamily="34" charset="0"/>
                <a:cs typeface="Arial" pitchFamily="34" charset="0"/>
              </a:rPr>
              <a:t>four overnight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stays included.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ea typeface="+mj-ea"/>
                <a:cs typeface="Arial" pitchFamily="34" charset="0"/>
              </a:rPr>
              <a:t>Source: CZSO (2018)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9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Nadpis 4"/>
          <p:cNvSpPr>
            <a:spLocks noGrp="1"/>
          </p:cNvSpPr>
          <p:nvPr>
            <p:ph type="title" idx="4294967295"/>
          </p:nvPr>
        </p:nvSpPr>
        <p:spPr bwMode="auto">
          <a:xfrm>
            <a:off x="822325" y="241300"/>
            <a:ext cx="7521575" cy="81756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b="0" cap="none"/>
              <a:t>Outbound vs. inbound tourism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438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388" name="Zástupný symbol pro obsah 5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3009900"/>
          </a:xfrm>
        </p:spPr>
        <p:txBody>
          <a:bodyPr/>
          <a:lstStyle/>
          <a:p>
            <a:pPr eaLnBrk="1" hangingPunct="1"/>
            <a:r>
              <a:rPr lang="en-GB" sz="1800" b="1"/>
              <a:t>Czechia has a positive balance in international tourism</a:t>
            </a:r>
          </a:p>
          <a:p>
            <a:pPr eaLnBrk="1" hangingPunct="1"/>
            <a:r>
              <a:rPr lang="en-GB" sz="1800" b="1"/>
              <a:t>From an economic perspective (and due to the methodological issues) is much more important to look at the financial flows than at the flows of people</a:t>
            </a:r>
          </a:p>
          <a:p>
            <a:pPr eaLnBrk="1" hangingPunct="1"/>
            <a:r>
              <a:rPr lang="en-GB" sz="1800" b="1"/>
              <a:t>Long-term surplus country - but decrease</a:t>
            </a:r>
          </a:p>
        </p:txBody>
      </p:sp>
      <p:graphicFrame>
        <p:nvGraphicFramePr>
          <p:cNvPr id="7" name="Graf 6"/>
          <p:cNvGraphicFramePr/>
          <p:nvPr/>
        </p:nvGraphicFramePr>
        <p:xfrm>
          <a:off x="981850" y="2868239"/>
          <a:ext cx="7198241" cy="314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Nadpis 4"/>
          <p:cNvSpPr txBox="1">
            <a:spLocks/>
          </p:cNvSpPr>
          <p:nvPr/>
        </p:nvSpPr>
        <p:spPr>
          <a:xfrm>
            <a:off x="966788" y="6305550"/>
            <a:ext cx="7188200" cy="319088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Source: Ministry of Regional Development of the Czech Republic (2018) - based on CNB (2017)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Tourist subregions</a:t>
            </a:r>
          </a:p>
        </p:txBody>
      </p:sp>
      <p:pic>
        <p:nvPicPr>
          <p:cNvPr id="56322" name="Picture 3" descr="tu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14450" y="1223963"/>
            <a:ext cx="6515100" cy="46831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Spa resorts</a:t>
            </a:r>
          </a:p>
        </p:txBody>
      </p:sp>
      <p:pic>
        <p:nvPicPr>
          <p:cNvPr id="57346" name="Picture 3" descr="mapa-lazn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65163" y="1268413"/>
            <a:ext cx="7813675" cy="468471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Unesco World Heritage</a:t>
            </a:r>
          </a:p>
        </p:txBody>
      </p:sp>
      <p:pic>
        <p:nvPicPr>
          <p:cNvPr id="58370" name="Picture 3" descr="UNESCO-ob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363538"/>
            <a:ext cx="3606800" cy="56165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UNESCO World Heritage</a:t>
            </a:r>
          </a:p>
        </p:txBody>
      </p:sp>
      <p:pic>
        <p:nvPicPr>
          <p:cNvPr id="59394" name="Picture 3" descr="mapaunesc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3113" y="1219200"/>
            <a:ext cx="7597775" cy="48371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Landscape protection</a:t>
            </a:r>
          </a:p>
        </p:txBody>
      </p:sp>
      <p:pic>
        <p:nvPicPr>
          <p:cNvPr id="60418" name="Picture 3" descr="chú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3113" y="1189038"/>
            <a:ext cx="7597775" cy="47720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System of landscape protection</a:t>
            </a:r>
          </a:p>
        </p:txBody>
      </p:sp>
      <p:sp>
        <p:nvSpPr>
          <p:cNvPr id="61442" name="Rectangle 3"/>
          <p:cNvSpPr>
            <a:spLocks noGrp="1"/>
          </p:cNvSpPr>
          <p:nvPr>
            <p:ph idx="4294967295"/>
          </p:nvPr>
        </p:nvSpPr>
        <p:spPr>
          <a:xfrm>
            <a:off x="766763" y="5300663"/>
            <a:ext cx="8377237" cy="7921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cs-CZ" sz="800"/>
          </a:p>
          <a:p>
            <a:pPr eaLnBrk="1" hangingPunct="1">
              <a:lnSpc>
                <a:spcPct val="70000"/>
              </a:lnSpc>
            </a:pPr>
            <a:r>
              <a:rPr lang="cs-CZ" b="1"/>
              <a:t>Biospher</a:t>
            </a:r>
            <a:r>
              <a:rPr lang="cs-CZ" b="1">
                <a:latin typeface="Arial" charset="0"/>
              </a:rPr>
              <a:t>e</a:t>
            </a:r>
            <a:r>
              <a:rPr lang="cs-CZ" b="1"/>
              <a:t> preserves UNESCO (M</a:t>
            </a:r>
            <a:r>
              <a:rPr lang="en-US" b="1">
                <a:cs typeface="Arial" charset="0"/>
              </a:rPr>
              <a:t>&amp;</a:t>
            </a:r>
            <a:r>
              <a:rPr lang="cs-CZ" b="1">
                <a:cs typeface="Arial" charset="0"/>
              </a:rPr>
              <a:t>B):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cs-CZ" sz="1600" b="1">
                <a:cs typeface="Arial" charset="0"/>
              </a:rPr>
              <a:t>      Křivoklátsko, Třeboňsko, Pálava, Šumava, Krkonoše, Bílé Karpaty</a:t>
            </a:r>
            <a:endParaRPr lang="en-US" sz="1600" b="1">
              <a:cs typeface="Arial" charset="0"/>
            </a:endParaRPr>
          </a:p>
        </p:txBody>
      </p:sp>
      <p:pic>
        <p:nvPicPr>
          <p:cNvPr id="61443" name="Picture 4" descr="chú-počty"/>
          <p:cNvPicPr>
            <a:picLocks noChangeAspect="1" noChangeArrowheads="1"/>
          </p:cNvPicPr>
          <p:nvPr/>
        </p:nvPicPr>
        <p:blipFill>
          <a:blip r:embed="rId2"/>
          <a:srcRect b="1749"/>
          <a:stretch>
            <a:fillRect/>
          </a:stretch>
        </p:blipFill>
        <p:spPr bwMode="auto">
          <a:xfrm>
            <a:off x="0" y="1268413"/>
            <a:ext cx="90868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SWOT Analysis</a:t>
            </a:r>
          </a:p>
        </p:txBody>
      </p:sp>
      <p:sp>
        <p:nvSpPr>
          <p:cNvPr id="62466" name="Rectangle 3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492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b="1" i="1"/>
              <a:t>Strengths:</a:t>
            </a:r>
            <a:endParaRPr lang="cs-CZ" sz="2200" b="1" i="1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000" b="1"/>
          </a:p>
          <a:p>
            <a:pPr eaLnBrk="1" hangingPunct="1">
              <a:lnSpc>
                <a:spcPct val="80000"/>
              </a:lnSpc>
            </a:pPr>
            <a:r>
              <a:rPr lang="en-US" sz="2000"/>
              <a:t>Geographical position of the Czech Republic (“heart of Europe”, various morphology, relief, altitude, climatic conditions)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Wealth of historical, cultural, architectural, technical monuments, folkloric events and festivals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Prague as a tourist phenomenon of world importance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Attractive nature – protected regions and national parks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Traditional spas and health treatment system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Sport establishments and facilities, tradition and events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Flexible workforce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A dense and well-marked network of hiking trails throughout the country with a boom of bike-trails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endParaRPr lang="cs-CZ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Image of Czechia in 4 words</a:t>
            </a:r>
          </a:p>
        </p:txBody>
      </p:sp>
      <p:sp>
        <p:nvSpPr>
          <p:cNvPr id="3584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492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/>
              <a:t>Prague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Beer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Ice hockey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Havel</a:t>
            </a:r>
          </a:p>
          <a:p>
            <a:pPr eaLnBrk="1" hangingPunct="1">
              <a:lnSpc>
                <a:spcPct val="90000"/>
              </a:lnSpc>
            </a:pPr>
            <a:endParaRPr lang="cs-CZ" sz="2800"/>
          </a:p>
          <a:p>
            <a:pPr eaLnBrk="1" hangingPunct="1">
              <a:buFont typeface="Arial" charset="0"/>
              <a:buNone/>
            </a:pPr>
            <a:r>
              <a:rPr lang="cs-CZ" sz="2800" b="1" i="1"/>
              <a:t>Idea of Promotion Authorities</a:t>
            </a:r>
          </a:p>
          <a:p>
            <a:pPr eaLnBrk="1" hangingPunct="1">
              <a:buFont typeface="Arial" charset="0"/>
              <a:buNone/>
            </a:pPr>
            <a:endParaRPr lang="cs-CZ" sz="2800" b="1" i="1"/>
          </a:p>
          <a:p>
            <a:pPr eaLnBrk="1" hangingPunct="1">
              <a:buFont typeface="Arial" charset="0"/>
              <a:buNone/>
            </a:pPr>
            <a:r>
              <a:rPr lang="cs-CZ" sz="2800"/>
              <a:t>Czechia = Pleasant and peaceful destination</a:t>
            </a:r>
            <a:r>
              <a:rPr lang="cs-CZ" sz="2800">
                <a:latin typeface="Arial" charset="0"/>
              </a:rPr>
              <a:t> (5th world safest – World Bank 2017)</a:t>
            </a:r>
            <a:endParaRPr lang="cs-CZ" sz="2800" b="1" i="1">
              <a:latin typeface="Arial" charset="0"/>
            </a:endParaRPr>
          </a:p>
          <a:p>
            <a:pPr eaLnBrk="1" hangingPunct="1"/>
            <a:endParaRPr lang="cs-CZ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827088" y="366713"/>
            <a:ext cx="78486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 sz="3500" b="1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Weaknesses</a:t>
            </a:r>
          </a:p>
        </p:txBody>
      </p:sp>
      <p:sp>
        <p:nvSpPr>
          <p:cNvPr id="63490" name="Rectangle 3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492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Worse quality of basic and supplementary tourist services, shortages in the range of accommodation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The system of up-to-date express-way communication have not been fully developed, worse conditions of roads, traffic jams in big cities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Shortage of marketing strategies for development of potential tourist region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Not well-balanced coordination of subjects in tourist promotion and control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Poor promotion of the country and its regions abroad as well as at the national level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Well-operating information system throughout the country has not been completed yet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High demand for skilled personnel with good language knowledge and for professional trainers</a:t>
            </a:r>
            <a:endParaRPr lang="cs-CZ" sz="2000"/>
          </a:p>
          <a:p>
            <a:pPr eaLnBrk="1" hangingPunct="1">
              <a:lnSpc>
                <a:spcPct val="80000"/>
              </a:lnSpc>
            </a:pPr>
            <a:endParaRPr lang="cs-CZ"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Opportunities</a:t>
            </a:r>
          </a:p>
        </p:txBody>
      </p:sp>
      <p:sp>
        <p:nvSpPr>
          <p:cNvPr id="64514" name="Rectangle 3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492625"/>
          </a:xfrm>
        </p:spPr>
        <p:txBody>
          <a:bodyPr/>
          <a:lstStyle/>
          <a:p>
            <a:pPr eaLnBrk="1" hangingPunct="1"/>
            <a:r>
              <a:rPr lang="en-US" sz="2000"/>
              <a:t>Strengthening of the position of the Czech tourism industry in the world and European market mostly through promotion of products designed for specific groups of tourists</a:t>
            </a:r>
            <a:endParaRPr lang="cs-CZ" sz="2000"/>
          </a:p>
          <a:p>
            <a:pPr eaLnBrk="1" hangingPunct="1"/>
            <a:r>
              <a:rPr lang="en-US" sz="2000"/>
              <a:t>Expansion of cooperation of border regions (EUROREGION activities) and other areas and local communities</a:t>
            </a:r>
            <a:endParaRPr lang="cs-CZ" sz="2000"/>
          </a:p>
          <a:p>
            <a:pPr eaLnBrk="1" hangingPunct="1"/>
            <a:r>
              <a:rPr lang="en-US" sz="2000"/>
              <a:t>Development of modern tourist products (rural, active, environmental tourism, sport and cyclotourism, congress and incentive tourism) respecting specifics of individual regions</a:t>
            </a:r>
            <a:endParaRPr lang="cs-CZ" sz="2000"/>
          </a:p>
          <a:p>
            <a:pPr eaLnBrk="1" hangingPunct="1"/>
            <a:r>
              <a:rPr lang="en-US" sz="2000"/>
              <a:t>Preparation of the tourism industry for EU tourist flows and for EU system of subsidizing</a:t>
            </a:r>
            <a:r>
              <a:rPr lang="cs-CZ" sz="2000"/>
              <a:t> (ROP, ESF)</a:t>
            </a:r>
          </a:p>
          <a:p>
            <a:pPr eaLnBrk="1" hangingPunct="1"/>
            <a:r>
              <a:rPr lang="en-US" sz="2000"/>
              <a:t>Orientation at domestic tourism as the other major source of tourist income</a:t>
            </a:r>
            <a:endParaRPr lang="cs-CZ" sz="2000"/>
          </a:p>
          <a:p>
            <a:pPr eaLnBrk="1" hangingPunct="1"/>
            <a:endParaRPr lang="cs-CZ"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Threa</a:t>
            </a:r>
            <a:r>
              <a:rPr lang="cs-CZ" cap="none">
                <a:latin typeface="Arial" charset="0"/>
              </a:rPr>
              <a:t>t</a:t>
            </a:r>
            <a:r>
              <a:rPr lang="cs-CZ" cap="none"/>
              <a:t>s</a:t>
            </a:r>
          </a:p>
        </p:txBody>
      </p:sp>
      <p:sp>
        <p:nvSpPr>
          <p:cNvPr id="65538" name="Rectangle 3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492625"/>
          </a:xfrm>
        </p:spPr>
        <p:txBody>
          <a:bodyPr/>
          <a:lstStyle/>
          <a:p>
            <a:pPr eaLnBrk="1" hangingPunct="1"/>
            <a:r>
              <a:rPr lang="en-US" sz="2000"/>
              <a:t>Underestimating of the importance of a firm legislative framework for business activities and quality of service</a:t>
            </a:r>
            <a:endParaRPr lang="cs-CZ" sz="2000"/>
          </a:p>
          <a:p>
            <a:pPr eaLnBrk="1" hangingPunct="1"/>
            <a:r>
              <a:rPr lang="en-US" sz="2000"/>
              <a:t>Lack of capital necessary for stabilization and development of tourism businesses</a:t>
            </a:r>
            <a:endParaRPr lang="cs-CZ" sz="2000"/>
          </a:p>
          <a:p>
            <a:pPr eaLnBrk="1" hangingPunct="1"/>
            <a:r>
              <a:rPr lang="en-US" sz="2000"/>
              <a:t>Weak cooperation between central government, local self-governments, regional development agencies, tourism associations, professional bodies etc.</a:t>
            </a:r>
            <a:endParaRPr lang="cs-CZ" sz="2000"/>
          </a:p>
          <a:p>
            <a:pPr eaLnBrk="1" hangingPunct="1"/>
            <a:r>
              <a:rPr lang="en-US" sz="2000"/>
              <a:t>Low support of small and medium-sized business as dynamic elements for job creation in regions</a:t>
            </a:r>
            <a:endParaRPr lang="cs-CZ" sz="2000"/>
          </a:p>
          <a:p>
            <a:pPr eaLnBrk="1" hangingPunct="1"/>
            <a:r>
              <a:rPr lang="en-US" sz="2000"/>
              <a:t>Underestimating of the human factor and professional training of tourism industry specialists, including consulting and educational services</a:t>
            </a:r>
            <a:endParaRPr lang="cs-CZ" sz="2000"/>
          </a:p>
          <a:p>
            <a:pPr eaLnBrk="1" hangingPunct="1"/>
            <a:endParaRPr lang="cs-CZ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100" cap="none"/>
              <a:t>Tourism Management in Czechia</a:t>
            </a:r>
          </a:p>
        </p:txBody>
      </p:sp>
      <p:sp>
        <p:nvSpPr>
          <p:cNvPr id="66562" name="Rectangle 3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492625"/>
          </a:xfrm>
        </p:spPr>
        <p:txBody>
          <a:bodyPr/>
          <a:lstStyle/>
          <a:p>
            <a:pPr eaLnBrk="1" hangingPunct="1"/>
            <a:r>
              <a:rPr lang="cs-CZ"/>
              <a:t>Parliament (Chamber of Deputies) – Council for Economy – Board for Tourism and Regions in Crises, Council for International Affairs – Board for Promotion of CR abroad </a:t>
            </a:r>
          </a:p>
          <a:p>
            <a:pPr eaLnBrk="1" hangingPunct="1"/>
            <a:r>
              <a:rPr lang="cs-CZ"/>
              <a:t>Senate – Council for Constitutional Legislation, for Economy, </a:t>
            </a:r>
            <a:r>
              <a:rPr lang="cs-CZ">
                <a:latin typeface="Arial" charset="0"/>
              </a:rPr>
              <a:t>A</a:t>
            </a:r>
            <a:r>
              <a:rPr lang="cs-CZ"/>
              <a:t>griculture and </a:t>
            </a:r>
            <a:r>
              <a:rPr lang="cs-CZ">
                <a:latin typeface="Arial" charset="0"/>
              </a:rPr>
              <a:t>T</a:t>
            </a:r>
            <a:r>
              <a:rPr lang="cs-CZ"/>
              <a:t>ransport, for European Integration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100" cap="none"/>
              <a:t>Ministry for Regional Development (www.mmr.cz)</a:t>
            </a:r>
          </a:p>
        </p:txBody>
      </p:sp>
      <p:sp>
        <p:nvSpPr>
          <p:cNvPr id="47106" name="Rectangle 3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4926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b="1" dirty="0" err="1"/>
              <a:t>Conception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Tourism</a:t>
            </a:r>
            <a:r>
              <a:rPr lang="cs-CZ" sz="2000" b="1" dirty="0"/>
              <a:t> Development in CR 2021-2027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International </a:t>
            </a:r>
            <a:r>
              <a:rPr lang="cs-CZ" sz="2000" dirty="0" err="1"/>
              <a:t>Cooperation</a:t>
            </a:r>
            <a:r>
              <a:rPr lang="cs-CZ" sz="2000" dirty="0"/>
              <a:t> –</a:t>
            </a:r>
            <a:r>
              <a:rPr lang="cs-CZ" sz="2000" dirty="0" err="1"/>
              <a:t>promotion</a:t>
            </a:r>
            <a:r>
              <a:rPr lang="cs-CZ" sz="2000" dirty="0"/>
              <a:t> </a:t>
            </a:r>
            <a:r>
              <a:rPr lang="cs-CZ" sz="2000" dirty="0" err="1"/>
              <a:t>abroad</a:t>
            </a:r>
            <a:r>
              <a:rPr lang="cs-CZ" sz="2000" dirty="0"/>
              <a:t>, WTO agenda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Legislation</a:t>
            </a:r>
            <a:r>
              <a:rPr lang="cs-CZ" sz="2000" dirty="0"/>
              <a:t> </a:t>
            </a:r>
            <a:r>
              <a:rPr lang="cs-CZ" sz="2000" dirty="0" err="1"/>
              <a:t>issues</a:t>
            </a: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Analysis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statistical</a:t>
            </a:r>
            <a:r>
              <a:rPr lang="cs-CZ" sz="2000" dirty="0"/>
              <a:t> data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tourism</a:t>
            </a:r>
            <a:r>
              <a:rPr lang="cs-CZ" sz="2000" dirty="0"/>
              <a:t> in </a:t>
            </a:r>
            <a:r>
              <a:rPr lang="cs-CZ" sz="2000" dirty="0" err="1"/>
              <a:t>regions</a:t>
            </a:r>
            <a:r>
              <a:rPr lang="cs-CZ" sz="2000" dirty="0"/>
              <a:t>, </a:t>
            </a:r>
            <a:r>
              <a:rPr lang="cs-CZ" sz="2000" dirty="0" err="1"/>
              <a:t>cooperation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professional</a:t>
            </a:r>
            <a:r>
              <a:rPr lang="cs-CZ" sz="2000" dirty="0"/>
              <a:t> </a:t>
            </a:r>
            <a:r>
              <a:rPr lang="cs-CZ" sz="2000" dirty="0" err="1"/>
              <a:t>associations</a:t>
            </a:r>
            <a:r>
              <a:rPr lang="cs-CZ" sz="2000" dirty="0"/>
              <a:t>, </a:t>
            </a:r>
            <a:r>
              <a:rPr lang="cs-CZ" sz="2000" dirty="0" err="1"/>
              <a:t>consultancy</a:t>
            </a: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Tourism</a:t>
            </a:r>
            <a:r>
              <a:rPr lang="cs-CZ" sz="2000" dirty="0"/>
              <a:t> </a:t>
            </a:r>
            <a:r>
              <a:rPr lang="cs-CZ" sz="2000" dirty="0" err="1"/>
              <a:t>analysis</a:t>
            </a: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Governmental</a:t>
            </a:r>
            <a:r>
              <a:rPr lang="cs-CZ" sz="2000" dirty="0"/>
              <a:t> support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tourism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+ (Joint) </a:t>
            </a:r>
            <a:r>
              <a:rPr lang="cs-CZ" sz="2000" dirty="0" err="1"/>
              <a:t>Regional</a:t>
            </a:r>
            <a:r>
              <a:rPr lang="cs-CZ" sz="2000" dirty="0"/>
              <a:t> </a:t>
            </a:r>
            <a:r>
              <a:rPr lang="cs-CZ" sz="2000" dirty="0" err="1"/>
              <a:t>operation</a:t>
            </a:r>
            <a:r>
              <a:rPr lang="cs-CZ" sz="2000" dirty="0"/>
              <a:t> Program and </a:t>
            </a:r>
            <a:r>
              <a:rPr lang="cs-CZ" sz="2000" dirty="0" err="1"/>
              <a:t>Operation</a:t>
            </a:r>
            <a:r>
              <a:rPr lang="cs-CZ" sz="2000" dirty="0"/>
              <a:t> Program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Resources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– EU </a:t>
            </a:r>
            <a:r>
              <a:rPr lang="cs-CZ" sz="2000" dirty="0" err="1"/>
              <a:t>structural</a:t>
            </a:r>
            <a:r>
              <a:rPr lang="cs-CZ" sz="2000" dirty="0"/>
              <a:t> </a:t>
            </a:r>
            <a:r>
              <a:rPr lang="cs-CZ" sz="2000" dirty="0" err="1"/>
              <a:t>funds</a:t>
            </a:r>
            <a:endParaRPr lang="cs-CZ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100" cap="none"/>
              <a:t>CzechTourism (www.czechtourism.cz)</a:t>
            </a:r>
          </a:p>
        </p:txBody>
      </p:sp>
      <p:sp>
        <p:nvSpPr>
          <p:cNvPr id="68610" name="Rectangle 3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492625"/>
          </a:xfrm>
        </p:spPr>
        <p:txBody>
          <a:bodyPr/>
          <a:lstStyle/>
          <a:p>
            <a:pPr eaLnBrk="1" hangingPunct="1"/>
            <a:r>
              <a:rPr lang="cs-CZ" sz="2000"/>
              <a:t>Czech Tourist Authority (Min. of Economy 1993)</a:t>
            </a:r>
          </a:p>
          <a:p>
            <a:pPr eaLnBrk="1" hangingPunct="1"/>
            <a:r>
              <a:rPr lang="cs-CZ" sz="2000"/>
              <a:t>Formation of consciousness about CR as a country with broad tourist potential </a:t>
            </a:r>
          </a:p>
          <a:p>
            <a:pPr eaLnBrk="1" hangingPunct="1"/>
            <a:r>
              <a:rPr lang="cs-CZ" sz="2000"/>
              <a:t>Participation in promotion events and trade fairs</a:t>
            </a:r>
          </a:p>
          <a:p>
            <a:pPr eaLnBrk="1" hangingPunct="1"/>
            <a:r>
              <a:rPr lang="cs-CZ" sz="2000"/>
              <a:t>24 affiliations abroad</a:t>
            </a:r>
          </a:p>
          <a:p>
            <a:pPr eaLnBrk="1" hangingPunct="1"/>
            <a:r>
              <a:rPr lang="cs-CZ" sz="2000"/>
              <a:t>Publishing of promotion materials</a:t>
            </a:r>
          </a:p>
          <a:p>
            <a:pPr eaLnBrk="1" hangingPunct="1"/>
            <a:r>
              <a:rPr lang="cs-CZ" sz="2000"/>
              <a:t>Cooperation with regional and international organizations (ETC, EFCT)</a:t>
            </a:r>
          </a:p>
          <a:p>
            <a:pPr eaLnBrk="1" hangingPunct="1"/>
            <a:endParaRPr lang="cs-CZ" sz="2000"/>
          </a:p>
          <a:p>
            <a:pPr eaLnBrk="1" hangingPunct="1"/>
            <a:r>
              <a:rPr lang="cs-CZ" sz="2000"/>
              <a:t>Regional authorities and professional and civic associations</a:t>
            </a:r>
          </a:p>
          <a:p>
            <a:pPr eaLnBrk="1" hangingPunct="1"/>
            <a:endParaRPr lang="cs-CZ"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Nadpis 4"/>
          <p:cNvSpPr>
            <a:spLocks noGrp="1"/>
          </p:cNvSpPr>
          <p:nvPr>
            <p:ph type="title" idx="4294967295"/>
          </p:nvPr>
        </p:nvSpPr>
        <p:spPr bwMode="auto">
          <a:xfrm>
            <a:off x="822325" y="241300"/>
            <a:ext cx="7521575" cy="81756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b="0" cap="none"/>
              <a:t>Literature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438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obsah 5"/>
          <p:cNvSpPr>
            <a:spLocks noGrp="1"/>
          </p:cNvSpPr>
          <p:nvPr>
            <p:ph idx="4294967295"/>
          </p:nvPr>
        </p:nvSpPr>
        <p:spPr>
          <a:xfrm>
            <a:off x="255588" y="1350963"/>
            <a:ext cx="8623300" cy="4814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b="1"/>
              <a:t>HALL, C., PAGE, S. (1999): The geography of tourism and recreation: environment, place and space. Routledge, London.</a:t>
            </a:r>
            <a:endParaRPr lang="cs-CZ" sz="1600" b="1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/>
              <a:t>HUGHES, H., ALLEN, D. (2008): Visitor and Non-visitor Images of Central and Eastern Europe: a Qualitative Analysis. International Journal of Tourism Research, 10, 1, 27–40.</a:t>
            </a:r>
            <a:endParaRPr lang="cs-CZ" sz="1600" b="1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1600" b="1"/>
              <a:t>KRAJŇÁK, T. (2016): Politicko-vojenská rizika pro cestovní ruch na Blízkém východě. Diplomová práce. Univerzita Karlova, Přírodovědecká fakulta, katedra sociální geografie a regionálního rozvoje, Praha.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1600" b="1"/>
              <a:t>ŠÍP, J: (1998): Rozvoj cestovního ruchu v Česku po roce 1989. Geografické rozhledy, 8, 2, 8–10.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1600" b="1"/>
              <a:t>TOUŠEK, V., KUNC, J., VYSTOUPIL, J. (eds.) (2008): Ekonomická a sociální geografie. MU Brno, 416 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/>
              <a:t>VÁGNER, J. (2007): Tourism development in the Visegrad Four countries in the period of EU access. Acta Universitatis Carolinae Geographica, 1–2, 75–89.</a:t>
            </a:r>
            <a:endParaRPr lang="cs-CZ" sz="1600" b="1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1600" b="1"/>
              <a:t>VÁGNER, J. (2011): Vývoj cestovního ruchu. Geografické rozhledy, 21, 1, 4–5.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/>
              <a:t>VALENTOVÁ, J., VAŠKO, M. (2015): Development of inbound tourism in the Czech Republic after its joining the European Union. Current Issues of Tourism Research, 5, 2, 4–11.</a:t>
            </a:r>
            <a:endParaRPr lang="cs-CZ" sz="1600" b="1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b="1"/>
              <a:t>VYSTOUPIL, J., ŠAUER, M.</a:t>
            </a:r>
            <a:r>
              <a:rPr lang="cs-CZ" sz="1600" b="1"/>
              <a:t> </a:t>
            </a:r>
            <a:r>
              <a:rPr lang="en-GB" sz="1600" b="1"/>
              <a:t> (2011): Geografie cestovního ruchu Česka. Vydavatelství a nakladatelství Aleš Čeněk, s.r.o., Plzeň</a:t>
            </a:r>
            <a:endParaRPr lang="cs-CZ" sz="1600" b="1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en-GB" sz="16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en-GB"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cap="none"/>
              <a:t>Statistical sources </a:t>
            </a:r>
          </a:p>
        </p:txBody>
      </p:sp>
      <p:sp>
        <p:nvSpPr>
          <p:cNvPr id="1505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468313" y="1125538"/>
            <a:ext cx="835183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Data elaborated by Tomáš Krajňák</a:t>
            </a:r>
          </a:p>
          <a:p>
            <a:r>
              <a:rPr lang="cs-CZ">
                <a:solidFill>
                  <a:schemeClr val="bg1"/>
                </a:solidFill>
              </a:rPr>
              <a:t>CzechTourism (2018): Marketingový výzkum, http://www.czechtourism.cz/institut-turismu/marketingovy-vyzkum/ (1. 4. 2018).</a:t>
            </a:r>
          </a:p>
          <a:p>
            <a:r>
              <a:rPr lang="cs-CZ">
                <a:solidFill>
                  <a:schemeClr val="bg1"/>
                </a:solidFill>
              </a:rPr>
              <a:t>CZSO (2018): Cestovní ruch - časové řady, https://www.czso.cz/csu/czso/cru_cr (1. 4. 2018).</a:t>
            </a:r>
          </a:p>
          <a:p>
            <a:r>
              <a:rPr lang="en-GB">
                <a:solidFill>
                  <a:schemeClr val="bg1"/>
                </a:solidFill>
              </a:rPr>
              <a:t>Ministry of Regional Development of the Czech Republic</a:t>
            </a:r>
            <a:r>
              <a:rPr lang="cs-CZ">
                <a:solidFill>
                  <a:schemeClr val="bg1"/>
                </a:solidFill>
              </a:rPr>
              <a:t> (2018): Statistika a analýzy, http://www.mmr.cz/cs/Regionalni-politika-a-cestovni-ruch/Cestovni-ruch/Statistiky-Analyzy (1. 4. 2018).</a:t>
            </a:r>
          </a:p>
          <a:p>
            <a:r>
              <a:rPr lang="cs-CZ">
                <a:solidFill>
                  <a:schemeClr val="bg1"/>
                </a:solidFill>
              </a:rPr>
              <a:t>Statistika a My (2014): </a:t>
            </a:r>
            <a:r>
              <a:rPr lang="pl-PL">
                <a:solidFill>
                  <a:schemeClr val="bg1"/>
                </a:solidFill>
              </a:rPr>
              <a:t>Za co u nás cizinci utrácejí?,</a:t>
            </a:r>
            <a:r>
              <a:rPr lang="cs-CZ">
                <a:solidFill>
                  <a:schemeClr val="bg1"/>
                </a:solidFill>
              </a:rPr>
              <a:t> http://www.statistikaamy.cz/2014/05/za-co-u-nas-cizinci-utraceji/ (1. 4. 2018).</a:t>
            </a:r>
          </a:p>
          <a:p>
            <a:r>
              <a:rPr lang="cs-CZ">
                <a:solidFill>
                  <a:schemeClr val="bg1"/>
                </a:solidFill>
              </a:rPr>
              <a:t>Stem/Mark and CzechTourism (2017): Příjezdový cestovní ruch, https://www.czechtourism.cz/institut-turismu/marketingovy-vyzkum/prijezdovy-cestovni-ruch/ (1. 4. 2018).</a:t>
            </a:r>
          </a:p>
          <a:p>
            <a:r>
              <a:rPr lang="cs-CZ">
                <a:solidFill>
                  <a:schemeClr val="bg1"/>
                </a:solidFill>
              </a:rPr>
              <a:t>UNWTO (2017): Tourism highlights, http://mkt.unwto.org/publication/unwto-tourism-highlights (1. 4. 2018).</a:t>
            </a:r>
          </a:p>
          <a:p>
            <a:r>
              <a:rPr lang="en-GB">
                <a:solidFill>
                  <a:schemeClr val="bg1"/>
                </a:solidFill>
              </a:rPr>
              <a:t>World Bank (201</a:t>
            </a:r>
            <a:r>
              <a:rPr lang="cs-CZ">
                <a:solidFill>
                  <a:schemeClr val="bg1"/>
                </a:solidFill>
              </a:rPr>
              <a:t>8</a:t>
            </a:r>
            <a:r>
              <a:rPr lang="en-GB">
                <a:solidFill>
                  <a:schemeClr val="bg1"/>
                </a:solidFill>
              </a:rPr>
              <a:t>): Various Indicators, http://data.worldbank.org/indicator/ (</a:t>
            </a:r>
            <a:r>
              <a:rPr lang="cs-CZ">
                <a:solidFill>
                  <a:schemeClr val="bg1"/>
                </a:solidFill>
              </a:rPr>
              <a:t>1</a:t>
            </a:r>
            <a:r>
              <a:rPr lang="en-GB">
                <a:solidFill>
                  <a:schemeClr val="bg1"/>
                </a:solidFill>
              </a:rPr>
              <a:t>. </a:t>
            </a:r>
            <a:r>
              <a:rPr lang="cs-CZ">
                <a:solidFill>
                  <a:schemeClr val="bg1"/>
                </a:solidFill>
              </a:rPr>
              <a:t>4</a:t>
            </a:r>
            <a:r>
              <a:rPr lang="en-GB">
                <a:solidFill>
                  <a:schemeClr val="bg1"/>
                </a:solidFill>
              </a:rPr>
              <a:t>. 201</a:t>
            </a:r>
            <a:r>
              <a:rPr lang="cs-CZ">
                <a:solidFill>
                  <a:schemeClr val="bg1"/>
                </a:solidFill>
              </a:rPr>
              <a:t>8</a:t>
            </a:r>
            <a:r>
              <a:rPr lang="en-GB">
                <a:solidFill>
                  <a:schemeClr val="bg1"/>
                </a:solidFill>
              </a:rPr>
              <a:t>).</a:t>
            </a:r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ChangeArrowheads="1"/>
          </p:cNvSpPr>
          <p:nvPr/>
        </p:nvSpPr>
        <p:spPr bwMode="auto">
          <a:xfrm>
            <a:off x="457200" y="1341438"/>
            <a:ext cx="85788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CzechTourism-Česká centrála cestovního ruchu, Statistiky, Kompendium, 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  <a:hlinkClick r:id="rId2"/>
              </a:rPr>
              <a:t>www.czechtourism.cz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Cestovní ruch v České republice 2006/1. pololetí 2007. MMR ČR + CD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Gartner, W.C., Lime, D.W. (2000): Trends in Outdoor Recreation, Leisure and Tourism.  AB Publishing New York, 458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Godde, P.M., Price, M.F., Zimmermann, M.F. (2000): Tourism and Development in Mountain egions. CAB Publishing New York, 356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Hrala, V. (1992): Geografie cestovního ruchu, Idea Servis Praha, 132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Johnston, R. (2001): Dictionary of Human Geography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Kowalczyk, A. (2002): Geografia turizmu. PAN Warszawa, 186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Mariot, P. (1983): Geográfia cestovného ruchu, SAV Bratislava, 214 str.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Maryáš, J., Vystoupil, J. a kol. (2001): Ekonomická geografie I. KRES ESF MU Brno, 156 s.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Ministerstvo pro místní rozvoj – Koncepce rozvoje CR v ČR 2002 – 2007, 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  <a:hlinkClick r:id="rId3"/>
              </a:rPr>
              <a:t>www.mmr.cz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Pásková, M. (2003): Dizertační práce.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Pásková, M., Zelenka, J. (2002): Výkladový slovník cestovního ruchu. MMR ČR Praha, 448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Shaw, G., Williams, A.M. (1994): Critical Issues in Tourism. A Geographical Perspective, Blackwell Oxford, 280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Ročenka cestovního ruchu, ubytování a pohostinství v ČR, magCONSULTING s.r.o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Statistická ročenka ČR, ČSÚ.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Štěpánek, V., Kopačka, L., Šíp, J. (2001): Geografie cestovního ruchu. Karolinum Praha, 228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Šíp, J. (2000): Problémy cestovního ruchu na příkladu okresu Tábor. Dizertační práce. UK v Praze, PřF. 181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Vystoupil, J. a kol. (2006): Atlas cestovního ruchu ČR. MMR + MU Brno, 136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Vystoupil, J. a kol. (2007): Návrh nové rajonizace cestovního ruchu ČR. MU Brno, 87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Warszyňska, J. (2000): Geografia turystyczna swiata, PWN Warszawa, I.-II. díl, 836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Weaver, D. (ed.) (2001): The Encyklopedia of Ecotourism. COBI Publishing London, 668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Weaver, D.B. (2003): Ecotourism in the Less Developed World. CAB International New York, 258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World Tourism Organization, 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  <a:hlinkClick r:id="rId4"/>
              </a:rPr>
              <a:t>www.world-tourism.org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, Světová organizace cestovního ruchu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Zareba, D. (2000): Ekoturystyka.Wyzwania i nadzieje. PWN Warszawa, 178 s.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www.visitczechia.cz, 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  <a:hlinkClick r:id="rId5"/>
              </a:rPr>
              <a:t>www.czechtourservice.cz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, 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  <a:hlinkClick r:id="rId6"/>
              </a:rPr>
              <a:t>www.mmr.cz,www.cestovni-ruch.cz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, 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  <a:hlinkClick r:id="rId7"/>
              </a:rPr>
              <a:t>www.cot.cz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, 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  <a:hlinkClick r:id="rId8"/>
              </a:rPr>
              <a:t>www.hotelrevue.cz; www.czso.cz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</a:rPr>
              <a:t>, </a:t>
            </a:r>
            <a:r>
              <a:rPr lang="cs-CZ" sz="1100">
                <a:solidFill>
                  <a:schemeClr val="bg1"/>
                </a:solidFill>
                <a:latin typeface="Microsoft Sans Serif" pitchFamily="34" charset="0"/>
                <a:hlinkClick r:id="rId9"/>
              </a:rPr>
              <a:t>www.magconlsunting.cz</a:t>
            </a:r>
            <a:endParaRPr lang="cs-CZ" sz="1100">
              <a:solidFill>
                <a:schemeClr val="bg1"/>
              </a:solidFill>
              <a:latin typeface="Microsoft Sans Serif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endParaRPr lang="cs-CZ" sz="1100"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69634" name="Rectangle 2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100" b="1" dirty="0" err="1">
                <a:solidFill>
                  <a:schemeClr val="bg1"/>
                </a:solidFill>
                <a:latin typeface="Franklin Gothic Medium" pitchFamily="34" charset="0"/>
              </a:rPr>
              <a:t>Other</a:t>
            </a:r>
            <a:r>
              <a:rPr lang="cs-CZ" sz="3100" b="1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cs-CZ" sz="3100" b="1" dirty="0" err="1">
                <a:solidFill>
                  <a:schemeClr val="bg1"/>
                </a:solidFill>
                <a:latin typeface="Franklin Gothic Medium" pitchFamily="34" charset="0"/>
              </a:rPr>
              <a:t>literature</a:t>
            </a:r>
            <a:r>
              <a:rPr lang="cs-CZ" sz="3100" b="1" dirty="0">
                <a:solidFill>
                  <a:schemeClr val="bg1"/>
                </a:solidFill>
                <a:latin typeface="Franklin Gothic Medium" pitchFamily="34" charset="0"/>
              </a:rPr>
              <a:t> and </a:t>
            </a:r>
            <a:r>
              <a:rPr lang="cs-CZ" sz="3100" b="1" dirty="0" err="1">
                <a:solidFill>
                  <a:schemeClr val="bg1"/>
                </a:solidFill>
                <a:latin typeface="Franklin Gothic Medium" pitchFamily="34" charset="0"/>
              </a:rPr>
              <a:t>sources</a:t>
            </a:r>
            <a:endParaRPr lang="cs-CZ" sz="31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4"/>
          <p:cNvSpPr>
            <a:spLocks noGrp="1"/>
          </p:cNvSpPr>
          <p:nvPr>
            <p:ph type="title" idx="4294967295"/>
          </p:nvPr>
        </p:nvSpPr>
        <p:spPr bwMode="auto">
          <a:xfrm>
            <a:off x="827088" y="260350"/>
            <a:ext cx="7521575" cy="81756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b="0" cap="none"/>
              <a:t>Inbound tourism of Czechia</a:t>
            </a:r>
            <a:r>
              <a:rPr lang="cs-CZ" b="0" cap="none"/>
              <a:t> - tourists</a:t>
            </a:r>
            <a:endParaRPr lang="en-GB" b="0" cap="none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438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af 5"/>
          <p:cNvGraphicFramePr/>
          <p:nvPr/>
        </p:nvGraphicFramePr>
        <p:xfrm>
          <a:off x="4366659" y="1209084"/>
          <a:ext cx="4572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/>
          <p:nvPr/>
        </p:nvGraphicFramePr>
        <p:xfrm>
          <a:off x="4368413" y="3729265"/>
          <a:ext cx="4584366" cy="235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Přímá spojovací šipka 10"/>
          <p:cNvCxnSpPr/>
          <p:nvPr/>
        </p:nvCxnSpPr>
        <p:spPr>
          <a:xfrm rot="14940000" flipH="1" flipV="1">
            <a:off x="8188326" y="3454400"/>
            <a:ext cx="207962" cy="3952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Zástupný symbol pro obsah 5"/>
          <p:cNvSpPr txBox="1">
            <a:spLocks/>
          </p:cNvSpPr>
          <p:nvPr/>
        </p:nvSpPr>
        <p:spPr>
          <a:xfrm>
            <a:off x="381000" y="1466850"/>
            <a:ext cx="3929063" cy="4338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Franklin Gothic Book"/>
              </a:rPr>
              <a:t>Global ranking 2015: 29</a:t>
            </a:r>
            <a:r>
              <a:rPr lang="en-GB" baseline="30000">
                <a:solidFill>
                  <a:schemeClr val="bg1"/>
                </a:solidFill>
                <a:latin typeface="Franklin Gothic Book"/>
              </a:rPr>
              <a:t>th</a:t>
            </a:r>
            <a:r>
              <a:rPr lang="en-GB">
                <a:solidFill>
                  <a:schemeClr val="bg1"/>
                </a:solidFill>
                <a:latin typeface="Franklin Gothic Book"/>
              </a:rPr>
              <a:t> place in arrivals and 42</a:t>
            </a:r>
            <a:r>
              <a:rPr lang="en-GB" baseline="30000">
                <a:solidFill>
                  <a:schemeClr val="bg1"/>
                </a:solidFill>
                <a:latin typeface="Franklin Gothic Book"/>
              </a:rPr>
              <a:t>nd</a:t>
            </a:r>
            <a:r>
              <a:rPr lang="en-GB">
                <a:solidFill>
                  <a:schemeClr val="bg1"/>
                </a:solidFill>
                <a:latin typeface="Franklin Gothic Book"/>
              </a:rPr>
              <a:t> in receipts (UNWTO 2017)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Franklin Gothic Book"/>
              </a:rPr>
              <a:t>90s rapid growth – </a:t>
            </a:r>
            <a:r>
              <a:rPr lang="cs-CZ">
                <a:solidFill>
                  <a:schemeClr val="bg1"/>
                </a:solidFill>
                <a:latin typeface="Franklin Gothic Book"/>
              </a:rPr>
              <a:t>crisis 2008-09</a:t>
            </a:r>
            <a:r>
              <a:rPr lang="en-GB">
                <a:solidFill>
                  <a:schemeClr val="bg1"/>
                </a:solidFill>
                <a:latin typeface="Franklin Gothic Book"/>
              </a:rPr>
              <a:t> – rapid growth since 2010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Franklin Gothic Book"/>
              </a:rPr>
              <a:t>2017: 10</a:t>
            </a:r>
            <a:r>
              <a:rPr lang="cs-CZ">
                <a:solidFill>
                  <a:schemeClr val="bg1"/>
                </a:solidFill>
                <a:latin typeface="Franklin Gothic Book"/>
              </a:rPr>
              <a:t>.1 mil.</a:t>
            </a:r>
            <a:r>
              <a:rPr lang="en-GB">
                <a:solidFill>
                  <a:schemeClr val="bg1"/>
                </a:solidFill>
                <a:latin typeface="Franklin Gothic Book"/>
              </a:rPr>
              <a:t> of tourist arrivals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Franklin Gothic Book"/>
              </a:rPr>
              <a:t>2017: 26</a:t>
            </a:r>
            <a:r>
              <a:rPr lang="cs-CZ">
                <a:solidFill>
                  <a:schemeClr val="bg1"/>
                </a:solidFill>
                <a:latin typeface="Franklin Gothic Book"/>
              </a:rPr>
              <a:t>.3 mil.</a:t>
            </a:r>
            <a:r>
              <a:rPr lang="en-GB">
                <a:solidFill>
                  <a:schemeClr val="bg1"/>
                </a:solidFill>
                <a:latin typeface="Franklin Gothic Book"/>
              </a:rPr>
              <a:t> overnight stays  of international tourists</a:t>
            </a:r>
          </a:p>
          <a:p>
            <a:pPr marL="342900" indent="-342900">
              <a:lnSpc>
                <a:spcPct val="9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Franklin Gothic Book"/>
              </a:rPr>
              <a:t>Domestic </a:t>
            </a:r>
            <a:r>
              <a:rPr lang="cs-CZ">
                <a:solidFill>
                  <a:schemeClr val="bg1"/>
                </a:solidFill>
                <a:latin typeface="Franklin Gothic Book"/>
              </a:rPr>
              <a:t>vs.</a:t>
            </a:r>
            <a:r>
              <a:rPr lang="en-GB">
                <a:solidFill>
                  <a:schemeClr val="bg1"/>
                </a:solidFill>
                <a:latin typeface="Franklin Gothic Book"/>
              </a:rPr>
              <a:t> Inbound</a:t>
            </a:r>
            <a:r>
              <a:rPr lang="cs-CZ">
                <a:solidFill>
                  <a:schemeClr val="bg1"/>
                </a:solidFill>
                <a:latin typeface="Franklin Gothic Book"/>
              </a:rPr>
              <a:t>: 1 : 1</a:t>
            </a:r>
            <a:endParaRPr lang="en-GB">
              <a:solidFill>
                <a:schemeClr val="bg1"/>
              </a:solidFill>
              <a:latin typeface="Franklin Gothic Book"/>
            </a:endParaRPr>
          </a:p>
        </p:txBody>
      </p:sp>
      <p:sp>
        <p:nvSpPr>
          <p:cNvPr id="14" name="Nadpis 4"/>
          <p:cNvSpPr txBox="1">
            <a:spLocks/>
          </p:cNvSpPr>
          <p:nvPr/>
        </p:nvSpPr>
        <p:spPr>
          <a:xfrm>
            <a:off x="4302125" y="6410325"/>
            <a:ext cx="4262438" cy="29051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Source:</a:t>
            </a:r>
            <a:r>
              <a:rPr lang="cs-CZ" sz="1000" dirty="0">
                <a:latin typeface="Arial" pitchFamily="34" charset="0"/>
                <a:ea typeface="+mj-ea"/>
                <a:cs typeface="Arial" pitchFamily="34" charset="0"/>
              </a:rPr>
              <a:t> CZSO (2018)</a:t>
            </a:r>
            <a:endParaRPr lang="en-GB" sz="100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80838D8C-40ED-4FD5-842D-63094EF567B6}"/>
              </a:ext>
            </a:extLst>
          </p:cNvPr>
          <p:cNvGraphicFramePr>
            <a:graphicFrameLocks/>
          </p:cNvGraphicFramePr>
          <p:nvPr/>
        </p:nvGraphicFramePr>
        <p:xfrm>
          <a:off x="4584834" y="4007052"/>
          <a:ext cx="4500000" cy="24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49D83EE-1E58-42A9-8A1D-B1D07B9892A7}"/>
              </a:ext>
            </a:extLst>
          </p:cNvPr>
          <p:cNvGraphicFramePr>
            <a:graphicFrameLocks/>
          </p:cNvGraphicFramePr>
          <p:nvPr/>
        </p:nvGraphicFramePr>
        <p:xfrm>
          <a:off x="59166" y="4007052"/>
          <a:ext cx="4500000" cy="24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1D09F92-5D0D-4CFB-B228-26DEA0773FDD}"/>
              </a:ext>
            </a:extLst>
          </p:cNvPr>
          <p:cNvGraphicFramePr>
            <a:graphicFrameLocks/>
          </p:cNvGraphicFramePr>
          <p:nvPr/>
        </p:nvGraphicFramePr>
        <p:xfrm>
          <a:off x="2145600" y="1195622"/>
          <a:ext cx="4852800" cy="27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none" dirty="0"/>
              <a:t>In</a:t>
            </a:r>
            <a:r>
              <a:rPr lang="en-GB" b="1" cap="none" dirty="0"/>
              <a:t>bound tourism</a:t>
            </a:r>
            <a:r>
              <a:rPr lang="cs-CZ" b="1" cap="none" dirty="0"/>
              <a:t> </a:t>
            </a:r>
            <a:r>
              <a:rPr lang="en-GB" b="1" cap="none" dirty="0"/>
              <a:t>– </a:t>
            </a:r>
            <a:r>
              <a:rPr lang="cs-CZ" b="1" cap="none" dirty="0" err="1"/>
              <a:t>the</a:t>
            </a:r>
            <a:r>
              <a:rPr lang="cs-CZ" b="1" cap="none" dirty="0"/>
              <a:t> covid-19 </a:t>
            </a:r>
            <a:r>
              <a:rPr lang="cs-CZ" b="1" cap="none" dirty="0" err="1"/>
              <a:t>impact</a:t>
            </a:r>
            <a:endParaRPr lang="en-GB" b="1" cap="none" dirty="0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4"/>
          <p:cNvSpPr txBox="1">
            <a:spLocks/>
          </p:cNvSpPr>
          <p:nvPr/>
        </p:nvSpPr>
        <p:spPr>
          <a:xfrm>
            <a:off x="147587" y="6444114"/>
            <a:ext cx="8823158" cy="413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itchFamily="34" charset="0"/>
              </a:rPr>
              <a:t>Note:</a:t>
            </a:r>
            <a:r>
              <a:rPr kumimoji="0" 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1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itchFamily="34" charset="0"/>
              </a:rPr>
              <a:t>the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numbers</a:t>
            </a:r>
            <a:r>
              <a:rPr lang="cs-CZ" sz="12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represent</a:t>
            </a:r>
            <a:r>
              <a:rPr lang="cs-CZ" sz="12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guests</a:t>
            </a:r>
            <a:r>
              <a:rPr lang="cs-CZ" sz="1200" dirty="0">
                <a:latin typeface="Arial" panose="020B0604020202020204" pitchFamily="34" charset="0"/>
                <a:ea typeface="+mj-ea"/>
                <a:cs typeface="Arial" pitchFamily="34" charset="0"/>
              </a:rPr>
              <a:t> in </a:t>
            </a:r>
            <a:r>
              <a:rPr kumimoji="0" lang="en-GB" sz="12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collective accommodation establishments 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Source: CZSO (20</a:t>
            </a:r>
            <a:r>
              <a:rPr lang="cs-CZ" sz="1200" dirty="0">
                <a:latin typeface="Arial" pitchFamily="34" charset="0"/>
                <a:ea typeface="+mj-ea"/>
                <a:cs typeface="Arial" pitchFamily="34" charset="0"/>
              </a:rPr>
              <a:t>22</a:t>
            </a: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9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cap="none"/>
              <a:t>Inbound tourism of Czechia – basic data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4"/>
          <p:cNvSpPr txBox="1">
            <a:spLocks/>
          </p:cNvSpPr>
          <p:nvPr/>
        </p:nvSpPr>
        <p:spPr>
          <a:xfrm>
            <a:off x="1222745" y="6028661"/>
            <a:ext cx="6634716" cy="480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1000" dirty="0">
                <a:latin typeface="Arial" pitchFamily="34" charset="0"/>
                <a:cs typeface="Arial" pitchFamily="34" charset="0"/>
              </a:rPr>
              <a:t>Note: Estimate of the number of foreign participants in the Czech tourism – based on data from CZSO and interviews of visitors carried out by Stem/Mark agency</a:t>
            </a:r>
            <a:endParaRPr lang="en-GB" sz="10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Source: Stem/Mark and </a:t>
            </a:r>
            <a:r>
              <a:rPr lang="en-GB" sz="1000" dirty="0" err="1">
                <a:latin typeface="Arial" pitchFamily="34" charset="0"/>
                <a:ea typeface="+mj-ea"/>
                <a:cs typeface="Arial" pitchFamily="34" charset="0"/>
              </a:rPr>
              <a:t>CzechTourism</a:t>
            </a:r>
            <a:r>
              <a:rPr lang="en-GB" sz="1000" dirty="0">
                <a:latin typeface="Arial" pitchFamily="34" charset="0"/>
                <a:ea typeface="+mj-ea"/>
                <a:cs typeface="Arial" pitchFamily="34" charset="0"/>
              </a:rPr>
              <a:t> (2017)</a:t>
            </a:r>
            <a:endParaRPr kumimoji="0" lang="en-GB" sz="10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6" name="Graf 15"/>
          <p:cNvGraphicFramePr/>
          <p:nvPr/>
        </p:nvGraphicFramePr>
        <p:xfrm>
          <a:off x="1319693" y="3226982"/>
          <a:ext cx="64833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Zástupný symbol pro obsah 5"/>
          <p:cNvSpPr>
            <a:spLocks noGrp="1"/>
          </p:cNvSpPr>
          <p:nvPr>
            <p:ph idx="1"/>
          </p:nvPr>
        </p:nvSpPr>
        <p:spPr>
          <a:xfrm>
            <a:off x="822389" y="1371600"/>
            <a:ext cx="7520940" cy="14885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i="1" dirty="0"/>
              <a:t>Estimates: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2016: 31</a:t>
            </a:r>
            <a:r>
              <a:rPr lang="cs-CZ" sz="1800" b="0" dirty="0"/>
              <a:t>.</a:t>
            </a:r>
            <a:r>
              <a:rPr lang="en-GB" sz="1800" b="0" dirty="0"/>
              <a:t>1 mil</a:t>
            </a:r>
            <a:r>
              <a:rPr lang="cs-CZ" sz="1800" b="0" dirty="0" err="1"/>
              <a:t>lion</a:t>
            </a:r>
            <a:r>
              <a:rPr lang="en-GB" sz="1800" b="0" dirty="0"/>
              <a:t> of international visitors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+ 11,7% (3</a:t>
            </a:r>
            <a:r>
              <a:rPr lang="cs-CZ" sz="1800" b="0" dirty="0"/>
              <a:t>.</a:t>
            </a:r>
            <a:r>
              <a:rPr lang="en-GB" sz="1800" b="0" dirty="0"/>
              <a:t>3 mil</a:t>
            </a:r>
            <a:r>
              <a:rPr lang="cs-CZ" sz="1800" b="0" dirty="0" err="1"/>
              <a:t>lion</a:t>
            </a:r>
            <a:r>
              <a:rPr lang="en-GB" sz="1800" b="0" dirty="0"/>
              <a:t>)!!!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GB" sz="1800" b="0" dirty="0"/>
              <a:t>Same-day visitors – majority and the fastest growth!</a:t>
            </a:r>
          </a:p>
        </p:txBody>
      </p:sp>
    </p:spTree>
    <p:extLst>
      <p:ext uri="{BB962C8B-B14F-4D97-AF65-F5344CB8AC3E}">
        <p14:creationId xmlns:p14="http://schemas.microsoft.com/office/powerpoint/2010/main" val="112442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/>
          <a:lstStyle/>
          <a:p>
            <a:pPr algn="ctr"/>
            <a:r>
              <a:rPr lang="en-GB" b="1" cap="none"/>
              <a:t>Inbound tourism – main purpose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Nadpis 4"/>
          <p:cNvSpPr txBox="1">
            <a:spLocks/>
          </p:cNvSpPr>
          <p:nvPr/>
        </p:nvSpPr>
        <p:spPr>
          <a:xfrm>
            <a:off x="2849527" y="5007936"/>
            <a:ext cx="3487478" cy="480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Source: Stem/Mark and </a:t>
            </a:r>
            <a:r>
              <a:rPr lang="en-GB" sz="1200" dirty="0" err="1">
                <a:latin typeface="Arial" pitchFamily="34" charset="0"/>
                <a:ea typeface="+mj-ea"/>
                <a:cs typeface="Arial" pitchFamily="34" charset="0"/>
              </a:rPr>
              <a:t>CzechTourism</a:t>
            </a: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 (2017)</a:t>
            </a:r>
            <a:endParaRPr kumimoji="0" lang="en-GB" sz="12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Graf 12"/>
          <p:cNvGraphicFramePr/>
          <p:nvPr/>
        </p:nvGraphicFramePr>
        <p:xfrm>
          <a:off x="588261" y="2121195"/>
          <a:ext cx="3778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/>
          <p:nvPr/>
        </p:nvGraphicFramePr>
        <p:xfrm>
          <a:off x="4756224" y="2121195"/>
          <a:ext cx="3778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884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/>
          <a:lstStyle/>
          <a:p>
            <a:pPr algn="ctr"/>
            <a:r>
              <a:rPr lang="en-GB" b="1" cap="none" dirty="0"/>
              <a:t>Inbound tourism – </a:t>
            </a:r>
            <a:r>
              <a:rPr lang="cs-CZ" b="1" cap="none" dirty="0"/>
              <a:t>type </a:t>
            </a:r>
            <a:r>
              <a:rPr lang="cs-CZ" b="1" cap="none" dirty="0" err="1"/>
              <a:t>of</a:t>
            </a:r>
            <a:r>
              <a:rPr lang="cs-CZ" b="1" cap="none" dirty="0"/>
              <a:t> visit</a:t>
            </a:r>
            <a:endParaRPr lang="en-GB" b="1" cap="none" dirty="0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Nadpis 4"/>
          <p:cNvSpPr txBox="1">
            <a:spLocks/>
          </p:cNvSpPr>
          <p:nvPr/>
        </p:nvSpPr>
        <p:spPr>
          <a:xfrm>
            <a:off x="2849527" y="5007936"/>
            <a:ext cx="3487478" cy="480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Source: Stem/Mark and </a:t>
            </a:r>
            <a:r>
              <a:rPr lang="en-GB" sz="1200" dirty="0" err="1">
                <a:latin typeface="Arial" pitchFamily="34" charset="0"/>
                <a:ea typeface="+mj-ea"/>
                <a:cs typeface="Arial" pitchFamily="34" charset="0"/>
              </a:rPr>
              <a:t>CzechTourism</a:t>
            </a: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 (2017)</a:t>
            </a:r>
            <a:endParaRPr kumimoji="0" lang="en-GB" sz="12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Graf 6"/>
          <p:cNvGraphicFramePr/>
          <p:nvPr/>
        </p:nvGraphicFramePr>
        <p:xfrm>
          <a:off x="587387" y="2121195"/>
          <a:ext cx="37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/>
          <p:nvPr/>
        </p:nvGraphicFramePr>
        <p:xfrm>
          <a:off x="4765981" y="2121194"/>
          <a:ext cx="37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271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D5B5008A-7D40-4F76-BBF3-8F527E38952E}"/>
              </a:ext>
            </a:extLst>
          </p:cNvPr>
          <p:cNvGraphicFramePr>
            <a:graphicFrameLocks/>
          </p:cNvGraphicFramePr>
          <p:nvPr/>
        </p:nvGraphicFramePr>
        <p:xfrm>
          <a:off x="4572000" y="1262468"/>
          <a:ext cx="4428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E917D199-744D-4D1C-82D8-CA597FD66926}"/>
              </a:ext>
            </a:extLst>
          </p:cNvPr>
          <p:cNvGraphicFramePr>
            <a:graphicFrameLocks/>
          </p:cNvGraphicFramePr>
          <p:nvPr/>
        </p:nvGraphicFramePr>
        <p:xfrm>
          <a:off x="108754" y="1262468"/>
          <a:ext cx="4428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2960" y="240632"/>
            <a:ext cx="7520940" cy="818146"/>
          </a:xfrm>
        </p:spPr>
        <p:txBody>
          <a:bodyPr/>
          <a:lstStyle/>
          <a:p>
            <a:pPr algn="ctr"/>
            <a:r>
              <a:rPr lang="en-GB" b="1" cap="none"/>
              <a:t>Inbound tourism – nationalities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1087654"/>
            <a:ext cx="9144000" cy="0"/>
          </a:xfrm>
          <a:prstGeom prst="line">
            <a:avLst/>
          </a:prstGeom>
          <a:ln w="63500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4"/>
          <p:cNvSpPr txBox="1">
            <a:spLocks/>
          </p:cNvSpPr>
          <p:nvPr/>
        </p:nvSpPr>
        <p:spPr>
          <a:xfrm>
            <a:off x="148856" y="6124354"/>
            <a:ext cx="6634716" cy="480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Source: </a:t>
            </a:r>
            <a:r>
              <a:rPr lang="cs-CZ" sz="1200" dirty="0">
                <a:latin typeface="Arial" pitchFamily="34" charset="0"/>
                <a:ea typeface="+mj-ea"/>
                <a:cs typeface="Arial" pitchFamily="34" charset="0"/>
              </a:rPr>
              <a:t>CZSO </a:t>
            </a: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(20</a:t>
            </a:r>
            <a:r>
              <a:rPr lang="cs-CZ" sz="1200" dirty="0">
                <a:latin typeface="Arial" pitchFamily="34" charset="0"/>
                <a:ea typeface="+mj-ea"/>
                <a:cs typeface="Arial" pitchFamily="34" charset="0"/>
              </a:rPr>
              <a:t>22</a:t>
            </a:r>
            <a:r>
              <a:rPr lang="en-GB" sz="1200" dirty="0"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GB" sz="12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55D8B54B-0C11-4603-BFFC-5DBFFF4686AA}"/>
              </a:ext>
            </a:extLst>
          </p:cNvPr>
          <p:cNvSpPr/>
          <p:nvPr/>
        </p:nvSpPr>
        <p:spPr>
          <a:xfrm>
            <a:off x="3931920" y="2255520"/>
            <a:ext cx="115824" cy="1463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1A97E4AD-65F9-4D4B-AFB8-1D4FB31E4EDC}"/>
              </a:ext>
            </a:extLst>
          </p:cNvPr>
          <p:cNvSpPr/>
          <p:nvPr/>
        </p:nvSpPr>
        <p:spPr>
          <a:xfrm rot="10800000">
            <a:off x="8545068" y="5624042"/>
            <a:ext cx="115824" cy="14630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93D9C055-EA15-4EE3-A1C1-02916908C650}"/>
              </a:ext>
            </a:extLst>
          </p:cNvPr>
          <p:cNvSpPr/>
          <p:nvPr/>
        </p:nvSpPr>
        <p:spPr>
          <a:xfrm rot="10800000">
            <a:off x="8545068" y="4343882"/>
            <a:ext cx="115824" cy="14630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BB39E3EF-090E-494C-BA78-E66CC7DCDF9C}"/>
              </a:ext>
            </a:extLst>
          </p:cNvPr>
          <p:cNvSpPr/>
          <p:nvPr/>
        </p:nvSpPr>
        <p:spPr>
          <a:xfrm rot="10800000">
            <a:off x="8504936" y="4781778"/>
            <a:ext cx="115824" cy="14630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798BB75E-1A58-4F3E-A9CB-4C5CCEB48FCD}"/>
              </a:ext>
            </a:extLst>
          </p:cNvPr>
          <p:cNvSpPr/>
          <p:nvPr/>
        </p:nvSpPr>
        <p:spPr>
          <a:xfrm rot="10800000">
            <a:off x="8723376" y="4974818"/>
            <a:ext cx="115824" cy="14630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811755D9-B95B-45E6-AAEF-0B4C395FD2F6}"/>
              </a:ext>
            </a:extLst>
          </p:cNvPr>
          <p:cNvSpPr/>
          <p:nvPr/>
        </p:nvSpPr>
        <p:spPr>
          <a:xfrm>
            <a:off x="3989832" y="2676784"/>
            <a:ext cx="115824" cy="14630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17F03490-A348-4084-9E30-0BF28ABD18AE}"/>
              </a:ext>
            </a:extLst>
          </p:cNvPr>
          <p:cNvSpPr/>
          <p:nvPr/>
        </p:nvSpPr>
        <p:spPr>
          <a:xfrm>
            <a:off x="8480679" y="5420653"/>
            <a:ext cx="115824" cy="14630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dolů 19">
            <a:extLst>
              <a:ext uri="{FF2B5EF4-FFF2-40B4-BE49-F238E27FC236}">
                <a16:creationId xmlns:a16="http://schemas.microsoft.com/office/drawing/2014/main" id="{3DE2AD82-D54A-4DEC-9C18-60C0155F891F}"/>
              </a:ext>
            </a:extLst>
          </p:cNvPr>
          <p:cNvSpPr/>
          <p:nvPr/>
        </p:nvSpPr>
        <p:spPr>
          <a:xfrm rot="10800000">
            <a:off x="4246236" y="4343883"/>
            <a:ext cx="115824" cy="14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9E63382E-433A-4A18-A018-F732F7A9A9DA}"/>
              </a:ext>
            </a:extLst>
          </p:cNvPr>
          <p:cNvSpPr/>
          <p:nvPr/>
        </p:nvSpPr>
        <p:spPr>
          <a:xfrm rot="10800000">
            <a:off x="8681847" y="2245995"/>
            <a:ext cx="115824" cy="14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727528"/>
      </p:ext>
    </p:extLst>
  </p:cSld>
  <p:clrMapOvr>
    <a:masterClrMapping/>
  </p:clrMapOvr>
</p:sld>
</file>

<file path=ppt/theme/theme1.xml><?xml version="1.0" encoding="utf-8"?>
<a:theme xmlns:a="http://schemas.openxmlformats.org/drawingml/2006/main" name="1_AS_prezentace_motiv">
  <a:themeElements>
    <a:clrScheme name="AS">
      <a:dk1>
        <a:srgbClr val="000000"/>
      </a:dk1>
      <a:lt1>
        <a:srgbClr val="FFFFFF"/>
      </a:lt1>
      <a:dk2>
        <a:srgbClr val="2D81AF"/>
      </a:dk2>
      <a:lt2>
        <a:srgbClr val="4995D1"/>
      </a:lt2>
      <a:accent1>
        <a:srgbClr val="2D81AF"/>
      </a:accent1>
      <a:accent2>
        <a:srgbClr val="FFFFFF"/>
      </a:accent2>
      <a:accent3>
        <a:srgbClr val="E94F3D"/>
      </a:accent3>
      <a:accent4>
        <a:srgbClr val="4995D1"/>
      </a:accent4>
      <a:accent5>
        <a:srgbClr val="FFCB00"/>
      </a:accent5>
      <a:accent6>
        <a:srgbClr val="4995D1"/>
      </a:accent6>
      <a:hlink>
        <a:srgbClr val="4995D1"/>
      </a:hlink>
      <a:folHlink>
        <a:srgbClr val="B6D5ED"/>
      </a:folHlink>
    </a:clrScheme>
    <a:fontScheme name="AS_II">
      <a:majorFont>
        <a:latin typeface="Franklin Gothic Medium"/>
        <a:ea typeface=""/>
        <a:cs typeface=""/>
      </a:majorFont>
      <a:minorFont>
        <a:latin typeface="Microsoft Sans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_prezentace_motiv" id="{FA1493DB-CF11-4B4A-A49E-63787AC00988}" vid="{28282CB5-BF86-42C4-9304-4C446B83BAD6}"/>
    </a:ext>
  </a:extLst>
</a:theme>
</file>

<file path=ppt/theme/theme2.xml><?xml version="1.0" encoding="utf-8"?>
<a:theme xmlns:a="http://schemas.openxmlformats.org/drawingml/2006/main" name="3_Motiv systému Office">
  <a:themeElements>
    <a:clrScheme name="AS">
      <a:dk1>
        <a:srgbClr val="000000"/>
      </a:dk1>
      <a:lt1>
        <a:srgbClr val="FFFFFF"/>
      </a:lt1>
      <a:dk2>
        <a:srgbClr val="2D81AF"/>
      </a:dk2>
      <a:lt2>
        <a:srgbClr val="4995D1"/>
      </a:lt2>
      <a:accent1>
        <a:srgbClr val="2D81AF"/>
      </a:accent1>
      <a:accent2>
        <a:srgbClr val="FFFFFF"/>
      </a:accent2>
      <a:accent3>
        <a:srgbClr val="E94F3D"/>
      </a:accent3>
      <a:accent4>
        <a:srgbClr val="4995D1"/>
      </a:accent4>
      <a:accent5>
        <a:srgbClr val="FFCB00"/>
      </a:accent5>
      <a:accent6>
        <a:srgbClr val="4995D1"/>
      </a:accent6>
      <a:hlink>
        <a:srgbClr val="4995D1"/>
      </a:hlink>
      <a:folHlink>
        <a:srgbClr val="B6D5ED"/>
      </a:folHlink>
    </a:clrScheme>
    <a:fontScheme name="AS_II">
      <a:majorFont>
        <a:latin typeface="Franklin Gothic Medium"/>
        <a:ea typeface=""/>
        <a:cs typeface=""/>
      </a:majorFont>
      <a:minorFont>
        <a:latin typeface="Microsoft Sans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_prezentace" id="{8EFE86ED-3C23-49A7-8716-D08D8CE542EF}" vid="{3720115E-EEE3-4276-ACD3-D49C80AE6B9B}"/>
    </a:ext>
  </a:extLst>
</a:theme>
</file>

<file path=ppt/theme/theme3.xml><?xml version="1.0" encoding="utf-8"?>
<a:theme xmlns:a="http://schemas.openxmlformats.org/drawingml/2006/main" name="1_Motiv systému Office">
  <a:themeElements>
    <a:clrScheme name="AS">
      <a:dk1>
        <a:srgbClr val="000000"/>
      </a:dk1>
      <a:lt1>
        <a:srgbClr val="FFFFFF"/>
      </a:lt1>
      <a:dk2>
        <a:srgbClr val="2D81AF"/>
      </a:dk2>
      <a:lt2>
        <a:srgbClr val="4995D1"/>
      </a:lt2>
      <a:accent1>
        <a:srgbClr val="2D81AF"/>
      </a:accent1>
      <a:accent2>
        <a:srgbClr val="FFFFFF"/>
      </a:accent2>
      <a:accent3>
        <a:srgbClr val="E94F3D"/>
      </a:accent3>
      <a:accent4>
        <a:srgbClr val="4995D1"/>
      </a:accent4>
      <a:accent5>
        <a:srgbClr val="FFCB00"/>
      </a:accent5>
      <a:accent6>
        <a:srgbClr val="4995D1"/>
      </a:accent6>
      <a:hlink>
        <a:srgbClr val="4995D1"/>
      </a:hlink>
      <a:folHlink>
        <a:srgbClr val="B6D5ED"/>
      </a:folHlink>
    </a:clrScheme>
    <a:fontScheme name="AS_II">
      <a:majorFont>
        <a:latin typeface="Franklin Gothic Medium"/>
        <a:ea typeface=""/>
        <a:cs typeface=""/>
      </a:majorFont>
      <a:minorFont>
        <a:latin typeface="Microsoft Sans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_prezentace" id="{8EFE86ED-3C23-49A7-8716-D08D8CE542EF}" vid="{C0F77DC8-0225-4BB6-A19C-CB5335087C3B}"/>
    </a:ext>
  </a:extLst>
</a:theme>
</file>

<file path=ppt/theme/theme4.xml><?xml version="1.0" encoding="utf-8"?>
<a:theme xmlns:a="http://schemas.openxmlformats.org/drawingml/2006/main" name="2_Motiv systému Office">
  <a:themeElements>
    <a:clrScheme name="AS">
      <a:dk1>
        <a:srgbClr val="000000"/>
      </a:dk1>
      <a:lt1>
        <a:srgbClr val="FFFFFF"/>
      </a:lt1>
      <a:dk2>
        <a:srgbClr val="2D81AF"/>
      </a:dk2>
      <a:lt2>
        <a:srgbClr val="4995D1"/>
      </a:lt2>
      <a:accent1>
        <a:srgbClr val="2D81AF"/>
      </a:accent1>
      <a:accent2>
        <a:srgbClr val="FFFFFF"/>
      </a:accent2>
      <a:accent3>
        <a:srgbClr val="E94F3D"/>
      </a:accent3>
      <a:accent4>
        <a:srgbClr val="4995D1"/>
      </a:accent4>
      <a:accent5>
        <a:srgbClr val="FFCB00"/>
      </a:accent5>
      <a:accent6>
        <a:srgbClr val="4995D1"/>
      </a:accent6>
      <a:hlink>
        <a:srgbClr val="4995D1"/>
      </a:hlink>
      <a:folHlink>
        <a:srgbClr val="B6D5ED"/>
      </a:folHlink>
    </a:clrScheme>
    <a:fontScheme name="AS_II">
      <a:majorFont>
        <a:latin typeface="Franklin Gothic Medium"/>
        <a:ea typeface=""/>
        <a:cs typeface=""/>
      </a:majorFont>
      <a:minorFont>
        <a:latin typeface="Microsoft Sans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_prezentace" id="{8EFE86ED-3C23-49A7-8716-D08D8CE542EF}" vid="{73A963A9-99F3-438C-9F8E-0BEB28C0461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3115</Words>
  <Application>Microsoft Office PowerPoint</Application>
  <PresentationFormat>Předvádění na obrazovce (4:3)</PresentationFormat>
  <Paragraphs>312</Paragraphs>
  <Slides>38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38</vt:i4>
      </vt:variant>
    </vt:vector>
  </HeadingPairs>
  <TitlesOfParts>
    <vt:vector size="47" baseType="lpstr">
      <vt:lpstr>Arial</vt:lpstr>
      <vt:lpstr>Calibri</vt:lpstr>
      <vt:lpstr>Franklin Gothic Book</vt:lpstr>
      <vt:lpstr>Franklin Gothic Medium</vt:lpstr>
      <vt:lpstr>Microsoft Sans Serif</vt:lpstr>
      <vt:lpstr>1_AS_prezentace_motiv</vt:lpstr>
      <vt:lpstr>3_Motiv systému Office</vt:lpstr>
      <vt:lpstr>1_Motiv systému Office</vt:lpstr>
      <vt:lpstr>2_Motiv systému Office</vt:lpstr>
      <vt:lpstr>Tourism in Czechia</vt:lpstr>
      <vt:lpstr>Contents</vt:lpstr>
      <vt:lpstr>Image of Czechia in 4 words</vt:lpstr>
      <vt:lpstr>Inbound tourism of Czechia - tourists</vt:lpstr>
      <vt:lpstr>Inbound tourism – the covid-19 impact</vt:lpstr>
      <vt:lpstr>Inbound tourism of Czechia – basic data</vt:lpstr>
      <vt:lpstr>Inbound tourism – main purpose</vt:lpstr>
      <vt:lpstr>Inbound tourism – type of visit</vt:lpstr>
      <vt:lpstr>Inbound tourism – nationalities</vt:lpstr>
      <vt:lpstr>Inbound tourism – nationalities</vt:lpstr>
      <vt:lpstr>Inbound tourism – nationalities + receipts</vt:lpstr>
      <vt:lpstr>Inbound tourism – receipts</vt:lpstr>
      <vt:lpstr>Map 4: Inbound tourists in Czechia by regions (2017)</vt:lpstr>
      <vt:lpstr>Inbound tourism – regional differentiation</vt:lpstr>
      <vt:lpstr>Inbound tourism – reasons</vt:lpstr>
      <vt:lpstr>Inbound tourism – perceptions</vt:lpstr>
      <vt:lpstr>Outbound tourism of Czechia – basic data</vt:lpstr>
      <vt:lpstr>Outbound tourism – main purpose</vt:lpstr>
      <vt:lpstr>Outbound tourism – by countries + expenditures</vt:lpstr>
      <vt:lpstr>Map 1: Departures of Czechoslovak residents abroad in 1980</vt:lpstr>
      <vt:lpstr>Map 2: Departures of Czech residents abroad in 2015</vt:lpstr>
      <vt:lpstr>Outbound vs. inbound tourism</vt:lpstr>
      <vt:lpstr>Tourist subregions</vt:lpstr>
      <vt:lpstr>Spa resorts</vt:lpstr>
      <vt:lpstr>Unesco World Heritage</vt:lpstr>
      <vt:lpstr>UNESCO World Heritage</vt:lpstr>
      <vt:lpstr>Landscape protection</vt:lpstr>
      <vt:lpstr>System of landscape protection</vt:lpstr>
      <vt:lpstr>SWOT Analysis</vt:lpstr>
      <vt:lpstr>Weaknesses</vt:lpstr>
      <vt:lpstr>Opportunities</vt:lpstr>
      <vt:lpstr>Threats</vt:lpstr>
      <vt:lpstr>Tourism Management in Czechia</vt:lpstr>
      <vt:lpstr>Ministry for Regional Development (www.mmr.cz)</vt:lpstr>
      <vt:lpstr>CzechTourism (www.czechtourism.cz)</vt:lpstr>
      <vt:lpstr>Literature</vt:lpstr>
      <vt:lpstr>Statistical sources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Kaška</dc:creator>
  <cp:lastModifiedBy>Jirka</cp:lastModifiedBy>
  <cp:revision>50</cp:revision>
  <dcterms:created xsi:type="dcterms:W3CDTF">2015-01-30T21:52:38Z</dcterms:created>
  <dcterms:modified xsi:type="dcterms:W3CDTF">2022-05-02T05:47:25Z</dcterms:modified>
</cp:coreProperties>
</file>