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hlík Michal" userId="8e6be772-ddff-47d2-9ac5-52ebb557cafd" providerId="ADAL" clId="{2BF825A7-9B27-41F1-B19B-42B55B6818D4}"/>
    <pc:docChg chg="custSel modSld">
      <pc:chgData name="Stehlík Michal" userId="8e6be772-ddff-47d2-9ac5-52ebb557cafd" providerId="ADAL" clId="{2BF825A7-9B27-41F1-B19B-42B55B6818D4}" dt="2023-10-01T09:29:55.539" v="11" actId="26606"/>
      <pc:docMkLst>
        <pc:docMk/>
      </pc:docMkLst>
      <pc:sldChg chg="addSp modSp mod setBg modClrScheme chgLayout">
        <pc:chgData name="Stehlík Michal" userId="8e6be772-ddff-47d2-9ac5-52ebb557cafd" providerId="ADAL" clId="{2BF825A7-9B27-41F1-B19B-42B55B6818D4}" dt="2023-10-01T09:29:51.043" v="10" actId="26606"/>
        <pc:sldMkLst>
          <pc:docMk/>
          <pc:sldMk cId="1289228582" sldId="256"/>
        </pc:sldMkLst>
        <pc:spChg chg="mod ord">
          <ac:chgData name="Stehlík Michal" userId="8e6be772-ddff-47d2-9ac5-52ebb557cafd" providerId="ADAL" clId="{2BF825A7-9B27-41F1-B19B-42B55B6818D4}" dt="2023-10-01T09:29:51.043" v="10" actId="26606"/>
          <ac:spMkLst>
            <pc:docMk/>
            <pc:sldMk cId="1289228582" sldId="256"/>
            <ac:spMk id="2" creationId="{80C0B611-7F72-A477-478D-510DC929FD41}"/>
          </ac:spMkLst>
        </pc:spChg>
        <pc:spChg chg="mod ord">
          <ac:chgData name="Stehlík Michal" userId="8e6be772-ddff-47d2-9ac5-52ebb557cafd" providerId="ADAL" clId="{2BF825A7-9B27-41F1-B19B-42B55B6818D4}" dt="2023-10-01T09:29:51.043" v="10" actId="26606"/>
          <ac:spMkLst>
            <pc:docMk/>
            <pc:sldMk cId="1289228582" sldId="256"/>
            <ac:spMk id="3" creationId="{4475982F-2F4E-1D30-1C93-C89CAF2E74EE}"/>
          </ac:spMkLst>
        </pc:spChg>
        <pc:grpChg chg="add">
          <ac:chgData name="Stehlík Michal" userId="8e6be772-ddff-47d2-9ac5-52ebb557cafd" providerId="ADAL" clId="{2BF825A7-9B27-41F1-B19B-42B55B6818D4}" dt="2023-10-01T09:29:51.043" v="10" actId="26606"/>
          <ac:grpSpMkLst>
            <pc:docMk/>
            <pc:sldMk cId="1289228582" sldId="256"/>
            <ac:grpSpMk id="8" creationId="{8CDD169D-D9EF-76C0-E5E2-AF3CB399BE30}"/>
          </ac:grpSpMkLst>
        </pc:grpChg>
      </pc:sldChg>
      <pc:sldChg chg="addSp modSp mod setBg">
        <pc:chgData name="Stehlík Michal" userId="8e6be772-ddff-47d2-9ac5-52ebb557cafd" providerId="ADAL" clId="{2BF825A7-9B27-41F1-B19B-42B55B6818D4}" dt="2023-10-01T09:29:55.539" v="11" actId="26606"/>
        <pc:sldMkLst>
          <pc:docMk/>
          <pc:sldMk cId="2056259435" sldId="257"/>
        </pc:sldMkLst>
        <pc:spChg chg="mod">
          <ac:chgData name="Stehlík Michal" userId="8e6be772-ddff-47d2-9ac5-52ebb557cafd" providerId="ADAL" clId="{2BF825A7-9B27-41F1-B19B-42B55B6818D4}" dt="2023-10-01T09:29:55.539" v="11" actId="26606"/>
          <ac:spMkLst>
            <pc:docMk/>
            <pc:sldMk cId="2056259435" sldId="257"/>
            <ac:spMk id="2" creationId="{4DF90FEE-646E-A51C-4239-B2EC4ED5E668}"/>
          </ac:spMkLst>
        </pc:spChg>
        <pc:spChg chg="mod">
          <ac:chgData name="Stehlík Michal" userId="8e6be772-ddff-47d2-9ac5-52ebb557cafd" providerId="ADAL" clId="{2BF825A7-9B27-41F1-B19B-42B55B6818D4}" dt="2023-10-01T09:29:55.539" v="11" actId="26606"/>
          <ac:spMkLst>
            <pc:docMk/>
            <pc:sldMk cId="2056259435" sldId="257"/>
            <ac:spMk id="3" creationId="{AA8C23BD-809B-C214-82F6-43F6A9FC0985}"/>
          </ac:spMkLst>
        </pc:spChg>
        <pc:grpChg chg="add">
          <ac:chgData name="Stehlík Michal" userId="8e6be772-ddff-47d2-9ac5-52ebb557cafd" providerId="ADAL" clId="{2BF825A7-9B27-41F1-B19B-42B55B6818D4}" dt="2023-10-01T09:29:55.539" v="11" actId="26606"/>
          <ac:grpSpMkLst>
            <pc:docMk/>
            <pc:sldMk cId="2056259435" sldId="257"/>
            <ac:grpSpMk id="8" creationId="{626842FA-90AD-EEBD-ABE0-E9EF9A5D14D7}"/>
          </ac:grpSpMkLst>
        </pc:grpChg>
      </pc:sldChg>
      <pc:sldChg chg="addSp modSp mod setBg">
        <pc:chgData name="Stehlík Michal" userId="8e6be772-ddff-47d2-9ac5-52ebb557cafd" providerId="ADAL" clId="{2BF825A7-9B27-41F1-B19B-42B55B6818D4}" dt="2023-09-30T12:37:27.525" v="0" actId="26606"/>
        <pc:sldMkLst>
          <pc:docMk/>
          <pc:sldMk cId="379646613" sldId="270"/>
        </pc:sldMkLst>
        <pc:spChg chg="mod">
          <ac:chgData name="Stehlík Michal" userId="8e6be772-ddff-47d2-9ac5-52ebb557cafd" providerId="ADAL" clId="{2BF825A7-9B27-41F1-B19B-42B55B6818D4}" dt="2023-09-30T12:37:27.525" v="0" actId="26606"/>
          <ac:spMkLst>
            <pc:docMk/>
            <pc:sldMk cId="379646613" sldId="270"/>
            <ac:spMk id="2" creationId="{96561F82-1155-75F0-7E77-72C88331C365}"/>
          </ac:spMkLst>
        </pc:spChg>
        <pc:spChg chg="mod">
          <ac:chgData name="Stehlík Michal" userId="8e6be772-ddff-47d2-9ac5-52ebb557cafd" providerId="ADAL" clId="{2BF825A7-9B27-41F1-B19B-42B55B6818D4}" dt="2023-09-30T12:37:27.525" v="0" actId="26606"/>
          <ac:spMkLst>
            <pc:docMk/>
            <pc:sldMk cId="379646613" sldId="270"/>
            <ac:spMk id="3" creationId="{E737F546-A8A3-B2D6-3BA5-80EEAF98FEAD}"/>
          </ac:spMkLst>
        </pc:spChg>
        <pc:spChg chg="add">
          <ac:chgData name="Stehlík Michal" userId="8e6be772-ddff-47d2-9ac5-52ebb557cafd" providerId="ADAL" clId="{2BF825A7-9B27-41F1-B19B-42B55B6818D4}" dt="2023-09-30T12:37:27.525" v="0" actId="26606"/>
          <ac:spMkLst>
            <pc:docMk/>
            <pc:sldMk cId="379646613" sldId="270"/>
            <ac:spMk id="9" creationId="{2C61293E-6EBE-43EF-A52C-9BEBFD7679D4}"/>
          </ac:spMkLst>
        </pc:spChg>
        <pc:spChg chg="add">
          <ac:chgData name="Stehlík Michal" userId="8e6be772-ddff-47d2-9ac5-52ebb557cafd" providerId="ADAL" clId="{2BF825A7-9B27-41F1-B19B-42B55B6818D4}" dt="2023-09-30T12:37:27.525" v="0" actId="26606"/>
          <ac:spMkLst>
            <pc:docMk/>
            <pc:sldMk cId="379646613" sldId="270"/>
            <ac:spMk id="11" creationId="{21540236-BFD5-4A9D-8840-4703E7F76825}"/>
          </ac:spMkLst>
        </pc:spChg>
        <pc:picChg chg="add">
          <ac:chgData name="Stehlík Michal" userId="8e6be772-ddff-47d2-9ac5-52ebb557cafd" providerId="ADAL" clId="{2BF825A7-9B27-41F1-B19B-42B55B6818D4}" dt="2023-09-30T12:37:27.525" v="0" actId="26606"/>
          <ac:picMkLst>
            <pc:docMk/>
            <pc:sldMk cId="379646613" sldId="270"/>
            <ac:picMk id="5" creationId="{8A30FDE0-0C16-C648-9285-599E355046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F3ED4-848B-BF11-39CF-A851B1785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045982-6EBB-BC77-C335-B0A1835BA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AEC9F-0F49-FCD2-90BE-68009E9E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CA275E-311B-7BD0-195C-7616FC1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1014D8-270F-F623-77C3-BFF9AB93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2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72B45-2ACC-1C43-5F86-36B1AF6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1C89AD-B6B2-AC35-2742-10A16E8F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D24F65-6D16-9021-ECDA-76A95DF5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19291-5D5D-01F9-F15E-21749BB1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A6773C-4DD8-9051-8167-DFB4AF9E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F5D6D7-C324-8BFC-BBA0-6DD0D969C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D54013-F50E-607A-3A50-AAD41D2C7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F70D1-3D7E-031E-DD77-9BD9EB52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D15FD-92CD-EFDA-7DAF-CF13D32A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00C89F-3485-C7FF-9F66-F2778702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78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2227C-4717-C3EA-23D1-5800FDE7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53D6A-CC0B-DFF3-3972-B54E552D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4A3430-4A89-396F-C853-73215449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32F0EF-C0C8-D36D-48B2-49B412FE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5E108-E29E-FC6D-C65C-1696940F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6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EF522-BBF9-A640-A572-566542AF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9DDDFD-F3D7-2DA9-BFB7-5EC45EE7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68FB2E-D5B9-468F-CE50-D1224CA7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7BE1D2-1429-3C63-AF3E-79FBFF87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AF1A1-9F3C-FBFB-679E-B05C44ED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0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270F1-CD48-84DF-9C59-EB1B6117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61E55-46F0-4916-7BDF-9B4DE3A1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38F32F-6C33-7BAA-EE64-554423D4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9FB3BE-B614-A11F-EF27-D0363F49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0D1742-F6E9-50EC-0DD2-AEC1DD2A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CC41DB-1FE6-5157-1177-EE012296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7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C248E-106C-3F20-7B30-73BA0ABA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2B1BEB-22EF-C855-D519-9E3F7F58E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1E51F2-6945-AA35-8B70-6D2278FB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01EF22-38F6-7333-0D64-8EB1EC615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07D07F-A64A-55DD-5BBC-FA21AD465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A381C0-BF03-3476-AF0F-7395D734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3F5E88-E8D0-73E4-A2C0-8AA1F9D5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903422-7C46-BE3F-3EF0-5C5029D2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4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35A1E-B554-AA01-6CB8-C33943C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0DD393-F182-F45C-4AE9-7B1B40DA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C67609-CDF7-2F71-3C27-72E16815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F888CE-632E-FD64-EE21-E0EE9C08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EA9268-ACE8-B3AC-11D9-0C1E3772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0B22C3-9F75-41B6-C95C-68DDC81D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FBB59-8005-52D3-CB1D-20F67B6D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F98E3-C154-018F-AF24-00872012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58EE7-D0C4-F253-DC0C-D801ED0B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0A8FC9-AE5F-6FBE-D080-D991ED35A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448DE0-732F-F31B-61DF-11555F58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7F87E8-04DF-D325-8015-7D84B3B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ACA2D6-1900-BBB4-E5D6-36DCD714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39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58A71-6A01-0612-0B93-B052EBB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AA7469-0E85-7782-454A-90165B004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DF1225-A6FB-921D-C3E9-73CD5B95F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38C0F6-0DF7-E95D-812F-F64B63B9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659B86-555A-E232-A8EE-0FFC81D8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793E04-FDE0-53A8-D1E6-DDF40E9F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A27D23-159A-6658-1621-92700BDC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B7D48D-1C78-F0FD-DF9D-98720C64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11707-B74F-FB72-3AC9-5258DCD35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6A40-CBB5-4842-AA61-D66426C194E4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13DC5-6D16-B956-D689-92FD6C2E8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E24DA-AC4B-BB42-B579-0C6F611AF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C303-09FB-4FAC-B1F0-E8FE4572F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9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0B611-7F72-A477-478D-510DC929F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7424" y="1241397"/>
            <a:ext cx="6661191" cy="2385919"/>
          </a:xfrm>
        </p:spPr>
        <p:txBody>
          <a:bodyPr anchor="b">
            <a:normAutofit/>
          </a:bodyPr>
          <a:lstStyle/>
          <a:p>
            <a:r>
              <a:rPr lang="cs-CZ" sz="4000"/>
              <a:t>Prameny a metodologie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5982F-2F4E-1D30-1C93-C89CAF2E7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2" y="3960376"/>
            <a:ext cx="6715693" cy="1474548"/>
          </a:xfrm>
        </p:spPr>
        <p:txBody>
          <a:bodyPr anchor="t">
            <a:normAutofit/>
          </a:bodyPr>
          <a:lstStyle/>
          <a:p>
            <a:r>
              <a:rPr lang="cs-CZ" sz="2000"/>
              <a:t>Úvodní hodina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DD169D-D9EF-76C0-E5E2-AF3CB399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C11A61-5FF9-ABB4-D6A8-E2420D9FC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0D1B6C-CE1F-818D-CB3D-07FBCDBFF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22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669AB-538C-5117-3CDE-3AF3AEE4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Muzeum, archiv, knihovna, památková péče, živé umění, moderní technologie…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D181F8-A98E-07E3-E730-27A08CAE05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r="1103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35D912B-C4D7-9499-0916-4075B0067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224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5275C7-9186-4D45-F089-558C4E6B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a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svět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cs-CZ" sz="5200" dirty="0"/>
              <a:t>kolonialismus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FEBD6DE-608D-99A4-90E1-C841516DF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50CEBCE-39F2-B3A2-90C8-C7032AC428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D8C3163-45C6-BF77-0ED6-D23EE3E36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960438"/>
            <a:ext cx="3495675" cy="493077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C585901-3027-578F-13D0-F83DF5310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960438"/>
            <a:ext cx="3463925" cy="493077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F4F557-6C81-8AD6-3D55-F29A84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Literatura… teorie vs. praxe</a:t>
            </a:r>
          </a:p>
        </p:txBody>
      </p:sp>
    </p:spTree>
    <p:extLst>
      <p:ext uri="{BB962C8B-B14F-4D97-AF65-F5344CB8AC3E}">
        <p14:creationId xmlns:p14="http://schemas.microsoft.com/office/powerpoint/2010/main" val="303525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F204B8-383B-BEC7-4D4D-1A6987C2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Nové výzvy		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0550C-5E2A-9136-B8F8-E73F14DC6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Nehmotný předmět</a:t>
            </a:r>
          </a:p>
          <a:p>
            <a:r>
              <a:rPr lang="en-US" sz="2200"/>
              <a:t>Jiná paměť</a:t>
            </a:r>
          </a:p>
          <a:p>
            <a:r>
              <a:rPr lang="en-US" sz="2200"/>
              <a:t>Jiná role muzeí</a:t>
            </a:r>
          </a:p>
          <a:p>
            <a:endParaRPr lang="en-US" sz="220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FD23389-398E-DBC1-18BE-6EEF66AC5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r="2197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302042E-6527-BAF4-324A-A36CF7779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516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44FCCE-8383-1210-7D11-CDFE3A25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Obsah hodin – referáty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1CC28-5345-B427-A03C-30B0EA0A9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Práce v týmech</a:t>
            </a:r>
          </a:p>
          <a:p>
            <a:r>
              <a:rPr lang="en-US" sz="2000"/>
              <a:t>Výběr a zpracování tématu</a:t>
            </a:r>
          </a:p>
          <a:p>
            <a:r>
              <a:rPr lang="en-US" sz="2000"/>
              <a:t>Prezentace</a:t>
            </a:r>
          </a:p>
          <a:p>
            <a:r>
              <a:rPr lang="en-US" sz="200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425564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561F82-1155-75F0-7E77-72C88331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Návrh témat – cca osm skupin</a:t>
            </a:r>
          </a:p>
        </p:txBody>
      </p: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8A30FDE0-0C16-C648-9285-599E35504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7F546-A8A3-B2D6-3BA5-80EEAF98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1700"/>
              <a:t>Tradice sběratelství vs. muzejní instituce (historické srovnání)</a:t>
            </a:r>
          </a:p>
          <a:p>
            <a:r>
              <a:rPr lang="cs-CZ" sz="1700"/>
              <a:t>Předmět v muzeu / archivu / knihovně (rozdíly)</a:t>
            </a:r>
          </a:p>
          <a:p>
            <a:r>
              <a:rPr lang="cs-CZ" sz="1700"/>
              <a:t>Rozdíly v muzeologických konceptech (anglosaský přístup, německý přístup, naše tradice)</a:t>
            </a:r>
          </a:p>
          <a:p>
            <a:r>
              <a:rPr lang="cs-CZ" sz="1700"/>
              <a:t>Koloniální sbírky a práce s nimi (v posledních 10 letech)</a:t>
            </a:r>
          </a:p>
          <a:p>
            <a:r>
              <a:rPr lang="cs-CZ" sz="1700"/>
              <a:t>Paměť a muzeum (přístupy, diskuse, témata)</a:t>
            </a:r>
          </a:p>
          <a:p>
            <a:r>
              <a:rPr lang="cs-CZ" sz="1700"/>
              <a:t>Nehmotný předmět (otázka nového informačního věku)</a:t>
            </a:r>
          </a:p>
          <a:p>
            <a:r>
              <a:rPr lang="cs-CZ" sz="1700"/>
              <a:t>Muzeum vs. památková péče (rozdílnost přístupu)</a:t>
            </a:r>
          </a:p>
          <a:p>
            <a:r>
              <a:rPr lang="cs-CZ" sz="1700"/>
              <a:t>Česká muzeologická tradice (je nějaká?) </a:t>
            </a:r>
          </a:p>
        </p:txBody>
      </p:sp>
    </p:spTree>
    <p:extLst>
      <p:ext uri="{BB962C8B-B14F-4D97-AF65-F5344CB8AC3E}">
        <p14:creationId xmlns:p14="http://schemas.microsoft.com/office/powerpoint/2010/main" val="37964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90FEE-646E-A51C-4239-B2EC4ED5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4"/>
            <a:ext cx="3411071" cy="5012342"/>
          </a:xfrm>
        </p:spPr>
        <p:txBody>
          <a:bodyPr anchor="ctr">
            <a:normAutofit/>
          </a:bodyPr>
          <a:lstStyle/>
          <a:p>
            <a:r>
              <a:rPr lang="cs-CZ" sz="3200"/>
              <a:t>Obsah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C23BD-809B-C214-82F6-43F6A9FC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7" y="874365"/>
            <a:ext cx="5793134" cy="5038065"/>
          </a:xfrm>
        </p:spPr>
        <p:txBody>
          <a:bodyPr anchor="ctr">
            <a:normAutofit/>
          </a:bodyPr>
          <a:lstStyle/>
          <a:p>
            <a:endParaRPr lang="cs-CZ" sz="2000" i="1" kern="0">
              <a:effectLst/>
              <a:latin typeface="Times New Roman" panose="02020603050405020304" pitchFamily="18" charset="0"/>
              <a:ea typeface="TimesNewRomanPSMT"/>
            </a:endParaRPr>
          </a:p>
          <a:p>
            <a:pPr lvl="1"/>
            <a:r>
              <a:rPr lang="cs-CZ" sz="2000" i="1" kern="0">
                <a:effectLst/>
                <a:latin typeface="Times New Roman" panose="02020603050405020304" pitchFamily="18" charset="0"/>
                <a:ea typeface="TimesNewRomanPSMT"/>
              </a:rPr>
              <a:t>Seznámení se základními prameny v oblasti paměťových institucí, a to z oblasti hmotného i nehmotného dědictví, včetně nemovitého.</a:t>
            </a:r>
          </a:p>
          <a:p>
            <a:pPr marL="457200" lvl="1" indent="0">
              <a:buNone/>
            </a:pPr>
            <a:endParaRPr lang="cs-CZ" sz="2000" i="1" kern="0">
              <a:effectLst/>
              <a:latin typeface="Times New Roman" panose="02020603050405020304" pitchFamily="18" charset="0"/>
              <a:ea typeface="TimesNewRomanPSMT"/>
            </a:endParaRPr>
          </a:p>
          <a:p>
            <a:pPr lvl="1"/>
            <a:r>
              <a:rPr lang="cs-CZ" sz="2000" i="1" kern="0">
                <a:latin typeface="Times New Roman" panose="02020603050405020304" pitchFamily="18" charset="0"/>
                <a:ea typeface="TimesNewRomanPSMT"/>
              </a:rPr>
              <a:t>Seznámení s přístupy </a:t>
            </a:r>
            <a:r>
              <a:rPr lang="cs-CZ" sz="2000" i="1" kern="0">
                <a:effectLst/>
                <a:latin typeface="Times New Roman" panose="02020603050405020304" pitchFamily="18" charset="0"/>
                <a:ea typeface="TimesNewRomanPSMT"/>
              </a:rPr>
              <a:t>v oblasti muzeologie, muzejního managementu a muzejních studií v rámci evropské tradice, rozdílnosti přístupů a škol. </a:t>
            </a:r>
          </a:p>
          <a:p>
            <a:pPr marL="457200" lvl="1" indent="0">
              <a:buNone/>
            </a:pPr>
            <a:endParaRPr lang="cs-CZ" sz="2000" i="1" kern="0">
              <a:effectLst/>
              <a:latin typeface="Times New Roman" panose="02020603050405020304" pitchFamily="18" charset="0"/>
              <a:ea typeface="TimesNewRomanPSMT"/>
            </a:endParaRPr>
          </a:p>
          <a:p>
            <a:pPr lvl="1"/>
            <a:r>
              <a:rPr lang="cs-CZ" sz="2000" i="1" kern="0">
                <a:effectLst/>
                <a:latin typeface="Times New Roman" panose="02020603050405020304" pitchFamily="18" charset="0"/>
                <a:ea typeface="TimesNewRomanPSMT"/>
              </a:rPr>
              <a:t>Součástí bude i přehled muzejní a muzeologické literatury a pramenů, odborných periodik a dalších zdrojů, včetně multimediálních.</a:t>
            </a:r>
          </a:p>
          <a:p>
            <a:pPr marL="457200" lvl="1" indent="0">
              <a:buNone/>
            </a:pPr>
            <a:endParaRPr lang="cs-CZ" sz="2000" i="1" kern="0">
              <a:effectLst/>
              <a:latin typeface="Times New Roman" panose="02020603050405020304" pitchFamily="18" charset="0"/>
              <a:ea typeface="TimesNewRomanPSMT"/>
            </a:endParaRPr>
          </a:p>
          <a:p>
            <a:pPr lvl="1"/>
            <a:r>
              <a:rPr lang="cs-CZ" sz="2000" i="1" kern="0">
                <a:latin typeface="Times New Roman" panose="02020603050405020304" pitchFamily="18" charset="0"/>
                <a:ea typeface="TimesNewRomanPSMT"/>
              </a:rPr>
              <a:t>Seznámení s </a:t>
            </a:r>
            <a:r>
              <a:rPr lang="cs-CZ" sz="2000" i="1" kern="0">
                <a:effectLst/>
                <a:latin typeface="Times New Roman" panose="02020603050405020304" pitchFamily="18" charset="0"/>
                <a:ea typeface="TimesNewRomanPSMT"/>
              </a:rPr>
              <a:t>postavením muzejních studií v kontextu dalších věd a oblastí.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42FA-90AD-EEBD-ABE0-E9EF9A5D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1AD8-9B7B-4C37-1CB2-16C6A6AA7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46A872-CF51-D0BD-D9F3-500F32EEB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6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25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68EBFF-F200-9B02-B573-69F4430A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Témata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75A75-70B7-FFB3-79ED-776DA6124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i="1">
                <a:effectLst/>
              </a:rPr>
              <a:t>1)Úvod do problematiky, teoretická východiska, paměť, politika paměti </a:t>
            </a:r>
          </a:p>
          <a:p>
            <a:r>
              <a:rPr lang="en-US" sz="1200" i="1">
                <a:effectLst/>
              </a:rPr>
              <a:t>2)Pojem a postavení muzeologie ve vztahu k ostatním oblastem vědy a výzkumu, základní metody a historická tradice systému </a:t>
            </a:r>
          </a:p>
          <a:p>
            <a:r>
              <a:rPr lang="en-US" sz="1200" i="1">
                <a:effectLst/>
              </a:rPr>
              <a:t>3)Základní prameny v oblasti muzejních institucí, movité a nemovité doklady, archiválie, knihovní fondy a celky, zvuková tvorba, vztah k archivní a knihovní oblasti </a:t>
            </a:r>
          </a:p>
          <a:p>
            <a:r>
              <a:rPr lang="en-US" sz="1200" i="1">
                <a:effectLst/>
              </a:rPr>
              <a:t>4)Základní historické pojetí muzeologie v českém i mezinárodním kontextu, včetně jeho představitelů, mezi sběratelstvím a moderním muzeem </a:t>
            </a:r>
          </a:p>
          <a:p>
            <a:r>
              <a:rPr lang="en-US" sz="1200" i="1">
                <a:effectLst/>
              </a:rPr>
              <a:t>5)Muzeologická literatura a prameny, časopisy, bibliografie, zdroje </a:t>
            </a:r>
          </a:p>
          <a:p>
            <a:r>
              <a:rPr lang="en-US" sz="1200" i="1">
                <a:effectLst/>
              </a:rPr>
              <a:t>6)Muzejní studia v kontextu zahraničních univerzit, jejich role v kontextu humanitních věd, vztah s organizací ICOM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932119B-EEF7-2824-92E3-4C924DDC2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7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C2D7F3-7678-F5FD-E206-05FFEC88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Témata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A9B40-1B0A-D14B-8A60-48825C4E4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>
                <a:effectLst/>
              </a:rPr>
              <a:t>7)Koloniální kontext sbírek – prameny a metodologie zkoumání, případové studie </a:t>
            </a:r>
          </a:p>
          <a:p>
            <a:r>
              <a:rPr lang="en-US" sz="2000" i="1">
                <a:effectLst/>
              </a:rPr>
              <a:t>8)Profesní a zájmové organizace muzejního prostředí v českém a světovém kontextu </a:t>
            </a:r>
          </a:p>
          <a:p>
            <a:r>
              <a:rPr lang="en-US" sz="2000" i="1">
                <a:effectLst/>
              </a:rPr>
              <a:t>9)Práce studentů na konkrétních projektech teoretických východisek muzejní problematiky – referát </a:t>
            </a:r>
          </a:p>
          <a:p>
            <a:r>
              <a:rPr lang="en-US" sz="2000" i="1">
                <a:effectLst/>
              </a:rPr>
              <a:t>10) Práce studentů na konkrétních projektech teoretických východisek muzejní problematiky – referát </a:t>
            </a:r>
          </a:p>
          <a:p>
            <a:r>
              <a:rPr lang="en-US" sz="2000" i="1">
                <a:effectLst/>
              </a:rPr>
              <a:t>11)Nová realita muzejních studií a aktuální výzvy – nehmotný předmět, informace vs. autentický předmět, dokumentace současnosti</a:t>
            </a:r>
          </a:p>
          <a:p>
            <a:r>
              <a:rPr lang="en-US" sz="2000" i="1">
                <a:effectLst/>
              </a:rPr>
              <a:t> 12)Závěrečné shrnutí diskuse</a:t>
            </a:r>
            <a:endParaRPr lang="en-US" sz="2000"/>
          </a:p>
          <a:p>
            <a:endParaRPr lang="en-US" sz="200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B7F9584-2CE4-A0A7-1E63-42C4AE26D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24132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0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F6F228-98DA-01D8-C3CE-3CDA24CA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0" b="189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D69522-249C-B811-6E67-358AB6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Paměť…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3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162411-70B7-B80C-8968-96804821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Sbírkový předmět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03171A-5BE3-ADDF-9B0E-4BA445E9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Klasická představa</a:t>
            </a:r>
          </a:p>
          <a:p>
            <a:r>
              <a:rPr lang="cs-CZ" sz="2200" dirty="0"/>
              <a:t>Historický kontext</a:t>
            </a:r>
          </a:p>
          <a:p>
            <a:r>
              <a:rPr lang="cs-CZ" sz="2200" dirty="0"/>
              <a:t>Sběratelství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1CDAC0-657B-F2BB-7073-4A83162D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7760"/>
            <a:ext cx="690372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2199B-074F-6BE0-22D3-8F941D98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Sbírkový předmět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7BF091-5163-E682-92DA-B41769C8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62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19. a 20. století…</a:t>
            </a:r>
          </a:p>
          <a:p>
            <a:r>
              <a:rPr lang="cs-CZ" sz="2200" dirty="0"/>
              <a:t>Nové pojetí muzea</a:t>
            </a:r>
          </a:p>
          <a:p>
            <a:r>
              <a:rPr lang="cs-CZ" sz="2200" dirty="0"/>
              <a:t>Institucionalizace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D64E79-80BC-14D4-1F3A-AA9DC6EF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72686"/>
            <a:ext cx="6903720" cy="53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EAE539-B600-2D44-D986-C58FDE8F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Sbírkový předmět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EEA369-AF02-33C8-E5C8-FBABC51B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Nejen člověk a doklady jeho aktivity…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0B9791-AD57-7229-A909-4EB5AEB1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33513"/>
            <a:ext cx="6903720" cy="45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B8232B-5F06-1955-8501-0A42FB881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000125"/>
            <a:ext cx="5680075" cy="374015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6A9B12E-D031-DC8C-CC53-ADBF78114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000125"/>
            <a:ext cx="5149850" cy="374015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949AF3-CE74-9121-39D0-91EE45F8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Movité vs. nemovité</a:t>
            </a:r>
          </a:p>
        </p:txBody>
      </p:sp>
    </p:spTree>
    <p:extLst>
      <p:ext uri="{BB962C8B-B14F-4D97-AF65-F5344CB8AC3E}">
        <p14:creationId xmlns:p14="http://schemas.microsoft.com/office/powerpoint/2010/main" val="911452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451</Words>
  <Application>Microsoft Office PowerPoint</Application>
  <PresentationFormat>Širokoúhlá obrazovka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Prameny a metodologie</vt:lpstr>
      <vt:lpstr>Obsah předmětu</vt:lpstr>
      <vt:lpstr>Témata</vt:lpstr>
      <vt:lpstr>Témata</vt:lpstr>
      <vt:lpstr>Paměť…</vt:lpstr>
      <vt:lpstr>Sbírkový předmět</vt:lpstr>
      <vt:lpstr>Sbírkový předmět</vt:lpstr>
      <vt:lpstr>Sbírkový předmět</vt:lpstr>
      <vt:lpstr>Movité vs. nemovité</vt:lpstr>
      <vt:lpstr>Muzeum, archiv, knihovna, památková péče, živé umění, moderní technologie…</vt:lpstr>
      <vt:lpstr>My a svět… kolonialismus</vt:lpstr>
      <vt:lpstr>Literatura… teorie vs. praxe</vt:lpstr>
      <vt:lpstr>Nové výzvy  </vt:lpstr>
      <vt:lpstr>Obsah hodin – referáty </vt:lpstr>
      <vt:lpstr>Návrh témat – cca osm skupin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Prameny a metodologie</dc:title>
  <dc:creator>Stehlík Michal</dc:creator>
  <cp:lastModifiedBy>Stehlík Michal</cp:lastModifiedBy>
  <cp:revision>1</cp:revision>
  <dcterms:created xsi:type="dcterms:W3CDTF">2023-09-30T12:13:09Z</dcterms:created>
  <dcterms:modified xsi:type="dcterms:W3CDTF">2023-10-01T09:30:00Z</dcterms:modified>
</cp:coreProperties>
</file>