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3" r:id="rId3"/>
    <p:sldId id="284" r:id="rId4"/>
    <p:sldId id="285" r:id="rId5"/>
    <p:sldId id="271" r:id="rId6"/>
    <p:sldId id="287" r:id="rId7"/>
    <p:sldId id="280" r:id="rId8"/>
    <p:sldId id="277" r:id="rId9"/>
    <p:sldId id="27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714" autoAdjust="0"/>
  </p:normalViewPr>
  <p:slideViewPr>
    <p:cSldViewPr snapToGrid="0">
      <p:cViewPr varScale="1">
        <p:scale>
          <a:sx n="54" d="100"/>
          <a:sy n="54" d="100"/>
        </p:scale>
        <p:origin x="1613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F6C69-0E84-4199-9D12-FAE1EBF31D0C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086CA-4A22-46D4-BA60-988A94813E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86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4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1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* Transnacionální / mezinárodní neziskové</a:t>
            </a:r>
            <a:r>
              <a:rPr lang="cs-CZ" baseline="0" dirty="0" smtClean="0"/>
              <a:t> organizace, které se zaměřují pouze na lokální kontext – financování ozbrojeného konfliktu a rebelských skupin ze zdrojů z nerostného bohatství – bez zasazení do historického a globálního kontextu, přímo či nepřímo reprodukují ideologické předpoklady konceptu prokletí přírodních zdrojů.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Holandská nemoc je v ekonomii označení paradoxu, kdy snadné zisky z přírodních zdrojů a jejich vývozu vedou k výraznému zhodnocení měny, což oslabí domácí sekundární sektor a v důsledku i celé národní hospodářství, které se stane závislým na výkyvech mezinárodní ceny hlavní vyvážené komodity.</a:t>
            </a:r>
          </a:p>
          <a:p>
            <a:endParaRPr lang="cs-CZ" dirty="0" smtClean="0"/>
          </a:p>
          <a:p>
            <a:r>
              <a:rPr lang="cs-CZ" dirty="0" smtClean="0"/>
              <a:t>Kapitálově náročná těžba ropy</a:t>
            </a:r>
            <a:r>
              <a:rPr lang="cs-CZ" baseline="0" dirty="0" smtClean="0"/>
              <a:t> vyžaduje spojení s finančními investory a nadnárodními korporacemi, výnos je ve formě fixních poplatků (</a:t>
            </a:r>
            <a:r>
              <a:rPr lang="cs-CZ" baseline="0" dirty="0" err="1" smtClean="0"/>
              <a:t>royalties</a:t>
            </a:r>
            <a:r>
              <a:rPr lang="cs-CZ" baseline="0" dirty="0" smtClean="0"/>
              <a:t>) nebo daní vládě, centralizace výnosu vede k nižší demokratické kontrole ze strany občanů, pro což jsou charakteristické slabé demokratické instituce a minimální redistribuce renty (rozdělování renty mezi elitami).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435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„… </a:t>
            </a:r>
            <a:r>
              <a:rPr lang="en-US" dirty="0" smtClean="0"/>
              <a:t>violent conflict in oil-rich African states is not strictly speaking the inevitable</a:t>
            </a:r>
            <a:r>
              <a:rPr lang="cs-CZ" dirty="0" smtClean="0"/>
              <a:t> </a:t>
            </a:r>
            <a:r>
              <a:rPr lang="en-US" dirty="0" smtClean="0"/>
              <a:t>outcome of purely internal predatory or opportunistic activities. It connects a complex</a:t>
            </a:r>
            <a:r>
              <a:rPr lang="cs-CZ" dirty="0" smtClean="0"/>
              <a:t> </a:t>
            </a:r>
            <a:r>
              <a:rPr lang="en-US" dirty="0" smtClean="0"/>
              <a:t>maze of transnational-local linkages and also includes the cumulative impact of global</a:t>
            </a:r>
            <a:r>
              <a:rPr lang="cs-CZ" dirty="0" smtClean="0"/>
              <a:t> </a:t>
            </a:r>
            <a:r>
              <a:rPr lang="en-US" dirty="0" smtClean="0"/>
              <a:t>financial processes and policies towards Africa.</a:t>
            </a:r>
            <a:r>
              <a:rPr lang="cs-CZ" dirty="0" smtClean="0"/>
              <a:t>“ (</a:t>
            </a:r>
            <a:r>
              <a:rPr lang="cs-CZ" dirty="0" err="1" smtClean="0"/>
              <a:t>Obi</a:t>
            </a:r>
            <a:r>
              <a:rPr lang="cs-CZ" dirty="0" smtClean="0"/>
              <a:t> 2010: 486-487)</a:t>
            </a:r>
          </a:p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72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Leslie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Sklair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cs-CZ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Transnacionální kapitalistická třída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podle něj dnes tvořena čtyřmi frakcemi: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korporátní frakcí, která zahrnuje vlastníky hlavních korporací a manažery, kteří je řídí a kontrolují,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státní frakcí, která je tvořena globálními byrokraty a politiky na mezinárodní, národní i lokální úrovni, kteří spolupracují s globálním kapitálem,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technickou frakcí, kterou tvoří profesionálové na globálních trzích práce a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konzumeristickou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frakcí, která je tvořena zejména aktéry, jež kontrolují média, a jinými obchodníky (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Sklair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2003: 17–23).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Sklair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L. (2003). The Transnational Capitalist Class. Oxford: Blackwell Publishing.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Kontext subsaharské Afriky</a:t>
            </a:r>
            <a:r>
              <a:rPr lang="en-GB" dirty="0" smtClean="0">
                <a:solidFill>
                  <a:srgbClr val="0070C0"/>
                </a:solidFill>
              </a:rPr>
              <a:t>: </a:t>
            </a:r>
          </a:p>
          <a:p>
            <a:pPr marL="6223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>
                <a:solidFill>
                  <a:srgbClr val="0070C0"/>
                </a:solidFill>
              </a:rPr>
              <a:t>- </a:t>
            </a:r>
            <a:r>
              <a:rPr lang="cs-CZ" dirty="0" smtClean="0">
                <a:solidFill>
                  <a:srgbClr val="0070C0"/>
                </a:solidFill>
              </a:rPr>
              <a:t>Soutěžení mezi</a:t>
            </a:r>
            <a:r>
              <a:rPr lang="cs-CZ" baseline="0" dirty="0" smtClean="0">
                <a:solidFill>
                  <a:srgbClr val="0070C0"/>
                </a:solidFill>
              </a:rPr>
              <a:t> různými skupinami transnacionální kapitalistické třídy</a:t>
            </a:r>
            <a:endParaRPr lang="en-GB" dirty="0" smtClean="0">
              <a:solidFill>
                <a:srgbClr val="0070C0"/>
              </a:solidFill>
            </a:endParaRPr>
          </a:p>
          <a:p>
            <a:pPr marL="6223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>
                <a:solidFill>
                  <a:srgbClr val="0070C0"/>
                </a:solidFill>
              </a:rPr>
              <a:t>- </a:t>
            </a:r>
            <a:r>
              <a:rPr lang="cs-CZ" dirty="0" smtClean="0">
                <a:solidFill>
                  <a:srgbClr val="0070C0"/>
                </a:solidFill>
              </a:rPr>
              <a:t>Role globálních mocností (instituce národního státu)</a:t>
            </a:r>
            <a:endParaRPr lang="en-GB" dirty="0" smtClean="0">
              <a:solidFill>
                <a:srgbClr val="0070C0"/>
              </a:solidFill>
            </a:endParaRPr>
          </a:p>
          <a:p>
            <a:pPr marL="6223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dirty="0" smtClean="0">
                <a:solidFill>
                  <a:srgbClr val="0070C0"/>
                </a:solidFill>
              </a:rPr>
              <a:t>- Zasazení</a:t>
            </a:r>
            <a:r>
              <a:rPr lang="cs-CZ" baseline="0" dirty="0" smtClean="0">
                <a:solidFill>
                  <a:srgbClr val="0070C0"/>
                </a:solidFill>
              </a:rPr>
              <a:t> </a:t>
            </a:r>
            <a:r>
              <a:rPr lang="cs-CZ" baseline="0" dirty="0" smtClean="0">
                <a:solidFill>
                  <a:srgbClr val="0070C0"/>
                </a:solidFill>
              </a:rPr>
              <a:t>konfliktů v globální geopolitice a globálním kapitalismu </a:t>
            </a:r>
          </a:p>
          <a:p>
            <a:pPr marL="62230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cs-CZ" sz="1200" kern="1200" baseline="0" dirty="0" smtClean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- Produkce ropy: klíčové spojení korporátní frakce (ropné nadnárodní společnosti) a státní frakce (lokální politické elity)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Poverty, economic underdevelopment, or civil conflicts and wars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often falsely interpreted as if they are exclusively the result of internal state dynamics and local ethnic conflicts.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auses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such economic or political conflicts are historically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embedded in global geopolitics – a colonial past, the geopolitics of the cold war or the consecutive war on terror –, and exacerbated within today´s global capitalism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Ayers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methodological framework for analysis of the Sudanese conflict must be based on three interconnected dimensions: “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technologies of colonial rule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“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major role of geopolitics in fuelling and exacerbating conflicts within Sudan and the region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and “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Sudan’s terms of incorporation within the capitalist global economy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(Ayers 2010: 156). </a:t>
            </a:r>
            <a:endParaRPr lang="cs-CZ" dirty="0" smtClean="0"/>
          </a:p>
          <a:p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Ayers AJ (2010) Sudan’s uncivil war: the global-historical constitution of political violence.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 of African Political Economy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37(124): 153–171. https://doi.org/10.1080/03056244.2010.483888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 smtClean="0"/>
          </a:p>
          <a:p>
            <a:r>
              <a:rPr lang="cs-CZ" b="1" dirty="0" smtClean="0"/>
              <a:t>Odliv kapitálu z Afriky </a:t>
            </a:r>
          </a:p>
          <a:p>
            <a:r>
              <a:rPr lang="cs-CZ" dirty="0" smtClean="0"/>
              <a:t>Konzervativní odhady (2014): subsaharská Afrika ročně dostává 134 miliard USD (půjčky, zahraniční</a:t>
            </a:r>
            <a:r>
              <a:rPr lang="cs-CZ" baseline="0" dirty="0" smtClean="0"/>
              <a:t> přímé investice, rozvojová pomoc), každoročně ale Afriku opouští 192 miliard USD. To vytváří roční ztrátu 58 miliard USD.</a:t>
            </a:r>
            <a:r>
              <a:rPr lang="cs-CZ" dirty="0" smtClean="0"/>
              <a:t> </a:t>
            </a:r>
          </a:p>
          <a:p>
            <a:r>
              <a:rPr lang="cs-CZ" dirty="0" smtClean="0"/>
              <a:t>http://www.occupy.com/article/you-call-aid-tax-evasion-corporate-profits-are-looting-60-billion-africa</a:t>
            </a:r>
          </a:p>
          <a:p>
            <a:endParaRPr lang="cs-CZ" dirty="0" smtClean="0"/>
          </a:p>
          <a:p>
            <a:r>
              <a:rPr lang="cs-CZ" dirty="0" smtClean="0"/>
              <a:t>(2017) subsaharská Afrika ročně dostává 162 miliard USD, Afriku opouští 203 miliard, roční ztráta 41 miliard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Rozhovor s </a:t>
            </a:r>
            <a:r>
              <a:rPr lang="cs-CZ" b="1" u="sng" dirty="0" err="1" smtClean="0">
                <a:solidFill>
                  <a:srgbClr val="FF0000"/>
                </a:solidFill>
              </a:rPr>
              <a:t>Léonce</a:t>
            </a:r>
            <a:r>
              <a:rPr lang="cs-CZ" b="1" u="sng" dirty="0" smtClean="0">
                <a:solidFill>
                  <a:srgbClr val="FF0000"/>
                </a:solidFill>
              </a:rPr>
              <a:t> </a:t>
            </a:r>
            <a:r>
              <a:rPr lang="cs-CZ" b="1" u="sng" dirty="0" err="1" smtClean="0">
                <a:solidFill>
                  <a:srgbClr val="FF0000"/>
                </a:solidFill>
              </a:rPr>
              <a:t>Ndikumana</a:t>
            </a:r>
            <a:r>
              <a:rPr lang="cs-CZ" b="1" u="sng" dirty="0" smtClean="0">
                <a:solidFill>
                  <a:srgbClr val="FF0000"/>
                </a:solidFill>
              </a:rPr>
              <a:t>: https://www.actvism.org/en/politics/africa-net-creditor-leonce-ndikumana/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Nezákonný odliv kapitálu z Afriky</a:t>
            </a:r>
          </a:p>
          <a:p>
            <a:r>
              <a:rPr lang="cs-CZ" baseline="0" dirty="0" smtClean="0"/>
              <a:t>tzv. daňové optimalizace (vyhýbání se daním), transfer </a:t>
            </a:r>
            <a:r>
              <a:rPr lang="cs-CZ" baseline="0" dirty="0" err="1" smtClean="0"/>
              <a:t>pricing</a:t>
            </a:r>
            <a:r>
              <a:rPr lang="cs-CZ" baseline="0" dirty="0" smtClean="0"/>
              <a:t> / </a:t>
            </a:r>
            <a:r>
              <a:rPr lang="cs-CZ" baseline="0" dirty="0" err="1" smtClean="0"/>
              <a:t>trade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mispricing</a:t>
            </a:r>
            <a:r>
              <a:rPr lang="cs-CZ" baseline="0" dirty="0" smtClean="0"/>
              <a:t> skrze daňové ráje / </a:t>
            </a:r>
            <a:r>
              <a:rPr lang="cs-CZ" baseline="0" dirty="0" err="1" smtClean="0"/>
              <a:t>offshore</a:t>
            </a:r>
            <a:r>
              <a:rPr lang="cs-CZ" baseline="0" dirty="0" smtClean="0"/>
              <a:t> centra / utajené daňové jurisdikce</a:t>
            </a:r>
          </a:p>
          <a:p>
            <a:endParaRPr lang="cs-CZ" baseline="0" dirty="0" smtClean="0"/>
          </a:p>
          <a:p>
            <a:r>
              <a:rPr lang="cs-CZ" baseline="0" dirty="0" smtClean="0"/>
              <a:t>Nadnárodní korporace – zejména těžební průmysl</a:t>
            </a:r>
          </a:p>
          <a:p>
            <a:endParaRPr lang="cs-CZ" baseline="0" dirty="0" smtClean="0"/>
          </a:p>
          <a:p>
            <a:r>
              <a:rPr lang="cs-CZ" baseline="0" dirty="0" smtClean="0"/>
              <a:t>Zdroj: </a:t>
            </a:r>
            <a:r>
              <a:rPr lang="cs-CZ" baseline="0" dirty="0" err="1" smtClean="0"/>
              <a:t>Odd-Helge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Fjeldstad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Sigrid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Klæboe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Jacobsen</a:t>
            </a:r>
            <a:r>
              <a:rPr lang="cs-CZ" baseline="0" dirty="0" smtClean="0"/>
              <a:t>, Peter </a:t>
            </a:r>
            <a:r>
              <a:rPr lang="cs-CZ" baseline="0" dirty="0" err="1" smtClean="0"/>
              <a:t>Henriksen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Ringstad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Honest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Prosper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Ngowi</a:t>
            </a:r>
            <a:r>
              <a:rPr lang="cs-CZ" baseline="0" dirty="0" smtClean="0"/>
              <a:t>: Lifting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veil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secrecy</a:t>
            </a:r>
            <a:r>
              <a:rPr lang="cs-CZ" baseline="0" dirty="0" smtClean="0"/>
              <a:t>: </a:t>
            </a:r>
            <a:r>
              <a:rPr lang="cs-CZ" baseline="0" dirty="0" err="1" smtClean="0"/>
              <a:t>Perspectives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international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taxation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capital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flight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from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Africa</a:t>
            </a:r>
            <a:r>
              <a:rPr lang="cs-CZ" baseline="0" dirty="0" smtClean="0"/>
              <a:t> (Bergen: </a:t>
            </a:r>
            <a:r>
              <a:rPr lang="cs-CZ" baseline="0" dirty="0" err="1" smtClean="0"/>
              <a:t>Chr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Michelsen</a:t>
            </a:r>
            <a:r>
              <a:rPr lang="cs-CZ" baseline="0" dirty="0" smtClean="0"/>
              <a:t> Institute, 2017)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558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Zdroj: https://www.aljazeera.com/news/2016/10/23/the-race-for-oil-and-gas-in-africa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93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020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9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086CA-4A22-46D4-BA60-988A94813E4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75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0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03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18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07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04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02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33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96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47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62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CACE-C2E3-4BA1-884D-B025D9FA8E85}" type="datetimeFigureOut">
              <a:rPr lang="cs-CZ" smtClean="0"/>
              <a:t>26.11.2020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374B-F32F-416E-80EE-F401145F90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sJUv_bO0g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022" y="418010"/>
            <a:ext cx="12112978" cy="2991395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cs-CZ" sz="4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Kritika </a:t>
            </a:r>
            <a:r>
              <a:rPr lang="cs-CZ" sz="4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konceptu </a:t>
            </a:r>
            <a:r>
              <a:rPr lang="cs-CZ" sz="48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prokletí přírodních zdrojů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cs-CZ" sz="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cs-CZ" sz="3600" b="1" dirty="0" smtClean="0"/>
              <a:t>Zuzana Uhde, PhD., Sociologický ústav AV ČR</a:t>
            </a:r>
            <a:br>
              <a:rPr lang="cs-CZ" sz="3600" b="1" dirty="0" smtClean="0"/>
            </a:br>
            <a:endParaRPr lang="en-GB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7881" y="2390504"/>
            <a:ext cx="11191741" cy="3827416"/>
          </a:xfrm>
        </p:spPr>
        <p:txBody>
          <a:bodyPr>
            <a:normAutofit fontScale="62500" lnSpcReduction="20000"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5100" dirty="0" smtClean="0"/>
              <a:t>Kurz Afrika interdisciplinární III., Centrum afrických studií FF UK</a:t>
            </a:r>
          </a:p>
          <a:p>
            <a:endParaRPr lang="cs-CZ" sz="5100" dirty="0" smtClean="0"/>
          </a:p>
          <a:p>
            <a:r>
              <a:rPr lang="cs-CZ" sz="5100" dirty="0" smtClean="0"/>
              <a:t>přednáška 30. listopadu 2020</a:t>
            </a:r>
          </a:p>
          <a:p>
            <a:r>
              <a:rPr lang="cs-CZ" sz="5100" dirty="0"/>
              <a:t>Kontakt: zuzana.uhde@soc.cas.cz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186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7538" y="313509"/>
            <a:ext cx="11102083" cy="3592284"/>
          </a:xfrm>
        </p:spPr>
        <p:txBody>
          <a:bodyPr>
            <a:normAutofit/>
          </a:bodyPr>
          <a:lstStyle/>
          <a:p>
            <a:pPr algn="l"/>
            <a:r>
              <a:rPr lang="cs-CZ" sz="2200" dirty="0" smtClean="0">
                <a:latin typeface="+mn-lt"/>
              </a:rPr>
              <a:t>V rámci distanční formy výuky prostudujte článek: </a:t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r>
              <a:rPr lang="en-US" sz="2200" b="1" dirty="0">
                <a:latin typeface="+mn-lt"/>
              </a:rPr>
              <a:t>Cyril Obi (2010) Oil as the ‘curse’ of conflict in Africa: peering through the smoke and mirrors. Review of African Political Economy, 37:126, 483-495, DOI: 10.1080/03056244.2010.530947 </a:t>
            </a:r>
            <a:r>
              <a:rPr lang="cs-CZ" sz="2200" dirty="0">
                <a:latin typeface="+mn-lt"/>
              </a:rPr>
              <a:t/>
            </a:r>
            <a:br>
              <a:rPr lang="cs-CZ" sz="2200" dirty="0">
                <a:latin typeface="+mn-lt"/>
              </a:rPr>
            </a:b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a zhlédněte dokumentární film </a:t>
            </a:r>
            <a:br>
              <a:rPr lang="cs-CZ" sz="2200" dirty="0" smtClean="0">
                <a:latin typeface="+mn-lt"/>
              </a:rPr>
            </a:br>
            <a:r>
              <a:rPr lang="en-US" sz="2200" b="1" dirty="0">
                <a:latin typeface="+mn-lt"/>
              </a:rPr>
              <a:t>Nigeria's Oil War</a:t>
            </a:r>
            <a:r>
              <a:rPr lang="cs-CZ" sz="2200" b="1" dirty="0">
                <a:latin typeface="+mn-lt"/>
              </a:rPr>
              <a:t/>
            </a:r>
            <a:br>
              <a:rPr lang="cs-CZ" sz="2200" b="1" dirty="0">
                <a:latin typeface="+mn-lt"/>
              </a:rPr>
            </a:br>
            <a:r>
              <a:rPr lang="cs-CZ" sz="2400" dirty="0" smtClean="0">
                <a:hlinkClick r:id="rId3"/>
              </a:rPr>
              <a:t>https</a:t>
            </a:r>
            <a:r>
              <a:rPr lang="cs-CZ" sz="2400" dirty="0">
                <a:hlinkClick r:id="rId3"/>
              </a:rPr>
              <a:t>://www.youtube.com/watch?v=tsJUv_bO0gU</a:t>
            </a:r>
            <a:r>
              <a:rPr lang="en-GB" sz="2200" b="1" dirty="0" smtClean="0">
                <a:latin typeface="+mn-lt"/>
              </a:rPr>
              <a:t/>
            </a:r>
            <a:br>
              <a:rPr lang="en-GB" sz="2200" b="1" dirty="0" smtClean="0">
                <a:latin typeface="+mn-lt"/>
              </a:rPr>
            </a:br>
            <a:endParaRPr lang="en-GB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7881" y="3451123"/>
            <a:ext cx="11191741" cy="2984845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pPr algn="l"/>
            <a:r>
              <a:rPr lang="cs-CZ" sz="2200" dirty="0" smtClean="0"/>
              <a:t>K dalšímu studiu doporučuji:</a:t>
            </a:r>
          </a:p>
          <a:p>
            <a:pPr algn="l"/>
            <a:r>
              <a:rPr lang="en-US" sz="2200" dirty="0" smtClean="0"/>
              <a:t>Alison </a:t>
            </a:r>
            <a:r>
              <a:rPr lang="en-US" sz="2200" dirty="0"/>
              <a:t>J. Ayers (2013): Beyond Myths, Lies and Stereotypes: The Political Economy of a ‘New Scramble for Africa’, New Political Economy, 18:2, 227-257</a:t>
            </a:r>
            <a:r>
              <a:rPr lang="en-US" sz="2200" dirty="0" smtClean="0"/>
              <a:t>.</a:t>
            </a:r>
            <a:endParaRPr lang="cs-CZ" sz="2200" dirty="0" smtClean="0"/>
          </a:p>
          <a:p>
            <a:pPr algn="l"/>
            <a:endParaRPr lang="cs-CZ" sz="2200" dirty="0"/>
          </a:p>
          <a:p>
            <a:pPr algn="l"/>
            <a:r>
              <a:rPr lang="en-US" sz="2200" dirty="0"/>
              <a:t>Ayers AJ (2010) Sudan’s uncivil war: the global-historical constitution of political violence. Review of African Political </a:t>
            </a:r>
            <a:r>
              <a:rPr lang="en-US" sz="2200" dirty="0" smtClean="0"/>
              <a:t>Economy</a:t>
            </a:r>
            <a:r>
              <a:rPr lang="cs-CZ" sz="2200" dirty="0" smtClean="0"/>
              <a:t>,</a:t>
            </a:r>
            <a:r>
              <a:rPr lang="en-US" sz="2200" dirty="0" smtClean="0"/>
              <a:t> 37</a:t>
            </a:r>
            <a:r>
              <a:rPr lang="cs-CZ" sz="2200" dirty="0" smtClean="0"/>
              <a:t>: </a:t>
            </a:r>
            <a:r>
              <a:rPr lang="en-US" sz="2200" dirty="0" smtClean="0"/>
              <a:t>124: </a:t>
            </a:r>
            <a:r>
              <a:rPr lang="en-US" sz="2200" dirty="0"/>
              <a:t>153–171. https://doi.org/10.1080/03056244.2010.483888</a:t>
            </a:r>
          </a:p>
          <a:p>
            <a:pPr algn="l"/>
            <a:endParaRPr lang="en-US" sz="2000" dirty="0"/>
          </a:p>
          <a:p>
            <a:endParaRPr lang="cs-CZ" sz="2000" dirty="0" smtClean="0"/>
          </a:p>
          <a:p>
            <a:endParaRPr lang="en-GB" sz="2000" b="1" dirty="0" smtClean="0"/>
          </a:p>
          <a:p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940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439" y="312875"/>
            <a:ext cx="10793361" cy="925990"/>
          </a:xfrm>
        </p:spPr>
        <p:txBody>
          <a:bodyPr>
            <a:normAutofit/>
          </a:bodyPr>
          <a:lstStyle/>
          <a:p>
            <a:r>
              <a:rPr lang="cs-CZ" sz="4200" b="1" dirty="0" smtClean="0">
                <a:solidFill>
                  <a:schemeClr val="accent2">
                    <a:lumMod val="75000"/>
                  </a:schemeClr>
                </a:solidFill>
              </a:rPr>
              <a:t>Teze prokletí přírodních zdrojů</a:t>
            </a:r>
            <a:endParaRPr lang="cs-CZ" sz="4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0439" y="1460089"/>
            <a:ext cx="11223522" cy="501445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sz="3000" dirty="0" smtClean="0"/>
              <a:t>Zdánlivý paradox: země s nerostným bohatstvím mají </a:t>
            </a:r>
            <a:r>
              <a:rPr lang="cs-CZ" sz="3000" dirty="0" smtClean="0"/>
              <a:t>tendenci k interním ozbrojeným konfliktům, vyšší korupci </a:t>
            </a:r>
            <a:r>
              <a:rPr lang="cs-CZ" sz="3000" dirty="0" smtClean="0"/>
              <a:t>(</a:t>
            </a:r>
            <a:r>
              <a:rPr lang="cs-CZ" sz="3000" dirty="0" err="1" smtClean="0"/>
              <a:t>looting</a:t>
            </a:r>
            <a:r>
              <a:rPr lang="cs-CZ" sz="3000" dirty="0" smtClean="0"/>
              <a:t> </a:t>
            </a:r>
            <a:r>
              <a:rPr lang="cs-CZ" sz="3000" dirty="0" err="1" smtClean="0"/>
              <a:t>state</a:t>
            </a:r>
            <a:r>
              <a:rPr lang="cs-CZ" sz="3000" dirty="0" smtClean="0"/>
              <a:t>, </a:t>
            </a:r>
            <a:r>
              <a:rPr lang="cs-CZ" sz="3000" dirty="0" err="1" smtClean="0"/>
              <a:t>failed</a:t>
            </a:r>
            <a:r>
              <a:rPr lang="cs-CZ" sz="3000" dirty="0" smtClean="0"/>
              <a:t> </a:t>
            </a:r>
            <a:r>
              <a:rPr lang="cs-CZ" sz="3000" dirty="0" err="1" smtClean="0"/>
              <a:t>state</a:t>
            </a:r>
            <a:r>
              <a:rPr lang="cs-CZ" sz="3000" dirty="0" smtClean="0"/>
              <a:t>), </a:t>
            </a:r>
            <a:r>
              <a:rPr lang="cs-CZ" sz="3000" dirty="0" smtClean="0"/>
              <a:t>špatnému ekonomickému vývoji </a:t>
            </a:r>
            <a:r>
              <a:rPr lang="cs-CZ" sz="3000" dirty="0" smtClean="0"/>
              <a:t>a </a:t>
            </a:r>
            <a:r>
              <a:rPr lang="cs-CZ" sz="3000" dirty="0" smtClean="0"/>
              <a:t>vyšší míře chudoby</a:t>
            </a:r>
            <a:endParaRPr lang="cs-CZ" sz="3000" dirty="0" smtClean="0"/>
          </a:p>
          <a:p>
            <a:pPr>
              <a:spcAft>
                <a:spcPts val="1200"/>
              </a:spcAft>
            </a:pPr>
            <a:r>
              <a:rPr lang="cs-CZ" sz="3000" dirty="0" smtClean="0"/>
              <a:t>Od konce 80. letech a počátku 90. letech vlivná interpretace (nadnárodní instituce – IMF, WB; média, transnacionální neziskové organizace*, výzkum atd.)</a:t>
            </a:r>
          </a:p>
          <a:p>
            <a:pPr>
              <a:spcAft>
                <a:spcPts val="1200"/>
              </a:spcAft>
            </a:pPr>
            <a:r>
              <a:rPr lang="cs-CZ" sz="3000" dirty="0" smtClean="0"/>
              <a:t>Statistické modely, neoklasická ekonomie (holandská nemoc), klasická politická ekonomie (kapitálově náročná těžba ropy)</a:t>
            </a:r>
          </a:p>
          <a:p>
            <a:pPr>
              <a:spcAft>
                <a:spcPts val="600"/>
              </a:spcAft>
            </a:pPr>
            <a:r>
              <a:rPr lang="cs-CZ" sz="3000" dirty="0" smtClean="0"/>
              <a:t>Aplikace zejména na rozvojové země globálního jihu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95128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391" y="332510"/>
            <a:ext cx="10949051" cy="736270"/>
          </a:xfrm>
        </p:spPr>
        <p:txBody>
          <a:bodyPr>
            <a:normAutofit/>
          </a:bodyPr>
          <a:lstStyle/>
          <a:p>
            <a:r>
              <a:rPr lang="cs-CZ" sz="4200" b="1" dirty="0" smtClean="0">
                <a:solidFill>
                  <a:schemeClr val="accent2">
                    <a:lumMod val="75000"/>
                  </a:schemeClr>
                </a:solidFill>
              </a:rPr>
              <a:t>Kritika </a:t>
            </a:r>
            <a:endParaRPr lang="en-GB" sz="4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392" y="1068781"/>
            <a:ext cx="10949052" cy="561702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cs-CZ" dirty="0" smtClean="0"/>
              <a:t>Koncept prokletí přírodních zdrojů je postaven na ahistorické a </a:t>
            </a:r>
            <a:r>
              <a:rPr lang="cs-CZ" dirty="0" err="1" smtClean="0"/>
              <a:t>depolitické</a:t>
            </a:r>
            <a:r>
              <a:rPr lang="cs-CZ" dirty="0" smtClean="0"/>
              <a:t> analýze.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cs-CZ" dirty="0" smtClean="0"/>
              <a:t>1. Metodologická kritika – nejasná kauzalita mezi nerostným bohatstvím a závislými veličinami (dobré vládnutí, instituce, ekonomický růst atd.), vnější faktory nejsou do modelu zařazeny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cs-CZ" sz="2800" dirty="0" smtClean="0"/>
              <a:t>2. Epistemologická kritika – přehlížení koloniální historie a mocenských vztahů globálního ropného </a:t>
            </a:r>
            <a:r>
              <a:rPr lang="cs-CZ" sz="2800" dirty="0" smtClean="0"/>
              <a:t>průmyslu (globální kapitalismus)</a:t>
            </a:r>
            <a:endParaRPr lang="cs-CZ" sz="28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cs-CZ" dirty="0" smtClean="0"/>
              <a:t>3. Kritika zjednodušení </a:t>
            </a:r>
            <a:r>
              <a:rPr lang="cs-CZ" dirty="0"/>
              <a:t>–</a:t>
            </a:r>
            <a:r>
              <a:rPr lang="cs-CZ" dirty="0" smtClean="0"/>
              <a:t> zjednodušená </a:t>
            </a:r>
            <a:r>
              <a:rPr lang="cs-CZ" dirty="0"/>
              <a:t>interpretace lokálních (ozbrojených) </a:t>
            </a:r>
            <a:r>
              <a:rPr lang="cs-CZ" dirty="0" smtClean="0"/>
              <a:t>konfliktů jako endogenních procesů (důsledek vnitřního vývoje)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r>
              <a:rPr lang="cs-CZ" dirty="0" smtClean="0"/>
              <a:t>4. Kritika determinismu – procesy spojené s těžbou nerostného bohatství jsou interpretovány jako historická nevyhnutelnost (nedává prostor lidskému jednání /</a:t>
            </a:r>
            <a:r>
              <a:rPr lang="cs-CZ" dirty="0" err="1" smtClean="0"/>
              <a:t>agency</a:t>
            </a:r>
            <a:r>
              <a:rPr lang="cs-CZ" dirty="0" smtClean="0"/>
              <a:t>/)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lang="cs-CZ" sz="28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860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1445" y="190500"/>
            <a:ext cx="11253020" cy="1016000"/>
          </a:xfrm>
        </p:spPr>
        <p:txBody>
          <a:bodyPr>
            <a:noAutofit/>
          </a:bodyPr>
          <a:lstStyle/>
          <a:p>
            <a:r>
              <a:rPr lang="cs-CZ" sz="4200" b="1" dirty="0" smtClean="0">
                <a:solidFill>
                  <a:schemeClr val="accent2">
                    <a:lumMod val="75000"/>
                  </a:schemeClr>
                </a:solidFill>
              </a:rPr>
              <a:t>Strukturální postavení Afriky v globálním kapitalismu</a:t>
            </a:r>
            <a:endParaRPr lang="en-GB" sz="4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1444" y="1206500"/>
            <a:ext cx="11360355" cy="526804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cs-CZ" dirty="0" smtClean="0"/>
              <a:t>Export primárních (nezpracovaných) komodit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cs-CZ" dirty="0" smtClean="0"/>
              <a:t>Odliv kapitálu z Afriky (vyhýbání se daním atd.)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cs-CZ" dirty="0" smtClean="0"/>
              <a:t>Soutěžení světových mocností o kontrolu a přístup ke světovým zásobám ropy (+ </a:t>
            </a:r>
            <a:r>
              <a:rPr lang="cs-CZ" dirty="0" err="1" smtClean="0"/>
              <a:t>sekuritizace</a:t>
            </a:r>
            <a:r>
              <a:rPr lang="cs-CZ" dirty="0" smtClean="0"/>
              <a:t> /spojení s vojenskou kontrolou zajišťující těžbu/ </a:t>
            </a:r>
            <a:r>
              <a:rPr lang="cs-CZ" dirty="0" smtClean="0"/>
              <a:t>ropného průmyslu) – Afrika s bohatými zdroji nerovnostních surovin je jedním z klíčových </a:t>
            </a:r>
            <a:r>
              <a:rPr lang="cs-CZ" dirty="0" smtClean="0"/>
              <a:t>dodavatelů na globálním trhu</a:t>
            </a:r>
            <a:endParaRPr lang="cs-CZ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cs-CZ" dirty="0" smtClean="0"/>
              <a:t>Ropný průmysl je </a:t>
            </a:r>
            <a:r>
              <a:rPr lang="cs-CZ" dirty="0" smtClean="0"/>
              <a:t>charakteristický </a:t>
            </a:r>
            <a:r>
              <a:rPr lang="cs-CZ" dirty="0" smtClean="0"/>
              <a:t>státním vlivem či spoluvlastnictvím ropných nadnárodních korporací </a:t>
            </a:r>
            <a:r>
              <a:rPr lang="cs-CZ" dirty="0" smtClean="0"/>
              <a:t>(spojení s geopolitickými zájmy a mocenským postavením). Ale velké </a:t>
            </a:r>
            <a:r>
              <a:rPr lang="cs-CZ" dirty="0" smtClean="0"/>
              <a:t>nadnárodní korporace ovládají trh s ohledem na technologii těžby a zpracování ropy. </a:t>
            </a:r>
          </a:p>
          <a:p>
            <a:pPr marL="354013" indent="-354013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cs-CZ" dirty="0" smtClean="0"/>
              <a:t>Historicko-politické faktory: koloniální historie, </a:t>
            </a:r>
            <a:r>
              <a:rPr lang="cs-CZ" dirty="0" err="1" smtClean="0"/>
              <a:t>postkoloniální</a:t>
            </a:r>
            <a:r>
              <a:rPr lang="cs-CZ" dirty="0" smtClean="0"/>
              <a:t> vměšování (+ etablování lokálních elit), geopolitika (studená válka, válka proti teroru – po </a:t>
            </a:r>
            <a:r>
              <a:rPr lang="cs-CZ" dirty="0" smtClean="0"/>
              <a:t>11.9.2001), </a:t>
            </a:r>
            <a:r>
              <a:rPr lang="cs-CZ" dirty="0" smtClean="0"/>
              <a:t>globální kapitalismus (4 frakce transnacionální kapitalistické třídy)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40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496" y="213756"/>
            <a:ext cx="10515600" cy="771896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410" y="213756"/>
            <a:ext cx="9583387" cy="7528956"/>
          </a:xfrm>
        </p:spPr>
      </p:pic>
    </p:spTree>
    <p:extLst>
      <p:ext uri="{BB962C8B-B14F-4D97-AF65-F5344CB8AC3E}">
        <p14:creationId xmlns:p14="http://schemas.microsoft.com/office/powerpoint/2010/main" val="14870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274676"/>
            <a:ext cx="10515600" cy="346841"/>
          </a:xfrm>
        </p:spPr>
        <p:txBody>
          <a:bodyPr>
            <a:normAutofit/>
          </a:bodyPr>
          <a:lstStyle/>
          <a:p>
            <a:r>
              <a:rPr lang="cs-CZ" sz="1200" dirty="0"/>
              <a:t>Zdroj: http://learn.e-limu.org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374" y="451945"/>
            <a:ext cx="8131985" cy="5617952"/>
          </a:xfrm>
        </p:spPr>
      </p:pic>
    </p:spTree>
    <p:extLst>
      <p:ext uri="{BB962C8B-B14F-4D97-AF65-F5344CB8AC3E}">
        <p14:creationId xmlns:p14="http://schemas.microsoft.com/office/powerpoint/2010/main" val="16060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391" y="6179574"/>
            <a:ext cx="11098828" cy="545691"/>
          </a:xfrm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Celkový nezákonný odliv kapitálu 2001 – 2010 v milionech USD.</a:t>
            </a:r>
            <a:br>
              <a:rPr lang="cs-CZ" sz="1800" b="1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Zdroj: </a:t>
            </a:r>
            <a:r>
              <a:rPr lang="en-US" sz="1200" dirty="0"/>
              <a:t>Heat Map of Total Illicit Financial Flows 2001-2010 (USD Millions) (Global Financial Integrity, 2012)</a:t>
            </a:r>
            <a:endParaRPr lang="cs-CZ" sz="1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82"/>
          <a:stretch/>
        </p:blipFill>
        <p:spPr>
          <a:xfrm>
            <a:off x="611391" y="427703"/>
            <a:ext cx="11397262" cy="5486400"/>
          </a:xfrm>
        </p:spPr>
      </p:pic>
    </p:spTree>
    <p:extLst>
      <p:ext uri="{BB962C8B-B14F-4D97-AF65-F5344CB8AC3E}">
        <p14:creationId xmlns:p14="http://schemas.microsoft.com/office/powerpoint/2010/main" val="366852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232634"/>
            <a:ext cx="10515600" cy="388883"/>
          </a:xfrm>
        </p:spPr>
        <p:txBody>
          <a:bodyPr>
            <a:normAutofit/>
          </a:bodyPr>
          <a:lstStyle/>
          <a:p>
            <a:r>
              <a:rPr lang="cs-CZ" sz="1200" dirty="0" smtClean="0"/>
              <a:t>Zdroj: UN ECA. 2014. </a:t>
            </a:r>
            <a:r>
              <a:rPr lang="en-US" sz="1200" dirty="0"/>
              <a:t>Illicit financial flows - why Africa needs to “track it, stop it and get it”</a:t>
            </a:r>
            <a:endParaRPr lang="cs-CZ" sz="1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6838" y="864610"/>
            <a:ext cx="9618323" cy="468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1710</TotalTime>
  <Words>1140</Words>
  <Application>Microsoft Office PowerPoint</Application>
  <PresentationFormat>Širokoúhlá obrazovka</PresentationFormat>
  <Paragraphs>89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 Kritika konceptu prokletí přírodních zdrojů      Zuzana Uhde, PhD., Sociologický ústav AV ČR </vt:lpstr>
      <vt:lpstr>V rámci distanční formy výuky prostudujte článek:   Cyril Obi (2010) Oil as the ‘curse’ of conflict in Africa: peering through the smoke and mirrors. Review of African Political Economy, 37:126, 483-495, DOI: 10.1080/03056244.2010.530947   a zhlédněte dokumentární film  Nigeria's Oil War https://www.youtube.com/watch?v=tsJUv_bO0gU </vt:lpstr>
      <vt:lpstr>Teze prokletí přírodních zdrojů</vt:lpstr>
      <vt:lpstr>Kritika </vt:lpstr>
      <vt:lpstr>Strukturální postavení Afriky v globálním kapitalismu</vt:lpstr>
      <vt:lpstr>Prezentace aplikace PowerPoint</vt:lpstr>
      <vt:lpstr>Zdroj: http://learn.e-limu.org</vt:lpstr>
      <vt:lpstr>Celkový nezákonný odliv kapitálu 2001 – 2010 v milionech USD.  Zdroj: Heat Map of Total Illicit Financial Flows 2001-2010 (USD Millions) (Global Financial Integrity, 2012)</vt:lpstr>
      <vt:lpstr>Zdroj: UN ECA. 2014. Illicit financial flows - why Africa needs to “track it, stop it and get it”</vt:lpstr>
    </vt:vector>
  </TitlesOfParts>
  <Company>SOU AV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conference  Transnational Migration:  Borders and Global Justice</dc:title>
  <dc:creator>eva.nechvatalova</dc:creator>
  <cp:lastModifiedBy>Zuzana Uhde</cp:lastModifiedBy>
  <cp:revision>246</cp:revision>
  <dcterms:created xsi:type="dcterms:W3CDTF">2018-05-28T13:31:50Z</dcterms:created>
  <dcterms:modified xsi:type="dcterms:W3CDTF">2020-11-26T11:42:18Z</dcterms:modified>
</cp:coreProperties>
</file>