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4" r:id="rId8"/>
    <p:sldId id="260" r:id="rId9"/>
    <p:sldId id="261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EC084-EC1A-4068-8D98-063C76A2F5A6}" type="datetimeFigureOut">
              <a:rPr lang="cs-CZ" smtClean="0"/>
              <a:pPr/>
              <a:t>26.03.2020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B60E3-E554-42ED-8CEA-BE902B8080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kutne.cz/index.php?pg=vyukove-materialy--algoritmy&amp;agid=959&amp;asociovany_test_id=95&amp;&amp;timer=2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Online výuka – kazuistika 1. 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MUDr. Simona Bílková II.interní klinika FN Bory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Vysoké </a:t>
            </a:r>
            <a:r>
              <a:rPr lang="cs-CZ" smtClean="0"/>
              <a:t>……… skore </a:t>
            </a:r>
            <a:r>
              <a:rPr lang="cs-CZ"/>
              <a:t>a zvýšená </a:t>
            </a:r>
            <a:r>
              <a:rPr lang="cs-CZ" smtClean="0"/>
              <a:t>laboratorní hodnota ……… </a:t>
            </a:r>
            <a:r>
              <a:rPr lang="cs-CZ"/>
              <a:t>výrazně nasvědčují diagnóze </a:t>
            </a:r>
            <a:r>
              <a:rPr lang="cs-CZ" smtClean="0"/>
              <a:t>………….. </a:t>
            </a:r>
            <a:r>
              <a:rPr lang="cs-CZ"/>
              <a:t>Jaký zvolíte další postup</a:t>
            </a:r>
            <a:r>
              <a:rPr lang="cs-CZ" smtClean="0"/>
              <a:t>? Podali by jste nemocné nějakou léčbu? ( případně jakou – stačí název) 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Jakou zobrazovací metodu </a:t>
            </a:r>
            <a:r>
              <a:rPr lang="cs-CZ" smtClean="0"/>
              <a:t> by jste zvolili k </a:t>
            </a:r>
            <a:r>
              <a:rPr lang="cs-CZ"/>
              <a:t>definitivnímu potvrzení diagnózy </a:t>
            </a:r>
            <a:r>
              <a:rPr lang="cs-CZ" smtClean="0"/>
              <a:t>……………..a </a:t>
            </a:r>
            <a:r>
              <a:rPr lang="cs-CZ"/>
              <a:t>ke zhodnocení </a:t>
            </a:r>
            <a:r>
              <a:rPr lang="cs-CZ" smtClean="0"/>
              <a:t>rozsahu onemocnění?</a:t>
            </a:r>
            <a:endParaRPr lang="cs-CZ"/>
          </a:p>
          <a:p>
            <a:pPr>
              <a:buNone/>
            </a:pPr>
            <a:r>
              <a:rPr lang="cs-CZ"/>
              <a:t/>
            </a:r>
            <a:br>
              <a:rPr lang="cs-CZ"/>
            </a:b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Jaká je terapie této diagnozy?</a:t>
            </a:r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mtClean="0"/>
              <a:t> </a:t>
            </a:r>
            <a:r>
              <a:rPr lang="cs-CZ" smtClean="0"/>
              <a:t>Děkuji za Vaše odpovědi.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cs-CZ"/>
              <a:t>Jste </a:t>
            </a:r>
            <a:r>
              <a:rPr lang="cs-CZ" smtClean="0"/>
              <a:t>lékařem </a:t>
            </a:r>
            <a:r>
              <a:rPr lang="cs-CZ"/>
              <a:t>a </a:t>
            </a:r>
            <a:r>
              <a:rPr lang="cs-CZ" smtClean="0"/>
              <a:t>do vaší </a:t>
            </a:r>
            <a:r>
              <a:rPr lang="cs-CZ"/>
              <a:t>ambulance vchází paní </a:t>
            </a:r>
            <a:r>
              <a:rPr lang="cs-CZ" smtClean="0"/>
              <a:t>Nováková (30 </a:t>
            </a:r>
            <a:r>
              <a:rPr lang="cs-CZ"/>
              <a:t>let), která se vrátila z pracovního pobytu v USA. Pacientka udává tři dny zhoršující se bolesti v oblasti pravého lýtka a zhoršující se potíže s dechem. Při dotazu popisuje pád s distorzí kotníku při procházce v národním parku.</a:t>
            </a:r>
            <a:r>
              <a:rPr lang="cs-CZ" smtClean="0"/>
              <a:t/>
            </a:r>
            <a:br>
              <a:rPr lang="cs-CZ" smtClean="0"/>
            </a:br>
            <a:r>
              <a:rPr lang="cs-CZ"/>
              <a:t>Pacientka se při rozhovoru zadýchává, bolesti na hrudi neudává, nemá teploty. Poslechový nález na plicích je negativní. Pozitivní Homansovo a plantární </a:t>
            </a:r>
            <a:r>
              <a:rPr lang="cs-CZ" smtClean="0"/>
              <a:t>znamení.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cs-CZ" b="1"/>
              <a:t>Vyšetření:</a:t>
            </a:r>
            <a:r>
              <a:rPr lang="cs-CZ" smtClean="0"/>
              <a:t/>
            </a:r>
            <a:br>
              <a:rPr lang="cs-CZ" smtClean="0"/>
            </a:br>
            <a:r>
              <a:rPr lang="cs-CZ"/>
              <a:t>OA: bez sledovaných onemocnění</a:t>
            </a:r>
            <a:r>
              <a:rPr lang="cs-CZ" smtClean="0"/>
              <a:t/>
            </a:r>
            <a:br>
              <a:rPr lang="cs-CZ" smtClean="0"/>
            </a:br>
            <a:r>
              <a:rPr lang="cs-CZ"/>
              <a:t>FA: hormonální antikoncepce</a:t>
            </a:r>
            <a:r>
              <a:rPr lang="cs-CZ" smtClean="0"/>
              <a:t/>
            </a:r>
            <a:br>
              <a:rPr lang="cs-CZ" smtClean="0"/>
            </a:br>
            <a:r>
              <a:rPr lang="cs-CZ"/>
              <a:t>RA: nevýznamná</a:t>
            </a:r>
            <a:r>
              <a:rPr lang="cs-CZ" smtClean="0"/>
              <a:t/>
            </a:r>
            <a:br>
              <a:rPr lang="cs-CZ" smtClean="0"/>
            </a:br>
            <a:r>
              <a:rPr lang="cs-CZ"/>
              <a:t>Abusus: 2-5 cigaret denně</a:t>
            </a:r>
            <a:r>
              <a:rPr lang="cs-CZ" smtClean="0"/>
              <a:t/>
            </a:r>
            <a:br>
              <a:rPr lang="cs-CZ" smtClean="0"/>
            </a:br>
            <a:r>
              <a:rPr lang="cs-CZ"/>
              <a:t>Cestovatelská anamnéza: dlouhý </a:t>
            </a:r>
            <a:r>
              <a:rPr lang="cs-CZ" smtClean="0"/>
              <a:t>let</a:t>
            </a:r>
          </a:p>
          <a:p>
            <a:endParaRPr lang="cs-CZ"/>
          </a:p>
          <a:p>
            <a:r>
              <a:rPr lang="cs-CZ" smtClean="0"/>
              <a:t>DF 30/min</a:t>
            </a:r>
            <a:endParaRPr lang="cs-CZ"/>
          </a:p>
          <a:p>
            <a:r>
              <a:rPr lang="cs-CZ" smtClean="0"/>
              <a:t>TF 130/min</a:t>
            </a:r>
            <a:endParaRPr lang="cs-CZ"/>
          </a:p>
          <a:p>
            <a:r>
              <a:rPr lang="cs-CZ" smtClean="0"/>
              <a:t>SpO</a:t>
            </a:r>
            <a:r>
              <a:rPr lang="cs-CZ" baseline="-25000" smtClean="0"/>
              <a:t>2 </a:t>
            </a:r>
            <a:r>
              <a:rPr lang="cs-CZ" smtClean="0"/>
              <a:t>93</a:t>
            </a:r>
            <a:r>
              <a:rPr lang="cs-CZ"/>
              <a:t> %</a:t>
            </a:r>
          </a:p>
          <a:p>
            <a:r>
              <a:rPr lang="cs-CZ" smtClean="0"/>
              <a:t>TK 110/75</a:t>
            </a:r>
            <a:r>
              <a:rPr lang="cs-CZ"/>
              <a:t> mmHg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Jaké onemocnění zvažujete a co vás k tomu vedlo? ( rozepište prosím)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/>
              <a:t>Máte tedy podezření na </a:t>
            </a:r>
            <a:r>
              <a:rPr lang="cs-CZ" smtClean="0"/>
              <a:t>diagnózu ………………… ( doplňte) 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Co </a:t>
            </a:r>
            <a:r>
              <a:rPr lang="cs-CZ"/>
              <a:t>můžete ve své ambulanci provést za vyšetření</a:t>
            </a:r>
            <a:r>
              <a:rPr lang="cs-CZ" smtClean="0"/>
              <a:t>? ( zaškrtněte / vypište)</a:t>
            </a:r>
          </a:p>
          <a:p>
            <a:r>
              <a:rPr lang="cs-CZ" smtClean="0"/>
              <a:t>A)  změřím CRP</a:t>
            </a:r>
          </a:p>
          <a:p>
            <a:r>
              <a:rPr lang="cs-CZ" smtClean="0"/>
              <a:t>B) žádné další vyšetření není třeba, nemocnou odešleme domů </a:t>
            </a:r>
          </a:p>
          <a:p>
            <a:r>
              <a:rPr lang="cs-CZ" smtClean="0"/>
              <a:t>C) EKG vyšetření</a:t>
            </a:r>
          </a:p>
          <a:p>
            <a:r>
              <a:rPr lang="cs-CZ" smtClean="0"/>
              <a:t>D) změříme hladinu glykémie </a:t>
            </a:r>
          </a:p>
          <a:p>
            <a:endParaRPr lang="cs-CZ">
              <a:hlinkClick r:id="rId2"/>
            </a:endParaRPr>
          </a:p>
          <a:p>
            <a:endParaRPr lang="cs-CZ" smtClean="0">
              <a:hlinkClick r:id="rId2"/>
            </a:endParaRP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Woznica\Desktop\plicní embolie S1 Q3 nega T3.jpg"/>
          <p:cNvPicPr>
            <a:picLocks noChangeAspect="1" noChangeArrowheads="1"/>
          </p:cNvPicPr>
          <p:nvPr/>
        </p:nvPicPr>
        <p:blipFill>
          <a:blip r:embed="rId2" cstate="print"/>
          <a:srcRect l="11226" t="10520" r="11476" b="389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Jaké změny vidíte na natočeném EKG záznamu? </a:t>
            </a:r>
          </a:p>
          <a:p>
            <a:endParaRPr lang="cs-CZ" smtClean="0"/>
          </a:p>
          <a:p>
            <a:r>
              <a:rPr lang="cs-CZ" smtClean="0"/>
              <a:t>Potvrzují Vám tyto změny Vaší možnou diagnózu?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Jaký </a:t>
            </a:r>
            <a:r>
              <a:rPr lang="cs-CZ"/>
              <a:t>bude váš další postup</a:t>
            </a:r>
            <a:r>
              <a:rPr lang="cs-CZ" smtClean="0"/>
              <a:t>?</a:t>
            </a:r>
          </a:p>
          <a:p>
            <a:endParaRPr lang="cs-CZ"/>
          </a:p>
          <a:p>
            <a:r>
              <a:rPr lang="cs-CZ" smtClean="0"/>
              <a:t>A ) hrozí riziko zhoršení stavu nemocné s možnou diagnózou …….., proto nemocná indikována k hospitalizaci a dovyšetření. </a:t>
            </a:r>
          </a:p>
          <a:p>
            <a:endParaRPr lang="cs-CZ"/>
          </a:p>
          <a:p>
            <a:r>
              <a:rPr lang="cs-CZ" smtClean="0"/>
              <a:t>B) pacientku odešleme domů s nesteroidními antiflogistiky.</a:t>
            </a:r>
          </a:p>
          <a:p>
            <a:endParaRPr lang="cs-CZ"/>
          </a:p>
          <a:p>
            <a:r>
              <a:rPr lang="cs-CZ" smtClean="0"/>
              <a:t>C) pacientce doporučíme kontrolu za týden</a:t>
            </a:r>
            <a:endParaRPr lang="cs-CZ"/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cs-CZ" smtClean="0"/>
              <a:t>Pokud by jste se rozhodli pacientku zhospitalizovat, jaké další vyšetření by jste zvolili, aby jste si potvrdili vaši diagnozu? ( vypište prosím jaké laboratorní vyšetření by jste provedli, případně zda pro danou dg existuje nějaký skórovací systém pro odhad rizika a je důležité při rozhodování o dalším postupu léčby –  jak se toto skore nazývá a kolik by bylo u této pacientky ?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314</Words>
  <Application>Microsoft Office PowerPoint</Application>
  <PresentationFormat>Předvádění na obrazovce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Online výuka – kazuistika 1.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výuka – kazuistika 1. </dc:title>
  <dc:creator>Woznica</dc:creator>
  <cp:lastModifiedBy>Woznica</cp:lastModifiedBy>
  <cp:revision>3</cp:revision>
  <dcterms:created xsi:type="dcterms:W3CDTF">2020-03-26T12:01:49Z</dcterms:created>
  <dcterms:modified xsi:type="dcterms:W3CDTF">2020-03-26T13:39:44Z</dcterms:modified>
</cp:coreProperties>
</file>