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4"/>
  </p:notesMasterIdLst>
  <p:sldIdLst>
    <p:sldId id="256" r:id="rId3"/>
    <p:sldId id="257" r:id="rId4"/>
    <p:sldId id="312" r:id="rId5"/>
    <p:sldId id="313" r:id="rId6"/>
    <p:sldId id="318" r:id="rId7"/>
    <p:sldId id="314" r:id="rId8"/>
    <p:sldId id="315" r:id="rId9"/>
    <p:sldId id="259" r:id="rId10"/>
    <p:sldId id="289" r:id="rId11"/>
    <p:sldId id="301" r:id="rId12"/>
    <p:sldId id="260" r:id="rId13"/>
    <p:sldId id="261" r:id="rId14"/>
    <p:sldId id="317" r:id="rId15"/>
    <p:sldId id="263" r:id="rId16"/>
    <p:sldId id="302" r:id="rId17"/>
    <p:sldId id="264" r:id="rId18"/>
    <p:sldId id="265" r:id="rId19"/>
    <p:sldId id="266" r:id="rId20"/>
    <p:sldId id="267" r:id="rId21"/>
    <p:sldId id="268" r:id="rId22"/>
    <p:sldId id="269" r:id="rId23"/>
    <p:sldId id="319" r:id="rId24"/>
    <p:sldId id="270" r:id="rId25"/>
    <p:sldId id="271" r:id="rId26"/>
    <p:sldId id="323" r:id="rId27"/>
    <p:sldId id="272" r:id="rId28"/>
    <p:sldId id="273" r:id="rId29"/>
    <p:sldId id="274" r:id="rId30"/>
    <p:sldId id="303" r:id="rId31"/>
    <p:sldId id="276" r:id="rId32"/>
    <p:sldId id="316" r:id="rId33"/>
    <p:sldId id="277" r:id="rId34"/>
    <p:sldId id="320" r:id="rId35"/>
    <p:sldId id="293" r:id="rId36"/>
    <p:sldId id="294" r:id="rId37"/>
    <p:sldId id="304" r:id="rId38"/>
    <p:sldId id="305" r:id="rId39"/>
    <p:sldId id="306" r:id="rId40"/>
    <p:sldId id="307" r:id="rId41"/>
    <p:sldId id="309" r:id="rId42"/>
    <p:sldId id="310" r:id="rId43"/>
    <p:sldId id="311" r:id="rId44"/>
    <p:sldId id="298" r:id="rId45"/>
    <p:sldId id="299" r:id="rId46"/>
    <p:sldId id="322" r:id="rId47"/>
    <p:sldId id="285" r:id="rId48"/>
    <p:sldId id="286" r:id="rId49"/>
    <p:sldId id="283" r:id="rId50"/>
    <p:sldId id="284" r:id="rId51"/>
    <p:sldId id="321" r:id="rId52"/>
    <p:sldId id="296" r:id="rId53"/>
    <p:sldId id="278" r:id="rId54"/>
    <p:sldId id="279" r:id="rId55"/>
    <p:sldId id="280" r:id="rId56"/>
    <p:sldId id="281" r:id="rId57"/>
    <p:sldId id="282" r:id="rId58"/>
    <p:sldId id="288" r:id="rId59"/>
    <p:sldId id="292" r:id="rId60"/>
    <p:sldId id="295" r:id="rId61"/>
    <p:sldId id="300" r:id="rId62"/>
    <p:sldId id="324" r:id="rId6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280" autoAdjust="0"/>
  </p:normalViewPr>
  <p:slideViewPr>
    <p:cSldViewPr>
      <p:cViewPr>
        <p:scale>
          <a:sx n="125" d="100"/>
          <a:sy n="125" d="100"/>
        </p:scale>
        <p:origin x="81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  <p:extLst>
      <p:ext uri="{BB962C8B-B14F-4D97-AF65-F5344CB8AC3E}">
        <p14:creationId xmlns:p14="http://schemas.microsoft.com/office/powerpoint/2010/main" val="3312821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80A20-AC9C-4AF6-A291-76B6A5B3AC8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1787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C3FA2-0344-402D-88D9-9FFB61C3A0E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9508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21F94-3D1D-4A84-BFE2-7DE67D3C3BA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5296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B5A9-B1E9-4136-9E22-1EC126D7D4E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05061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7F2D4-F855-4971-A72D-D667DB061BF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69258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4DB63-ECDB-4A35-8023-F05AAC958C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57826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66283-0C4A-4051-B650-9546187859E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0271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182B9-5F1B-4A3A-980A-B29C3DD903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6615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D3313-7BC9-4CF7-A3D2-C46F30B59CF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73002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76BB8-7735-4E56-9669-712B3169266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70475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F5D65A-28EF-422B-AB53-5C6A97D98F8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4017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F7510-7A85-45AE-A5F8-36AD48778F4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57708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317F9-FE02-41CD-8A75-F85AD4587A1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14827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132C0-7DFF-4D91-9E6E-09056D6A662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81483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46E4B-4688-4A83-B1D8-F1820422DBB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9012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2E7ED-84D2-4B11-8D3A-E7813E8321D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1886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C61DE-9F88-452D-8570-98A955ABAFC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7057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4EE4A-EA79-459F-BEAF-14DC866AD38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0461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AB61B-C4F3-48A2-9583-4AC61A7F440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110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3BD71-DB78-43B9-85C7-307253483F7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0260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D4016-4AAD-44E5-A88A-A9A8A06D6C7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9458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E8C40-5D51-4C0A-BEE2-29926002947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0798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08725"/>
            <a:ext cx="21320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cs-CZ"/>
              <a:t>10/19/12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08725"/>
            <a:ext cx="21320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FD027A1A-E408-4702-AAAB-A71466049A35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DE44B76-1C98-4F62-9A38-9B302368D8BF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micsbeat.com/wp-content/uploads/2013/05/sinfest_02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838200" y="1468438"/>
            <a:ext cx="800100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JMB113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Úvod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do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teritoriálních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studií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3.</a:t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Problém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limitů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poznání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aplikaci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na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studia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Geografie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a gender</a:t>
            </a:r>
            <a:endParaRPr lang="cs-CZ" altLang="cs-CZ" sz="3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en-US" altLang="cs-CZ" sz="4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371600" y="43434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en-US" altLang="cs-CZ" sz="3000" dirty="0" err="1">
                <a:solidFill>
                  <a:srgbClr val="898989"/>
                </a:solidFill>
                <a:latin typeface="Garamond" panose="02020404030301010803" pitchFamily="18" charset="0"/>
              </a:rPr>
              <a:t>Vyučující</a:t>
            </a:r>
            <a:r>
              <a:rPr lang="cs-CZ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:</a:t>
            </a:r>
            <a:endParaRPr lang="en-US" altLang="cs-CZ" sz="3000" dirty="0">
              <a:solidFill>
                <a:srgbClr val="898989"/>
              </a:solidFill>
              <a:latin typeface="Garamond" panose="02020404030301010803" pitchFamily="18" charset="0"/>
            </a:endParaRPr>
          </a:p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Kryštof Kozák</a:t>
            </a:r>
            <a:endParaRPr lang="en-US" altLang="cs-CZ" sz="3000" dirty="0">
              <a:solidFill>
                <a:srgbClr val="898989"/>
              </a:solidFill>
              <a:latin typeface="Garamond" panose="02020404030301010803" pitchFamily="18" charset="0"/>
            </a:endParaRPr>
          </a:p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čtvrtek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12:30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-</a:t>
            </a: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13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:</a:t>
            </a:r>
            <a:r>
              <a:rPr lang="cs-CZ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5</a:t>
            </a:r>
            <a:r>
              <a:rPr lang="en-US" altLang="cs-CZ" sz="3000" dirty="0" smtClean="0">
                <a:solidFill>
                  <a:srgbClr val="898989"/>
                </a:solidFill>
                <a:latin typeface="Garamond" panose="02020404030301010803" pitchFamily="18" charset="0"/>
              </a:rPr>
              <a:t>0</a:t>
            </a:r>
            <a:r>
              <a:rPr lang="en-US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000" dirty="0" err="1">
                <a:solidFill>
                  <a:srgbClr val="898989"/>
                </a:solidFill>
                <a:latin typeface="Garamond" panose="02020404030301010803" pitchFamily="18" charset="0"/>
              </a:rPr>
              <a:t>místnost</a:t>
            </a:r>
            <a:r>
              <a:rPr lang="en-US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 J103</a:t>
            </a:r>
            <a:r>
              <a:rPr lang="cs-CZ" altLang="cs-CZ" sz="3000" dirty="0">
                <a:solidFill>
                  <a:srgbClr val="898989"/>
                </a:solidFill>
                <a:latin typeface="Garamond" panose="02020404030301010803" pitchFamily="18" charset="0"/>
              </a:rPr>
              <a:t>7</a:t>
            </a:r>
            <a:endParaRPr lang="en-US" altLang="cs-CZ" sz="3000" dirty="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323850"/>
            <a:ext cx="1271587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57200" y="381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Řečové hry a akty – Ludwig </a:t>
            </a:r>
            <a:r>
              <a:rPr lang="cs-CZ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Wittgenstein</a:t>
            </a:r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94" y="1752600"/>
            <a:ext cx="8763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4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548128" y="327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Postpozitivismus</a:t>
            </a:r>
            <a:endParaRPr lang="en-US" altLang="cs-CZ" sz="4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52400" y="1931988"/>
            <a:ext cx="8991600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Základy</a:t>
            </a:r>
            <a:r>
              <a:rPr lang="en-US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: </a:t>
            </a:r>
            <a:r>
              <a:rPr lang="en-US" altLang="cs-CZ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Michel Foucault</a:t>
            </a:r>
            <a:r>
              <a:rPr lang="en-US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Jacques Derrida</a:t>
            </a:r>
            <a:r>
              <a:rPr lang="en-US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, Jean-François </a:t>
            </a:r>
            <a:r>
              <a:rPr lang="en-US" altLang="cs-CZ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Lyotard</a:t>
            </a:r>
            <a:r>
              <a:rPr lang="en-US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, Thomas Kuhn</a:t>
            </a: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, Paul </a:t>
            </a:r>
            <a:r>
              <a:rPr lang="cs-CZ" altLang="cs-CZ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Feyerabend</a:t>
            </a: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, Peter Berger, Thomas </a:t>
            </a:r>
            <a:r>
              <a:rPr lang="cs-CZ" altLang="cs-CZ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Luckmann</a:t>
            </a:r>
            <a:r>
              <a:rPr lang="en-US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endParaRPr lang="en-US" altLang="cs-CZ" sz="2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Font typeface="Calibri" panose="020F0502020204030204" pitchFamily="34" charset="0"/>
              <a:buChar char="-"/>
            </a:pP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útok na projekt modernity a osvícenství </a:t>
            </a:r>
          </a:p>
          <a:p>
            <a:pPr eaLnBrk="1" hangingPunct="1">
              <a:spcBef>
                <a:spcPts val="700"/>
              </a:spcBef>
              <a:buFont typeface="Calibri" panose="020F0502020204030204" pitchFamily="34" charset="0"/>
              <a:buChar char="-"/>
            </a:pP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nedůvěra vůči univerzálním „meta-příběhům“, vysvětlením (marxismus, konec dějin)</a:t>
            </a:r>
          </a:p>
          <a:p>
            <a:pPr eaLnBrk="1" hangingPunct="1">
              <a:spcBef>
                <a:spcPts val="700"/>
              </a:spcBef>
              <a:buFont typeface="Calibri" panose="020F0502020204030204" pitchFamily="34" charset="0"/>
              <a:buChar char="-"/>
            </a:pP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realita jako společenský konstrukt (tabu, diskurz)</a:t>
            </a:r>
          </a:p>
          <a:p>
            <a:pPr eaLnBrk="1" hangingPunct="1">
              <a:spcBef>
                <a:spcPts val="700"/>
              </a:spcBef>
              <a:buFont typeface="Calibri" panose="020F0502020204030204" pitchFamily="34" charset="0"/>
              <a:buChar char="-"/>
            </a:pP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jazyk, pojmy a paradigmata tíhnou k samočinně se naplňujícím proroctvím (</a:t>
            </a:r>
            <a:r>
              <a:rPr lang="cs-CZ" altLang="cs-CZ" sz="2800" i="1" dirty="0">
                <a:solidFill>
                  <a:schemeClr val="tx1"/>
                </a:solidFill>
                <a:latin typeface="Garamond" panose="02020404030301010803" pitchFamily="18" charset="0"/>
              </a:rPr>
              <a:t>homo </a:t>
            </a:r>
            <a:r>
              <a:rPr lang="cs-CZ" altLang="cs-CZ" sz="28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economicus</a:t>
            </a:r>
            <a:r>
              <a:rPr lang="cs-CZ" altLang="cs-CZ" sz="2800" dirty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81200" cy="17766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841" y="-35169"/>
            <a:ext cx="1652159" cy="19935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Postpozitivismus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71438" y="1600200"/>
            <a:ext cx="8615362" cy="322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8787" indent="-457200" eaLnBrk="1" hangingPunct="1">
              <a:spcBef>
                <a:spcPts val="800"/>
              </a:spcBef>
              <a:buClrTx/>
              <a:buFont typeface="Wingdings" panose="05000000000000000000" pitchFamily="2" charset="2"/>
              <a:buChar char="§"/>
            </a:pP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Pojmenování a klasifikace jsou              mocenskými </a:t>
            </a:r>
            <a:r>
              <a:rPr lang="cs-CZ" altLang="cs-CZ" sz="32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akty – „paraziti“</a:t>
            </a:r>
            <a:endParaRPr lang="cs-CZ" altLang="cs-CZ" sz="3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8787" indent="-457200" eaLnBrk="1" hangingPunct="1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Věda a poznání jsou mocenskými </a:t>
            </a:r>
            <a:r>
              <a:rPr lang="cs-CZ" altLang="cs-CZ" sz="32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akty – „vědecký marxismus“</a:t>
            </a:r>
            <a:endParaRPr lang="cs-CZ" altLang="cs-CZ" sz="3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8787" indent="-457200" eaLnBrk="1" hangingPunct="1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Konstrukce identity je mocenským </a:t>
            </a:r>
            <a:r>
              <a:rPr lang="cs-CZ" altLang="cs-CZ" sz="32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aktem – „teplouši“</a:t>
            </a:r>
            <a:endParaRPr lang="cs-CZ" altLang="cs-CZ" sz="3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8787" indent="-457200" eaLnBrk="1" hangingPunct="1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Západní racionalita není „objektivní“, univerzálně </a:t>
            </a:r>
            <a:r>
              <a:rPr lang="cs-CZ" altLang="cs-CZ" sz="32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platná – pohled žen, indiánů, kolonizovaných</a:t>
            </a:r>
            <a:endParaRPr lang="cs-CZ" altLang="cs-CZ" sz="3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782"/>
            <a:ext cx="838200" cy="99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1307"/>
            <a:ext cx="1524000" cy="152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808" y="0"/>
            <a:ext cx="2126192" cy="1600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04657" cy="15119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10/19/12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3"/>
            <a:ext cx="9144000" cy="68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8229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Nekonečná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komplexnost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přesah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do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exaktních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věd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04800" y="1562100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Mandelbrot Fractal Zoo</a:t>
            </a:r>
            <a:r>
              <a:rPr lang="cs-CZ" altLang="cs-CZ" sz="32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m, příběhy lidí utvářejících „celonárodní“ </a:t>
            </a:r>
            <a:r>
              <a:rPr lang="cs-CZ" altLang="cs-CZ" sz="3200" i="1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narativ</a:t>
            </a:r>
            <a:endParaRPr lang="en-US" altLang="cs-CZ" sz="3200" i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altLang="cs-CZ" sz="3200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19400"/>
            <a:ext cx="3005481" cy="37909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819400"/>
            <a:ext cx="4669155" cy="31127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457200" y="2344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Postpozitivismus</a:t>
            </a: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a postmoderna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57200" y="1447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K čemu je to dobré: 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-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Dekonstrukce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dominantních struktur vede k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osvobození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(nejdříve osobnímu, pak potenciálně společenskému)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Calibri" panose="020F0502020204030204" pitchFamily="34" charset="0"/>
              <a:buChar char="-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Legitimní možnost více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alternativních přístupů,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podpora rozmanitosti 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Calibri" panose="020F0502020204030204" pitchFamily="34" charset="0"/>
              <a:buChar char="-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Zdravá skepse vůči univerzálním pravdám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Calibri" panose="020F0502020204030204" pitchFamily="34" charset="0"/>
              <a:buChar char="-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Solidarita s utlačovanými a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marginalizovanými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skupinami – jejich názor má také hodnotu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Postpozitivismus</a:t>
            </a: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 a postmoderna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Úskalí a nebezpečí: </a:t>
            </a:r>
          </a:p>
          <a:p>
            <a:pPr marL="401637" lvl="1" indent="0" eaLnBrk="1" hangingPunct="1">
              <a:spcBef>
                <a:spcPts val="800"/>
              </a:spcBef>
            </a:pPr>
            <a:r>
              <a:rPr lang="cs-CZ" altLang="cs-CZ" sz="32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Bezbřehý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relativismus –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nemožnost komunikace navzájem, nemožnost hodnotících </a:t>
            </a:r>
            <a:r>
              <a:rPr lang="cs-CZ" altLang="cs-CZ" sz="3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soudů, s</a:t>
            </a:r>
            <a:r>
              <a:rPr lang="cs-CZ" altLang="cs-CZ" sz="3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dílená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sociální realita neexistuje? </a:t>
            </a:r>
          </a:p>
          <a:p>
            <a:pPr marL="401637" lvl="1" indent="0" eaLnBrk="1" hangingPunct="1">
              <a:spcBef>
                <a:spcPts val="800"/>
              </a:spcBef>
            </a:pPr>
            <a:r>
              <a:rPr lang="cs-CZ" altLang="cs-CZ" sz="32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Zpolitizování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sociálních věd –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za každým tvrzením jsou mocenské zájmy, nic není „pravda</a:t>
            </a:r>
            <a:r>
              <a:rPr lang="cs-CZ" altLang="cs-CZ" sz="3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Aplikace na politickou geografii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1600201"/>
            <a:ext cx="8229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Gearoid O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’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Tuathail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kritick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á geografie,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Časopis </a:t>
            </a: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Antipode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	-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problematizace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pojmů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např. co je to vlastně </a:t>
            </a: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stát, teritorium, ekonomický rozvoj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?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Č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emu a komu ty pojmy slouží?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nová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témata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- geografie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etnicidy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geografie genderu, kritický urbanismus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Aplikace na mezinárodní vztahy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Ole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Waever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Barry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Buzan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–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analýza dominantního diskursu (strach, falešný optimismus), </a:t>
            </a:r>
            <a:r>
              <a:rPr lang="cs-CZ" altLang="cs-CZ" sz="3200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sekuritizace</a:t>
            </a: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 (migrace)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David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Campbell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Jutta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Weldes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, Alexander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Wendt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vliv </a:t>
            </a:r>
            <a:r>
              <a:rPr lang="cs-CZ" altLang="cs-CZ" sz="32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identity </a:t>
            </a: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a </a:t>
            </a:r>
            <a:r>
              <a:rPr lang="cs-CZ" altLang="cs-CZ" sz="32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vnímání </a:t>
            </a: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na konstrukci mezinárodních vztahů, „</a:t>
            </a:r>
            <a:r>
              <a:rPr lang="en-US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anarchy is what states make of it</a:t>
            </a:r>
            <a:r>
              <a:rPr lang="cs-CZ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Konstruktivismus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endParaRPr lang="cs-CZ" altLang="cs-CZ" sz="32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286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Ontologie</a:t>
            </a:r>
            <a:endParaRPr lang="en-US" altLang="cs-CZ" sz="4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58726" y="16002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Ontologický materialismus</a:t>
            </a:r>
          </a:p>
          <a:p>
            <a:pPr algn="ctr"/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x</a:t>
            </a:r>
          </a:p>
          <a:p>
            <a:pPr algn="ctr"/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Ontologický idealismus (sociální ontologie)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40014"/>
            <a:ext cx="4343400" cy="28936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26" y="2905967"/>
            <a:ext cx="3487923" cy="33617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6826" y="1084143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WTF?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6" name="Picture 2" descr="VÃ½sledek obrÃ¡zku pro matrix movie wallpape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198" y="1107797"/>
            <a:ext cx="1981201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Aplikace na mezinárodní vztahy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Richard 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Ashley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Ken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Booth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Steve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Smith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:                          - 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kritika </a:t>
            </a:r>
            <a:r>
              <a:rPr lang="cs-CZ" altLang="cs-CZ" sz="2800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neorealismu (každý stát prosazuje primárně své zájmy), 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normativní (hodnotící) aspekty jsou důležité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Cynthia 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Enloe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- mezinárodní vztahy jako maskulinní projekt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Enloe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Cynthia. 2004. 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The Curious Feminist: Searching for Women in The New Age of Empire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London: University of California Press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447800" y="99646"/>
            <a:ext cx="487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Text +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celebrita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228600" y="1219200"/>
            <a:ext cx="6096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800"/>
              </a:spcBef>
            </a:pP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Edward Said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(1935-2003)</a:t>
            </a: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57200" indent="-457200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Inspirace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postpozitivismem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dekonstrukcí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Orient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jako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konstrukt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myslích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badatelů</a:t>
            </a: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„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constitutive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Other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“ – z islámu byl učiněn 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prototyp cizince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vůči kterému se evropská civilizace začala vymezovat již od středověku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484372" cy="319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0" y="990600"/>
            <a:ext cx="6192129" cy="5334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široce </a:t>
            </a:r>
            <a:r>
              <a:rPr lang="en-US" dirty="0" err="1">
                <a:latin typeface="Garamond" panose="02020404030301010803" pitchFamily="18" charset="0"/>
              </a:rPr>
              <a:t>rozšířený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ustálený</a:t>
            </a:r>
            <a:r>
              <a:rPr lang="en-US" dirty="0">
                <a:latin typeface="Garamond" panose="02020404030301010803" pitchFamily="18" charset="0"/>
              </a:rPr>
              <a:t> a </a:t>
            </a:r>
            <a:r>
              <a:rPr lang="en-US" dirty="0" err="1">
                <a:latin typeface="Garamond" panose="02020404030301010803" pitchFamily="18" charset="0"/>
              </a:rPr>
              <a:t>hluboce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zakořeněný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soubor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specificky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západních</a:t>
            </a:r>
            <a:r>
              <a:rPr lang="cs-CZ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představ</a:t>
            </a:r>
            <a:r>
              <a:rPr lang="en-US" b="1" dirty="0">
                <a:latin typeface="Garamond" panose="02020404030301010803" pitchFamily="18" charset="0"/>
              </a:rPr>
              <a:t> o </a:t>
            </a:r>
            <a:r>
              <a:rPr lang="en-US" b="1" dirty="0" err="1">
                <a:latin typeface="Garamond" panose="02020404030301010803" pitchFamily="18" charset="0"/>
              </a:rPr>
              <a:t>Orientu</a:t>
            </a:r>
            <a:r>
              <a:rPr lang="en-US" dirty="0">
                <a:latin typeface="Garamond" panose="02020404030301010803" pitchFamily="18" charset="0"/>
              </a:rPr>
              <a:t> a </a:t>
            </a:r>
            <a:r>
              <a:rPr lang="en-US" dirty="0" err="1">
                <a:latin typeface="Garamond" panose="02020404030301010803" pitchFamily="18" charset="0"/>
              </a:rPr>
              <a:t>západních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způsobů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myšlení</a:t>
            </a:r>
            <a:r>
              <a:rPr lang="en-US" dirty="0">
                <a:latin typeface="Garamond" panose="02020404030301010803" pitchFamily="18" charset="0"/>
              </a:rPr>
              <a:t> o </a:t>
            </a:r>
            <a:r>
              <a:rPr lang="en-US" dirty="0" err="1">
                <a:latin typeface="Garamond" panose="02020404030301010803" pitchFamily="18" charset="0"/>
              </a:rPr>
              <a:t>Východu</a:t>
            </a:r>
            <a:endParaRPr lang="cs-CZ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Garamond" panose="02020404030301010803" pitchFamily="18" charset="0"/>
              </a:rPr>
              <a:t>jde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 o </a:t>
            </a:r>
            <a:r>
              <a:rPr lang="en-US" b="1" dirty="0" err="1">
                <a:latin typeface="Garamond" panose="02020404030301010803" pitchFamily="18" charset="0"/>
              </a:rPr>
              <a:t>mocenské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postupy</a:t>
            </a:r>
            <a:r>
              <a:rPr lang="en-US" dirty="0">
                <a:latin typeface="Garamond" panose="02020404030301010803" pitchFamily="18" charset="0"/>
              </a:rPr>
              <a:t>,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které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Západu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napomáhají</a:t>
            </a:r>
            <a:r>
              <a:rPr lang="en-US" dirty="0">
                <a:latin typeface="Garamond" panose="02020404030301010803" pitchFamily="18" charset="0"/>
              </a:rPr>
              <a:t> Orient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ovládat</a:t>
            </a:r>
            <a:r>
              <a:rPr lang="en-US" dirty="0">
                <a:latin typeface="Garamond" panose="02020404030301010803" pitchFamily="18" charset="0"/>
              </a:rPr>
              <a:t> a </a:t>
            </a:r>
            <a:r>
              <a:rPr lang="en-US" dirty="0" err="1">
                <a:latin typeface="Garamond" panose="02020404030301010803" pitchFamily="18" charset="0"/>
              </a:rPr>
              <a:t>také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tuto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dominanci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následně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přesvědčivě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ospravedlňovat</a:t>
            </a:r>
            <a:endParaRPr lang="cs-CZ" b="1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Islámský </a:t>
            </a:r>
            <a:r>
              <a:rPr lang="en-US" dirty="0" err="1">
                <a:latin typeface="Garamond" panose="02020404030301010803" pitchFamily="18" charset="0"/>
              </a:rPr>
              <a:t>svět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po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svém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zrodu</a:t>
            </a:r>
            <a:r>
              <a:rPr lang="en-US" dirty="0">
                <a:latin typeface="Garamond" panose="02020404030301010803" pitchFamily="18" charset="0"/>
              </a:rPr>
              <a:t> (r. 632) </a:t>
            </a:r>
            <a:r>
              <a:rPr lang="en-US" dirty="0" err="1">
                <a:latin typeface="Garamond" panose="02020404030301010803" pitchFamily="18" charset="0"/>
              </a:rPr>
              <a:t>zažívá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nezadržitelnou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geografickou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expanzi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trvající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minimálně</a:t>
            </a:r>
            <a:r>
              <a:rPr lang="en-US" dirty="0">
                <a:latin typeface="Garamond" panose="02020404030301010803" pitchFamily="18" charset="0"/>
              </a:rPr>
              <a:t> do 17. </a:t>
            </a:r>
            <a:r>
              <a:rPr lang="en-US" dirty="0" err="1">
                <a:latin typeface="Garamond" panose="02020404030301010803" pitchFamily="18" charset="0"/>
              </a:rPr>
              <a:t>století</a:t>
            </a:r>
            <a:r>
              <a:rPr lang="en-US" dirty="0">
                <a:latin typeface="Garamond" panose="02020404030301010803" pitchFamily="18" charset="0"/>
              </a:rPr>
              <a:t>. </a:t>
            </a:r>
            <a:r>
              <a:rPr lang="en-US" dirty="0" err="1">
                <a:latin typeface="Garamond" panose="02020404030301010803" pitchFamily="18" charset="0"/>
              </a:rPr>
              <a:t>Blízký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východ</a:t>
            </a:r>
            <a:r>
              <a:rPr lang="en-US" dirty="0">
                <a:latin typeface="Garamond" panose="02020404030301010803" pitchFamily="18" charset="0"/>
              </a:rPr>
              <a:t> – </a:t>
            </a:r>
            <a:r>
              <a:rPr lang="en-US" dirty="0" err="1">
                <a:latin typeface="Garamond" panose="02020404030301010803" pitchFamily="18" charset="0"/>
              </a:rPr>
              <a:t>na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rozdíl</a:t>
            </a:r>
            <a:r>
              <a:rPr lang="en-US" dirty="0">
                <a:latin typeface="Garamond" panose="02020404030301010803" pitchFamily="18" charset="0"/>
              </a:rPr>
              <a:t> od </a:t>
            </a:r>
            <a:r>
              <a:rPr lang="en-US" dirty="0" err="1">
                <a:latin typeface="Garamond" panose="02020404030301010803" pitchFamily="18" charset="0"/>
              </a:rPr>
              <a:t>dalších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částí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Orientu</a:t>
            </a:r>
            <a:r>
              <a:rPr lang="en-US" dirty="0">
                <a:latin typeface="Garamond" panose="02020404030301010803" pitchFamily="18" charset="0"/>
              </a:rPr>
              <a:t> – </a:t>
            </a:r>
            <a:r>
              <a:rPr lang="en-US" b="1" dirty="0" err="1">
                <a:latin typeface="Garamond" panose="02020404030301010803" pitchFamily="18" charset="0"/>
              </a:rPr>
              <a:t>Západ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vždy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znepokojoval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proto, </a:t>
            </a:r>
            <a:r>
              <a:rPr lang="en-US" dirty="0" err="1">
                <a:latin typeface="Garamond" panose="02020404030301010803" pitchFamily="18" charset="0"/>
              </a:rPr>
              <a:t>že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byl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tak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blízko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byl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tak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silný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dlouho</a:t>
            </a:r>
            <a:r>
              <a:rPr lang="en-US" dirty="0">
                <a:latin typeface="Garamond" panose="02020404030301010803" pitchFamily="18" charset="0"/>
              </a:rPr>
              <a:t> se </a:t>
            </a:r>
            <a:r>
              <a:rPr lang="en-US" dirty="0" err="1">
                <a:latin typeface="Garamond" panose="02020404030301010803" pitchFamily="18" charset="0"/>
              </a:rPr>
              <a:t>nedaří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kolonizovat</a:t>
            </a:r>
            <a:r>
              <a:rPr lang="en-US" dirty="0">
                <a:latin typeface="Garamond" panose="02020404030301010803" pitchFamily="18" charset="0"/>
              </a:rPr>
              <a:t>) </a:t>
            </a:r>
            <a:endParaRPr lang="cs-CZ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pPr>
              <a:defRPr/>
            </a:pPr>
            <a:endParaRPr lang="en-US" altLang="cs-CZ" dirty="0"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52599"/>
            <a:ext cx="2802921" cy="43434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19800" y="62132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Orientalismus</a:t>
            </a:r>
          </a:p>
        </p:txBody>
      </p:sp>
    </p:spTree>
    <p:extLst>
      <p:ext uri="{BB962C8B-B14F-4D97-AF65-F5344CB8AC3E}">
        <p14:creationId xmlns:p14="http://schemas.microsoft.com/office/powerpoint/2010/main" val="4293594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1"/>
          <p:cNvGrpSpPr>
            <a:grpSpLocks/>
          </p:cNvGrpSpPr>
          <p:nvPr/>
        </p:nvGrpSpPr>
        <p:grpSpPr bwMode="auto">
          <a:xfrm>
            <a:off x="-533400" y="762000"/>
            <a:ext cx="10298113" cy="6094413"/>
            <a:chOff x="-336" y="480"/>
            <a:chExt cx="6487" cy="3839"/>
          </a:xfrm>
        </p:grpSpPr>
        <p:pic>
          <p:nvPicPr>
            <p:cNvPr id="1843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184" r="-18184"/>
            <a:stretch>
              <a:fillRect/>
            </a:stretch>
          </p:blipFill>
          <p:spPr bwMode="auto">
            <a:xfrm>
              <a:off x="-336" y="480"/>
              <a:ext cx="6487" cy="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18184" r="-1818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37" name="Text Box 3"/>
            <p:cNvSpPr txBox="1">
              <a:spLocks noChangeArrowheads="1"/>
            </p:cNvSpPr>
            <p:nvPr/>
          </p:nvSpPr>
          <p:spPr bwMode="auto">
            <a:xfrm>
              <a:off x="-336" y="480"/>
              <a:ext cx="6487" cy="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752600" y="152400"/>
            <a:ext cx="60198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Vyrovnání s odlišností: my vs. oni, </a:t>
            </a:r>
            <a:r>
              <a:rPr lang="cs-CZ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The</a:t>
            </a: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Big </a:t>
            </a:r>
            <a:r>
              <a:rPr lang="cs-CZ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Other</a:t>
            </a: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Bonus: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Stylizovaná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interpretace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sociálního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konstruktu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  <a:hlinkClick r:id="rId3"/>
              </a:rPr>
              <a:t>http://comicsbeat.com/wp-content/uploads/2013/05/sinfest_02.jpg</a:t>
            </a: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10/19/12</a:t>
            </a:r>
            <a:endParaRPr lang="en-US" altLang="cs-CZ"/>
          </a:p>
        </p:txBody>
      </p:sp>
      <p:pic>
        <p:nvPicPr>
          <p:cNvPr id="2050" name="Picture 2" descr="http://comicsbeat.com/wp-content/uploads/2013/05/sinfest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886200"/>
            <a:ext cx="7048500" cy="1293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42950" y="3413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Gender - symbolicky</a:t>
            </a: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250825" y="1557338"/>
            <a:ext cx="4606925" cy="4822825"/>
            <a:chOff x="158" y="981"/>
            <a:chExt cx="2902" cy="3038"/>
          </a:xfrm>
        </p:grpSpPr>
        <p:pic>
          <p:nvPicPr>
            <p:cNvPr id="204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2902" cy="3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8" name="Text Box 4"/>
            <p:cNvSpPr txBox="1">
              <a:spLocks noChangeArrowheads="1"/>
            </p:cNvSpPr>
            <p:nvPr/>
          </p:nvSpPr>
          <p:spPr bwMode="auto">
            <a:xfrm>
              <a:off x="158" y="981"/>
              <a:ext cx="2902" cy="3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20484" name="Group 5"/>
          <p:cNvGrpSpPr>
            <a:grpSpLocks/>
          </p:cNvGrpSpPr>
          <p:nvPr/>
        </p:nvGrpSpPr>
        <p:grpSpPr bwMode="auto">
          <a:xfrm>
            <a:off x="5148263" y="1484313"/>
            <a:ext cx="3665537" cy="4765675"/>
            <a:chOff x="3243" y="935"/>
            <a:chExt cx="2309" cy="3002"/>
          </a:xfrm>
        </p:grpSpPr>
        <p:pic>
          <p:nvPicPr>
            <p:cNvPr id="2048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935"/>
              <a:ext cx="2309" cy="3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6" name="Text Box 7"/>
            <p:cNvSpPr txBox="1">
              <a:spLocks noChangeArrowheads="1"/>
            </p:cNvSpPr>
            <p:nvPr/>
          </p:nvSpPr>
          <p:spPr bwMode="auto">
            <a:xfrm>
              <a:off x="3243" y="935"/>
              <a:ext cx="2309" cy="3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Gender – symbolicky II.</a:t>
            </a: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777875" y="1600200"/>
            <a:ext cx="3395663" cy="4524375"/>
            <a:chOff x="490" y="1008"/>
            <a:chExt cx="2139" cy="2850"/>
          </a:xfrm>
        </p:grpSpPr>
        <p:pic>
          <p:nvPicPr>
            <p:cNvPr id="215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1008"/>
              <a:ext cx="2139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2" name="Text Box 4"/>
            <p:cNvSpPr txBox="1">
              <a:spLocks noChangeArrowheads="1"/>
            </p:cNvSpPr>
            <p:nvPr/>
          </p:nvSpPr>
          <p:spPr bwMode="auto">
            <a:xfrm>
              <a:off x="490" y="1008"/>
              <a:ext cx="2139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21508" name="Group 5"/>
          <p:cNvGrpSpPr>
            <a:grpSpLocks/>
          </p:cNvGrpSpPr>
          <p:nvPr/>
        </p:nvGrpSpPr>
        <p:grpSpPr bwMode="auto">
          <a:xfrm>
            <a:off x="5292725" y="1341438"/>
            <a:ext cx="3495675" cy="5256212"/>
            <a:chOff x="3334" y="845"/>
            <a:chExt cx="2202" cy="3311"/>
          </a:xfrm>
        </p:grpSpPr>
        <p:pic>
          <p:nvPicPr>
            <p:cNvPr id="2150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845"/>
              <a:ext cx="2202" cy="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0" name="Text Box 7"/>
            <p:cNvSpPr txBox="1">
              <a:spLocks noChangeArrowheads="1"/>
            </p:cNvSpPr>
            <p:nvPr/>
          </p:nvSpPr>
          <p:spPr bwMode="auto">
            <a:xfrm>
              <a:off x="3334" y="845"/>
              <a:ext cx="2202" cy="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Gender – symbolicky III.</a:t>
            </a:r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152400" y="1981200"/>
            <a:ext cx="4786313" cy="3194050"/>
            <a:chOff x="0" y="1221"/>
            <a:chExt cx="3015" cy="2012"/>
          </a:xfrm>
        </p:grpSpPr>
        <p:pic>
          <p:nvPicPr>
            <p:cNvPr id="225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1"/>
              <a:ext cx="3015" cy="2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4" name="Text Box 4"/>
            <p:cNvSpPr txBox="1">
              <a:spLocks noChangeArrowheads="1"/>
            </p:cNvSpPr>
            <p:nvPr/>
          </p:nvSpPr>
          <p:spPr bwMode="auto">
            <a:xfrm>
              <a:off x="0" y="1221"/>
              <a:ext cx="3015" cy="2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77046"/>
            <a:ext cx="3959225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8493760" cy="45706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906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Robert </a:t>
            </a:r>
            <a:r>
              <a:rPr lang="cs-CZ" sz="32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Kagan</a:t>
            </a:r>
            <a:r>
              <a:rPr 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– </a:t>
            </a:r>
            <a:r>
              <a:rPr lang="cs-CZ" sz="3200" b="1" i="1" dirty="0" err="1">
                <a:solidFill>
                  <a:schemeClr val="tx1"/>
                </a:solidFill>
                <a:latin typeface="Garamond" panose="02020404030301010803" pitchFamily="18" charset="0"/>
              </a:rPr>
              <a:t>Power</a:t>
            </a:r>
            <a:r>
              <a:rPr lang="cs-CZ" sz="3200" b="1" i="1" dirty="0">
                <a:solidFill>
                  <a:schemeClr val="tx1"/>
                </a:solidFill>
                <a:latin typeface="Garamond" panose="02020404030301010803" pitchFamily="18" charset="0"/>
              </a:rPr>
              <a:t> and </a:t>
            </a:r>
            <a:r>
              <a:rPr lang="cs-CZ" sz="3200" b="1" i="1" dirty="0" err="1">
                <a:solidFill>
                  <a:schemeClr val="tx1"/>
                </a:solidFill>
                <a:latin typeface="Garamond" panose="02020404030301010803" pitchFamily="18" charset="0"/>
              </a:rPr>
              <a:t>Weakness</a:t>
            </a:r>
            <a:endParaRPr lang="cs-CZ" sz="3200" b="1" i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14400" y="101405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1"/>
                </a:solidFill>
              </a:rPr>
              <a:t>Americans</a:t>
            </a:r>
            <a:r>
              <a:rPr lang="cs-CZ" dirty="0" smtClean="0">
                <a:solidFill>
                  <a:schemeClr val="tx1"/>
                </a:solidFill>
              </a:rPr>
              <a:t> are </a:t>
            </a:r>
            <a:r>
              <a:rPr lang="cs-CZ" dirty="0" err="1" smtClean="0">
                <a:solidFill>
                  <a:schemeClr val="tx1"/>
                </a:solidFill>
              </a:rPr>
              <a:t>from</a:t>
            </a:r>
            <a:r>
              <a:rPr lang="cs-CZ" dirty="0" smtClean="0">
                <a:solidFill>
                  <a:schemeClr val="tx1"/>
                </a:solidFill>
              </a:rPr>
              <a:t> Mars, </a:t>
            </a:r>
            <a:r>
              <a:rPr lang="cs-CZ" dirty="0" err="1" smtClean="0">
                <a:solidFill>
                  <a:schemeClr val="tx1"/>
                </a:solidFill>
              </a:rPr>
              <a:t>Europeans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from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Venus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1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266700" y="152400"/>
            <a:ext cx="8686800" cy="6858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latin typeface="Garamond" panose="02020404030301010803" pitchFamily="18" charset="0"/>
              </a:rPr>
              <a:t>If a tree falls in a forest and no one is around to hear it, does it make a sound?</a:t>
            </a:r>
            <a:endParaRPr lang="en-US" altLang="cs-CZ" dirty="0">
              <a:latin typeface="Garamond" panose="020204040303010108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0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ender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- historicky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416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Alois Jirásek: Dívčí válka </a:t>
            </a:r>
          </a:p>
          <a:p>
            <a:pPr lvl="1" eaLnBrk="1" hangingPunct="1">
              <a:spcBef>
                <a:spcPts val="700"/>
              </a:spcBef>
              <a:buClrTx/>
              <a:buFontTx/>
              <a:buNone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...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Ale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muži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je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všechny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pobili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Děvín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vypálili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A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tak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skončila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dívčí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válka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Joan of Arc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1412 – 1431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Agustina de Aragón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1786 – 1857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George Sand  (1804 –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8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76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Calamity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Jane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852 – 1903)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Margaret Thatcher (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1925 –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2013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30"/>
            <a:ext cx="9019452" cy="584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9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28600" y="76200"/>
            <a:ext cx="66881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Gender –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teoreticky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1219200"/>
            <a:ext cx="62484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Simone de Beauvoir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Druhé pohlaví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(1949) – 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žena jako „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The Other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  <a:endParaRPr lang="en-US" altLang="cs-CZ" sz="2800" i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Judith Butler: 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Gender Trouble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(1990)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Julia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Kristeva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New Maladies of the Soul</a:t>
            </a: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1995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Cynthia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Enloe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Bananas, Beaches and Bases: Making Feminist Sense of International Politics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(2000).</a:t>
            </a:r>
            <a:endParaRPr lang="en-US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28913"/>
            <a:ext cx="26733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76200"/>
            <a:ext cx="20050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1066800" y="228600"/>
            <a:ext cx="6781800" cy="609600"/>
          </a:xfrm>
        </p:spPr>
        <p:txBody>
          <a:bodyPr/>
          <a:lstStyle/>
          <a:p>
            <a:pPr>
              <a:defRPr/>
            </a:pPr>
            <a:r>
              <a:rPr lang="cs-CZ" altLang="cs-CZ" sz="3600" b="1" dirty="0">
                <a:latin typeface="Garamond" panose="02020404030301010803" pitchFamily="18" charset="0"/>
              </a:rPr>
              <a:t>Globalizace a globální ideál krásy</a:t>
            </a:r>
            <a:endParaRPr lang="en-US" altLang="cs-CZ" sz="3600" b="1" dirty="0"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8686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09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84969" y="125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Gender 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–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kriticky – </a:t>
            </a:r>
            <a:r>
              <a:rPr lang="cs-CZ" altLang="cs-CZ" sz="4400" b="1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maquiladoras</a:t>
            </a:r>
            <a:endParaRPr lang="cs-CZ" altLang="cs-CZ" sz="4400" b="1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539750" y="1268413"/>
            <a:ext cx="7920038" cy="5421312"/>
            <a:chOff x="340" y="799"/>
            <a:chExt cx="4989" cy="3415"/>
          </a:xfrm>
        </p:grpSpPr>
        <p:pic>
          <p:nvPicPr>
            <p:cNvPr id="256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799"/>
              <a:ext cx="4989" cy="3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605" name="Text Box 4"/>
            <p:cNvSpPr txBox="1">
              <a:spLocks noChangeArrowheads="1"/>
            </p:cNvSpPr>
            <p:nvPr/>
          </p:nvSpPr>
          <p:spPr bwMode="auto">
            <a:xfrm>
              <a:off x="340" y="799"/>
              <a:ext cx="4989" cy="3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1412"/>
          </a:xfrm>
        </p:spPr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Gender – historicky – ženská práce?</a:t>
            </a:r>
          </a:p>
        </p:txBody>
      </p:sp>
      <p:pic>
        <p:nvPicPr>
          <p:cNvPr id="2662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675563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Teorie „prekérního mužství“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latin typeface="Garamond" panose="02020404030301010803" pitchFamily="18" charset="0"/>
              </a:rPr>
              <a:t>Ženství </a:t>
            </a:r>
            <a:r>
              <a:rPr lang="cs-CZ" dirty="0" smtClean="0">
                <a:latin typeface="Garamond" panose="02020404030301010803" pitchFamily="18" charset="0"/>
              </a:rPr>
              <a:t>je </a:t>
            </a:r>
            <a:r>
              <a:rPr lang="cs-CZ" dirty="0">
                <a:latin typeface="Garamond" panose="02020404030301010803" pitchFamily="18" charset="0"/>
              </a:rPr>
              <a:t>přirozené a permanentní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latin typeface="Garamond" panose="02020404030301010803" pitchFamily="18" charset="0"/>
              </a:rPr>
              <a:t>Mužství je prchavé a muž si jej musí zasloužit, vydobýt – může tedy být i ztraceno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latin typeface="Garamond" panose="02020404030301010803" pitchFamily="18" charset="0"/>
              </a:rPr>
              <a:t>Příčina mužské agrese…? (</a:t>
            </a:r>
            <a:r>
              <a:rPr lang="cs-CZ" dirty="0" err="1">
                <a:latin typeface="Garamond" panose="02020404030301010803" pitchFamily="18" charset="0"/>
              </a:rPr>
              <a:t>Bosson</a:t>
            </a:r>
            <a:r>
              <a:rPr lang="cs-CZ" dirty="0">
                <a:latin typeface="Garamond" panose="02020404030301010803" pitchFamily="18" charset="0"/>
              </a:rPr>
              <a:t> and </a:t>
            </a:r>
            <a:r>
              <a:rPr lang="cs-CZ" dirty="0" err="1">
                <a:latin typeface="Garamond" panose="02020404030301010803" pitchFamily="18" charset="0"/>
              </a:rPr>
              <a:t>Vandello</a:t>
            </a:r>
            <a:r>
              <a:rPr lang="cs-CZ" dirty="0">
                <a:latin typeface="Garamond" panose="02020404030301010803" pitchFamily="18" charset="0"/>
              </a:rPr>
              <a:t>, 2013)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27" y="4114800"/>
            <a:ext cx="3516433" cy="26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1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„Válka je plod mužského vědomí“ – Světlana </a:t>
            </a:r>
            <a:r>
              <a:rPr lang="cs-CZ" b="1" dirty="0" err="1">
                <a:latin typeface="Garamond" panose="02020404030301010803" pitchFamily="18" charset="0"/>
              </a:rPr>
              <a:t>Alexijevičová</a:t>
            </a:r>
            <a:endParaRPr lang="cs-CZ" b="1" dirty="0">
              <a:latin typeface="Garamond" panose="02020404030301010803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8013" cy="609600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Nobelova cena za literaturu (2015)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62200"/>
            <a:ext cx="7696200" cy="432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2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3" y="908720"/>
            <a:ext cx="868817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948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206142"/>
            <a:ext cx="3024336" cy="1008112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Garamond" panose="02020404030301010803" pitchFamily="18" charset="0"/>
              </a:rPr>
              <a:t>Trump – použití slova „ona“, „její“: 157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36096" y="5085184"/>
            <a:ext cx="324036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atin typeface="Garamond" panose="02020404030301010803" pitchFamily="18" charset="0"/>
              </a:rPr>
              <a:t>Clintonová – použití slova „on“, „jeho“: 59</a:t>
            </a:r>
          </a:p>
        </p:txBody>
      </p:sp>
    </p:spTree>
    <p:extLst>
      <p:ext uri="{BB962C8B-B14F-4D97-AF65-F5344CB8AC3E}">
        <p14:creationId xmlns:p14="http://schemas.microsoft.com/office/powerpoint/2010/main" val="74423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95600" y="1524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tx1"/>
                </a:solidFill>
                <a:latin typeface="Garamond" panose="02020404030301010803" pitchFamily="18" charset="0"/>
              </a:rPr>
              <a:t>Epistemologie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7200" y="11430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Jakým způsobem získáváme poznatky o skutečnosti?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Jak můžeme potvrdit/dokázat, že něco známe/víme?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256711"/>
            <a:ext cx="43243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0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400599" cy="5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25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048671" cy="66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08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004" y="0"/>
            <a:ext cx="3693209" cy="3352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2" y="0"/>
            <a:ext cx="2857500" cy="2686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328" y="2345"/>
            <a:ext cx="2857500" cy="28575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" y="2752725"/>
            <a:ext cx="3061269" cy="3886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200400"/>
            <a:ext cx="2990850" cy="29908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486" y="3842971"/>
            <a:ext cx="3077491" cy="27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1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3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447800"/>
            <a:ext cx="88677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10/19/12</a:t>
            </a:r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5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Podíl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mu</a:t>
            </a:r>
            <a:r>
              <a:rPr lang="cs-CZ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žů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a žen </a:t>
            </a:r>
            <a:b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červená – víc mužů, modrá – víc žen</a:t>
            </a:r>
          </a:p>
        </p:txBody>
      </p:sp>
      <p:grpSp>
        <p:nvGrpSpPr>
          <p:cNvPr id="34819" name="Group 2"/>
          <p:cNvGrpSpPr>
            <a:grpSpLocks/>
          </p:cNvGrpSpPr>
          <p:nvPr/>
        </p:nvGrpSpPr>
        <p:grpSpPr bwMode="auto">
          <a:xfrm>
            <a:off x="0" y="1905000"/>
            <a:ext cx="9142413" cy="4229100"/>
            <a:chOff x="0" y="1234"/>
            <a:chExt cx="5759" cy="2664"/>
          </a:xfrm>
        </p:grpSpPr>
        <p:pic>
          <p:nvPicPr>
            <p:cNvPr id="348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34"/>
              <a:ext cx="5759" cy="2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1" name="Text Box 4"/>
            <p:cNvSpPr txBox="1">
              <a:spLocks noChangeArrowheads="1"/>
            </p:cNvSpPr>
            <p:nvPr/>
          </p:nvSpPr>
          <p:spPr bwMode="auto">
            <a:xfrm>
              <a:off x="0" y="1234"/>
              <a:ext cx="5759" cy="2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Podíl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mu</a:t>
            </a:r>
            <a:r>
              <a:rPr lang="cs-CZ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žů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a žen pod 15 let</a:t>
            </a:r>
            <a:b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červená – víc mužů, modrá – víc žen</a:t>
            </a:r>
          </a:p>
        </p:txBody>
      </p:sp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38100" y="1455152"/>
            <a:ext cx="9067800" cy="4495800"/>
            <a:chOff x="288" y="1231"/>
            <a:chExt cx="5183" cy="2403"/>
          </a:xfrm>
        </p:grpSpPr>
        <p:pic>
          <p:nvPicPr>
            <p:cNvPr id="3584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31"/>
              <a:ext cx="5183" cy="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5846" name="Text Box 4"/>
            <p:cNvSpPr txBox="1">
              <a:spLocks noChangeArrowheads="1"/>
            </p:cNvSpPr>
            <p:nvPr/>
          </p:nvSpPr>
          <p:spPr bwMode="auto">
            <a:xfrm>
              <a:off x="288" y="1231"/>
              <a:ext cx="5183" cy="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723106" y="6172200"/>
            <a:ext cx="796369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Podle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odhadů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až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111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miliónů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Číňanů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nebude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mít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roce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2025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manželku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Female</a:t>
            </a: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foeticide</a:t>
            </a:r>
            <a:endParaRPr lang="cs-CZ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“More than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10m female births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in India may have been lost to abortion and sex selection in the past 20 years, according to medical research.”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en-US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“Researchers in India and Canada for the Lancet journal said prenatal selection and selective abortion was causing the loss of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500,000 girls a year.”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http://www.gendercide.org/case_infanticide.html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200"/>
            <a:ext cx="6156877" cy="6781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99327"/>
            <a:ext cx="8895406" cy="60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56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6" y="1195387"/>
            <a:ext cx="8905774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27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05000"/>
            <a:ext cx="9169791" cy="283050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/>
          <p:cNvGrpSpPr>
            <a:grpSpLocks/>
          </p:cNvGrpSpPr>
          <p:nvPr/>
        </p:nvGrpSpPr>
        <p:grpSpPr bwMode="auto">
          <a:xfrm>
            <a:off x="0" y="300038"/>
            <a:ext cx="9142413" cy="6443662"/>
            <a:chOff x="0" y="189"/>
            <a:chExt cx="5759" cy="4059"/>
          </a:xfrm>
        </p:grpSpPr>
        <p:pic>
          <p:nvPicPr>
            <p:cNvPr id="2765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9"/>
              <a:ext cx="5759" cy="4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652" name="Text Box 3"/>
            <p:cNvSpPr txBox="1">
              <a:spLocks noChangeArrowheads="1"/>
            </p:cNvSpPr>
            <p:nvPr/>
          </p:nvSpPr>
          <p:spPr bwMode="auto">
            <a:xfrm>
              <a:off x="0" y="189"/>
              <a:ext cx="5759" cy="4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0" y="260350"/>
            <a:ext cx="9144000" cy="6445250"/>
            <a:chOff x="0" y="164"/>
            <a:chExt cx="5601" cy="3946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5601" cy="3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0" y="164"/>
              <a:ext cx="5601" cy="3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0" y="304799"/>
            <a:ext cx="9142413" cy="6308725"/>
            <a:chOff x="113" y="191"/>
            <a:chExt cx="5646" cy="3975"/>
          </a:xfrm>
        </p:grpSpPr>
        <p:pic>
          <p:nvPicPr>
            <p:cNvPr id="296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91"/>
              <a:ext cx="5646" cy="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700" name="Text Box 3"/>
            <p:cNvSpPr txBox="1">
              <a:spLocks noChangeArrowheads="1"/>
            </p:cNvSpPr>
            <p:nvPr/>
          </p:nvSpPr>
          <p:spPr bwMode="auto">
            <a:xfrm>
              <a:off x="113" y="191"/>
              <a:ext cx="5646" cy="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0" y="228600"/>
            <a:ext cx="9142413" cy="6400800"/>
            <a:chOff x="113" y="183"/>
            <a:chExt cx="5646" cy="3993"/>
          </a:xfrm>
        </p:grpSpPr>
        <p:pic>
          <p:nvPicPr>
            <p:cNvPr id="307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83"/>
              <a:ext cx="5646" cy="3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24" name="Text Box 3"/>
            <p:cNvSpPr txBox="1">
              <a:spLocks noChangeArrowheads="1"/>
            </p:cNvSpPr>
            <p:nvPr/>
          </p:nvSpPr>
          <p:spPr bwMode="auto">
            <a:xfrm>
              <a:off x="113" y="183"/>
              <a:ext cx="5646" cy="3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"/>
          <p:cNvGrpSpPr>
            <a:grpSpLocks/>
          </p:cNvGrpSpPr>
          <p:nvPr/>
        </p:nvGrpSpPr>
        <p:grpSpPr bwMode="auto">
          <a:xfrm>
            <a:off x="0" y="152400"/>
            <a:ext cx="9142413" cy="6478588"/>
            <a:chOff x="113" y="181"/>
            <a:chExt cx="5646" cy="3996"/>
          </a:xfrm>
        </p:grpSpPr>
        <p:pic>
          <p:nvPicPr>
            <p:cNvPr id="317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81"/>
              <a:ext cx="5646" cy="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748" name="Text Box 3"/>
            <p:cNvSpPr txBox="1">
              <a:spLocks noChangeArrowheads="1"/>
            </p:cNvSpPr>
            <p:nvPr/>
          </p:nvSpPr>
          <p:spPr bwMode="auto">
            <a:xfrm>
              <a:off x="113" y="181"/>
              <a:ext cx="5646" cy="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Genderová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nerovnováha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Mexiku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0" y="1600200"/>
            <a:ext cx="8913813" cy="4902200"/>
            <a:chOff x="0" y="1008"/>
            <a:chExt cx="5615" cy="3088"/>
          </a:xfrm>
        </p:grpSpPr>
        <p:pic>
          <p:nvPicPr>
            <p:cNvPr id="3789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361" r="-18361"/>
            <a:stretch>
              <a:fillRect/>
            </a:stretch>
          </p:blipFill>
          <p:spPr bwMode="auto">
            <a:xfrm>
              <a:off x="0" y="1008"/>
              <a:ext cx="5615" cy="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18361" r="-1836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893" name="Text Box 4"/>
            <p:cNvSpPr txBox="1">
              <a:spLocks noChangeArrowheads="1"/>
            </p:cNvSpPr>
            <p:nvPr/>
          </p:nvSpPr>
          <p:spPr bwMode="auto">
            <a:xfrm>
              <a:off x="0" y="1008"/>
              <a:ext cx="5615" cy="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datum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>
                <a:solidFill>
                  <a:srgbClr val="000000"/>
                </a:solidFill>
              </a:rPr>
              <a:t>10/19/12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001000" cy="677007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9075"/>
            <a:ext cx="3522663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4038600" y="76200"/>
            <a:ext cx="5257800" cy="1128713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latin typeface="Garamond" panose="02020404030301010803" pitchFamily="18" charset="0"/>
              </a:rPr>
              <a:t>Einstein: „Existuje měsíc, když se na něj nikdo nedívá..?“</a:t>
            </a:r>
            <a:endParaRPr lang="en-US" altLang="cs-CZ" dirty="0">
              <a:latin typeface="Garamond" panose="02020404030301010803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4800" y="5562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Bohr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: „Ať se budeme pokoušet jakkoliv, nikdy nebudeme schopni potvrdit, že tomu tak není..“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96" y="1204913"/>
            <a:ext cx="6316404" cy="43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90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0"/>
            <a:ext cx="7427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10/19/12</a:t>
            </a:r>
            <a:endParaRPr lang="en-US" alt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670010" cy="61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>
          <a:xfrm>
            <a:off x="1676400" y="304800"/>
            <a:ext cx="5638800" cy="609600"/>
          </a:xfrm>
        </p:spPr>
        <p:txBody>
          <a:bodyPr/>
          <a:lstStyle/>
          <a:p>
            <a:pPr>
              <a:defRPr/>
            </a:pPr>
            <a:r>
              <a:rPr lang="cs-CZ" altLang="cs-CZ" sz="3600" b="1" dirty="0">
                <a:latin typeface="Garamond" panose="02020404030301010803" pitchFamily="18" charset="0"/>
              </a:rPr>
              <a:t>Ateismus X Agnosticismus</a:t>
            </a:r>
            <a:endParaRPr lang="en-US" altLang="cs-CZ" sz="3600" b="1" dirty="0"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74" y="2286000"/>
            <a:ext cx="8147852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3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Složitější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otázky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Co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můžou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bohaté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státy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udělat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aby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pomohly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ekonomickému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rozvoji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Africe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?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Jak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nejlépe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postupovat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aby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byla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vytvořena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stabilní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nezávislá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Palestina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?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Byla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studená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válka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nakonec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pozitivním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obdobím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z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hlediska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celosvětového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vývoje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?</a:t>
            </a:r>
            <a:endParaRPr lang="cs-CZ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Kdo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může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za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současné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špatné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postavení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černošské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menšiny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v USA?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cs-CZ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</a:rPr>
              <a:t>Pozitivismus – rekapitulace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6050"/>
            <a:ext cx="8228013" cy="34290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altLang="cs-CZ" dirty="0">
                <a:latin typeface="Garamond" panose="02020404030301010803" pitchFamily="18" charset="0"/>
              </a:rPr>
              <a:t>Je pouze jedna pravda, ta je objektivně poznatelná</a:t>
            </a:r>
          </a:p>
          <a:p>
            <a:pPr>
              <a:buFontTx/>
              <a:buChar char="-"/>
            </a:pPr>
            <a:r>
              <a:rPr lang="cs-CZ" altLang="cs-CZ" dirty="0">
                <a:latin typeface="Garamond" panose="02020404030301010803" pitchFamily="18" charset="0"/>
              </a:rPr>
              <a:t>Empirické pozorování a formální logika jediné zdroje poznání</a:t>
            </a:r>
          </a:p>
          <a:p>
            <a:pPr>
              <a:buFontTx/>
              <a:buChar char="-"/>
            </a:pPr>
            <a:r>
              <a:rPr lang="cs-CZ" altLang="cs-CZ" dirty="0">
                <a:latin typeface="Garamond" panose="02020404030301010803" pitchFamily="18" charset="0"/>
              </a:rPr>
              <a:t>Společnost je řízena objektivně poznatelnými zákonitostmi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343400"/>
            <a:ext cx="4457700" cy="23295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994</Words>
  <Application>Microsoft Office PowerPoint</Application>
  <PresentationFormat>Předvádění na obrazovce (4:3)</PresentationFormat>
  <Paragraphs>128</Paragraphs>
  <Slides>61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69" baseType="lpstr">
      <vt:lpstr>ＭＳ Ｐゴシック</vt:lpstr>
      <vt:lpstr>Arial</vt:lpstr>
      <vt:lpstr>Calibri</vt:lpstr>
      <vt:lpstr>Garamond</vt:lpstr>
      <vt:lpstr>Times New Roman</vt:lpstr>
      <vt:lpstr>Wingdings</vt:lpstr>
      <vt:lpstr>Výchozí návrh</vt:lpstr>
      <vt:lpstr>1_Výchozí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Pozitivismus – rekapitulace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Gender – historicky – ženská práce?</vt:lpstr>
      <vt:lpstr>Teorie „prekérního mužství“ </vt:lpstr>
      <vt:lpstr>„Válka je plod mužského vědomí“ – Světlana Alexijevičová</vt:lpstr>
      <vt:lpstr>Prezentace aplikace PowerPoint</vt:lpstr>
      <vt:lpstr>Trump – použití slova „ona“, „její“: 157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JMB113  Úvod do teritoriálních studií</dc:title>
  <dc:creator>Krystof Kozak</dc:creator>
  <cp:lastModifiedBy>46422277,Kryštof Kozák,staffs</cp:lastModifiedBy>
  <cp:revision>100</cp:revision>
  <cp:lastPrinted>1601-01-01T00:00:00Z</cp:lastPrinted>
  <dcterms:created xsi:type="dcterms:W3CDTF">2011-10-20T21:47:14Z</dcterms:created>
  <dcterms:modified xsi:type="dcterms:W3CDTF">2018-11-01T11:14:06Z</dcterms:modified>
</cp:coreProperties>
</file>