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8" r:id="rId5"/>
    <p:sldId id="258" r:id="rId6"/>
    <p:sldId id="266" r:id="rId7"/>
    <p:sldId id="265" r:id="rId8"/>
    <p:sldId id="260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D2EC1E-C8AD-4BFF-80BD-0C016D089522}" v="2" dt="2025-02-10T12:06:32.9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1" autoAdjust="0"/>
    <p:restoredTop sz="94660"/>
  </p:normalViewPr>
  <p:slideViewPr>
    <p:cSldViewPr snapToGrid="0">
      <p:cViewPr varScale="1">
        <p:scale>
          <a:sx n="62" d="100"/>
          <a:sy n="62" d="100"/>
        </p:scale>
        <p:origin x="5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mela Cotte" userId="fee192b8b19967bf" providerId="LiveId" clId="{B3D2EC1E-C8AD-4BFF-80BD-0C016D089522}"/>
    <pc:docChg chg="undo custSel modSld">
      <pc:chgData name="Pamela Cotte" userId="fee192b8b19967bf" providerId="LiveId" clId="{B3D2EC1E-C8AD-4BFF-80BD-0C016D089522}" dt="2025-02-10T12:08:19.455" v="770" actId="20577"/>
      <pc:docMkLst>
        <pc:docMk/>
      </pc:docMkLst>
      <pc:sldChg chg="modSp mod">
        <pc:chgData name="Pamela Cotte" userId="fee192b8b19967bf" providerId="LiveId" clId="{B3D2EC1E-C8AD-4BFF-80BD-0C016D089522}" dt="2025-02-10T11:43:11.045" v="508" actId="115"/>
        <pc:sldMkLst>
          <pc:docMk/>
          <pc:sldMk cId="1071788860" sldId="258"/>
        </pc:sldMkLst>
        <pc:spChg chg="mod">
          <ac:chgData name="Pamela Cotte" userId="fee192b8b19967bf" providerId="LiveId" clId="{B3D2EC1E-C8AD-4BFF-80BD-0C016D089522}" dt="2025-02-10T11:43:11.045" v="508" actId="115"/>
          <ac:spMkLst>
            <pc:docMk/>
            <pc:sldMk cId="1071788860" sldId="258"/>
            <ac:spMk id="3" creationId="{E2CB626D-EA35-94A6-FDBE-5E1D92C22F11}"/>
          </ac:spMkLst>
        </pc:spChg>
      </pc:sldChg>
      <pc:sldChg chg="modSp mod">
        <pc:chgData name="Pamela Cotte" userId="fee192b8b19967bf" providerId="LiveId" clId="{B3D2EC1E-C8AD-4BFF-80BD-0C016D089522}" dt="2025-02-10T11:59:07.082" v="536"/>
        <pc:sldMkLst>
          <pc:docMk/>
          <pc:sldMk cId="592063060" sldId="260"/>
        </pc:sldMkLst>
        <pc:spChg chg="mod">
          <ac:chgData name="Pamela Cotte" userId="fee192b8b19967bf" providerId="LiveId" clId="{B3D2EC1E-C8AD-4BFF-80BD-0C016D089522}" dt="2025-02-10T11:59:07.082" v="536"/>
          <ac:spMkLst>
            <pc:docMk/>
            <pc:sldMk cId="592063060" sldId="260"/>
            <ac:spMk id="3" creationId="{5E86BAED-FEE0-5FBC-83BD-57A6BF9210D3}"/>
          </ac:spMkLst>
        </pc:spChg>
      </pc:sldChg>
      <pc:sldChg chg="modSp mod">
        <pc:chgData name="Pamela Cotte" userId="fee192b8b19967bf" providerId="LiveId" clId="{B3D2EC1E-C8AD-4BFF-80BD-0C016D089522}" dt="2025-02-10T12:08:19.455" v="770" actId="20577"/>
        <pc:sldMkLst>
          <pc:docMk/>
          <pc:sldMk cId="974019787" sldId="262"/>
        </pc:sldMkLst>
        <pc:spChg chg="mod">
          <ac:chgData name="Pamela Cotte" userId="fee192b8b19967bf" providerId="LiveId" clId="{B3D2EC1E-C8AD-4BFF-80BD-0C016D089522}" dt="2025-02-10T12:08:19.455" v="770" actId="20577"/>
          <ac:spMkLst>
            <pc:docMk/>
            <pc:sldMk cId="974019787" sldId="262"/>
            <ac:spMk id="2" creationId="{50204A65-BF9D-EE9D-DDDB-92D942ECC3B8}"/>
          </ac:spMkLst>
        </pc:spChg>
        <pc:spChg chg="mod">
          <ac:chgData name="Pamela Cotte" userId="fee192b8b19967bf" providerId="LiveId" clId="{B3D2EC1E-C8AD-4BFF-80BD-0C016D089522}" dt="2025-02-10T12:07:50.713" v="766" actId="20577"/>
          <ac:spMkLst>
            <pc:docMk/>
            <pc:sldMk cId="974019787" sldId="262"/>
            <ac:spMk id="3" creationId="{FB0543DF-6346-9F81-A415-AF32D714FF74}"/>
          </ac:spMkLst>
        </pc:spChg>
      </pc:sldChg>
      <pc:sldChg chg="modSp mod">
        <pc:chgData name="Pamela Cotte" userId="fee192b8b19967bf" providerId="LiveId" clId="{B3D2EC1E-C8AD-4BFF-80BD-0C016D089522}" dt="2025-02-10T11:55:05.803" v="534" actId="207"/>
        <pc:sldMkLst>
          <pc:docMk/>
          <pc:sldMk cId="1599681965" sldId="265"/>
        </pc:sldMkLst>
        <pc:spChg chg="mod">
          <ac:chgData name="Pamela Cotte" userId="fee192b8b19967bf" providerId="LiveId" clId="{B3D2EC1E-C8AD-4BFF-80BD-0C016D089522}" dt="2025-02-10T11:55:05.803" v="534" actId="207"/>
          <ac:spMkLst>
            <pc:docMk/>
            <pc:sldMk cId="1599681965" sldId="265"/>
            <ac:spMk id="3" creationId="{48A2264D-AB3F-588A-FD5C-4C3D5D6C8C12}"/>
          </ac:spMkLst>
        </pc:spChg>
      </pc:sldChg>
      <pc:sldChg chg="modSp mod">
        <pc:chgData name="Pamela Cotte" userId="fee192b8b19967bf" providerId="LiveId" clId="{B3D2EC1E-C8AD-4BFF-80BD-0C016D089522}" dt="2025-02-10T11:42:35.329" v="502" actId="207"/>
        <pc:sldMkLst>
          <pc:docMk/>
          <pc:sldMk cId="995934480" sldId="266"/>
        </pc:sldMkLst>
        <pc:spChg chg="mod">
          <ac:chgData name="Pamela Cotte" userId="fee192b8b19967bf" providerId="LiveId" clId="{B3D2EC1E-C8AD-4BFF-80BD-0C016D089522}" dt="2025-02-10T11:42:35.329" v="502" actId="207"/>
          <ac:spMkLst>
            <pc:docMk/>
            <pc:sldMk cId="995934480" sldId="266"/>
            <ac:spMk id="3" creationId="{F1A382CA-52AF-B4E3-EB9A-6455A359E081}"/>
          </ac:spMkLst>
        </pc:spChg>
      </pc:sldChg>
      <pc:sldChg chg="modSp mod">
        <pc:chgData name="Pamela Cotte" userId="fee192b8b19967bf" providerId="LiveId" clId="{B3D2EC1E-C8AD-4BFF-80BD-0C016D089522}" dt="2025-02-10T11:42:40.743" v="503" actId="207"/>
        <pc:sldMkLst>
          <pc:docMk/>
          <pc:sldMk cId="1444775282" sldId="268"/>
        </pc:sldMkLst>
        <pc:spChg chg="mod">
          <ac:chgData name="Pamela Cotte" userId="fee192b8b19967bf" providerId="LiveId" clId="{B3D2EC1E-C8AD-4BFF-80BD-0C016D089522}" dt="2025-02-10T11:42:40.743" v="503" actId="207"/>
          <ac:spMkLst>
            <pc:docMk/>
            <pc:sldMk cId="1444775282" sldId="268"/>
            <ac:spMk id="3" creationId="{B0AABA32-53B8-81C7-73A6-5DBA29ECA2C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22393-0617-6CEE-7AD7-DE7DA210E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82CC44-84E6-7630-3ABC-CB666BB09C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3D9DB-9D03-5A1A-C06E-5899CC68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EB54-C040-42CB-8C62-5921C882C32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BE4A3-F03D-5B84-5643-A5B4719FC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41216-EFBF-EE48-F7B5-766CD14F6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42A4-2E27-4F65-A407-60EA8CF0F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5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827B1-E8F8-BF59-C6DC-580CB1EEB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05C28C-B132-99CE-9E8C-791E5F504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6CB39-16E8-F521-333E-56FA78894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EB54-C040-42CB-8C62-5921C882C32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404A3-7F51-734E-DD97-4D5423C91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1FE08-F100-F20E-ACAE-77B6E011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42A4-2E27-4F65-A407-60EA8CF0F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22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4F860A-BC81-8538-DEE3-253FDA3701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EA68EC-76A4-BE9C-DC16-95ABFAE5E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F8BE20-14E4-E7C9-4147-A03042C35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EB54-C040-42CB-8C62-5921C882C32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17975-E8C9-0757-6640-A6F3A73AB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627DD-FE55-6334-09B0-61B53B590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42A4-2E27-4F65-A407-60EA8CF0F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58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A52A7-FBB4-41E3-EE7F-B1064148B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6FE5E-97FF-BE94-FD0E-81D9D3684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5BBBC-3713-C2AC-CD2B-6871D67A4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EB54-C040-42CB-8C62-5921C882C32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CF432-5D45-895E-CF0F-F343AC890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BA71C-E083-A289-7F15-742D62E6B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42A4-2E27-4F65-A407-60EA8CF0F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75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5348B-C0D1-ADB0-CDF2-0A68C58DD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0FE31-8ECE-806D-44C2-1E6D1B0E2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EBA0C-6A9C-4EE6-B554-8D995499A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EB54-C040-42CB-8C62-5921C882C32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BF9D7-6CFF-74D8-901D-BD92E974C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C73DC-4CE5-E2DE-82AB-F8B0C0B09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42A4-2E27-4F65-A407-60EA8CF0F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8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85491-1A33-DE15-43C9-88C5DA6BD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758B5-FDD0-FDA8-1F09-A7863D8B8C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65BCC7-0AC2-46EA-5CC1-93BD6EDF3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A1F70E-99F2-8EC6-AB81-CC66FCFF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EB54-C040-42CB-8C62-5921C882C32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CE94E0-F631-6D06-2877-3C635CDFA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8075CC-21A3-470D-2D9C-6F94745C2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42A4-2E27-4F65-A407-60EA8CF0F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6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25871-D7BD-D9A8-2B61-95508DC2E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3D435C-6E8F-8965-6F2B-02B79A214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6A9EFA-92F3-1D2F-3B0C-A5D5A65A8D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CDE66C-04B0-2B2B-D92F-AF1361D649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D3D24A-16A1-0EB4-E733-080D2F498D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EEB5FE-D847-5B1C-27E2-EB5061908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EB54-C040-42CB-8C62-5921C882C32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7AED5F-FF4B-C371-AE68-4D0F55E16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75C890-A3A7-B767-A933-10BB89380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42A4-2E27-4F65-A407-60EA8CF0F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5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6C96F-AD46-E6E3-7952-E88CE90D3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A70950-7DBE-0B63-BD4A-367F148DC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EB54-C040-42CB-8C62-5921C882C32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20D0C8-0788-C8A7-0862-9E0E00B25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5D5036-BD12-1E6A-FA91-AFB2C4B41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42A4-2E27-4F65-A407-60EA8CF0F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5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1D5CD9-D70C-3694-4C0C-2978B44AF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EB54-C040-42CB-8C62-5921C882C32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BE2C8D-EF28-E70F-DACE-81A6ED6FB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08FC2-59EE-EC22-9F26-4ECD39152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42A4-2E27-4F65-A407-60EA8CF0F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83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6F5E2-D45F-09E5-2000-091CFE9C8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95A62-8758-BC06-D4B0-65ED895F2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5EFEDB-4578-6D44-73E7-D6F7C6C37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9EF94E-F635-DDA5-2AF9-ADE3EF009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EB54-C040-42CB-8C62-5921C882C32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039EEC-9453-B073-230C-14D57A67D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6F000-8838-5A94-8627-CF5390C8C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42A4-2E27-4F65-A407-60EA8CF0F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62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1D178-528A-9075-8A1F-10422EA27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F689F-CF3E-BC56-F56E-DE5DAFB009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9833E1-9F87-A679-F234-D7DA56A8A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C24402-5B2F-7C36-939A-60DBD731D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EB54-C040-42CB-8C62-5921C882C32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C968B-A23A-2503-72E5-26F246C09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C95845-E5C2-B271-220E-AFA05ADF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42A4-2E27-4F65-A407-60EA8CF0F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CCA082-42B1-8AAA-BEC0-07F50C5F3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78673-294E-7B3F-4D48-DB762343E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57DB3-BEA2-809D-D1DC-1ECBD1E7A8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9EB54-C040-42CB-8C62-5921C882C32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E30A1-EA43-3AD1-2922-29814D3EDB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48B4E-7353-BA76-9FA1-7C83360A94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942A4-2E27-4F65-A407-60EA8CF0F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30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u-geld.de/en/salary/europe.html#averag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eurostat/statistics-explained/index.php?title=Unemployment_statistics_and_beyon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conomy-finance.ec.europa.eu/economic-forecast-and-surveys/economic-forecasts/autumn-2024-economic-forecast-gradual-rebound-adverse-environment_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06FE2-7AFF-4328-CA40-73769CA299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United in diversity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21FCB8-626E-9ABE-6C52-25C098F63D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66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99DC8-B614-58E7-20B5-4E69495AE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United in diversity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89431-1EEC-FE3E-2EEC-6160A6684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Types of diversity</a:t>
            </a:r>
          </a:p>
          <a:p>
            <a:r>
              <a:rPr lang="en-US" sz="4000" dirty="0"/>
              <a:t>What opportunities and challenges does diversity create?</a:t>
            </a:r>
          </a:p>
          <a:p>
            <a:r>
              <a:rPr lang="en-US" sz="4000" dirty="0"/>
              <a:t>Is EU economic diversity a strength?</a:t>
            </a:r>
          </a:p>
        </p:txBody>
      </p:sp>
    </p:spTree>
    <p:extLst>
      <p:ext uri="{BB962C8B-B14F-4D97-AF65-F5344CB8AC3E}">
        <p14:creationId xmlns:p14="http://schemas.microsoft.com/office/powerpoint/2010/main" val="568227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66DDB-21A3-9ED1-4C58-75C58CBA4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Wages and </a:t>
            </a:r>
            <a:r>
              <a:rPr lang="en-US" b="1" dirty="0" err="1"/>
              <a:t>labour</a:t>
            </a:r>
            <a:r>
              <a:rPr lang="en-US" b="1" dirty="0"/>
              <a:t> costs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574C9-A9EC-AC4D-0A4F-B470E476D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Guess the highest hourly </a:t>
            </a:r>
            <a:r>
              <a:rPr lang="en-US" dirty="0" err="1"/>
              <a:t>labour</a:t>
            </a:r>
            <a:r>
              <a:rPr lang="en-US" dirty="0"/>
              <a:t> costs in the EU, i.e. country and amount </a:t>
            </a:r>
          </a:p>
          <a:p>
            <a:r>
              <a:rPr lang="en-US" dirty="0"/>
              <a:t>Guess the lowest in the EU, i.e. country and amount </a:t>
            </a:r>
          </a:p>
        </p:txBody>
      </p:sp>
    </p:spTree>
    <p:extLst>
      <p:ext uri="{BB962C8B-B14F-4D97-AF65-F5344CB8AC3E}">
        <p14:creationId xmlns:p14="http://schemas.microsoft.com/office/powerpoint/2010/main" val="1756842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AE7444-6206-77B9-46F0-1B40A6FF53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9AD50-9AC2-7B40-8CFC-28DB7FFA1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ABA32-53B8-81C7-73A6-5DBA29ECA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Gross average monthly salary 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https://en.wikipedia.org/wiki/List_of_European_countries_by_average_wage</a:t>
            </a:r>
          </a:p>
        </p:txBody>
      </p:sp>
    </p:spTree>
    <p:extLst>
      <p:ext uri="{BB962C8B-B14F-4D97-AF65-F5344CB8AC3E}">
        <p14:creationId xmlns:p14="http://schemas.microsoft.com/office/powerpoint/2010/main" val="1444775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DF415-5918-28AF-3CEB-015680513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Wages and </a:t>
            </a:r>
            <a:r>
              <a:rPr lang="en-US" b="1" dirty="0" err="1"/>
              <a:t>labour</a:t>
            </a:r>
            <a:r>
              <a:rPr lang="en-US" b="1" dirty="0"/>
              <a:t>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B626D-EA35-94A6-FDBE-5E1D92C22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Eurostat data </a:t>
            </a:r>
          </a:p>
          <a:p>
            <a:pPr marL="0" indent="0">
              <a:buNone/>
            </a:pPr>
            <a:r>
              <a:rPr lang="en-US" b="1" u="sng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(The ECB is also a good source for EU data.) </a:t>
            </a:r>
            <a:endParaRPr lang="en-US" b="1" u="sng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u="sng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https://ec.europa.eu/eurostat/web/products-eurostat-news/w/ddn-20241107-1</a:t>
            </a:r>
          </a:p>
          <a:p>
            <a:r>
              <a:rPr lang="en-US" u="sng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https://ru-geld.de/en/salary/europe.html#average</a:t>
            </a:r>
            <a:endParaRPr lang="en-US" u="sn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788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2BE59-E7D5-CAAB-2C37-D806F599D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Average annual wages OECD countries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382CA-52AF-B4E3-EB9A-6455A359E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OECD is another trustworthy source for data 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https://data-explorer.oecd.org/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vis?tm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=average%20annual%20wage&amp;pg=0&amp;snb=26&amp;vw=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tb&amp;df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[ds]=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dsDisseminateFinalDMZ&amp;df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[id]=DSD_EARNINGS%40AV_AN_WAGE&amp;df[ag]=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OECD.ELS.SAE&amp;df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[vs]=1.0&amp;dq=......&amp;pd=2000%2C&amp;to[TIME_PERIOD]=false</a:t>
            </a:r>
          </a:p>
        </p:txBody>
      </p:sp>
    </p:spTree>
    <p:extLst>
      <p:ext uri="{BB962C8B-B14F-4D97-AF65-F5344CB8AC3E}">
        <p14:creationId xmlns:p14="http://schemas.microsoft.com/office/powerpoint/2010/main" val="995934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C4576-7F2B-9415-488D-0DE960311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disparities: the Czech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2264D-AB3F-588A-FD5C-4C3D5D6C8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OECD report </a:t>
            </a:r>
          </a:p>
          <a:p>
            <a:r>
              <a:rPr lang="en-US" dirty="0">
                <a:solidFill>
                  <a:srgbClr val="0070C0"/>
                </a:solidFill>
              </a:rPr>
              <a:t>https://www.oecd.org/en/publications/oecd-regions-and-cities-at-a-glance-2022-country-notes_69ca668c-en/czechia_85764f04-en.html#:~:text=Regions%20and%20Cities%20at%20a%20Glance%20provides%20a,development%2C%20health%2C%20well-being%20and%20the%20net%20zero-carbon%20transition.</a:t>
            </a:r>
          </a:p>
        </p:txBody>
      </p:sp>
    </p:spTree>
    <p:extLst>
      <p:ext uri="{BB962C8B-B14F-4D97-AF65-F5344CB8AC3E}">
        <p14:creationId xmlns:p14="http://schemas.microsoft.com/office/powerpoint/2010/main" val="1599681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CEA04-C5A2-770C-8214-6DA4719FF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Unemployment rate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6BAED-FEE0-5FBC-83BD-57A6BF921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https://ec.europa.eu/eurostat/statistics-explained/index.php?title=Unemployment_statistics_and_beyond</a:t>
            </a:r>
            <a:endParaRPr lang="en-US" dirty="0"/>
          </a:p>
          <a:p>
            <a:r>
              <a:rPr lang="en-US" dirty="0"/>
              <a:t>https://ec.europa.eu/eurostat/web/products-euro-indicators/w/3-30012025-bp</a:t>
            </a:r>
          </a:p>
        </p:txBody>
      </p:sp>
    </p:spTree>
    <p:extLst>
      <p:ext uri="{BB962C8B-B14F-4D97-AF65-F5344CB8AC3E}">
        <p14:creationId xmlns:p14="http://schemas.microsoft.com/office/powerpoint/2010/main" val="592063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04A65-BF9D-EE9D-DDDB-92D942ECC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EU and Euro area (Eurozone) key indicators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543DF-6346-9F81-A415-AF32D714F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EU economic forecasts are published each autumn and spring</a:t>
            </a:r>
          </a:p>
          <a:p>
            <a:r>
              <a:rPr lang="en-US" dirty="0">
                <a:solidFill>
                  <a:schemeClr val="accent1"/>
                </a:solidFill>
                <a:hlinkClick r:id="rId2"/>
              </a:rPr>
              <a:t>https://economy-finance.ec.europa.eu/economic-forecast-and-surveys/economic-forecasts/autumn-2024-economic-forecast-gradual-rebound-adverse-environment_en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There is a link on this page to download the full report</a:t>
            </a:r>
          </a:p>
        </p:txBody>
      </p:sp>
    </p:spTree>
    <p:extLst>
      <p:ext uri="{BB962C8B-B14F-4D97-AF65-F5344CB8AC3E}">
        <p14:creationId xmlns:p14="http://schemas.microsoft.com/office/powerpoint/2010/main" val="974019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388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United in diversity</vt:lpstr>
      <vt:lpstr>United in diversity </vt:lpstr>
      <vt:lpstr>Wages and labour costs </vt:lpstr>
      <vt:lpstr>Wages</vt:lpstr>
      <vt:lpstr>Wages and labour costs</vt:lpstr>
      <vt:lpstr>Average annual wages OECD countries </vt:lpstr>
      <vt:lpstr>Regional disparities: the Czech situation</vt:lpstr>
      <vt:lpstr>Unemployment rate </vt:lpstr>
      <vt:lpstr>EU and Euro area (Eurozone) key indicators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United in diversity</dc:title>
  <dc:creator>Pamela Cotte</dc:creator>
  <cp:lastModifiedBy>Pamela Cotte</cp:lastModifiedBy>
  <cp:revision>22</cp:revision>
  <dcterms:created xsi:type="dcterms:W3CDTF">2023-02-12T10:54:53Z</dcterms:created>
  <dcterms:modified xsi:type="dcterms:W3CDTF">2025-02-10T12:08:22Z</dcterms:modified>
</cp:coreProperties>
</file>