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21"/>
  </p:notesMasterIdLst>
  <p:handoutMasterIdLst>
    <p:handoutMasterId r:id="rId22"/>
  </p:handoutMasterIdLst>
  <p:sldIdLst>
    <p:sldId id="256" r:id="rId2"/>
    <p:sldId id="342" r:id="rId3"/>
    <p:sldId id="348" r:id="rId4"/>
    <p:sldId id="343" r:id="rId5"/>
    <p:sldId id="344" r:id="rId6"/>
    <p:sldId id="345" r:id="rId7"/>
    <p:sldId id="346" r:id="rId8"/>
    <p:sldId id="347" r:id="rId9"/>
    <p:sldId id="324" r:id="rId10"/>
    <p:sldId id="334" r:id="rId11"/>
    <p:sldId id="337" r:id="rId12"/>
    <p:sldId id="335" r:id="rId13"/>
    <p:sldId id="330" r:id="rId14"/>
    <p:sldId id="331" r:id="rId15"/>
    <p:sldId id="332" r:id="rId16"/>
    <p:sldId id="338" r:id="rId17"/>
    <p:sldId id="340" r:id="rId18"/>
    <p:sldId id="333" r:id="rId19"/>
    <p:sldId id="339" r:id="rId20"/>
  </p:sldIdLst>
  <p:sldSz cx="9144000" cy="6858000" type="screen4x3"/>
  <p:notesSz cx="6858000" cy="9144000"/>
  <p:defaultTextStyle>
    <a:defPPr>
      <a:defRPr lang="en-US"/>
    </a:defPPr>
    <a:lvl1pPr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5pPr>
    <a:lvl6pPr marL="2286000" algn="l" defTabSz="914400" rtl="0" eaLnBrk="1" latinLnBrk="0" hangingPunct="1">
      <a:defRPr kumimoji="1" sz="2400" kern="1200">
        <a:solidFill>
          <a:schemeClr val="tx1"/>
        </a:solidFill>
        <a:latin typeface="Times New Roman" pitchFamily="18" charset="0"/>
        <a:ea typeface="+mn-ea"/>
        <a:cs typeface="+mn-cs"/>
      </a:defRPr>
    </a:lvl6pPr>
    <a:lvl7pPr marL="2743200" algn="l" defTabSz="914400" rtl="0" eaLnBrk="1" latinLnBrk="0" hangingPunct="1">
      <a:defRPr kumimoji="1" sz="2400" kern="1200">
        <a:solidFill>
          <a:schemeClr val="tx1"/>
        </a:solidFill>
        <a:latin typeface="Times New Roman" pitchFamily="18" charset="0"/>
        <a:ea typeface="+mn-ea"/>
        <a:cs typeface="+mn-cs"/>
      </a:defRPr>
    </a:lvl7pPr>
    <a:lvl8pPr marL="3200400" algn="l" defTabSz="914400" rtl="0" eaLnBrk="1" latinLnBrk="0" hangingPunct="1">
      <a:defRPr kumimoji="1" sz="2400" kern="1200">
        <a:solidFill>
          <a:schemeClr val="tx1"/>
        </a:solidFill>
        <a:latin typeface="Times New Roman" pitchFamily="18" charset="0"/>
        <a:ea typeface="+mn-ea"/>
        <a:cs typeface="+mn-cs"/>
      </a:defRPr>
    </a:lvl8pPr>
    <a:lvl9pPr marL="3657600" algn="l" defTabSz="914400" rtl="0" eaLnBrk="1" latinLnBrk="0" hangingPunct="1">
      <a:defRPr kumimoji="1"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336699"/>
    <a:srgbClr val="008080"/>
    <a:srgbClr val="009999"/>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1" autoAdjust="0"/>
    <p:restoredTop sz="94622" autoAdjust="0"/>
  </p:normalViewPr>
  <p:slideViewPr>
    <p:cSldViewPr>
      <p:cViewPr varScale="1">
        <p:scale>
          <a:sx n="95" d="100"/>
          <a:sy n="95" d="100"/>
        </p:scale>
        <p:origin x="-94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kumimoji="0" sz="1200"/>
            </a:lvl1pPr>
          </a:lstStyle>
          <a:p>
            <a:r>
              <a:rPr lang="en-US"/>
              <a:t>FSV-UK</a:t>
            </a:r>
          </a:p>
        </p:txBody>
      </p:sp>
      <p:sp>
        <p:nvSpPr>
          <p:cNvPr id="1433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kumimoji="0" sz="1200"/>
            </a:lvl1pPr>
          </a:lstStyle>
          <a:p>
            <a:fld id="{968E40C1-E27C-4432-A693-B9EF115BDD8E}" type="datetime1">
              <a:rPr lang="en-US"/>
              <a:pPr/>
              <a:t>12/15/2023</a:t>
            </a:fld>
            <a:endParaRPr lang="en-US"/>
          </a:p>
        </p:txBody>
      </p:sp>
      <p:sp>
        <p:nvSpPr>
          <p:cNvPr id="1434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kumimoji="0" sz="1200"/>
            </a:lvl1pPr>
          </a:lstStyle>
          <a:p>
            <a:r>
              <a:rPr lang="en-US"/>
              <a:t>Soutěžní výhody ČR</a:t>
            </a:r>
          </a:p>
        </p:txBody>
      </p:sp>
      <p:sp>
        <p:nvSpPr>
          <p:cNvPr id="1434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kumimoji="0" sz="1200"/>
            </a:lvl1pPr>
          </a:lstStyle>
          <a:p>
            <a:fld id="{22A26B12-3BF5-4928-BAE6-65D731A2A16B}" type="slidenum">
              <a:rPr lang="en-US"/>
              <a:pPr/>
              <a:t>‹#›</a:t>
            </a:fld>
            <a:endParaRPr lang="en-US"/>
          </a:p>
        </p:txBody>
      </p:sp>
    </p:spTree>
    <p:extLst>
      <p:ext uri="{BB962C8B-B14F-4D97-AF65-F5344CB8AC3E}">
        <p14:creationId xmlns:p14="http://schemas.microsoft.com/office/powerpoint/2010/main" val="38645735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kumimoji="0" sz="1200"/>
            </a:lvl1pPr>
          </a:lstStyle>
          <a:p>
            <a:endParaRPr lang="en-US"/>
          </a:p>
        </p:txBody>
      </p:sp>
      <p:sp>
        <p:nvSpPr>
          <p:cNvPr id="2057" name="Rectangle 9"/>
          <p:cNvSpPr>
            <a:spLocks noGrp="1" noRot="1" noChangeAspect="1" noChangeArrowheads="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58" name="Rectangle 10"/>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9" name="Rectangle 11"/>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kumimoji="0" sz="1200"/>
            </a:lvl1pPr>
          </a:lstStyle>
          <a:p>
            <a:fld id="{BF1BC8FD-B06A-4520-873C-CE0DFA7E94C6}" type="datetime1">
              <a:rPr lang="en-US"/>
              <a:pPr/>
              <a:t>12/15/2023</a:t>
            </a:fld>
            <a:endParaRPr lang="en-US"/>
          </a:p>
        </p:txBody>
      </p:sp>
      <p:sp>
        <p:nvSpPr>
          <p:cNvPr id="2060" name="Rectangle 12"/>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kumimoji="0" sz="1200"/>
            </a:lvl1pPr>
          </a:lstStyle>
          <a:p>
            <a:endParaRPr lang="en-US"/>
          </a:p>
        </p:txBody>
      </p:sp>
      <p:sp>
        <p:nvSpPr>
          <p:cNvPr id="2061" name="Rectangle 13"/>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kumimoji="0" sz="1200"/>
            </a:lvl1pPr>
          </a:lstStyle>
          <a:p>
            <a:fld id="{9E6BFEF4-2080-4D63-AB5C-B1E735340CEC}" type="slidenum">
              <a:rPr lang="en-US"/>
              <a:pPr/>
              <a:t>‹#›</a:t>
            </a:fld>
            <a:endParaRPr lang="en-US"/>
          </a:p>
        </p:txBody>
      </p:sp>
    </p:spTree>
    <p:extLst>
      <p:ext uri="{BB962C8B-B14F-4D97-AF65-F5344CB8AC3E}">
        <p14:creationId xmlns:p14="http://schemas.microsoft.com/office/powerpoint/2010/main" val="1355413942"/>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9" name="Nadpis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17" name="Podnadpis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30" name="Zástupný symbol pro datum 29"/>
          <p:cNvSpPr>
            <a:spLocks noGrp="1"/>
          </p:cNvSpPr>
          <p:nvPr>
            <p:ph type="dt" sz="half" idx="10"/>
          </p:nvPr>
        </p:nvSpPr>
        <p:spPr/>
        <p:txBody>
          <a:bodyPr/>
          <a:lstStyle/>
          <a:p>
            <a:endParaRPr lang="en-US"/>
          </a:p>
        </p:txBody>
      </p:sp>
      <p:sp>
        <p:nvSpPr>
          <p:cNvPr id="19" name="Zástupný symbol pro zápatí 18"/>
          <p:cNvSpPr>
            <a:spLocks noGrp="1"/>
          </p:cNvSpPr>
          <p:nvPr>
            <p:ph type="ftr" sz="quarter" idx="11"/>
          </p:nvPr>
        </p:nvSpPr>
        <p:spPr/>
        <p:txBody>
          <a:bodyPr/>
          <a:lstStyle/>
          <a:p>
            <a:endParaRPr lang="en-US"/>
          </a:p>
        </p:txBody>
      </p:sp>
      <p:sp>
        <p:nvSpPr>
          <p:cNvPr id="27" name="Zástupný symbol pro číslo snímku 26"/>
          <p:cNvSpPr>
            <a:spLocks noGrp="1"/>
          </p:cNvSpPr>
          <p:nvPr>
            <p:ph type="sldNum" sz="quarter" idx="12"/>
          </p:nvPr>
        </p:nvSpPr>
        <p:spPr/>
        <p:txBody>
          <a:bodyPr/>
          <a:lstStyle/>
          <a:p>
            <a:fld id="{12BFB468-8CFB-4430-9FAB-C0835125BD8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FED7A8C6-2D1E-4CBF-9770-7501CD6696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914401"/>
            <a:ext cx="2057400" cy="5211763"/>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914401"/>
            <a:ext cx="6019800" cy="5211763"/>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2A808A3F-71A1-40E0-8A09-26C05BCDC21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9F5796ED-689E-4C3D-B2D8-4A64C6E17E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F9C6E8C3-E8E6-4F68-A4F6-CD5D698D43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A75F5F07-F608-4C35-A0FE-9443248323D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tIns="45720" anchor="b"/>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endParaRPr lang="en-US"/>
          </a:p>
        </p:txBody>
      </p:sp>
      <p:sp>
        <p:nvSpPr>
          <p:cNvPr id="8" name="Zástupný symbol pro zápatí 7"/>
          <p:cNvSpPr>
            <a:spLocks noGrp="1"/>
          </p:cNvSpPr>
          <p:nvPr>
            <p:ph type="ftr" sz="quarter" idx="11"/>
          </p:nvPr>
        </p:nvSpPr>
        <p:spPr/>
        <p:txBody>
          <a:bodyPr/>
          <a:lstStyle/>
          <a:p>
            <a:endParaRPr lang="en-US"/>
          </a:p>
        </p:txBody>
      </p:sp>
      <p:sp>
        <p:nvSpPr>
          <p:cNvPr id="9" name="Zástupný symbol pro číslo snímku 8"/>
          <p:cNvSpPr>
            <a:spLocks noGrp="1"/>
          </p:cNvSpPr>
          <p:nvPr>
            <p:ph type="sldNum" sz="quarter" idx="12"/>
          </p:nvPr>
        </p:nvSpPr>
        <p:spPr/>
        <p:txBody>
          <a:bodyPr/>
          <a:lstStyle/>
          <a:p>
            <a:fld id="{325C2D39-D804-4416-A05D-7DFF50B54B2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endParaRPr lang="en-US"/>
          </a:p>
        </p:txBody>
      </p:sp>
      <p:sp>
        <p:nvSpPr>
          <p:cNvPr id="4" name="Zástupný symbol pro zápatí 3"/>
          <p:cNvSpPr>
            <a:spLocks noGrp="1"/>
          </p:cNvSpPr>
          <p:nvPr>
            <p:ph type="ftr" sz="quarter" idx="11"/>
          </p:nvPr>
        </p:nvSpPr>
        <p:spPr/>
        <p:txBody>
          <a:bodyPr/>
          <a:lstStyle/>
          <a:p>
            <a:endParaRPr lang="en-US"/>
          </a:p>
        </p:txBody>
      </p:sp>
      <p:sp>
        <p:nvSpPr>
          <p:cNvPr id="5" name="Zástupný symbol pro číslo snímku 4"/>
          <p:cNvSpPr>
            <a:spLocks noGrp="1"/>
          </p:cNvSpPr>
          <p:nvPr>
            <p:ph type="sldNum" sz="quarter" idx="12"/>
          </p:nvPr>
        </p:nvSpPr>
        <p:spPr/>
        <p:txBody>
          <a:bodyPr/>
          <a:lstStyle/>
          <a:p>
            <a:fld id="{EC94F2FA-35ED-4FC9-A11E-087C18BAFA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endParaRPr lang="en-US"/>
          </a:p>
        </p:txBody>
      </p:sp>
      <p:sp>
        <p:nvSpPr>
          <p:cNvPr id="3" name="Zástupný symbol pro zápatí 2"/>
          <p:cNvSpPr>
            <a:spLocks noGrp="1"/>
          </p:cNvSpPr>
          <p:nvPr>
            <p:ph type="ftr" sz="quarter" idx="11"/>
          </p:nvPr>
        </p:nvSpPr>
        <p:spPr/>
        <p:txBody>
          <a:bodyPr/>
          <a:lstStyle/>
          <a:p>
            <a:endParaRPr lang="en-US"/>
          </a:p>
        </p:txBody>
      </p:sp>
      <p:sp>
        <p:nvSpPr>
          <p:cNvPr id="4" name="Zástupný symbol pro číslo snímku 3"/>
          <p:cNvSpPr>
            <a:spLocks noGrp="1"/>
          </p:cNvSpPr>
          <p:nvPr>
            <p:ph type="sldNum" sz="quarter" idx="12"/>
          </p:nvPr>
        </p:nvSpPr>
        <p:spPr/>
        <p:txBody>
          <a:bodyPr/>
          <a:lstStyle/>
          <a:p>
            <a:fld id="{8D95B5BA-2D95-46E7-9B6D-71353BAD976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39EB5F86-D0B2-4F1C-8426-38A79978BAA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Obdélník s odříznutým a zakulaceným jedním roh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úhlý trojúhelní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a:xfrm>
            <a:off x="8077200" y="6356350"/>
            <a:ext cx="609600" cy="365125"/>
          </a:xfrm>
        </p:spPr>
        <p:txBody>
          <a:bodyPr/>
          <a:lstStyle/>
          <a:p>
            <a:fld id="{81BEA644-3AAB-419E-B9EC-82F47AEB741E}" type="slidenum">
              <a:rPr lang="en-US" smtClean="0"/>
              <a:pPr/>
              <a:t>‹#›</a:t>
            </a:fld>
            <a:endParaRPr lang="en-US"/>
          </a:p>
        </p:txBody>
      </p:sp>
      <p:sp>
        <p:nvSpPr>
          <p:cNvPr id="3" name="Zástupný symbol pro obrázek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cs-CZ" smtClean="0"/>
              <a:t>Klepnutím na ikonu přidáte obrázek.</a:t>
            </a:r>
            <a:endParaRPr kumimoji="0" lang="en-US" dirty="0"/>
          </a:p>
        </p:txBody>
      </p:sp>
      <p:sp>
        <p:nvSpPr>
          <p:cNvPr id="10" name="Volný tvar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Volný tvar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Volný tvar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Volný tvar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Zástupný symbol pro nadpis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cs-CZ" smtClean="0"/>
              <a:t>Klepnutím lze upravit styl předlohy nadpisů.</a:t>
            </a:r>
            <a:endParaRPr kumimoji="0" lang="en-US"/>
          </a:p>
        </p:txBody>
      </p:sp>
      <p:sp>
        <p:nvSpPr>
          <p:cNvPr id="30" name="Zástupný symbol pro tex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22" name="Zástupný symbol pro zápatí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Zástupný symbol pro číslo snímk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4BD237B-C9A0-4338-A9CF-46E65B9403CC}" type="slidenum">
              <a:rPr lang="en-US" smtClean="0"/>
              <a:pPr/>
              <a:t>‹#›</a:t>
            </a:fld>
            <a:endParaRPr lang="en-US"/>
          </a:p>
        </p:txBody>
      </p:sp>
      <p:grpSp>
        <p:nvGrpSpPr>
          <p:cNvPr id="2" name="Skupina 1"/>
          <p:cNvGrpSpPr/>
          <p:nvPr/>
        </p:nvGrpSpPr>
        <p:grpSpPr>
          <a:xfrm>
            <a:off x="-19017" y="202408"/>
            <a:ext cx="9180548" cy="649224"/>
            <a:chOff x="-19045" y="216550"/>
            <a:chExt cx="9180548" cy="649224"/>
          </a:xfrm>
        </p:grpSpPr>
        <p:sp>
          <p:nvSpPr>
            <p:cNvPr id="12" name="Volný tvar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Volný tvar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papers.ssrn.com/sol3/displayabstractsearch.cfm" TargetMode="External"/><Relationship Id="rId2" Type="http://schemas.openxmlformats.org/officeDocument/2006/relationships/hyperlink" Target="https://prg.ai/en/minor/"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ted.com/talks/david_cameron_the_next_age_of_government?language=en"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en.wikipedia.org/wiki/Experience_machin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ted.com/talks/zeynep_tufekci_machine_intelligence_makes_human_morals_more_important" TargetMode="External"/><Relationship Id="rId2" Type="http://schemas.openxmlformats.org/officeDocument/2006/relationships/hyperlink" Target="https://www.ted.com/talks?sort=newest" TargetMode="External"/><Relationship Id="rId1" Type="http://schemas.openxmlformats.org/officeDocument/2006/relationships/slideLayout" Target="../slideLayouts/slideLayout2.xml"/><Relationship Id="rId5" Type="http://schemas.openxmlformats.org/officeDocument/2006/relationships/hyperlink" Target="https://www.ted.com/talks/kevin_kelly_how_ai_can_bring_on_a_second_industrial_revolution" TargetMode="External"/><Relationship Id="rId4" Type="http://schemas.openxmlformats.org/officeDocument/2006/relationships/hyperlink" Target="https://www.ted.com/talks/garry_kasparov_don_t_fear_intelligent_machines_work_with_them"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ai.facebook.com/" TargetMode="External"/><Relationship Id="rId2" Type="http://schemas.openxmlformats.org/officeDocument/2006/relationships/hyperlink" Target="https://dallery.gallery/ai-dalle-prompts-ancient-medieva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en.wikipedia.org/wiki/Answer_to_Job" TargetMode="External"/><Relationship Id="rId2" Type="http://schemas.openxmlformats.org/officeDocument/2006/relationships/hyperlink" Target="https://en.wikipedia.org/wiki/Book_of_Job" TargetMode="External"/><Relationship Id="rId1" Type="http://schemas.openxmlformats.org/officeDocument/2006/relationships/slideLayout" Target="../slideLayouts/slideLayout2.xml"/><Relationship Id="rId5" Type="http://schemas.openxmlformats.org/officeDocument/2006/relationships/hyperlink" Target="https://www.ted.com/talks/eliezer_yudkowsky_will_superintelligent_ai_end_the_world" TargetMode="External"/><Relationship Id="rId4" Type="http://schemas.openxmlformats.org/officeDocument/2006/relationships/hyperlink" Target="https://en.wikipedia.org/wiki/Extraterrestrial_intelligenc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7" name="Rectangle 5"/>
          <p:cNvSpPr>
            <a:spLocks noGrp="1" noChangeArrowheads="1"/>
          </p:cNvSpPr>
          <p:nvPr>
            <p:ph type="ctrTitle"/>
          </p:nvPr>
        </p:nvSpPr>
        <p:spPr>
          <a:xfrm>
            <a:off x="1619672" y="188640"/>
            <a:ext cx="6399212" cy="72008"/>
          </a:xfrm>
        </p:spPr>
        <p:txBody>
          <a:bodyPr>
            <a:normAutofit fontScale="90000"/>
          </a:bodyPr>
          <a:lstStyle/>
          <a:p>
            <a:pPr algn="l"/>
            <a:r>
              <a:rPr lang="cs-CZ" dirty="0" smtClean="0"/>
              <a:t> </a:t>
            </a:r>
            <a:endParaRPr lang="en-US" dirty="0"/>
          </a:p>
        </p:txBody>
      </p:sp>
      <p:sp>
        <p:nvSpPr>
          <p:cNvPr id="115718" name="Rectangle 6"/>
          <p:cNvSpPr>
            <a:spLocks noGrp="1" noChangeArrowheads="1"/>
          </p:cNvSpPr>
          <p:nvPr>
            <p:ph type="subTitle" idx="1"/>
          </p:nvPr>
        </p:nvSpPr>
        <p:spPr>
          <a:xfrm>
            <a:off x="-25144" y="476672"/>
            <a:ext cx="9144000" cy="5805264"/>
          </a:xfrm>
        </p:spPr>
        <p:txBody>
          <a:bodyPr>
            <a:normAutofit fontScale="92500" lnSpcReduction="10000"/>
          </a:bodyPr>
          <a:lstStyle/>
          <a:p>
            <a:pPr algn="ctr"/>
            <a:r>
              <a:rPr lang="cs-CZ" sz="8800" dirty="0" err="1" smtClean="0"/>
              <a:t>Information</a:t>
            </a:r>
            <a:r>
              <a:rPr lang="cs-CZ" sz="8800" dirty="0" smtClean="0"/>
              <a:t> and </a:t>
            </a:r>
            <a:r>
              <a:rPr lang="cs-CZ" sz="8800" dirty="0" err="1" smtClean="0"/>
              <a:t>Communication</a:t>
            </a:r>
            <a:r>
              <a:rPr lang="cs-CZ" sz="8800" dirty="0" smtClean="0"/>
              <a:t> Technologies and  </a:t>
            </a:r>
            <a:r>
              <a:rPr lang="cs-CZ" sz="8800" dirty="0" err="1" smtClean="0"/>
              <a:t>Artificial</a:t>
            </a:r>
            <a:r>
              <a:rPr lang="cs-CZ" sz="8800" dirty="0" smtClean="0"/>
              <a:t> </a:t>
            </a:r>
            <a:r>
              <a:rPr lang="cs-CZ" sz="8800" dirty="0" err="1" smtClean="0"/>
              <a:t>Intelligence</a:t>
            </a:r>
            <a:endParaRPr lang="en-US" sz="8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854546"/>
          </a:xfrm>
        </p:spPr>
        <p:txBody>
          <a:bodyPr>
            <a:normAutofit/>
          </a:bodyPr>
          <a:lstStyle/>
          <a:p>
            <a:pPr algn="ctr"/>
            <a:r>
              <a:rPr lang="cs-CZ" dirty="0" err="1" smtClean="0"/>
              <a:t>Introduction</a:t>
            </a:r>
            <a:endParaRPr lang="en-US" dirty="0"/>
          </a:p>
        </p:txBody>
      </p:sp>
      <p:sp>
        <p:nvSpPr>
          <p:cNvPr id="169987" name="Rectangle 3"/>
          <p:cNvSpPr>
            <a:spLocks noGrp="1" noChangeArrowheads="1"/>
          </p:cNvSpPr>
          <p:nvPr>
            <p:ph type="body" idx="1"/>
          </p:nvPr>
        </p:nvSpPr>
        <p:spPr>
          <a:xfrm>
            <a:off x="467544" y="980728"/>
            <a:ext cx="8424936" cy="6912768"/>
          </a:xfrm>
        </p:spPr>
        <p:txBody>
          <a:bodyPr>
            <a:normAutofit/>
          </a:bodyPr>
          <a:lstStyle/>
          <a:p>
            <a:pPr marL="880110" lvl="1" indent="-514350">
              <a:buFont typeface="+mj-lt"/>
              <a:buAutoNum type="arabicPeriod"/>
            </a:pPr>
            <a:endParaRPr lang="cs-CZ" dirty="0"/>
          </a:p>
          <a:p>
            <a:pPr marL="708660" lvl="1" indent="-342900">
              <a:buFont typeface="Wingdings" panose="05000000000000000000" pitchFamily="2" charset="2"/>
              <a:buChar char="q"/>
            </a:pPr>
            <a:r>
              <a:rPr lang="cs-CZ" sz="2800" dirty="0" smtClean="0"/>
              <a:t>Program </a:t>
            </a:r>
            <a:r>
              <a:rPr lang="cs-CZ" sz="2800" dirty="0" smtClean="0">
                <a:hlinkClick r:id="rId2"/>
              </a:rPr>
              <a:t>prg.ai minor</a:t>
            </a:r>
            <a:endParaRPr lang="cs-CZ" sz="2800" dirty="0" smtClean="0"/>
          </a:p>
          <a:p>
            <a:pPr marL="708660" lvl="1" indent="-342900">
              <a:buFont typeface="Wingdings" panose="05000000000000000000" pitchFamily="2" charset="2"/>
              <a:buChar char="q"/>
            </a:pPr>
            <a:endParaRPr lang="cs-CZ" sz="2800" dirty="0" smtClean="0"/>
          </a:p>
          <a:p>
            <a:pPr marL="708660" lvl="1" indent="-342900">
              <a:buFont typeface="Wingdings" panose="05000000000000000000" pitchFamily="2" charset="2"/>
              <a:buChar char="q"/>
            </a:pPr>
            <a:r>
              <a:rPr lang="cs-CZ" sz="2800" dirty="0" err="1" smtClean="0"/>
              <a:t>Browsing</a:t>
            </a:r>
            <a:r>
              <a:rPr lang="cs-CZ" sz="2800" dirty="0" smtClean="0"/>
              <a:t> </a:t>
            </a:r>
            <a:r>
              <a:rPr lang="cs-CZ" sz="2800" dirty="0" err="1" smtClean="0"/>
              <a:t>the</a:t>
            </a:r>
            <a:r>
              <a:rPr lang="cs-CZ" sz="2800" dirty="0" smtClean="0"/>
              <a:t> </a:t>
            </a:r>
            <a:r>
              <a:rPr lang="cs-CZ" sz="2800" dirty="0" smtClean="0">
                <a:hlinkClick r:id="rId3"/>
              </a:rPr>
              <a:t>„</a:t>
            </a:r>
            <a:r>
              <a:rPr lang="cs-CZ" sz="2800" dirty="0" err="1" smtClean="0">
                <a:hlinkClick r:id="rId3"/>
              </a:rPr>
              <a:t>Social</a:t>
            </a:r>
            <a:r>
              <a:rPr lang="cs-CZ" sz="2800" dirty="0" smtClean="0">
                <a:hlinkClick r:id="rId3"/>
              </a:rPr>
              <a:t> </a:t>
            </a:r>
            <a:r>
              <a:rPr lang="cs-CZ" sz="2800" dirty="0" err="1" smtClean="0">
                <a:hlinkClick r:id="rId3"/>
              </a:rPr>
              <a:t>Sciences</a:t>
            </a:r>
            <a:r>
              <a:rPr lang="cs-CZ" sz="2800" dirty="0" smtClean="0">
                <a:hlinkClick r:id="rId3"/>
              </a:rPr>
              <a:t> </a:t>
            </a:r>
            <a:r>
              <a:rPr lang="cs-CZ" sz="2800" dirty="0" err="1" smtClean="0">
                <a:hlinkClick r:id="rId3"/>
              </a:rPr>
              <a:t>Research</a:t>
            </a:r>
            <a:r>
              <a:rPr lang="cs-CZ" sz="2800" dirty="0" smtClean="0">
                <a:hlinkClick r:id="rId3"/>
              </a:rPr>
              <a:t> Network“</a:t>
            </a:r>
            <a:endParaRPr lang="cs-CZ" sz="2800" dirty="0" smtClean="0"/>
          </a:p>
          <a:p>
            <a:pPr marL="708660" lvl="1" indent="-342900">
              <a:buFont typeface="Wingdings" panose="05000000000000000000" pitchFamily="2" charset="2"/>
              <a:buChar char="q"/>
            </a:pPr>
            <a:endParaRPr lang="cs-CZ" sz="2800" dirty="0"/>
          </a:p>
          <a:p>
            <a:pPr marL="982980" lvl="2" indent="-342900">
              <a:buFont typeface="Wingdings" panose="05000000000000000000" pitchFamily="2" charset="2"/>
              <a:buChar char="q"/>
            </a:pPr>
            <a:r>
              <a:rPr lang="cs-CZ" sz="2500" dirty="0" err="1" smtClean="0"/>
              <a:t>Advanced</a:t>
            </a:r>
            <a:r>
              <a:rPr lang="cs-CZ" sz="2500" dirty="0" smtClean="0"/>
              <a:t> </a:t>
            </a:r>
            <a:r>
              <a:rPr lang="cs-CZ" sz="2500" dirty="0" err="1" smtClean="0"/>
              <a:t>search</a:t>
            </a:r>
            <a:r>
              <a:rPr lang="cs-CZ" sz="2500" dirty="0" smtClean="0"/>
              <a:t> </a:t>
            </a:r>
            <a:r>
              <a:rPr lang="cs-CZ" sz="2500" dirty="0" err="1" smtClean="0"/>
              <a:t>with</a:t>
            </a:r>
            <a:r>
              <a:rPr lang="cs-CZ" sz="2500" dirty="0" smtClean="0"/>
              <a:t> </a:t>
            </a:r>
            <a:r>
              <a:rPr lang="cs-CZ" sz="2500" dirty="0" err="1" smtClean="0"/>
              <a:t>the</a:t>
            </a:r>
            <a:r>
              <a:rPr lang="cs-CZ" sz="2500" dirty="0" smtClean="0"/>
              <a:t> </a:t>
            </a:r>
            <a:r>
              <a:rPr lang="cs-CZ" sz="2500" dirty="0" err="1" smtClean="0"/>
              <a:t>keyword</a:t>
            </a:r>
            <a:r>
              <a:rPr lang="cs-CZ" sz="2500" dirty="0" smtClean="0"/>
              <a:t> ICT and </a:t>
            </a:r>
            <a:r>
              <a:rPr lang="cs-CZ" sz="2500" dirty="0" err="1" smtClean="0"/>
              <a:t>then</a:t>
            </a:r>
            <a:r>
              <a:rPr lang="cs-CZ" sz="2500" dirty="0" smtClean="0"/>
              <a:t> </a:t>
            </a:r>
            <a:r>
              <a:rPr lang="cs-CZ" sz="2500" dirty="0" err="1" smtClean="0"/>
              <a:t>search</a:t>
            </a:r>
            <a:r>
              <a:rPr lang="cs-CZ" sz="2500" dirty="0" smtClean="0"/>
              <a:t> </a:t>
            </a:r>
            <a:r>
              <a:rPr lang="cs-CZ" sz="2500" dirty="0" err="1" smtClean="0"/>
              <a:t>within</a:t>
            </a:r>
            <a:r>
              <a:rPr lang="cs-CZ" sz="2500" dirty="0" smtClean="0"/>
              <a:t> </a:t>
            </a:r>
            <a:r>
              <a:rPr lang="cs-CZ" sz="2500" dirty="0" err="1" smtClean="0"/>
              <a:t>with</a:t>
            </a:r>
            <a:r>
              <a:rPr lang="cs-CZ" sz="2500" dirty="0" smtClean="0"/>
              <a:t> </a:t>
            </a:r>
            <a:r>
              <a:rPr lang="cs-CZ" sz="2500" dirty="0" err="1" smtClean="0"/>
              <a:t>the</a:t>
            </a:r>
            <a:r>
              <a:rPr lang="cs-CZ" sz="2500" dirty="0" smtClean="0"/>
              <a:t> </a:t>
            </a:r>
            <a:r>
              <a:rPr lang="cs-CZ" sz="2500" dirty="0" err="1" smtClean="0"/>
              <a:t>keyword</a:t>
            </a:r>
            <a:r>
              <a:rPr lang="cs-CZ" sz="2500" dirty="0" smtClean="0"/>
              <a:t> </a:t>
            </a:r>
            <a:r>
              <a:rPr lang="cs-CZ" sz="2500" dirty="0" err="1" smtClean="0"/>
              <a:t>ethics</a:t>
            </a:r>
            <a:endParaRPr lang="cs-CZ" sz="2500" dirty="0" smtClean="0"/>
          </a:p>
          <a:p>
            <a:pPr marL="982980" lvl="2" indent="-342900">
              <a:buFont typeface="Wingdings" panose="05000000000000000000" pitchFamily="2" charset="2"/>
              <a:buChar char="q"/>
            </a:pPr>
            <a:endParaRPr lang="cs-CZ" sz="2500" dirty="0"/>
          </a:p>
          <a:p>
            <a:pPr marL="982980" lvl="2" indent="-342900">
              <a:buFont typeface="Wingdings" panose="05000000000000000000" pitchFamily="2" charset="2"/>
              <a:buChar char="q"/>
            </a:pPr>
            <a:r>
              <a:rPr lang="cs-CZ" sz="2500" dirty="0" err="1"/>
              <a:t>Advanced</a:t>
            </a:r>
            <a:r>
              <a:rPr lang="cs-CZ" sz="2500" dirty="0"/>
              <a:t> </a:t>
            </a:r>
            <a:r>
              <a:rPr lang="cs-CZ" sz="2500" dirty="0" err="1"/>
              <a:t>search</a:t>
            </a:r>
            <a:r>
              <a:rPr lang="cs-CZ" sz="2500" dirty="0"/>
              <a:t> </a:t>
            </a:r>
            <a:r>
              <a:rPr lang="cs-CZ" sz="2500" dirty="0" err="1"/>
              <a:t>with</a:t>
            </a:r>
            <a:r>
              <a:rPr lang="cs-CZ" sz="2500" dirty="0"/>
              <a:t> </a:t>
            </a:r>
            <a:r>
              <a:rPr lang="cs-CZ" sz="2500" dirty="0" err="1"/>
              <a:t>the</a:t>
            </a:r>
            <a:r>
              <a:rPr lang="cs-CZ" sz="2500" dirty="0"/>
              <a:t> </a:t>
            </a:r>
            <a:r>
              <a:rPr lang="cs-CZ" sz="2500" dirty="0" err="1"/>
              <a:t>keyword</a:t>
            </a:r>
            <a:r>
              <a:rPr lang="cs-CZ" sz="2500" dirty="0"/>
              <a:t> </a:t>
            </a:r>
            <a:r>
              <a:rPr lang="cs-CZ" sz="2500" dirty="0" err="1" smtClean="0"/>
              <a:t>artificial</a:t>
            </a:r>
            <a:r>
              <a:rPr lang="cs-CZ" sz="2500" dirty="0" smtClean="0"/>
              <a:t> </a:t>
            </a:r>
            <a:r>
              <a:rPr lang="cs-CZ" sz="2500" dirty="0" err="1" smtClean="0"/>
              <a:t>intelligence</a:t>
            </a:r>
            <a:r>
              <a:rPr lang="cs-CZ" sz="2500" dirty="0" smtClean="0"/>
              <a:t> </a:t>
            </a:r>
            <a:r>
              <a:rPr lang="cs-CZ" sz="2500" dirty="0"/>
              <a:t>and </a:t>
            </a:r>
            <a:r>
              <a:rPr lang="cs-CZ" sz="2500" dirty="0" err="1"/>
              <a:t>then</a:t>
            </a:r>
            <a:r>
              <a:rPr lang="cs-CZ" sz="2500" dirty="0"/>
              <a:t> </a:t>
            </a:r>
            <a:r>
              <a:rPr lang="cs-CZ" sz="2500" dirty="0" err="1"/>
              <a:t>search</a:t>
            </a:r>
            <a:r>
              <a:rPr lang="cs-CZ" sz="2500" dirty="0"/>
              <a:t> </a:t>
            </a:r>
            <a:r>
              <a:rPr lang="cs-CZ" sz="2500" dirty="0" err="1"/>
              <a:t>within</a:t>
            </a:r>
            <a:r>
              <a:rPr lang="cs-CZ" sz="2500" dirty="0"/>
              <a:t> </a:t>
            </a:r>
            <a:r>
              <a:rPr lang="cs-CZ" sz="2500" dirty="0" err="1"/>
              <a:t>with</a:t>
            </a:r>
            <a:r>
              <a:rPr lang="cs-CZ" sz="2500" dirty="0"/>
              <a:t> </a:t>
            </a:r>
            <a:r>
              <a:rPr lang="cs-CZ" sz="2500" dirty="0" err="1"/>
              <a:t>the</a:t>
            </a:r>
            <a:r>
              <a:rPr lang="cs-CZ" sz="2500" dirty="0"/>
              <a:t> </a:t>
            </a:r>
            <a:r>
              <a:rPr lang="cs-CZ" sz="2500" dirty="0" err="1"/>
              <a:t>keyword</a:t>
            </a:r>
            <a:r>
              <a:rPr lang="cs-CZ" sz="2500" dirty="0"/>
              <a:t> </a:t>
            </a:r>
            <a:r>
              <a:rPr lang="cs-CZ" sz="2500" dirty="0" err="1"/>
              <a:t>ethics</a:t>
            </a:r>
            <a:endParaRPr lang="cs-CZ" sz="2500" dirty="0"/>
          </a:p>
          <a:p>
            <a:pPr marL="880110" lvl="1" indent="-514350">
              <a:buFont typeface="+mj-lt"/>
              <a:buAutoNum type="arabicPeriod"/>
            </a:pPr>
            <a:endParaRPr lang="cs-CZ" sz="2800" dirty="0" smtClean="0"/>
          </a:p>
          <a:p>
            <a:pPr lvl="1">
              <a:buFont typeface="Wingdings" panose="05000000000000000000" pitchFamily="2" charset="2"/>
              <a:buChar char="v"/>
            </a:pPr>
            <a:endParaRPr lang="cs-CZ" dirty="0"/>
          </a:p>
        </p:txBody>
      </p:sp>
    </p:spTree>
    <p:extLst>
      <p:ext uri="{BB962C8B-B14F-4D97-AF65-F5344CB8AC3E}">
        <p14:creationId xmlns:p14="http://schemas.microsoft.com/office/powerpoint/2010/main" val="40195444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576064"/>
          </a:xfrm>
        </p:spPr>
        <p:txBody>
          <a:bodyPr>
            <a:normAutofit fontScale="90000"/>
          </a:bodyPr>
          <a:lstStyle/>
          <a:p>
            <a:pPr algn="ctr"/>
            <a:r>
              <a:rPr lang="cs-CZ" dirty="0" err="1" smtClean="0"/>
              <a:t>Introduction</a:t>
            </a:r>
            <a:endParaRPr lang="en-US" dirty="0"/>
          </a:p>
        </p:txBody>
      </p:sp>
      <p:sp>
        <p:nvSpPr>
          <p:cNvPr id="169987" name="Rectangle 3"/>
          <p:cNvSpPr>
            <a:spLocks noGrp="1" noChangeArrowheads="1"/>
          </p:cNvSpPr>
          <p:nvPr>
            <p:ph type="body" idx="1"/>
          </p:nvPr>
        </p:nvSpPr>
        <p:spPr>
          <a:xfrm>
            <a:off x="467544" y="692696"/>
            <a:ext cx="8424936" cy="7200800"/>
          </a:xfrm>
        </p:spPr>
        <p:txBody>
          <a:bodyPr>
            <a:normAutofit/>
          </a:bodyPr>
          <a:lstStyle/>
          <a:p>
            <a:pPr lvl="1">
              <a:buFont typeface="Wingdings" panose="05000000000000000000" pitchFamily="2" charset="2"/>
              <a:buChar char="v"/>
            </a:pPr>
            <a:r>
              <a:rPr lang="en-US" dirty="0" err="1"/>
              <a:t>Cahlik</a:t>
            </a:r>
            <a:r>
              <a:rPr lang="en-US" dirty="0"/>
              <a:t>, T.: Information and Communication Technology Ethics and Social Responsibility, in: Encyclopedia of information science and technology, 4th Edition / Mehdi </a:t>
            </a:r>
            <a:r>
              <a:rPr lang="en-US" dirty="0" err="1"/>
              <a:t>Khosrow</a:t>
            </a:r>
            <a:r>
              <a:rPr lang="en-US" dirty="0"/>
              <a:t>-Pour, editor. Pages 4920 - 4926. IGI Global </a:t>
            </a:r>
            <a:r>
              <a:rPr lang="en-US" dirty="0" smtClean="0"/>
              <a:t>2017</a:t>
            </a:r>
            <a:endParaRPr lang="cs-CZ" dirty="0" smtClean="0"/>
          </a:p>
          <a:p>
            <a:pPr lvl="1">
              <a:buFont typeface="Wingdings" panose="05000000000000000000" pitchFamily="2" charset="2"/>
              <a:buChar char="v"/>
            </a:pPr>
            <a:r>
              <a:rPr lang="cs-CZ" sz="1900" dirty="0" err="1" smtClean="0"/>
              <a:t>Abstract</a:t>
            </a:r>
            <a:r>
              <a:rPr lang="cs-CZ" sz="1900" dirty="0" smtClean="0"/>
              <a:t>: </a:t>
            </a:r>
            <a:r>
              <a:rPr lang="en-US" sz="2000" dirty="0"/>
              <a:t>Information and Communication </a:t>
            </a:r>
            <a:r>
              <a:rPr lang="en-US" sz="2000" dirty="0" smtClean="0"/>
              <a:t>Technologies</a:t>
            </a:r>
            <a:r>
              <a:rPr lang="cs-CZ" sz="2000" dirty="0" smtClean="0"/>
              <a:t> </a:t>
            </a:r>
            <a:r>
              <a:rPr lang="en-US" sz="2000" dirty="0" smtClean="0"/>
              <a:t>(ICTs</a:t>
            </a:r>
            <a:r>
              <a:rPr lang="en-US" sz="2000" dirty="0"/>
              <a:t>) have penetrated during the last 20 years </a:t>
            </a:r>
            <a:r>
              <a:rPr lang="en-US" sz="2000" dirty="0" smtClean="0"/>
              <a:t>all</a:t>
            </a:r>
            <a:r>
              <a:rPr lang="cs-CZ" sz="2000" dirty="0" smtClean="0"/>
              <a:t> </a:t>
            </a:r>
            <a:r>
              <a:rPr lang="en-US" sz="2000" dirty="0" smtClean="0"/>
              <a:t>human </a:t>
            </a:r>
            <a:r>
              <a:rPr lang="en-US" sz="2000" dirty="0"/>
              <a:t>activities everywhere on the Earth. </a:t>
            </a:r>
            <a:r>
              <a:rPr lang="en-US" sz="2000" dirty="0" smtClean="0"/>
              <a:t>Humanity</a:t>
            </a:r>
            <a:r>
              <a:rPr lang="cs-CZ" sz="2000" dirty="0" smtClean="0"/>
              <a:t> </a:t>
            </a:r>
            <a:r>
              <a:rPr lang="en-US" sz="2000" dirty="0" smtClean="0"/>
              <a:t>has </a:t>
            </a:r>
            <a:r>
              <a:rPr lang="en-US" sz="2000" dirty="0"/>
              <a:t>entered into the information age, virtual</a:t>
            </a:r>
            <a:br>
              <a:rPr lang="en-US" sz="2000" dirty="0"/>
            </a:br>
            <a:r>
              <a:rPr lang="en-US" sz="2000" dirty="0"/>
              <a:t>reality and even virtual worlds have been </a:t>
            </a:r>
            <a:r>
              <a:rPr lang="en-US" sz="2000" dirty="0" smtClean="0"/>
              <a:t>crated.</a:t>
            </a:r>
            <a:r>
              <a:rPr lang="cs-CZ" sz="2000" dirty="0" smtClean="0"/>
              <a:t> </a:t>
            </a:r>
            <a:r>
              <a:rPr lang="en-US" sz="2000" dirty="0" smtClean="0"/>
              <a:t>The </a:t>
            </a:r>
            <a:r>
              <a:rPr lang="en-US" sz="2000" dirty="0"/>
              <a:t>basic </a:t>
            </a:r>
            <a:r>
              <a:rPr lang="en-US" sz="2000" dirty="0" smtClean="0"/>
              <a:t>ethical</a:t>
            </a:r>
            <a:r>
              <a:rPr lang="cs-CZ" sz="2000" dirty="0" smtClean="0"/>
              <a:t> </a:t>
            </a:r>
            <a:r>
              <a:rPr lang="en-US" sz="2000" dirty="0" smtClean="0"/>
              <a:t>questions </a:t>
            </a:r>
            <a:r>
              <a:rPr lang="en-US" sz="2000" dirty="0"/>
              <a:t>stay as they </a:t>
            </a:r>
            <a:r>
              <a:rPr lang="en-US" sz="2000" dirty="0" smtClean="0"/>
              <a:t>have</a:t>
            </a:r>
            <a:r>
              <a:rPr lang="cs-CZ" sz="2000" dirty="0" smtClean="0"/>
              <a:t> </a:t>
            </a:r>
            <a:r>
              <a:rPr lang="en-US" sz="2000" dirty="0" smtClean="0"/>
              <a:t>always </a:t>
            </a:r>
            <a:r>
              <a:rPr lang="en-US" sz="2000" dirty="0"/>
              <a:t>been: How are we to live? What are we </a:t>
            </a:r>
            <a:r>
              <a:rPr lang="en-US" sz="2000" dirty="0" smtClean="0"/>
              <a:t>to</a:t>
            </a:r>
            <a:r>
              <a:rPr lang="cs-CZ" sz="2000" dirty="0" smtClean="0"/>
              <a:t> </a:t>
            </a:r>
            <a:r>
              <a:rPr lang="en-US" sz="2000" dirty="0" smtClean="0"/>
              <a:t>be</a:t>
            </a:r>
            <a:r>
              <a:rPr lang="en-US" sz="2000" dirty="0"/>
              <a:t>? Basic answers are, of course, that we </a:t>
            </a:r>
            <a:r>
              <a:rPr lang="en-US" sz="2000" dirty="0" smtClean="0"/>
              <a:t>ought</a:t>
            </a:r>
            <a:r>
              <a:rPr lang="cs-CZ" sz="2000" dirty="0" smtClean="0"/>
              <a:t> </a:t>
            </a:r>
            <a:r>
              <a:rPr lang="en-US" sz="2000" dirty="0" smtClean="0"/>
              <a:t>to </a:t>
            </a:r>
            <a:r>
              <a:rPr lang="en-US" sz="2000" dirty="0"/>
              <a:t>live good lives and be good </a:t>
            </a:r>
            <a:r>
              <a:rPr lang="en-US" sz="2000" dirty="0" smtClean="0"/>
              <a:t>persons.</a:t>
            </a:r>
            <a:r>
              <a:rPr lang="cs-CZ" sz="2000" dirty="0" smtClean="0"/>
              <a:t> </a:t>
            </a:r>
            <a:r>
              <a:rPr lang="en-US" sz="2000" dirty="0" smtClean="0"/>
              <a:t>The </a:t>
            </a:r>
            <a:r>
              <a:rPr lang="en-US" sz="2000" dirty="0"/>
              <a:t>aim of this article is:</a:t>
            </a:r>
            <a:br>
              <a:rPr lang="en-US" sz="2000" dirty="0"/>
            </a:br>
            <a:r>
              <a:rPr lang="en-US" sz="2000" dirty="0"/>
              <a:t>• To specify what “living a good life” and</a:t>
            </a:r>
            <a:br>
              <a:rPr lang="en-US" sz="2000" dirty="0"/>
            </a:br>
            <a:r>
              <a:rPr lang="en-US" sz="2000" dirty="0"/>
              <a:t>“being a good person” could be in the information</a:t>
            </a:r>
            <a:br>
              <a:rPr lang="en-US" sz="2000" dirty="0"/>
            </a:br>
            <a:r>
              <a:rPr lang="en-US" sz="2000" dirty="0"/>
              <a:t>age;</a:t>
            </a:r>
            <a:br>
              <a:rPr lang="en-US" sz="2000" dirty="0"/>
            </a:br>
            <a:r>
              <a:rPr lang="en-US" sz="2000" dirty="0"/>
              <a:t>• To identify some challenges and opportunities</a:t>
            </a:r>
            <a:br>
              <a:rPr lang="en-US" sz="2000" dirty="0"/>
            </a:br>
            <a:r>
              <a:rPr lang="en-US" sz="2000" dirty="0"/>
              <a:t>ICTs offer in this context.</a:t>
            </a:r>
            <a:endParaRPr lang="cs-CZ" sz="1900" dirty="0"/>
          </a:p>
        </p:txBody>
      </p:sp>
    </p:spTree>
    <p:extLst>
      <p:ext uri="{BB962C8B-B14F-4D97-AF65-F5344CB8AC3E}">
        <p14:creationId xmlns:p14="http://schemas.microsoft.com/office/powerpoint/2010/main" val="33145434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576064"/>
          </a:xfrm>
        </p:spPr>
        <p:txBody>
          <a:bodyPr>
            <a:normAutofit fontScale="90000"/>
          </a:bodyPr>
          <a:lstStyle/>
          <a:p>
            <a:pPr algn="ctr"/>
            <a:r>
              <a:rPr lang="cs-CZ" dirty="0" err="1" smtClean="0"/>
              <a:t>Introduction</a:t>
            </a:r>
            <a:endParaRPr lang="en-US" dirty="0"/>
          </a:p>
        </p:txBody>
      </p:sp>
      <p:sp>
        <p:nvSpPr>
          <p:cNvPr id="169987" name="Rectangle 3"/>
          <p:cNvSpPr>
            <a:spLocks noGrp="1" noChangeArrowheads="1"/>
          </p:cNvSpPr>
          <p:nvPr>
            <p:ph type="body" idx="1"/>
          </p:nvPr>
        </p:nvSpPr>
        <p:spPr>
          <a:xfrm>
            <a:off x="467544" y="692696"/>
            <a:ext cx="8424936" cy="7200800"/>
          </a:xfrm>
        </p:spPr>
        <p:txBody>
          <a:bodyPr>
            <a:normAutofit/>
          </a:bodyPr>
          <a:lstStyle/>
          <a:p>
            <a:pPr lvl="1">
              <a:buFont typeface="Wingdings" panose="05000000000000000000" pitchFamily="2" charset="2"/>
              <a:buChar char="v"/>
            </a:pPr>
            <a:r>
              <a:rPr lang="en-US" dirty="0" err="1" smtClean="0"/>
              <a:t>Cahlik</a:t>
            </a:r>
            <a:r>
              <a:rPr lang="en-US" dirty="0"/>
              <a:t>, T.: Moral, Social, and Political Responsibility in the Information Age, in: Encyclopedia of information science and technology, 5th Edition / Mehdi </a:t>
            </a:r>
            <a:r>
              <a:rPr lang="en-US" dirty="0" err="1"/>
              <a:t>Khosrow</a:t>
            </a:r>
            <a:r>
              <a:rPr lang="en-US" dirty="0"/>
              <a:t>-Pour, editor. Pages 1451 - 1460. IGI Global </a:t>
            </a:r>
            <a:r>
              <a:rPr lang="en-US" dirty="0" smtClean="0"/>
              <a:t>2020</a:t>
            </a:r>
            <a:endParaRPr lang="cs-CZ" dirty="0"/>
          </a:p>
          <a:p>
            <a:pPr lvl="1">
              <a:buFont typeface="Wingdings" panose="05000000000000000000" pitchFamily="2" charset="2"/>
              <a:buChar char="v"/>
            </a:pPr>
            <a:r>
              <a:rPr lang="cs-CZ" sz="1900" dirty="0" err="1" smtClean="0"/>
              <a:t>Abstract</a:t>
            </a:r>
            <a:r>
              <a:rPr lang="cs-CZ" sz="1900" dirty="0" smtClean="0"/>
              <a:t>: </a:t>
            </a:r>
            <a:r>
              <a:rPr lang="en-US" sz="1900" dirty="0"/>
              <a:t>Humanity has entered the information age. Basic questions of moral philosophy stay as they have always been: How are we to live? What are we to be? Basic answers are that we ought to live good lives and be good persons. Humans are social beings, that is why moral, social, and political philosophy overlap. Basic questions of social and political philosophy have been always concerned with informal and formal rules in social and political structures. Basic answer is that rules ought to be equilibrated in the sense that social structures function well and are just. Everybody is morally responsible: she must be able to respond to questions about her life and personality; to explain what she does and why. Leaders in all social and political structures are socially and politically responsible: they are responsible both for functioning of their structures and for the latter being just. In this article, effects of ICTs on the responsibilities of living a good life and being a good person and having efficient and just social structures are discussed. </a:t>
            </a:r>
            <a:endParaRPr lang="cs-CZ" sz="1900" dirty="0"/>
          </a:p>
        </p:txBody>
      </p:sp>
    </p:spTree>
    <p:extLst>
      <p:ext uri="{BB962C8B-B14F-4D97-AF65-F5344CB8AC3E}">
        <p14:creationId xmlns:p14="http://schemas.microsoft.com/office/powerpoint/2010/main" val="10021106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4925" y="0"/>
            <a:ext cx="9109075" cy="692696"/>
          </a:xfrm>
        </p:spPr>
        <p:txBody>
          <a:bodyPr>
            <a:normAutofit/>
          </a:bodyPr>
          <a:lstStyle/>
          <a:p>
            <a:pPr algn="ctr">
              <a:defRPr/>
            </a:pPr>
            <a:r>
              <a:rPr lang="cs-CZ" sz="3600" dirty="0" smtClean="0"/>
              <a:t>ICT </a:t>
            </a:r>
            <a:r>
              <a:rPr lang="cs-CZ" sz="3600" dirty="0" err="1" smtClean="0"/>
              <a:t>Development</a:t>
            </a:r>
            <a:r>
              <a:rPr lang="cs-CZ" sz="3600" dirty="0" smtClean="0"/>
              <a:t> and </a:t>
            </a:r>
            <a:r>
              <a:rPr lang="cs-CZ" sz="3600" dirty="0" err="1" smtClean="0"/>
              <a:t>Freedom</a:t>
            </a:r>
            <a:endParaRPr lang="en-US" sz="3600" dirty="0"/>
          </a:p>
        </p:txBody>
      </p:sp>
      <p:sp>
        <p:nvSpPr>
          <p:cNvPr id="169987" name="Rectangle 3"/>
          <p:cNvSpPr>
            <a:spLocks noGrp="1" noChangeArrowheads="1"/>
          </p:cNvSpPr>
          <p:nvPr>
            <p:ph type="body" idx="1"/>
          </p:nvPr>
        </p:nvSpPr>
        <p:spPr>
          <a:xfrm>
            <a:off x="468313" y="981075"/>
            <a:ext cx="8229600" cy="5416550"/>
          </a:xfrm>
        </p:spPr>
        <p:txBody>
          <a:bodyPr>
            <a:normAutofit fontScale="92500" lnSpcReduction="10000"/>
          </a:bodyPr>
          <a:lstStyle/>
          <a:p>
            <a:pPr lvl="1">
              <a:buFont typeface="Wingdings" pitchFamily="2" charset="2"/>
              <a:buChar char="q"/>
              <a:defRPr/>
            </a:pPr>
            <a:r>
              <a:rPr lang="cs-CZ" sz="3200" dirty="0" smtClean="0"/>
              <a:t> TED Talk David </a:t>
            </a:r>
            <a:r>
              <a:rPr lang="cs-CZ" sz="3200" dirty="0" err="1" smtClean="0"/>
              <a:t>Cameron</a:t>
            </a:r>
            <a:r>
              <a:rPr lang="cs-CZ" sz="3200" dirty="0" smtClean="0"/>
              <a:t>: </a:t>
            </a:r>
            <a:r>
              <a:rPr lang="cs-CZ" sz="3200" dirty="0" err="1" smtClean="0">
                <a:hlinkClick r:id="rId2"/>
              </a:rPr>
              <a:t>The</a:t>
            </a:r>
            <a:r>
              <a:rPr lang="cs-CZ" sz="3200" dirty="0" smtClean="0">
                <a:hlinkClick r:id="rId2"/>
              </a:rPr>
              <a:t> </a:t>
            </a:r>
            <a:r>
              <a:rPr lang="cs-CZ" sz="3200" dirty="0" err="1" smtClean="0">
                <a:hlinkClick r:id="rId2"/>
              </a:rPr>
              <a:t>next</a:t>
            </a:r>
            <a:r>
              <a:rPr lang="cs-CZ" sz="3200" dirty="0" smtClean="0">
                <a:hlinkClick r:id="rId2"/>
              </a:rPr>
              <a:t> </a:t>
            </a:r>
            <a:r>
              <a:rPr lang="cs-CZ" sz="3200" dirty="0" err="1" smtClean="0">
                <a:hlinkClick r:id="rId2"/>
              </a:rPr>
              <a:t>age</a:t>
            </a:r>
            <a:r>
              <a:rPr lang="cs-CZ" sz="3200" dirty="0" smtClean="0">
                <a:hlinkClick r:id="rId2"/>
              </a:rPr>
              <a:t> </a:t>
            </a:r>
            <a:r>
              <a:rPr lang="cs-CZ" sz="3200" dirty="0" err="1" smtClean="0">
                <a:hlinkClick r:id="rId2"/>
              </a:rPr>
              <a:t>of</a:t>
            </a:r>
            <a:r>
              <a:rPr lang="cs-CZ" sz="3200" dirty="0" smtClean="0">
                <a:hlinkClick r:id="rId2"/>
              </a:rPr>
              <a:t> </a:t>
            </a:r>
            <a:r>
              <a:rPr lang="cs-CZ" sz="3200" dirty="0" err="1" smtClean="0">
                <a:hlinkClick r:id="rId2"/>
              </a:rPr>
              <a:t>government</a:t>
            </a:r>
            <a:r>
              <a:rPr lang="cs-CZ" sz="3200" dirty="0" smtClean="0">
                <a:hlinkClick r:id="rId2"/>
              </a:rPr>
              <a:t> </a:t>
            </a:r>
            <a:r>
              <a:rPr lang="cs-CZ" sz="3200" dirty="0" smtClean="0"/>
              <a:t>: ICT </a:t>
            </a:r>
            <a:r>
              <a:rPr lang="cs-CZ" sz="3200" dirty="0" err="1" smtClean="0"/>
              <a:t>helps</a:t>
            </a:r>
            <a:r>
              <a:rPr lang="cs-CZ" sz="3200" dirty="0" smtClean="0"/>
              <a:t> to re-</a:t>
            </a:r>
            <a:r>
              <a:rPr lang="cs-CZ" sz="3200" dirty="0" err="1" smtClean="0"/>
              <a:t>think</a:t>
            </a:r>
            <a:r>
              <a:rPr lang="cs-CZ" sz="3200" dirty="0" smtClean="0"/>
              <a:t> </a:t>
            </a:r>
            <a:r>
              <a:rPr lang="cs-CZ" sz="3200" dirty="0" err="1" smtClean="0"/>
              <a:t>politics</a:t>
            </a:r>
            <a:r>
              <a:rPr lang="cs-CZ" sz="3200" dirty="0" smtClean="0"/>
              <a:t> and to </a:t>
            </a:r>
            <a:r>
              <a:rPr lang="cs-CZ" sz="3200" dirty="0" err="1" smtClean="0"/>
              <a:t>bring</a:t>
            </a:r>
            <a:r>
              <a:rPr lang="cs-CZ" sz="3200" dirty="0" smtClean="0"/>
              <a:t> more </a:t>
            </a:r>
            <a:r>
              <a:rPr lang="cs-CZ" sz="3200" dirty="0" err="1" smtClean="0"/>
              <a:t>liberty</a:t>
            </a:r>
            <a:endParaRPr lang="cs-CZ" sz="3200" dirty="0" smtClean="0"/>
          </a:p>
          <a:p>
            <a:pPr lvl="1">
              <a:buFont typeface="Wingdings" pitchFamily="2" charset="2"/>
              <a:buChar char="q"/>
              <a:defRPr/>
            </a:pPr>
            <a:endParaRPr lang="cs-CZ" sz="3200" dirty="0" smtClean="0"/>
          </a:p>
          <a:p>
            <a:pPr marL="393192" lvl="1" indent="0">
              <a:buNone/>
              <a:defRPr/>
            </a:pPr>
            <a:r>
              <a:rPr lang="cs-CZ" sz="3200" dirty="0" smtClean="0"/>
              <a:t>But</a:t>
            </a:r>
          </a:p>
          <a:p>
            <a:pPr marL="393192" lvl="1" indent="0">
              <a:buNone/>
              <a:defRPr/>
            </a:pPr>
            <a:endParaRPr lang="cs-CZ" sz="3200" dirty="0" smtClean="0"/>
          </a:p>
          <a:p>
            <a:pPr lvl="1">
              <a:buFont typeface="Wingdings" pitchFamily="2" charset="2"/>
              <a:buChar char="q"/>
              <a:defRPr/>
            </a:pPr>
            <a:r>
              <a:rPr lang="cs-CZ" sz="3200" dirty="0" smtClean="0"/>
              <a:t>ICT </a:t>
            </a:r>
            <a:r>
              <a:rPr lang="cs-CZ" sz="3200" dirty="0" err="1" smtClean="0"/>
              <a:t>development</a:t>
            </a:r>
            <a:r>
              <a:rPr lang="cs-CZ" sz="3200" dirty="0" smtClean="0"/>
              <a:t> </a:t>
            </a:r>
            <a:r>
              <a:rPr lang="cs-CZ" sz="3200" dirty="0" err="1" smtClean="0"/>
              <a:t>increases</a:t>
            </a:r>
            <a:r>
              <a:rPr lang="cs-CZ" sz="3200" dirty="0" smtClean="0"/>
              <a:t> </a:t>
            </a:r>
            <a:r>
              <a:rPr lang="cs-CZ" sz="3200" dirty="0" err="1" smtClean="0"/>
              <a:t>possibilities</a:t>
            </a:r>
            <a:r>
              <a:rPr lang="cs-CZ" sz="3200" dirty="0" smtClean="0"/>
              <a:t> </a:t>
            </a:r>
            <a:r>
              <a:rPr lang="cs-CZ" sz="3200" dirty="0" err="1" smtClean="0"/>
              <a:t>for</a:t>
            </a:r>
            <a:r>
              <a:rPr lang="cs-CZ" sz="3200" dirty="0" smtClean="0"/>
              <a:t> </a:t>
            </a:r>
            <a:r>
              <a:rPr lang="cs-CZ" sz="3200" dirty="0" err="1" smtClean="0"/>
              <a:t>enforcement</a:t>
            </a:r>
            <a:r>
              <a:rPr lang="cs-CZ" sz="3200" dirty="0" smtClean="0"/>
              <a:t> </a:t>
            </a:r>
            <a:r>
              <a:rPr lang="cs-CZ" sz="3200" dirty="0" err="1" smtClean="0"/>
              <a:t>of</a:t>
            </a:r>
            <a:r>
              <a:rPr lang="cs-CZ" sz="3200" dirty="0" smtClean="0"/>
              <a:t> </a:t>
            </a:r>
            <a:r>
              <a:rPr lang="cs-CZ" sz="3200" dirty="0" err="1" smtClean="0"/>
              <a:t>legal</a:t>
            </a:r>
            <a:r>
              <a:rPr lang="cs-CZ" sz="3200" dirty="0" smtClean="0"/>
              <a:t>, </a:t>
            </a:r>
            <a:r>
              <a:rPr lang="cs-CZ" sz="3200" dirty="0" err="1" smtClean="0"/>
              <a:t>social</a:t>
            </a:r>
            <a:r>
              <a:rPr lang="cs-CZ" sz="3200" dirty="0" smtClean="0"/>
              <a:t> </a:t>
            </a:r>
            <a:r>
              <a:rPr lang="cs-CZ" sz="3200" i="1" dirty="0" smtClean="0"/>
              <a:t>and </a:t>
            </a:r>
            <a:r>
              <a:rPr lang="cs-CZ" sz="3200" i="1" dirty="0" err="1" smtClean="0"/>
              <a:t>bureacratical</a:t>
            </a:r>
            <a:r>
              <a:rPr lang="cs-CZ" sz="3200" i="1" dirty="0" smtClean="0"/>
              <a:t> </a:t>
            </a:r>
            <a:r>
              <a:rPr lang="cs-CZ" sz="3200" dirty="0" smtClean="0"/>
              <a:t> </a:t>
            </a:r>
            <a:r>
              <a:rPr lang="cs-CZ" sz="3200" dirty="0" err="1" smtClean="0"/>
              <a:t>norms</a:t>
            </a:r>
            <a:r>
              <a:rPr lang="cs-CZ" sz="3200" dirty="0" smtClean="0"/>
              <a:t>.</a:t>
            </a:r>
            <a:endParaRPr lang="cs-CZ" sz="3200" dirty="0"/>
          </a:p>
          <a:p>
            <a:pPr lvl="2">
              <a:buFont typeface="Wingdings" pitchFamily="2" charset="2"/>
              <a:buChar char="q"/>
              <a:defRPr/>
            </a:pPr>
            <a:r>
              <a:rPr lang="cs-CZ" sz="2900" dirty="0" err="1" smtClean="0"/>
              <a:t>Rigid</a:t>
            </a:r>
            <a:r>
              <a:rPr lang="cs-CZ" sz="2900" dirty="0" smtClean="0"/>
              <a:t> </a:t>
            </a:r>
            <a:r>
              <a:rPr lang="cs-CZ" sz="2900" dirty="0" err="1" smtClean="0"/>
              <a:t>sticking</a:t>
            </a:r>
            <a:r>
              <a:rPr lang="cs-CZ" sz="2900" dirty="0" smtClean="0"/>
              <a:t> to </a:t>
            </a:r>
            <a:r>
              <a:rPr lang="cs-CZ" sz="2900" dirty="0" err="1" smtClean="0"/>
              <a:t>norms</a:t>
            </a:r>
            <a:r>
              <a:rPr lang="cs-CZ" sz="2900" dirty="0" smtClean="0"/>
              <a:t> </a:t>
            </a:r>
            <a:r>
              <a:rPr lang="cs-CZ" sz="2900" dirty="0" err="1" smtClean="0"/>
              <a:t>destroys</a:t>
            </a:r>
            <a:r>
              <a:rPr lang="cs-CZ" sz="2900" dirty="0" smtClean="0"/>
              <a:t> </a:t>
            </a:r>
            <a:r>
              <a:rPr lang="cs-CZ" sz="2900" dirty="0" err="1" smtClean="0"/>
              <a:t>human</a:t>
            </a:r>
            <a:r>
              <a:rPr lang="cs-CZ" sz="2900" dirty="0" smtClean="0"/>
              <a:t> </a:t>
            </a:r>
            <a:r>
              <a:rPr lang="cs-CZ" sz="2900" dirty="0" err="1" smtClean="0"/>
              <a:t>creative</a:t>
            </a:r>
            <a:r>
              <a:rPr lang="cs-CZ" sz="2900" dirty="0" smtClean="0"/>
              <a:t> </a:t>
            </a:r>
            <a:r>
              <a:rPr lang="cs-CZ" sz="2900" dirty="0" err="1" smtClean="0"/>
              <a:t>potential</a:t>
            </a:r>
            <a:r>
              <a:rPr lang="cs-CZ" sz="2900" dirty="0" smtClean="0"/>
              <a:t> (Nietzsche). </a:t>
            </a:r>
            <a:endParaRPr lang="cs-CZ" dirty="0">
              <a:effectLst/>
            </a:endParaRPr>
          </a:p>
          <a:p>
            <a:pPr lvl="1">
              <a:buFont typeface="Wingdings" pitchFamily="2" charset="2"/>
              <a:buChar char="q"/>
              <a:defRPr/>
            </a:pPr>
            <a:endParaRPr lang="cs-CZ" dirty="0" smtClean="0"/>
          </a:p>
          <a:p>
            <a:pPr lvl="1">
              <a:buFont typeface="Wingdings" pitchFamily="2" charset="2"/>
              <a:buChar char="q"/>
              <a:defRPr/>
            </a:pPr>
            <a:endParaRPr lang="cs-CZ" b="1" dirty="0" smtClean="0"/>
          </a:p>
          <a:p>
            <a:pPr marL="457200" lvl="1" indent="0">
              <a:buFont typeface="Wingdings" pitchFamily="2" charset="2"/>
              <a:buNone/>
              <a:defRPr/>
            </a:pPr>
            <a:endParaRPr lang="cs-CZ" dirty="0"/>
          </a:p>
        </p:txBody>
      </p:sp>
    </p:spTree>
    <p:extLst>
      <p:ext uri="{BB962C8B-B14F-4D97-AF65-F5344CB8AC3E}">
        <p14:creationId xmlns:p14="http://schemas.microsoft.com/office/powerpoint/2010/main" val="39210358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4925" y="0"/>
            <a:ext cx="9109075" cy="692696"/>
          </a:xfrm>
        </p:spPr>
        <p:txBody>
          <a:bodyPr>
            <a:normAutofit/>
          </a:bodyPr>
          <a:lstStyle/>
          <a:p>
            <a:pPr algn="ctr">
              <a:defRPr/>
            </a:pPr>
            <a:r>
              <a:rPr lang="cs-CZ" sz="3600" dirty="0" err="1" smtClean="0"/>
              <a:t>Virtual</a:t>
            </a:r>
            <a:r>
              <a:rPr lang="cs-CZ" sz="3600" dirty="0" smtClean="0"/>
              <a:t> Reality and </a:t>
            </a:r>
            <a:r>
              <a:rPr lang="cs-CZ" sz="3600" dirty="0" err="1" smtClean="0"/>
              <a:t>Self-Realization</a:t>
            </a:r>
            <a:endParaRPr lang="en-US" sz="3600" dirty="0"/>
          </a:p>
        </p:txBody>
      </p:sp>
      <p:sp>
        <p:nvSpPr>
          <p:cNvPr id="169987" name="Rectangle 3"/>
          <p:cNvSpPr>
            <a:spLocks noGrp="1" noChangeArrowheads="1"/>
          </p:cNvSpPr>
          <p:nvPr>
            <p:ph type="body" idx="1"/>
          </p:nvPr>
        </p:nvSpPr>
        <p:spPr>
          <a:xfrm>
            <a:off x="468313" y="981075"/>
            <a:ext cx="8229600" cy="5416550"/>
          </a:xfrm>
        </p:spPr>
        <p:txBody>
          <a:bodyPr>
            <a:normAutofit/>
          </a:bodyPr>
          <a:lstStyle/>
          <a:p>
            <a:pPr marL="457200" lvl="1" indent="0">
              <a:buFont typeface="Wingdings" pitchFamily="2" charset="2"/>
              <a:buNone/>
              <a:defRPr/>
            </a:pPr>
            <a:endParaRPr lang="cs-CZ" sz="3200" dirty="0">
              <a:hlinkClick r:id="rId2"/>
            </a:endParaRPr>
          </a:p>
          <a:p>
            <a:pPr marL="457200" lvl="1" indent="0">
              <a:buFont typeface="Wingdings" pitchFamily="2" charset="2"/>
              <a:buNone/>
              <a:defRPr/>
            </a:pPr>
            <a:r>
              <a:rPr lang="cs-CZ" sz="3200" dirty="0" err="1">
                <a:hlinkClick r:id="rId2"/>
              </a:rPr>
              <a:t>Experience</a:t>
            </a:r>
            <a:r>
              <a:rPr lang="cs-CZ" sz="3200" dirty="0">
                <a:hlinkClick r:id="rId2"/>
              </a:rPr>
              <a:t> </a:t>
            </a:r>
            <a:r>
              <a:rPr lang="cs-CZ" sz="3200" dirty="0" err="1">
                <a:hlinkClick r:id="rId2"/>
              </a:rPr>
              <a:t>Machine</a:t>
            </a:r>
            <a:r>
              <a:rPr lang="cs-CZ" sz="3200" dirty="0"/>
              <a:t>  Robert </a:t>
            </a:r>
            <a:r>
              <a:rPr lang="cs-CZ" sz="3200" dirty="0" err="1"/>
              <a:t>Nozick</a:t>
            </a:r>
            <a:r>
              <a:rPr lang="cs-CZ" sz="3200" dirty="0"/>
              <a:t> 1974 </a:t>
            </a:r>
            <a:r>
              <a:rPr lang="cs-CZ" sz="3200" dirty="0" smtClean="0"/>
              <a:t>in </a:t>
            </a:r>
            <a:r>
              <a:rPr lang="cs-CZ" sz="3200" dirty="0"/>
              <a:t>his </a:t>
            </a:r>
            <a:r>
              <a:rPr lang="cs-CZ" sz="3200" dirty="0" err="1"/>
              <a:t>book</a:t>
            </a:r>
            <a:r>
              <a:rPr lang="cs-CZ" sz="3200" dirty="0"/>
              <a:t> „</a:t>
            </a:r>
            <a:r>
              <a:rPr lang="cs-CZ" sz="3200" dirty="0" err="1"/>
              <a:t>Anarchy</a:t>
            </a:r>
            <a:r>
              <a:rPr lang="cs-CZ" sz="3200" dirty="0"/>
              <a:t>, </a:t>
            </a:r>
            <a:r>
              <a:rPr lang="cs-CZ" sz="3200" dirty="0" err="1"/>
              <a:t>State</a:t>
            </a:r>
            <a:r>
              <a:rPr lang="cs-CZ" sz="3200" dirty="0"/>
              <a:t> And </a:t>
            </a:r>
            <a:r>
              <a:rPr lang="cs-CZ" sz="3200" dirty="0" smtClean="0"/>
              <a:t>Utopia“</a:t>
            </a:r>
          </a:p>
          <a:p>
            <a:pPr marL="914400" lvl="1" indent="-457200">
              <a:buFont typeface="Wingdings" panose="05000000000000000000" pitchFamily="2" charset="2"/>
              <a:buChar char="q"/>
              <a:defRPr/>
            </a:pPr>
            <a:r>
              <a:rPr lang="cs-CZ" sz="3200" dirty="0" err="1" smtClean="0"/>
              <a:t>Nozick</a:t>
            </a:r>
            <a:r>
              <a:rPr lang="cs-CZ" sz="3200" dirty="0" smtClean="0"/>
              <a:t> </a:t>
            </a:r>
            <a:r>
              <a:rPr lang="cs-CZ" sz="3200" dirty="0" err="1" smtClean="0"/>
              <a:t>discussed</a:t>
            </a:r>
            <a:r>
              <a:rPr lang="cs-CZ" sz="3200" dirty="0" smtClean="0"/>
              <a:t> </a:t>
            </a:r>
            <a:r>
              <a:rPr lang="cs-CZ" sz="3200" dirty="0" err="1" smtClean="0"/>
              <a:t>it</a:t>
            </a:r>
            <a:r>
              <a:rPr lang="cs-CZ" sz="3200" dirty="0" smtClean="0"/>
              <a:t> in </a:t>
            </a:r>
            <a:r>
              <a:rPr lang="cs-CZ" sz="3200" dirty="0" err="1" smtClean="0"/>
              <a:t>the</a:t>
            </a:r>
            <a:r>
              <a:rPr lang="cs-CZ" sz="3200" dirty="0" smtClean="0"/>
              <a:t> </a:t>
            </a:r>
            <a:r>
              <a:rPr lang="cs-CZ" sz="3200" dirty="0" err="1" smtClean="0"/>
              <a:t>context</a:t>
            </a:r>
            <a:r>
              <a:rPr lang="cs-CZ" sz="3200" dirty="0" smtClean="0"/>
              <a:t>  </a:t>
            </a:r>
            <a:r>
              <a:rPr lang="cs-CZ" sz="3200" dirty="0" err="1" smtClean="0"/>
              <a:t>of</a:t>
            </a:r>
            <a:r>
              <a:rPr lang="cs-CZ" sz="3200" dirty="0" smtClean="0"/>
              <a:t> </a:t>
            </a:r>
            <a:r>
              <a:rPr lang="cs-CZ" sz="3200" dirty="0" err="1" smtClean="0"/>
              <a:t>the</a:t>
            </a:r>
            <a:r>
              <a:rPr lang="cs-CZ" sz="3200" dirty="0" smtClean="0"/>
              <a:t>  </a:t>
            </a:r>
            <a:r>
              <a:rPr lang="cs-CZ" sz="3200" dirty="0" err="1" smtClean="0"/>
              <a:t>criticism</a:t>
            </a:r>
            <a:r>
              <a:rPr lang="cs-CZ" sz="3200" dirty="0" smtClean="0"/>
              <a:t> </a:t>
            </a:r>
            <a:r>
              <a:rPr lang="cs-CZ" sz="3200" dirty="0" err="1" smtClean="0"/>
              <a:t>of</a:t>
            </a:r>
            <a:r>
              <a:rPr lang="cs-CZ" sz="3200" dirty="0" smtClean="0"/>
              <a:t> </a:t>
            </a:r>
            <a:r>
              <a:rPr lang="cs-CZ" sz="3200" dirty="0" err="1" smtClean="0"/>
              <a:t>hedonism</a:t>
            </a:r>
            <a:endParaRPr lang="cs-CZ" sz="3200" dirty="0"/>
          </a:p>
          <a:p>
            <a:pPr marL="914400" lvl="1" indent="-457200">
              <a:buFont typeface="Wingdings" panose="05000000000000000000" pitchFamily="2" charset="2"/>
              <a:buChar char="q"/>
              <a:defRPr/>
            </a:pPr>
            <a:r>
              <a:rPr lang="cs-CZ" sz="3200" dirty="0" smtClean="0"/>
              <a:t>Has </a:t>
            </a:r>
            <a:r>
              <a:rPr lang="cs-CZ" sz="3200" dirty="0" err="1" smtClean="0"/>
              <a:t>the</a:t>
            </a:r>
            <a:r>
              <a:rPr lang="cs-CZ" sz="3200" dirty="0" smtClean="0"/>
              <a:t> „</a:t>
            </a:r>
            <a:r>
              <a:rPr lang="cs-CZ" sz="3200" dirty="0" err="1" smtClean="0"/>
              <a:t>Experience</a:t>
            </a:r>
            <a:r>
              <a:rPr lang="cs-CZ" sz="3200" dirty="0" smtClean="0"/>
              <a:t> </a:t>
            </a:r>
            <a:r>
              <a:rPr lang="cs-CZ" sz="3200" dirty="0" err="1" smtClean="0"/>
              <a:t>machine</a:t>
            </a:r>
            <a:r>
              <a:rPr lang="cs-CZ" sz="3200" dirty="0" smtClean="0"/>
              <a:t>“ </a:t>
            </a:r>
            <a:r>
              <a:rPr lang="cs-CZ" sz="3200" dirty="0" err="1" smtClean="0"/>
              <a:t>become</a:t>
            </a:r>
            <a:r>
              <a:rPr lang="cs-CZ" sz="3200" dirty="0" smtClean="0"/>
              <a:t> a </a:t>
            </a:r>
            <a:r>
              <a:rPr lang="cs-CZ" sz="3200" dirty="0" err="1" smtClean="0"/>
              <a:t>real</a:t>
            </a:r>
            <a:r>
              <a:rPr lang="cs-CZ" sz="3200" dirty="0" smtClean="0"/>
              <a:t> </a:t>
            </a:r>
            <a:r>
              <a:rPr lang="cs-CZ" sz="3200" dirty="0" err="1" smtClean="0"/>
              <a:t>possibility</a:t>
            </a:r>
            <a:r>
              <a:rPr lang="cs-CZ" sz="3200" dirty="0" smtClean="0"/>
              <a:t>? </a:t>
            </a:r>
          </a:p>
          <a:p>
            <a:pPr marL="914400" lvl="1" indent="-457200">
              <a:buFont typeface="Wingdings" panose="05000000000000000000" pitchFamily="2" charset="2"/>
              <a:buChar char="q"/>
              <a:defRPr/>
            </a:pPr>
            <a:r>
              <a:rPr lang="cs-CZ" sz="3200" dirty="0" err="1" smtClean="0">
                <a:effectLst/>
              </a:rPr>
              <a:t>Would</a:t>
            </a:r>
            <a:r>
              <a:rPr lang="cs-CZ" sz="3200" dirty="0" smtClean="0">
                <a:effectLst/>
              </a:rPr>
              <a:t> </a:t>
            </a:r>
            <a:r>
              <a:rPr lang="cs-CZ" sz="3200" dirty="0" err="1" smtClean="0">
                <a:effectLst/>
              </a:rPr>
              <a:t>you</a:t>
            </a:r>
            <a:r>
              <a:rPr lang="cs-CZ" sz="3200" dirty="0" smtClean="0">
                <a:effectLst/>
              </a:rPr>
              <a:t> </a:t>
            </a:r>
            <a:r>
              <a:rPr lang="cs-CZ" sz="3200" dirty="0" err="1" smtClean="0">
                <a:effectLst/>
              </a:rPr>
              <a:t>like</a:t>
            </a:r>
            <a:r>
              <a:rPr lang="cs-CZ" sz="3200" dirty="0" smtClean="0">
                <a:effectLst/>
              </a:rPr>
              <a:t> to </a:t>
            </a:r>
            <a:r>
              <a:rPr lang="cs-CZ" sz="3200" dirty="0" err="1" smtClean="0">
                <a:effectLst/>
              </a:rPr>
              <a:t>spend</a:t>
            </a:r>
            <a:r>
              <a:rPr lang="cs-CZ" sz="3200" dirty="0" smtClean="0">
                <a:effectLst/>
              </a:rPr>
              <a:t> </a:t>
            </a:r>
            <a:r>
              <a:rPr lang="cs-CZ" sz="3200" dirty="0" err="1" smtClean="0">
                <a:effectLst/>
              </a:rPr>
              <a:t>your</a:t>
            </a:r>
            <a:r>
              <a:rPr lang="cs-CZ" sz="3200" dirty="0" smtClean="0">
                <a:effectLst/>
              </a:rPr>
              <a:t> </a:t>
            </a:r>
            <a:r>
              <a:rPr lang="cs-CZ" sz="3200" dirty="0" err="1" smtClean="0">
                <a:effectLst/>
              </a:rPr>
              <a:t>life</a:t>
            </a:r>
            <a:r>
              <a:rPr lang="cs-CZ" sz="3200" dirty="0" smtClean="0">
                <a:effectLst/>
              </a:rPr>
              <a:t> </a:t>
            </a:r>
            <a:r>
              <a:rPr lang="cs-CZ" sz="3200" dirty="0" err="1" smtClean="0">
                <a:effectLst/>
              </a:rPr>
              <a:t>being</a:t>
            </a:r>
            <a:r>
              <a:rPr lang="cs-CZ" sz="3200" dirty="0" smtClean="0">
                <a:effectLst/>
              </a:rPr>
              <a:t> </a:t>
            </a:r>
            <a:r>
              <a:rPr lang="cs-CZ" sz="3200" dirty="0" err="1" smtClean="0">
                <a:effectLst/>
              </a:rPr>
              <a:t>connected</a:t>
            </a:r>
            <a:r>
              <a:rPr lang="cs-CZ" sz="3200" dirty="0" smtClean="0">
                <a:effectLst/>
              </a:rPr>
              <a:t> to such a </a:t>
            </a:r>
            <a:r>
              <a:rPr lang="cs-CZ" sz="3200" dirty="0" err="1" smtClean="0">
                <a:effectLst/>
              </a:rPr>
              <a:t>machine</a:t>
            </a:r>
            <a:r>
              <a:rPr lang="cs-CZ" sz="3200" dirty="0" smtClean="0">
                <a:effectLst/>
              </a:rPr>
              <a:t>? </a:t>
            </a:r>
            <a:r>
              <a:rPr lang="cs-CZ" sz="3200" dirty="0" err="1" smtClean="0">
                <a:effectLst/>
              </a:rPr>
              <a:t>Why</a:t>
            </a:r>
            <a:r>
              <a:rPr lang="cs-CZ" sz="3200" dirty="0" smtClean="0">
                <a:effectLst/>
              </a:rPr>
              <a:t> </a:t>
            </a:r>
            <a:r>
              <a:rPr lang="cs-CZ" sz="3200" dirty="0" err="1" smtClean="0">
                <a:effectLst/>
              </a:rPr>
              <a:t>or</a:t>
            </a:r>
            <a:r>
              <a:rPr lang="cs-CZ" sz="3200" dirty="0" smtClean="0">
                <a:effectLst/>
              </a:rPr>
              <a:t> </a:t>
            </a:r>
            <a:r>
              <a:rPr lang="cs-CZ" sz="3200" dirty="0" err="1" smtClean="0">
                <a:effectLst/>
              </a:rPr>
              <a:t>why</a:t>
            </a:r>
            <a:r>
              <a:rPr lang="cs-CZ" sz="3200" dirty="0" smtClean="0">
                <a:effectLst/>
              </a:rPr>
              <a:t> not?</a:t>
            </a:r>
            <a:endParaRPr lang="cs-CZ" dirty="0" smtClean="0">
              <a:effectLst/>
            </a:endParaRPr>
          </a:p>
          <a:p>
            <a:pPr lvl="1">
              <a:buFont typeface="Wingdings" pitchFamily="2" charset="2"/>
              <a:buChar char="q"/>
              <a:defRPr/>
            </a:pPr>
            <a:endParaRPr lang="cs-CZ" dirty="0">
              <a:effectLst/>
            </a:endParaRPr>
          </a:p>
          <a:p>
            <a:pPr lvl="1">
              <a:buFont typeface="Wingdings" pitchFamily="2" charset="2"/>
              <a:buChar char="q"/>
              <a:defRPr/>
            </a:pPr>
            <a:endParaRPr lang="cs-CZ" dirty="0" smtClean="0"/>
          </a:p>
          <a:p>
            <a:pPr lvl="1">
              <a:buFont typeface="Wingdings" pitchFamily="2" charset="2"/>
              <a:buChar char="q"/>
              <a:defRPr/>
            </a:pPr>
            <a:endParaRPr lang="cs-CZ" b="1" dirty="0" smtClean="0"/>
          </a:p>
          <a:p>
            <a:pPr marL="457200" lvl="1" indent="0">
              <a:buFont typeface="Wingdings" pitchFamily="2" charset="2"/>
              <a:buNone/>
              <a:defRPr/>
            </a:pPr>
            <a:endParaRPr lang="cs-CZ" dirty="0"/>
          </a:p>
        </p:txBody>
      </p:sp>
    </p:spTree>
    <p:extLst>
      <p:ext uri="{BB962C8B-B14F-4D97-AF65-F5344CB8AC3E}">
        <p14:creationId xmlns:p14="http://schemas.microsoft.com/office/powerpoint/2010/main" val="18221771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4925" y="0"/>
            <a:ext cx="9109075" cy="692696"/>
          </a:xfrm>
        </p:spPr>
        <p:txBody>
          <a:bodyPr>
            <a:normAutofit/>
          </a:bodyPr>
          <a:lstStyle/>
          <a:p>
            <a:pPr algn="ctr">
              <a:defRPr/>
            </a:pPr>
            <a:r>
              <a:rPr lang="cs-CZ" sz="3600" dirty="0" err="1" smtClean="0"/>
              <a:t>Narrow</a:t>
            </a:r>
            <a:r>
              <a:rPr lang="cs-CZ" sz="3600" dirty="0" smtClean="0"/>
              <a:t> </a:t>
            </a:r>
            <a:r>
              <a:rPr lang="cs-CZ" sz="3600" dirty="0" err="1" smtClean="0"/>
              <a:t>Artificial</a:t>
            </a:r>
            <a:r>
              <a:rPr lang="cs-CZ" sz="3600" dirty="0" smtClean="0"/>
              <a:t> </a:t>
            </a:r>
            <a:r>
              <a:rPr lang="cs-CZ" sz="3600" dirty="0" err="1" smtClean="0"/>
              <a:t>Intelligence</a:t>
            </a:r>
            <a:endParaRPr lang="en-US" sz="3600" dirty="0"/>
          </a:p>
        </p:txBody>
      </p:sp>
      <p:sp>
        <p:nvSpPr>
          <p:cNvPr id="169987" name="Rectangle 3"/>
          <p:cNvSpPr>
            <a:spLocks noGrp="1" noChangeArrowheads="1"/>
          </p:cNvSpPr>
          <p:nvPr>
            <p:ph type="body" idx="1"/>
          </p:nvPr>
        </p:nvSpPr>
        <p:spPr>
          <a:xfrm>
            <a:off x="468313" y="981075"/>
            <a:ext cx="8229600" cy="5416550"/>
          </a:xfrm>
        </p:spPr>
        <p:txBody>
          <a:bodyPr>
            <a:normAutofit lnSpcReduction="10000"/>
          </a:bodyPr>
          <a:lstStyle/>
          <a:p>
            <a:pPr lvl="1">
              <a:buFont typeface="Wingdings" pitchFamily="2" charset="2"/>
              <a:buChar char="q"/>
              <a:defRPr/>
            </a:pPr>
            <a:r>
              <a:rPr lang="cs-CZ" sz="3200" dirty="0" smtClean="0"/>
              <a:t> </a:t>
            </a:r>
            <a:r>
              <a:rPr lang="cs-CZ" sz="3600" dirty="0" smtClean="0">
                <a:hlinkClick r:id="rId2"/>
              </a:rPr>
              <a:t>TED </a:t>
            </a:r>
            <a:r>
              <a:rPr lang="cs-CZ" sz="3600" dirty="0" err="1" smtClean="0">
                <a:hlinkClick r:id="rId2"/>
              </a:rPr>
              <a:t>Talks</a:t>
            </a:r>
            <a:r>
              <a:rPr lang="cs-CZ" sz="3600" dirty="0" smtClean="0">
                <a:hlinkClick r:id="rId2"/>
              </a:rPr>
              <a:t> </a:t>
            </a:r>
            <a:endParaRPr lang="cs-CZ" sz="3600" dirty="0">
              <a:effectLst/>
            </a:endParaRPr>
          </a:p>
          <a:p>
            <a:pPr lvl="1">
              <a:buFont typeface="Wingdings" pitchFamily="2" charset="2"/>
              <a:buChar char="q"/>
              <a:defRPr/>
            </a:pPr>
            <a:endParaRPr lang="cs-CZ" sz="3600" dirty="0" smtClean="0"/>
          </a:p>
          <a:p>
            <a:pPr marL="982980" lvl="2" indent="-342900">
              <a:buFont typeface="Wingdings" panose="05000000000000000000" pitchFamily="2" charset="2"/>
              <a:buChar char="q"/>
            </a:pPr>
            <a:r>
              <a:rPr lang="cs-CZ" sz="3300" dirty="0" err="1"/>
              <a:t>Browsing</a:t>
            </a:r>
            <a:r>
              <a:rPr lang="cs-CZ" sz="3300" dirty="0"/>
              <a:t> </a:t>
            </a:r>
            <a:r>
              <a:rPr lang="cs-CZ" sz="3300" dirty="0" err="1" smtClean="0"/>
              <a:t>with</a:t>
            </a:r>
            <a:r>
              <a:rPr lang="cs-CZ" sz="3300" dirty="0" smtClean="0"/>
              <a:t> </a:t>
            </a:r>
            <a:r>
              <a:rPr lang="cs-CZ" sz="3300" dirty="0" err="1"/>
              <a:t>the</a:t>
            </a:r>
            <a:r>
              <a:rPr lang="cs-CZ" sz="3300" dirty="0"/>
              <a:t> </a:t>
            </a:r>
            <a:r>
              <a:rPr lang="cs-CZ" sz="3300" dirty="0" err="1" smtClean="0"/>
              <a:t>keywords</a:t>
            </a:r>
            <a:r>
              <a:rPr lang="cs-CZ" sz="3300" dirty="0" smtClean="0"/>
              <a:t> AI and </a:t>
            </a:r>
            <a:r>
              <a:rPr lang="cs-CZ" sz="3300" dirty="0" err="1" smtClean="0"/>
              <a:t>ethics</a:t>
            </a:r>
            <a:endParaRPr lang="cs-CZ" sz="3300" dirty="0" smtClean="0"/>
          </a:p>
          <a:p>
            <a:pPr lvl="3">
              <a:buFont typeface="Wingdings" pitchFamily="2" charset="2"/>
              <a:buChar char="q"/>
              <a:defRPr/>
            </a:pPr>
            <a:r>
              <a:rPr lang="cs-CZ" sz="3200" dirty="0" err="1">
                <a:hlinkClick r:id="rId3"/>
              </a:rPr>
              <a:t>Machine</a:t>
            </a:r>
            <a:r>
              <a:rPr lang="cs-CZ" sz="3200" dirty="0">
                <a:hlinkClick r:id="rId3"/>
              </a:rPr>
              <a:t> </a:t>
            </a:r>
            <a:r>
              <a:rPr lang="cs-CZ" sz="3200" dirty="0" err="1">
                <a:hlinkClick r:id="rId3"/>
              </a:rPr>
              <a:t>intelligence</a:t>
            </a:r>
            <a:r>
              <a:rPr lang="cs-CZ" sz="3200" dirty="0">
                <a:hlinkClick r:id="rId3"/>
              </a:rPr>
              <a:t> </a:t>
            </a:r>
            <a:r>
              <a:rPr lang="cs-CZ" sz="3200" dirty="0" err="1">
                <a:hlinkClick r:id="rId3"/>
              </a:rPr>
              <a:t>makes</a:t>
            </a:r>
            <a:r>
              <a:rPr lang="cs-CZ" sz="3200" dirty="0">
                <a:hlinkClick r:id="rId3"/>
              </a:rPr>
              <a:t> </a:t>
            </a:r>
            <a:r>
              <a:rPr lang="cs-CZ" sz="3200" dirty="0" err="1">
                <a:hlinkClick r:id="rId3"/>
              </a:rPr>
              <a:t>human</a:t>
            </a:r>
            <a:r>
              <a:rPr lang="cs-CZ" sz="3200" dirty="0">
                <a:hlinkClick r:id="rId3"/>
              </a:rPr>
              <a:t> </a:t>
            </a:r>
            <a:r>
              <a:rPr lang="cs-CZ" sz="3200" dirty="0" err="1">
                <a:hlinkClick r:id="rId3"/>
              </a:rPr>
              <a:t>morals</a:t>
            </a:r>
            <a:r>
              <a:rPr lang="cs-CZ" sz="3200" dirty="0">
                <a:hlinkClick r:id="rId3"/>
              </a:rPr>
              <a:t> more </a:t>
            </a:r>
            <a:r>
              <a:rPr lang="cs-CZ" sz="3200" dirty="0" err="1" smtClean="0">
                <a:hlinkClick r:id="rId3"/>
              </a:rPr>
              <a:t>important</a:t>
            </a:r>
            <a:endParaRPr lang="cs-CZ" sz="3200" dirty="0" smtClean="0">
              <a:hlinkClick r:id="rId4"/>
            </a:endParaRPr>
          </a:p>
          <a:p>
            <a:pPr lvl="3">
              <a:buFont typeface="Wingdings" pitchFamily="2" charset="2"/>
              <a:buChar char="q"/>
              <a:defRPr/>
            </a:pPr>
            <a:r>
              <a:rPr lang="cs-CZ" sz="3200" dirty="0" err="1" smtClean="0">
                <a:hlinkClick r:id="rId4"/>
              </a:rPr>
              <a:t>Don´t</a:t>
            </a:r>
            <a:r>
              <a:rPr lang="cs-CZ" sz="3200" dirty="0" smtClean="0">
                <a:hlinkClick r:id="rId4"/>
              </a:rPr>
              <a:t> </a:t>
            </a:r>
            <a:r>
              <a:rPr lang="cs-CZ" sz="3200" dirty="0" err="1" smtClean="0">
                <a:hlinkClick r:id="rId4"/>
              </a:rPr>
              <a:t>fear</a:t>
            </a:r>
            <a:r>
              <a:rPr lang="cs-CZ" sz="3200" dirty="0" smtClean="0">
                <a:hlinkClick r:id="rId4"/>
              </a:rPr>
              <a:t> </a:t>
            </a:r>
            <a:r>
              <a:rPr lang="cs-CZ" sz="3200" dirty="0" err="1" smtClean="0">
                <a:hlinkClick r:id="rId4"/>
              </a:rPr>
              <a:t>intelligent</a:t>
            </a:r>
            <a:r>
              <a:rPr lang="cs-CZ" sz="3200" dirty="0" smtClean="0">
                <a:hlinkClick r:id="rId4"/>
              </a:rPr>
              <a:t> </a:t>
            </a:r>
            <a:r>
              <a:rPr lang="cs-CZ" sz="3200" dirty="0" err="1" smtClean="0">
                <a:hlinkClick r:id="rId4"/>
              </a:rPr>
              <a:t>machines</a:t>
            </a:r>
            <a:r>
              <a:rPr lang="cs-CZ" sz="3200" dirty="0" smtClean="0">
                <a:hlinkClick r:id="rId4"/>
              </a:rPr>
              <a:t>. </a:t>
            </a:r>
            <a:r>
              <a:rPr lang="cs-CZ" sz="3200" dirty="0" err="1" smtClean="0">
                <a:hlinkClick r:id="rId4"/>
              </a:rPr>
              <a:t>Work</a:t>
            </a:r>
            <a:r>
              <a:rPr lang="cs-CZ" sz="3200" dirty="0" smtClean="0">
                <a:hlinkClick r:id="rId4"/>
              </a:rPr>
              <a:t> </a:t>
            </a:r>
            <a:r>
              <a:rPr lang="cs-CZ" sz="3200" dirty="0" err="1" smtClean="0">
                <a:hlinkClick r:id="rId4"/>
              </a:rPr>
              <a:t>with</a:t>
            </a:r>
            <a:r>
              <a:rPr lang="cs-CZ" sz="3200" dirty="0" smtClean="0">
                <a:hlinkClick r:id="rId4"/>
              </a:rPr>
              <a:t> </a:t>
            </a:r>
            <a:r>
              <a:rPr lang="cs-CZ" sz="3200" dirty="0" err="1" smtClean="0">
                <a:hlinkClick r:id="rId4"/>
              </a:rPr>
              <a:t>them</a:t>
            </a:r>
            <a:endParaRPr lang="cs-CZ" sz="3200" dirty="0" smtClean="0"/>
          </a:p>
          <a:p>
            <a:pPr lvl="3">
              <a:buFont typeface="Wingdings" pitchFamily="2" charset="2"/>
              <a:buChar char="q"/>
              <a:defRPr/>
            </a:pPr>
            <a:r>
              <a:rPr lang="cs-CZ" sz="3200" dirty="0" err="1" smtClean="0">
                <a:hlinkClick r:id="rId5"/>
              </a:rPr>
              <a:t>How</a:t>
            </a:r>
            <a:r>
              <a:rPr lang="cs-CZ" sz="3200" dirty="0" smtClean="0">
                <a:hlinkClick r:id="rId5"/>
              </a:rPr>
              <a:t> AI </a:t>
            </a:r>
            <a:r>
              <a:rPr lang="cs-CZ" sz="3200" dirty="0" err="1" smtClean="0">
                <a:hlinkClick r:id="rId5"/>
              </a:rPr>
              <a:t>can</a:t>
            </a:r>
            <a:r>
              <a:rPr lang="cs-CZ" sz="3200" dirty="0" smtClean="0">
                <a:hlinkClick r:id="rId5"/>
              </a:rPr>
              <a:t> </a:t>
            </a:r>
            <a:r>
              <a:rPr lang="cs-CZ" sz="3200" dirty="0" err="1" smtClean="0">
                <a:hlinkClick r:id="rId5"/>
              </a:rPr>
              <a:t>bring</a:t>
            </a:r>
            <a:r>
              <a:rPr lang="cs-CZ" sz="3200" dirty="0" smtClean="0">
                <a:hlinkClick r:id="rId5"/>
              </a:rPr>
              <a:t> on a 2nd </a:t>
            </a:r>
            <a:r>
              <a:rPr lang="cs-CZ" sz="3200" dirty="0" err="1">
                <a:hlinkClick r:id="rId5"/>
              </a:rPr>
              <a:t>I</a:t>
            </a:r>
            <a:r>
              <a:rPr lang="cs-CZ" sz="3200" dirty="0" err="1" smtClean="0">
                <a:hlinkClick r:id="rId5"/>
              </a:rPr>
              <a:t>ndustrial</a:t>
            </a:r>
            <a:r>
              <a:rPr lang="cs-CZ" sz="3200" dirty="0" smtClean="0">
                <a:hlinkClick r:id="rId5"/>
              </a:rPr>
              <a:t> </a:t>
            </a:r>
            <a:r>
              <a:rPr lang="cs-CZ" sz="3200" dirty="0" err="1">
                <a:hlinkClick r:id="rId5"/>
              </a:rPr>
              <a:t>R</a:t>
            </a:r>
            <a:r>
              <a:rPr lang="cs-CZ" sz="3200" dirty="0" err="1" smtClean="0">
                <a:hlinkClick r:id="rId5"/>
              </a:rPr>
              <a:t>evolution</a:t>
            </a:r>
            <a:endParaRPr lang="cs-CZ" sz="3200" dirty="0" smtClean="0"/>
          </a:p>
          <a:p>
            <a:pPr lvl="2">
              <a:buFont typeface="Wingdings" pitchFamily="2" charset="2"/>
              <a:buChar char="q"/>
              <a:defRPr/>
            </a:pPr>
            <a:endParaRPr lang="cs-CZ" sz="3300" dirty="0" smtClean="0"/>
          </a:p>
          <a:p>
            <a:pPr lvl="1">
              <a:buFont typeface="Wingdings" pitchFamily="2" charset="2"/>
              <a:buChar char="q"/>
              <a:defRPr/>
            </a:pPr>
            <a:endParaRPr lang="cs-CZ" b="1" dirty="0" smtClean="0"/>
          </a:p>
          <a:p>
            <a:pPr marL="457200" lvl="1" indent="0">
              <a:buFont typeface="Wingdings" pitchFamily="2" charset="2"/>
              <a:buNone/>
              <a:defRPr/>
            </a:pPr>
            <a:endParaRPr lang="cs-CZ" dirty="0"/>
          </a:p>
        </p:txBody>
      </p:sp>
    </p:spTree>
    <p:extLst>
      <p:ext uri="{BB962C8B-B14F-4D97-AF65-F5344CB8AC3E}">
        <p14:creationId xmlns:p14="http://schemas.microsoft.com/office/powerpoint/2010/main" val="41987863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4925" y="0"/>
            <a:ext cx="9109075" cy="692696"/>
          </a:xfrm>
        </p:spPr>
        <p:txBody>
          <a:bodyPr>
            <a:normAutofit/>
          </a:bodyPr>
          <a:lstStyle/>
          <a:p>
            <a:pPr algn="ctr">
              <a:defRPr/>
            </a:pPr>
            <a:r>
              <a:rPr lang="cs-CZ" sz="3600" dirty="0" err="1" smtClean="0"/>
              <a:t>Narrow</a:t>
            </a:r>
            <a:r>
              <a:rPr lang="cs-CZ" sz="3600" dirty="0" smtClean="0"/>
              <a:t> </a:t>
            </a:r>
            <a:r>
              <a:rPr lang="cs-CZ" sz="3600" dirty="0" err="1" smtClean="0"/>
              <a:t>Artificial</a:t>
            </a:r>
            <a:r>
              <a:rPr lang="cs-CZ" sz="3600" dirty="0" smtClean="0"/>
              <a:t> </a:t>
            </a:r>
            <a:r>
              <a:rPr lang="cs-CZ" sz="3600" dirty="0" err="1" smtClean="0"/>
              <a:t>Intelligence</a:t>
            </a:r>
            <a:endParaRPr lang="en-US" sz="3600" dirty="0"/>
          </a:p>
        </p:txBody>
      </p:sp>
      <p:sp>
        <p:nvSpPr>
          <p:cNvPr id="169987" name="Rectangle 3"/>
          <p:cNvSpPr>
            <a:spLocks noGrp="1" noChangeArrowheads="1"/>
          </p:cNvSpPr>
          <p:nvPr>
            <p:ph type="body" idx="1"/>
          </p:nvPr>
        </p:nvSpPr>
        <p:spPr>
          <a:xfrm>
            <a:off x="468313" y="981075"/>
            <a:ext cx="8229600" cy="5416550"/>
          </a:xfrm>
        </p:spPr>
        <p:txBody>
          <a:bodyPr>
            <a:normAutofit/>
          </a:bodyPr>
          <a:lstStyle/>
          <a:p>
            <a:pPr lvl="1">
              <a:buFont typeface="Wingdings" pitchFamily="2" charset="2"/>
              <a:buChar char="q"/>
              <a:defRPr/>
            </a:pPr>
            <a:r>
              <a:rPr lang="cs-CZ" sz="3200" dirty="0" smtClean="0"/>
              <a:t> </a:t>
            </a:r>
            <a:r>
              <a:rPr lang="cs-CZ" sz="3600" dirty="0" err="1"/>
              <a:t>Examples</a:t>
            </a:r>
            <a:endParaRPr lang="cs-CZ" sz="3600" dirty="0"/>
          </a:p>
          <a:p>
            <a:pPr lvl="2">
              <a:buFont typeface="Wingdings" pitchFamily="2" charset="2"/>
              <a:buChar char="q"/>
              <a:defRPr/>
            </a:pPr>
            <a:r>
              <a:rPr lang="cs-CZ" sz="3300" dirty="0" smtClean="0"/>
              <a:t> </a:t>
            </a:r>
            <a:r>
              <a:rPr lang="cs-CZ" sz="3300" dirty="0" err="1" smtClean="0"/>
              <a:t>Enhancing</a:t>
            </a:r>
            <a:r>
              <a:rPr lang="cs-CZ" sz="3300" dirty="0" smtClean="0"/>
              <a:t> </a:t>
            </a:r>
            <a:r>
              <a:rPr lang="cs-CZ" sz="3300" dirty="0" err="1" smtClean="0"/>
              <a:t>student´s</a:t>
            </a:r>
            <a:r>
              <a:rPr lang="cs-CZ" sz="3300" dirty="0" smtClean="0"/>
              <a:t> </a:t>
            </a:r>
            <a:r>
              <a:rPr lang="cs-CZ" sz="3300" dirty="0" err="1" smtClean="0"/>
              <a:t>possibilities</a:t>
            </a:r>
            <a:r>
              <a:rPr lang="cs-CZ" sz="3300" dirty="0" smtClean="0"/>
              <a:t> </a:t>
            </a:r>
          </a:p>
          <a:p>
            <a:pPr lvl="2">
              <a:buFont typeface="Wingdings" pitchFamily="2" charset="2"/>
              <a:buChar char="q"/>
              <a:defRPr/>
            </a:pPr>
            <a:r>
              <a:rPr lang="cs-CZ" sz="3300" dirty="0" smtClean="0">
                <a:hlinkClick r:id="rId2"/>
              </a:rPr>
              <a:t> </a:t>
            </a:r>
            <a:r>
              <a:rPr lang="cs-CZ" sz="3300" dirty="0" err="1" smtClean="0">
                <a:hlinkClick r:id="rId2"/>
              </a:rPr>
              <a:t>Enhancing</a:t>
            </a:r>
            <a:r>
              <a:rPr lang="cs-CZ" sz="3300" dirty="0" smtClean="0">
                <a:hlinkClick r:id="rId2"/>
              </a:rPr>
              <a:t> </a:t>
            </a:r>
            <a:r>
              <a:rPr lang="cs-CZ" sz="3300" dirty="0" err="1" smtClean="0">
                <a:hlinkClick r:id="rId2"/>
              </a:rPr>
              <a:t>painters</a:t>
            </a:r>
            <a:r>
              <a:rPr lang="cs-CZ" sz="3300" dirty="0" smtClean="0">
                <a:hlinkClick r:id="rId2"/>
              </a:rPr>
              <a:t>´ </a:t>
            </a:r>
            <a:r>
              <a:rPr lang="cs-CZ" sz="3300" dirty="0" err="1" smtClean="0">
                <a:hlinkClick r:id="rId2"/>
              </a:rPr>
              <a:t>possibilities</a:t>
            </a:r>
            <a:endParaRPr lang="cs-CZ" sz="3300" dirty="0" smtClean="0"/>
          </a:p>
          <a:p>
            <a:pPr lvl="2">
              <a:buFont typeface="Wingdings" pitchFamily="2" charset="2"/>
              <a:buChar char="q"/>
              <a:defRPr/>
            </a:pPr>
            <a:r>
              <a:rPr lang="cs-CZ" sz="3300" dirty="0"/>
              <a:t> </a:t>
            </a:r>
            <a:r>
              <a:rPr lang="cs-CZ" sz="3300" dirty="0" err="1" smtClean="0"/>
              <a:t>Enhancing</a:t>
            </a:r>
            <a:r>
              <a:rPr lang="cs-CZ" sz="3300" dirty="0" smtClean="0"/>
              <a:t> </a:t>
            </a:r>
            <a:r>
              <a:rPr lang="cs-CZ" sz="3300" dirty="0" err="1" smtClean="0"/>
              <a:t>hackers</a:t>
            </a:r>
            <a:r>
              <a:rPr lang="cs-CZ" sz="3300" dirty="0" smtClean="0"/>
              <a:t>´ </a:t>
            </a:r>
            <a:r>
              <a:rPr lang="cs-CZ" sz="3300" dirty="0" err="1" smtClean="0"/>
              <a:t>possibilities</a:t>
            </a:r>
            <a:endParaRPr lang="cs-CZ" sz="3300" dirty="0" smtClean="0"/>
          </a:p>
          <a:p>
            <a:pPr lvl="2">
              <a:buFont typeface="Wingdings" pitchFamily="2" charset="2"/>
              <a:buChar char="q"/>
              <a:defRPr/>
            </a:pPr>
            <a:r>
              <a:rPr lang="cs-CZ" sz="3300" dirty="0"/>
              <a:t> </a:t>
            </a:r>
            <a:r>
              <a:rPr lang="cs-CZ" sz="3300" dirty="0" err="1" smtClean="0"/>
              <a:t>Enhancing</a:t>
            </a:r>
            <a:r>
              <a:rPr lang="cs-CZ" sz="3300" dirty="0" smtClean="0"/>
              <a:t> </a:t>
            </a:r>
            <a:r>
              <a:rPr lang="cs-CZ" sz="3300" dirty="0" err="1" smtClean="0"/>
              <a:t>soldiers´possibilities</a:t>
            </a:r>
            <a:endParaRPr lang="cs-CZ" sz="3300" dirty="0" smtClean="0"/>
          </a:p>
          <a:p>
            <a:pPr lvl="2">
              <a:buFont typeface="Wingdings" pitchFamily="2" charset="2"/>
              <a:buChar char="q"/>
              <a:defRPr/>
            </a:pPr>
            <a:r>
              <a:rPr lang="cs-CZ" sz="3300" dirty="0"/>
              <a:t> </a:t>
            </a:r>
            <a:r>
              <a:rPr lang="cs-CZ" sz="3300" dirty="0" err="1" smtClean="0"/>
              <a:t>Enhancing</a:t>
            </a:r>
            <a:r>
              <a:rPr lang="cs-CZ" sz="3300" dirty="0" smtClean="0"/>
              <a:t> </a:t>
            </a:r>
            <a:r>
              <a:rPr lang="cs-CZ" sz="3300" dirty="0" err="1" smtClean="0"/>
              <a:t>drivers</a:t>
            </a:r>
            <a:r>
              <a:rPr lang="cs-CZ" sz="3300" dirty="0" smtClean="0"/>
              <a:t>´ </a:t>
            </a:r>
            <a:r>
              <a:rPr lang="cs-CZ" sz="3300" dirty="0" err="1" smtClean="0"/>
              <a:t>possibilities</a:t>
            </a:r>
            <a:endParaRPr lang="cs-CZ" sz="3300" dirty="0" smtClean="0"/>
          </a:p>
          <a:p>
            <a:pPr lvl="2">
              <a:buFont typeface="Wingdings" pitchFamily="2" charset="2"/>
              <a:buChar char="q"/>
              <a:defRPr/>
            </a:pPr>
            <a:r>
              <a:rPr lang="cs-CZ" sz="3300" dirty="0"/>
              <a:t> </a:t>
            </a:r>
            <a:r>
              <a:rPr lang="cs-CZ" sz="3300" dirty="0" smtClean="0">
                <a:hlinkClick r:id="rId3"/>
              </a:rPr>
              <a:t>Meta AI</a:t>
            </a:r>
            <a:endParaRPr lang="cs-CZ" sz="3300" dirty="0" smtClean="0"/>
          </a:p>
          <a:p>
            <a:pPr lvl="2">
              <a:buFont typeface="Wingdings" pitchFamily="2" charset="2"/>
              <a:buChar char="q"/>
              <a:defRPr/>
            </a:pPr>
            <a:r>
              <a:rPr lang="cs-CZ" sz="3300" dirty="0" smtClean="0"/>
              <a:t>…..</a:t>
            </a:r>
          </a:p>
          <a:p>
            <a:pPr lvl="2">
              <a:buFont typeface="Wingdings" pitchFamily="2" charset="2"/>
              <a:buChar char="q"/>
              <a:defRPr/>
            </a:pPr>
            <a:endParaRPr lang="cs-CZ" sz="3300" dirty="0"/>
          </a:p>
          <a:p>
            <a:pPr lvl="2">
              <a:buFont typeface="Wingdings" pitchFamily="2" charset="2"/>
              <a:buChar char="q"/>
              <a:defRPr/>
            </a:pPr>
            <a:endParaRPr lang="cs-CZ" sz="3300" dirty="0"/>
          </a:p>
        </p:txBody>
      </p:sp>
    </p:spTree>
    <p:extLst>
      <p:ext uri="{BB962C8B-B14F-4D97-AF65-F5344CB8AC3E}">
        <p14:creationId xmlns:p14="http://schemas.microsoft.com/office/powerpoint/2010/main" val="10055320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4925" y="0"/>
            <a:ext cx="9109075" cy="692696"/>
          </a:xfrm>
        </p:spPr>
        <p:txBody>
          <a:bodyPr>
            <a:normAutofit/>
          </a:bodyPr>
          <a:lstStyle/>
          <a:p>
            <a:pPr algn="ctr">
              <a:defRPr/>
            </a:pPr>
            <a:r>
              <a:rPr lang="cs-CZ" sz="3600" dirty="0" err="1" smtClean="0"/>
              <a:t>Narrow</a:t>
            </a:r>
            <a:r>
              <a:rPr lang="cs-CZ" sz="3600" dirty="0" smtClean="0"/>
              <a:t> </a:t>
            </a:r>
            <a:r>
              <a:rPr lang="cs-CZ" sz="3600" dirty="0" err="1" smtClean="0"/>
              <a:t>Artificial</a:t>
            </a:r>
            <a:r>
              <a:rPr lang="cs-CZ" sz="3600" dirty="0" smtClean="0"/>
              <a:t> </a:t>
            </a:r>
            <a:r>
              <a:rPr lang="cs-CZ" sz="3600" dirty="0" err="1" smtClean="0"/>
              <a:t>Intelligence</a:t>
            </a:r>
            <a:endParaRPr lang="en-US" sz="3600" dirty="0"/>
          </a:p>
        </p:txBody>
      </p:sp>
      <p:sp>
        <p:nvSpPr>
          <p:cNvPr id="169987" name="Rectangle 3"/>
          <p:cNvSpPr>
            <a:spLocks noGrp="1" noChangeArrowheads="1"/>
          </p:cNvSpPr>
          <p:nvPr>
            <p:ph type="body" idx="1"/>
          </p:nvPr>
        </p:nvSpPr>
        <p:spPr>
          <a:xfrm>
            <a:off x="468313" y="981075"/>
            <a:ext cx="8229600" cy="5416550"/>
          </a:xfrm>
        </p:spPr>
        <p:txBody>
          <a:bodyPr>
            <a:normAutofit/>
          </a:bodyPr>
          <a:lstStyle/>
          <a:p>
            <a:pPr lvl="1">
              <a:buFont typeface="Wingdings" pitchFamily="2" charset="2"/>
              <a:buChar char="q"/>
              <a:defRPr/>
            </a:pPr>
            <a:r>
              <a:rPr lang="cs-CZ" sz="3200" dirty="0" smtClean="0"/>
              <a:t> </a:t>
            </a:r>
            <a:r>
              <a:rPr lang="cs-CZ" sz="3600" dirty="0" smtClean="0"/>
              <a:t>AI has </a:t>
            </a:r>
            <a:r>
              <a:rPr lang="cs-CZ" sz="3600" dirty="0" err="1" smtClean="0"/>
              <a:t>an</a:t>
            </a:r>
            <a:r>
              <a:rPr lang="cs-CZ" sz="3600" dirty="0" smtClean="0"/>
              <a:t> </a:t>
            </a:r>
            <a:r>
              <a:rPr lang="cs-CZ" sz="3600" dirty="0" err="1" smtClean="0"/>
              <a:t>effect</a:t>
            </a:r>
            <a:r>
              <a:rPr lang="cs-CZ" sz="3600" dirty="0" smtClean="0"/>
              <a:t> – </a:t>
            </a:r>
            <a:r>
              <a:rPr lang="cs-CZ" sz="3600" dirty="0" err="1" smtClean="0"/>
              <a:t>through</a:t>
            </a:r>
            <a:r>
              <a:rPr lang="cs-CZ" sz="3600" dirty="0" smtClean="0"/>
              <a:t> </a:t>
            </a:r>
            <a:r>
              <a:rPr lang="cs-CZ" sz="3600" dirty="0" err="1" smtClean="0"/>
              <a:t>human´s</a:t>
            </a:r>
            <a:r>
              <a:rPr lang="cs-CZ" sz="3600" dirty="0" smtClean="0"/>
              <a:t> </a:t>
            </a:r>
            <a:r>
              <a:rPr lang="cs-CZ" sz="3600" dirty="0" err="1" smtClean="0"/>
              <a:t>possibilities</a:t>
            </a:r>
            <a:r>
              <a:rPr lang="cs-CZ" sz="3600" dirty="0" smtClean="0"/>
              <a:t> </a:t>
            </a:r>
            <a:r>
              <a:rPr lang="cs-CZ" sz="3600" dirty="0" err="1" smtClean="0"/>
              <a:t>enhancing</a:t>
            </a:r>
            <a:r>
              <a:rPr lang="cs-CZ" sz="3600" dirty="0" smtClean="0"/>
              <a:t> – on </a:t>
            </a:r>
            <a:r>
              <a:rPr lang="cs-CZ" sz="3600" dirty="0" err="1" smtClean="0"/>
              <a:t>internal</a:t>
            </a:r>
            <a:r>
              <a:rPr lang="cs-CZ" sz="3600" dirty="0" smtClean="0"/>
              <a:t> and </a:t>
            </a:r>
            <a:r>
              <a:rPr lang="cs-CZ" sz="3600" dirty="0" err="1" smtClean="0"/>
              <a:t>external</a:t>
            </a:r>
            <a:r>
              <a:rPr lang="cs-CZ" sz="3600" dirty="0" smtClean="0"/>
              <a:t> </a:t>
            </a:r>
            <a:r>
              <a:rPr lang="cs-CZ" sz="3600" dirty="0" err="1" smtClean="0"/>
              <a:t>goods</a:t>
            </a:r>
            <a:r>
              <a:rPr lang="cs-CZ" sz="3600" dirty="0" smtClean="0"/>
              <a:t> </a:t>
            </a:r>
            <a:r>
              <a:rPr lang="cs-CZ" sz="3600" dirty="0" err="1" smtClean="0"/>
              <a:t>of</a:t>
            </a:r>
            <a:r>
              <a:rPr lang="cs-CZ" sz="3600" dirty="0" smtClean="0"/>
              <a:t> a </a:t>
            </a:r>
            <a:r>
              <a:rPr lang="cs-CZ" sz="3600" dirty="0" err="1" smtClean="0"/>
              <a:t>practice</a:t>
            </a:r>
            <a:r>
              <a:rPr lang="cs-CZ" sz="3600" dirty="0"/>
              <a:t>.</a:t>
            </a:r>
            <a:r>
              <a:rPr lang="cs-CZ" sz="3600" dirty="0" smtClean="0"/>
              <a:t> (</a:t>
            </a:r>
            <a:r>
              <a:rPr lang="cs-CZ" sz="3600" dirty="0" err="1" smtClean="0"/>
              <a:t>recall</a:t>
            </a:r>
            <a:r>
              <a:rPr lang="cs-CZ" sz="3600" dirty="0" smtClean="0"/>
              <a:t> </a:t>
            </a:r>
            <a:r>
              <a:rPr lang="cs-CZ" sz="3600" dirty="0" err="1" smtClean="0"/>
              <a:t>Alisdair</a:t>
            </a:r>
            <a:r>
              <a:rPr lang="cs-CZ" sz="3600" dirty="0" smtClean="0"/>
              <a:t> </a:t>
            </a:r>
            <a:r>
              <a:rPr lang="cs-CZ" sz="3600" dirty="0" err="1" smtClean="0"/>
              <a:t>McIntyre</a:t>
            </a:r>
            <a:r>
              <a:rPr lang="cs-CZ" sz="3600" dirty="0"/>
              <a:t>)</a:t>
            </a:r>
            <a:endParaRPr lang="cs-CZ" sz="3300" dirty="0"/>
          </a:p>
        </p:txBody>
      </p:sp>
    </p:spTree>
    <p:extLst>
      <p:ext uri="{BB962C8B-B14F-4D97-AF65-F5344CB8AC3E}">
        <p14:creationId xmlns:p14="http://schemas.microsoft.com/office/powerpoint/2010/main" val="8651570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4925" y="0"/>
            <a:ext cx="9109075" cy="692696"/>
          </a:xfrm>
        </p:spPr>
        <p:txBody>
          <a:bodyPr>
            <a:normAutofit/>
          </a:bodyPr>
          <a:lstStyle/>
          <a:p>
            <a:pPr algn="ctr">
              <a:defRPr/>
            </a:pPr>
            <a:r>
              <a:rPr lang="cs-CZ" sz="3600" dirty="0" smtClean="0"/>
              <a:t>General </a:t>
            </a:r>
            <a:r>
              <a:rPr lang="cs-CZ" sz="3600" dirty="0" err="1" smtClean="0"/>
              <a:t>Artificial</a:t>
            </a:r>
            <a:r>
              <a:rPr lang="cs-CZ" sz="3600" dirty="0" smtClean="0"/>
              <a:t> </a:t>
            </a:r>
            <a:r>
              <a:rPr lang="cs-CZ" sz="3600" dirty="0" err="1" smtClean="0"/>
              <a:t>Intelligence</a:t>
            </a:r>
            <a:r>
              <a:rPr lang="cs-CZ" sz="3600" dirty="0" smtClean="0"/>
              <a:t> (AGI)</a:t>
            </a:r>
            <a:endParaRPr lang="en-US" sz="3600" dirty="0"/>
          </a:p>
        </p:txBody>
      </p:sp>
      <p:sp>
        <p:nvSpPr>
          <p:cNvPr id="169987" name="Rectangle 3"/>
          <p:cNvSpPr>
            <a:spLocks noGrp="1" noChangeArrowheads="1"/>
          </p:cNvSpPr>
          <p:nvPr>
            <p:ph type="body" idx="1"/>
          </p:nvPr>
        </p:nvSpPr>
        <p:spPr>
          <a:xfrm>
            <a:off x="468313" y="981075"/>
            <a:ext cx="8229600" cy="5416550"/>
          </a:xfrm>
        </p:spPr>
        <p:txBody>
          <a:bodyPr>
            <a:normAutofit/>
          </a:bodyPr>
          <a:lstStyle/>
          <a:p>
            <a:pPr lvl="1">
              <a:buFont typeface="Wingdings" pitchFamily="2" charset="2"/>
              <a:buChar char="q"/>
              <a:defRPr/>
            </a:pPr>
            <a:r>
              <a:rPr lang="cs-CZ" sz="3200" dirty="0" smtClean="0"/>
              <a:t> </a:t>
            </a:r>
            <a:r>
              <a:rPr lang="cs-CZ" sz="3200" dirty="0" err="1" smtClean="0"/>
              <a:t>It</a:t>
            </a:r>
            <a:r>
              <a:rPr lang="cs-CZ" sz="3200" dirty="0" smtClean="0"/>
              <a:t> </a:t>
            </a:r>
            <a:r>
              <a:rPr lang="cs-CZ" sz="3200" dirty="0" err="1" smtClean="0"/>
              <a:t>is</a:t>
            </a:r>
            <a:r>
              <a:rPr lang="cs-CZ" sz="3200" dirty="0" smtClean="0"/>
              <a:t> </a:t>
            </a:r>
            <a:r>
              <a:rPr lang="cs-CZ" sz="3200" dirty="0" err="1" smtClean="0"/>
              <a:t>the</a:t>
            </a:r>
            <a:r>
              <a:rPr lang="cs-CZ" sz="3200" dirty="0" smtClean="0"/>
              <a:t> </a:t>
            </a:r>
            <a:r>
              <a:rPr lang="cs-CZ" sz="3200" dirty="0" err="1" smtClean="0"/>
              <a:t>Human-Level</a:t>
            </a:r>
            <a:r>
              <a:rPr lang="cs-CZ" sz="3200" dirty="0" smtClean="0"/>
              <a:t> AI (HLAI)</a:t>
            </a:r>
          </a:p>
          <a:p>
            <a:pPr lvl="1">
              <a:buFont typeface="Wingdings" pitchFamily="2" charset="2"/>
              <a:buChar char="q"/>
              <a:defRPr/>
            </a:pPr>
            <a:r>
              <a:rPr lang="cs-CZ" sz="3200" dirty="0">
                <a:effectLst/>
              </a:rPr>
              <a:t> </a:t>
            </a:r>
            <a:r>
              <a:rPr lang="cs-CZ" sz="3200" dirty="0" err="1" smtClean="0">
                <a:effectLst/>
              </a:rPr>
              <a:t>How</a:t>
            </a:r>
            <a:r>
              <a:rPr lang="cs-CZ" sz="3200" dirty="0" smtClean="0">
                <a:effectLst/>
              </a:rPr>
              <a:t> urgent </a:t>
            </a:r>
            <a:r>
              <a:rPr lang="cs-CZ" sz="3200" dirty="0" err="1" smtClean="0">
                <a:effectLst/>
              </a:rPr>
              <a:t>is</a:t>
            </a:r>
            <a:r>
              <a:rPr lang="cs-CZ" sz="3200" dirty="0" smtClean="0">
                <a:effectLst/>
              </a:rPr>
              <a:t> </a:t>
            </a:r>
            <a:r>
              <a:rPr lang="cs-CZ" sz="3200" dirty="0" err="1" smtClean="0">
                <a:effectLst/>
              </a:rPr>
              <a:t>it</a:t>
            </a:r>
            <a:r>
              <a:rPr lang="cs-CZ" sz="3200" dirty="0" smtClean="0">
                <a:effectLst/>
              </a:rPr>
              <a:t> to </a:t>
            </a:r>
            <a:r>
              <a:rPr lang="cs-CZ" sz="3200" dirty="0" err="1" smtClean="0">
                <a:effectLst/>
              </a:rPr>
              <a:t>solve</a:t>
            </a:r>
            <a:r>
              <a:rPr lang="cs-CZ" sz="3200" dirty="0" smtClean="0">
                <a:effectLst/>
              </a:rPr>
              <a:t> </a:t>
            </a:r>
            <a:r>
              <a:rPr lang="cs-CZ" sz="3200" dirty="0" err="1" smtClean="0">
                <a:effectLst/>
              </a:rPr>
              <a:t>problems</a:t>
            </a:r>
            <a:r>
              <a:rPr lang="cs-CZ" sz="3200" dirty="0" smtClean="0">
                <a:effectLst/>
              </a:rPr>
              <a:t> </a:t>
            </a:r>
            <a:r>
              <a:rPr lang="cs-CZ" sz="3200" dirty="0" err="1" smtClean="0">
                <a:effectLst/>
              </a:rPr>
              <a:t>linked</a:t>
            </a:r>
            <a:r>
              <a:rPr lang="cs-CZ" sz="3200" dirty="0" smtClean="0">
                <a:effectLst/>
              </a:rPr>
              <a:t> </a:t>
            </a:r>
            <a:r>
              <a:rPr lang="cs-CZ" sz="3200" dirty="0" err="1" smtClean="0">
                <a:effectLst/>
              </a:rPr>
              <a:t>with</a:t>
            </a:r>
            <a:r>
              <a:rPr lang="cs-CZ" sz="3200" dirty="0" smtClean="0">
                <a:effectLst/>
              </a:rPr>
              <a:t> </a:t>
            </a:r>
            <a:r>
              <a:rPr lang="cs-CZ" sz="3200" dirty="0" err="1" smtClean="0">
                <a:effectLst/>
              </a:rPr>
              <a:t>the</a:t>
            </a:r>
            <a:r>
              <a:rPr lang="cs-CZ" sz="3200" dirty="0" smtClean="0">
                <a:effectLst/>
              </a:rPr>
              <a:t> HLAI?</a:t>
            </a:r>
          </a:p>
          <a:p>
            <a:pPr lvl="1">
              <a:buFont typeface="Wingdings" pitchFamily="2" charset="2"/>
              <a:buChar char="q"/>
              <a:defRPr/>
            </a:pPr>
            <a:r>
              <a:rPr lang="cs-CZ" sz="3500" dirty="0" smtClean="0"/>
              <a:t> </a:t>
            </a:r>
            <a:r>
              <a:rPr lang="cs-CZ" sz="3500" dirty="0" err="1" smtClean="0"/>
              <a:t>Can</a:t>
            </a:r>
            <a:r>
              <a:rPr lang="cs-CZ" sz="3500" dirty="0" smtClean="0"/>
              <a:t> </a:t>
            </a:r>
            <a:r>
              <a:rPr lang="cs-CZ" sz="3500" dirty="0" err="1" smtClean="0"/>
              <a:t>we</a:t>
            </a:r>
            <a:r>
              <a:rPr lang="cs-CZ" sz="3500" dirty="0" smtClean="0"/>
              <a:t> </a:t>
            </a:r>
            <a:r>
              <a:rPr lang="cs-CZ" sz="3500" dirty="0" err="1" smtClean="0"/>
              <a:t>identify</a:t>
            </a:r>
            <a:r>
              <a:rPr lang="cs-CZ" sz="3500" dirty="0" smtClean="0"/>
              <a:t> </a:t>
            </a:r>
            <a:r>
              <a:rPr lang="cs-CZ" sz="3500" dirty="0" err="1" smtClean="0"/>
              <a:t>the</a:t>
            </a:r>
            <a:r>
              <a:rPr lang="cs-CZ" sz="3500" dirty="0" smtClean="0"/>
              <a:t> </a:t>
            </a:r>
            <a:r>
              <a:rPr lang="cs-CZ" sz="3500" dirty="0" err="1" smtClean="0"/>
              <a:t>threats</a:t>
            </a:r>
            <a:r>
              <a:rPr lang="cs-CZ" sz="3500" dirty="0" smtClean="0"/>
              <a:t> and </a:t>
            </a:r>
            <a:r>
              <a:rPr lang="cs-CZ" sz="3500" dirty="0" err="1" smtClean="0"/>
              <a:t>opportunities</a:t>
            </a:r>
            <a:r>
              <a:rPr lang="cs-CZ" sz="3500" dirty="0" smtClean="0"/>
              <a:t> </a:t>
            </a:r>
            <a:r>
              <a:rPr lang="cs-CZ" sz="3500" dirty="0" err="1" smtClean="0"/>
              <a:t>of</a:t>
            </a:r>
            <a:r>
              <a:rPr lang="cs-CZ" sz="3500" dirty="0" smtClean="0"/>
              <a:t> HLAI </a:t>
            </a:r>
            <a:r>
              <a:rPr lang="cs-CZ" sz="3500" dirty="0" err="1" smtClean="0"/>
              <a:t>development</a:t>
            </a:r>
            <a:r>
              <a:rPr lang="cs-CZ" sz="3500" dirty="0" smtClean="0"/>
              <a:t>? </a:t>
            </a:r>
          </a:p>
          <a:p>
            <a:pPr lvl="1">
              <a:buFont typeface="Wingdings" pitchFamily="2" charset="2"/>
              <a:buChar char="q"/>
              <a:defRPr/>
            </a:pPr>
            <a:r>
              <a:rPr lang="cs-CZ" sz="3200" dirty="0" smtClean="0"/>
              <a:t> </a:t>
            </a:r>
            <a:r>
              <a:rPr lang="cs-CZ" sz="3200" dirty="0" err="1" smtClean="0"/>
              <a:t>Is</a:t>
            </a:r>
            <a:r>
              <a:rPr lang="cs-CZ" sz="3200" dirty="0" smtClean="0"/>
              <a:t> a HLAI entity a </a:t>
            </a:r>
            <a:r>
              <a:rPr lang="cs-CZ" sz="3200" dirty="0" err="1" smtClean="0"/>
              <a:t>moral</a:t>
            </a:r>
            <a:r>
              <a:rPr lang="cs-CZ" sz="3200" dirty="0" smtClean="0"/>
              <a:t> personality? </a:t>
            </a:r>
            <a:r>
              <a:rPr lang="cs-CZ" sz="3200" dirty="0" err="1" smtClean="0"/>
              <a:t>Does</a:t>
            </a:r>
            <a:r>
              <a:rPr lang="cs-CZ" sz="3200" dirty="0" smtClean="0"/>
              <a:t> </a:t>
            </a:r>
            <a:r>
              <a:rPr lang="cs-CZ" sz="3200" dirty="0" err="1" smtClean="0"/>
              <a:t>it</a:t>
            </a:r>
            <a:r>
              <a:rPr lang="cs-CZ" sz="3200" dirty="0" smtClean="0"/>
              <a:t> </a:t>
            </a:r>
            <a:r>
              <a:rPr lang="cs-CZ" sz="3200" dirty="0" err="1" smtClean="0"/>
              <a:t>have</a:t>
            </a:r>
            <a:r>
              <a:rPr lang="cs-CZ" sz="3200" dirty="0" smtClean="0"/>
              <a:t> a </a:t>
            </a:r>
            <a:r>
              <a:rPr lang="cs-CZ" sz="3200" dirty="0" err="1" smtClean="0"/>
              <a:t>moral</a:t>
            </a:r>
            <a:r>
              <a:rPr lang="cs-CZ" sz="3200" dirty="0" smtClean="0"/>
              <a:t> status? </a:t>
            </a:r>
            <a:r>
              <a:rPr lang="cs-CZ" sz="3200" dirty="0" err="1" smtClean="0"/>
              <a:t>Is</a:t>
            </a:r>
            <a:r>
              <a:rPr lang="cs-CZ" sz="3200" dirty="0" smtClean="0"/>
              <a:t> </a:t>
            </a:r>
            <a:r>
              <a:rPr lang="cs-CZ" sz="3200" dirty="0" err="1" smtClean="0"/>
              <a:t>it</a:t>
            </a:r>
            <a:r>
              <a:rPr lang="cs-CZ" sz="3200" dirty="0" smtClean="0"/>
              <a:t> part </a:t>
            </a:r>
            <a:r>
              <a:rPr lang="cs-CZ" sz="3200" dirty="0" err="1" smtClean="0"/>
              <a:t>of</a:t>
            </a:r>
            <a:r>
              <a:rPr lang="cs-CZ" sz="3200" dirty="0" smtClean="0"/>
              <a:t> </a:t>
            </a:r>
            <a:r>
              <a:rPr lang="cs-CZ" sz="3200" dirty="0" err="1" smtClean="0"/>
              <a:t>moral</a:t>
            </a:r>
            <a:r>
              <a:rPr lang="cs-CZ" sz="3200" dirty="0" smtClean="0"/>
              <a:t> </a:t>
            </a:r>
            <a:r>
              <a:rPr lang="cs-CZ" sz="3200" dirty="0" err="1" smtClean="0"/>
              <a:t>community</a:t>
            </a:r>
            <a:r>
              <a:rPr lang="cs-CZ" sz="3200" dirty="0" smtClean="0"/>
              <a:t>? </a:t>
            </a:r>
            <a:r>
              <a:rPr lang="cs-CZ" sz="3200" dirty="0" err="1" smtClean="0"/>
              <a:t>Does</a:t>
            </a:r>
            <a:r>
              <a:rPr lang="cs-CZ" sz="3200" dirty="0" smtClean="0"/>
              <a:t> </a:t>
            </a:r>
            <a:r>
              <a:rPr lang="cs-CZ" sz="3200" dirty="0" err="1" smtClean="0"/>
              <a:t>it</a:t>
            </a:r>
            <a:r>
              <a:rPr lang="cs-CZ" sz="3200" dirty="0" smtClean="0"/>
              <a:t> </a:t>
            </a:r>
            <a:r>
              <a:rPr lang="cs-CZ" sz="3200" dirty="0" err="1" smtClean="0"/>
              <a:t>have</a:t>
            </a:r>
            <a:r>
              <a:rPr lang="cs-CZ" sz="3200" dirty="0" smtClean="0"/>
              <a:t> </a:t>
            </a:r>
            <a:r>
              <a:rPr lang="cs-CZ" sz="3200" dirty="0" err="1" smtClean="0"/>
              <a:t>an</a:t>
            </a:r>
            <a:r>
              <a:rPr lang="cs-CZ" sz="3200" dirty="0" smtClean="0"/>
              <a:t> </a:t>
            </a:r>
            <a:r>
              <a:rPr lang="cs-CZ" sz="3200" dirty="0" err="1" smtClean="0"/>
              <a:t>inherent</a:t>
            </a:r>
            <a:r>
              <a:rPr lang="cs-CZ" sz="3200" dirty="0" smtClean="0"/>
              <a:t> </a:t>
            </a:r>
            <a:r>
              <a:rPr lang="cs-CZ" sz="3200" dirty="0" err="1" smtClean="0"/>
              <a:t>value</a:t>
            </a:r>
            <a:r>
              <a:rPr lang="cs-CZ" sz="3200" dirty="0" smtClean="0"/>
              <a:t>? </a:t>
            </a:r>
            <a:r>
              <a:rPr lang="cs-CZ" sz="3200" dirty="0" err="1" smtClean="0"/>
              <a:t>Does</a:t>
            </a:r>
            <a:r>
              <a:rPr lang="cs-CZ" sz="3200" dirty="0" smtClean="0"/>
              <a:t> </a:t>
            </a:r>
            <a:r>
              <a:rPr lang="cs-CZ" sz="3200" dirty="0" err="1" smtClean="0"/>
              <a:t>it</a:t>
            </a:r>
            <a:r>
              <a:rPr lang="cs-CZ" sz="3200" dirty="0" smtClean="0"/>
              <a:t> </a:t>
            </a:r>
            <a:r>
              <a:rPr lang="cs-CZ" sz="3200" dirty="0" err="1" smtClean="0"/>
              <a:t>have</a:t>
            </a:r>
            <a:r>
              <a:rPr lang="cs-CZ" sz="3200" dirty="0" smtClean="0"/>
              <a:t> </a:t>
            </a:r>
            <a:r>
              <a:rPr lang="cs-CZ" sz="3200" dirty="0" err="1" smtClean="0"/>
              <a:t>rights</a:t>
            </a:r>
            <a:r>
              <a:rPr lang="cs-CZ" sz="3200" dirty="0" smtClean="0"/>
              <a:t>?</a:t>
            </a:r>
          </a:p>
          <a:p>
            <a:pPr lvl="1">
              <a:buFont typeface="Wingdings" pitchFamily="2" charset="2"/>
              <a:buChar char="q"/>
              <a:defRPr/>
            </a:pPr>
            <a:endParaRPr lang="cs-CZ" sz="3200" dirty="0"/>
          </a:p>
          <a:p>
            <a:pPr lvl="1">
              <a:buFont typeface="Wingdings" pitchFamily="2" charset="2"/>
              <a:buChar char="q"/>
              <a:defRPr/>
            </a:pPr>
            <a:endParaRPr lang="cs-CZ" dirty="0" smtClean="0"/>
          </a:p>
          <a:p>
            <a:pPr lvl="1">
              <a:buFont typeface="Wingdings" pitchFamily="2" charset="2"/>
              <a:buChar char="q"/>
              <a:defRPr/>
            </a:pPr>
            <a:endParaRPr lang="cs-CZ" b="1" dirty="0" smtClean="0"/>
          </a:p>
          <a:p>
            <a:pPr marL="457200" lvl="1" indent="0">
              <a:buFont typeface="Wingdings" pitchFamily="2" charset="2"/>
              <a:buNone/>
              <a:defRPr/>
            </a:pPr>
            <a:endParaRPr lang="cs-CZ" dirty="0"/>
          </a:p>
        </p:txBody>
      </p:sp>
    </p:spTree>
    <p:extLst>
      <p:ext uri="{BB962C8B-B14F-4D97-AF65-F5344CB8AC3E}">
        <p14:creationId xmlns:p14="http://schemas.microsoft.com/office/powerpoint/2010/main" val="36948527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4925" y="0"/>
            <a:ext cx="9109075" cy="692696"/>
          </a:xfrm>
        </p:spPr>
        <p:txBody>
          <a:bodyPr>
            <a:normAutofit/>
          </a:bodyPr>
          <a:lstStyle/>
          <a:p>
            <a:pPr algn="ctr">
              <a:defRPr/>
            </a:pPr>
            <a:r>
              <a:rPr lang="cs-CZ" sz="3600" dirty="0" err="1" smtClean="0"/>
              <a:t>Superintelligence</a:t>
            </a:r>
            <a:endParaRPr lang="en-US" sz="3600" dirty="0"/>
          </a:p>
        </p:txBody>
      </p:sp>
      <p:sp>
        <p:nvSpPr>
          <p:cNvPr id="169987" name="Rectangle 3"/>
          <p:cNvSpPr>
            <a:spLocks noGrp="1" noChangeArrowheads="1"/>
          </p:cNvSpPr>
          <p:nvPr>
            <p:ph type="body" idx="1"/>
          </p:nvPr>
        </p:nvSpPr>
        <p:spPr>
          <a:xfrm>
            <a:off x="468313" y="981075"/>
            <a:ext cx="8229600" cy="5416550"/>
          </a:xfrm>
        </p:spPr>
        <p:txBody>
          <a:bodyPr>
            <a:normAutofit fontScale="92500" lnSpcReduction="20000"/>
          </a:bodyPr>
          <a:lstStyle/>
          <a:p>
            <a:pPr lvl="1">
              <a:buFont typeface="Wingdings" pitchFamily="2" charset="2"/>
              <a:buChar char="q"/>
              <a:defRPr/>
            </a:pPr>
            <a:r>
              <a:rPr lang="cs-CZ" sz="3200" dirty="0" smtClean="0"/>
              <a:t> </a:t>
            </a:r>
            <a:r>
              <a:rPr lang="cs-CZ" sz="3200" dirty="0" err="1" smtClean="0"/>
              <a:t>Relatively</a:t>
            </a:r>
            <a:r>
              <a:rPr lang="cs-CZ" sz="3200" dirty="0" smtClean="0"/>
              <a:t> </a:t>
            </a:r>
            <a:r>
              <a:rPr lang="cs-CZ" sz="3200" dirty="0" err="1" smtClean="0"/>
              <a:t>omnipotent</a:t>
            </a:r>
            <a:r>
              <a:rPr lang="cs-CZ" sz="3200" dirty="0" smtClean="0"/>
              <a:t> and </a:t>
            </a:r>
            <a:r>
              <a:rPr lang="cs-CZ" sz="3200" dirty="0" err="1" smtClean="0"/>
              <a:t>omniscient</a:t>
            </a:r>
            <a:endParaRPr lang="cs-CZ" sz="3200" dirty="0" smtClean="0"/>
          </a:p>
          <a:p>
            <a:pPr lvl="1">
              <a:buFont typeface="Wingdings" pitchFamily="2" charset="2"/>
              <a:buChar char="q"/>
              <a:defRPr/>
            </a:pPr>
            <a:r>
              <a:rPr lang="cs-CZ" sz="3200" dirty="0">
                <a:effectLst/>
              </a:rPr>
              <a:t> </a:t>
            </a:r>
            <a:r>
              <a:rPr lang="cs-CZ" sz="3200" dirty="0" err="1" smtClean="0">
                <a:effectLst/>
              </a:rPr>
              <a:t>How</a:t>
            </a:r>
            <a:r>
              <a:rPr lang="cs-CZ" sz="3200" dirty="0" smtClean="0">
                <a:effectLst/>
              </a:rPr>
              <a:t> urgent </a:t>
            </a:r>
            <a:r>
              <a:rPr lang="cs-CZ" sz="3200" dirty="0" err="1" smtClean="0">
                <a:effectLst/>
              </a:rPr>
              <a:t>is</a:t>
            </a:r>
            <a:r>
              <a:rPr lang="cs-CZ" sz="3200" dirty="0" smtClean="0">
                <a:effectLst/>
              </a:rPr>
              <a:t> </a:t>
            </a:r>
            <a:r>
              <a:rPr lang="cs-CZ" sz="3200" dirty="0" err="1" smtClean="0">
                <a:effectLst/>
              </a:rPr>
              <a:t>it</a:t>
            </a:r>
            <a:r>
              <a:rPr lang="cs-CZ" sz="3200" dirty="0" smtClean="0">
                <a:effectLst/>
              </a:rPr>
              <a:t> to </a:t>
            </a:r>
            <a:r>
              <a:rPr lang="cs-CZ" sz="3200" dirty="0" err="1" smtClean="0">
                <a:effectLst/>
              </a:rPr>
              <a:t>solve</a:t>
            </a:r>
            <a:r>
              <a:rPr lang="cs-CZ" sz="3200" dirty="0" smtClean="0">
                <a:effectLst/>
              </a:rPr>
              <a:t> </a:t>
            </a:r>
            <a:r>
              <a:rPr lang="cs-CZ" sz="3200" dirty="0" err="1" smtClean="0">
                <a:effectLst/>
              </a:rPr>
              <a:t>ethical</a:t>
            </a:r>
            <a:r>
              <a:rPr lang="cs-CZ" sz="3200" dirty="0" smtClean="0">
                <a:effectLst/>
              </a:rPr>
              <a:t> </a:t>
            </a:r>
            <a:r>
              <a:rPr lang="cs-CZ" sz="3200" dirty="0" err="1" smtClean="0">
                <a:effectLst/>
              </a:rPr>
              <a:t>problems</a:t>
            </a:r>
            <a:r>
              <a:rPr lang="cs-CZ" sz="3200" dirty="0" smtClean="0">
                <a:effectLst/>
              </a:rPr>
              <a:t> </a:t>
            </a:r>
            <a:r>
              <a:rPr lang="cs-CZ" sz="3200" dirty="0" err="1" smtClean="0">
                <a:effectLst/>
              </a:rPr>
              <a:t>linked</a:t>
            </a:r>
            <a:r>
              <a:rPr lang="cs-CZ" sz="3200" dirty="0" smtClean="0">
                <a:effectLst/>
              </a:rPr>
              <a:t> </a:t>
            </a:r>
            <a:r>
              <a:rPr lang="cs-CZ" sz="3200" dirty="0" err="1" smtClean="0">
                <a:effectLst/>
              </a:rPr>
              <a:t>with</a:t>
            </a:r>
            <a:r>
              <a:rPr lang="cs-CZ" sz="3200" dirty="0" smtClean="0">
                <a:effectLst/>
              </a:rPr>
              <a:t> </a:t>
            </a:r>
            <a:r>
              <a:rPr lang="cs-CZ" sz="3200" dirty="0" err="1" smtClean="0">
                <a:effectLst/>
              </a:rPr>
              <a:t>the</a:t>
            </a:r>
            <a:r>
              <a:rPr lang="cs-CZ" sz="3200" dirty="0" smtClean="0">
                <a:effectLst/>
              </a:rPr>
              <a:t> </a:t>
            </a:r>
            <a:r>
              <a:rPr lang="cs-CZ" sz="3200" dirty="0" err="1" smtClean="0">
                <a:effectLst/>
              </a:rPr>
              <a:t>superintelligence</a:t>
            </a:r>
            <a:r>
              <a:rPr lang="cs-CZ" sz="3200" dirty="0" smtClean="0">
                <a:effectLst/>
              </a:rPr>
              <a:t>?</a:t>
            </a:r>
            <a:endParaRPr lang="cs-CZ" dirty="0" smtClean="0">
              <a:effectLst/>
            </a:endParaRPr>
          </a:p>
          <a:p>
            <a:pPr lvl="1">
              <a:buFont typeface="Wingdings" pitchFamily="2" charset="2"/>
              <a:buChar char="q"/>
              <a:defRPr/>
            </a:pPr>
            <a:r>
              <a:rPr lang="cs-CZ" sz="3200" dirty="0"/>
              <a:t> </a:t>
            </a:r>
            <a:r>
              <a:rPr lang="cs-CZ" sz="3200" dirty="0" err="1"/>
              <a:t>Can</a:t>
            </a:r>
            <a:r>
              <a:rPr lang="cs-CZ" sz="3200" dirty="0"/>
              <a:t> </a:t>
            </a:r>
            <a:r>
              <a:rPr lang="cs-CZ" sz="3200" dirty="0" err="1"/>
              <a:t>we</a:t>
            </a:r>
            <a:r>
              <a:rPr lang="cs-CZ" sz="3200" dirty="0"/>
              <a:t> </a:t>
            </a:r>
            <a:r>
              <a:rPr lang="cs-CZ" sz="3200" dirty="0" err="1"/>
              <a:t>identify</a:t>
            </a:r>
            <a:r>
              <a:rPr lang="cs-CZ" sz="3200" dirty="0"/>
              <a:t> </a:t>
            </a:r>
            <a:r>
              <a:rPr lang="cs-CZ" sz="3200" dirty="0" err="1" smtClean="0"/>
              <a:t>the</a:t>
            </a:r>
            <a:r>
              <a:rPr lang="cs-CZ" sz="3200" dirty="0" smtClean="0"/>
              <a:t> </a:t>
            </a:r>
            <a:r>
              <a:rPr lang="cs-CZ" sz="3200" dirty="0" err="1" smtClean="0"/>
              <a:t>threats</a:t>
            </a:r>
            <a:r>
              <a:rPr lang="cs-CZ" sz="3200" dirty="0" smtClean="0"/>
              <a:t> and </a:t>
            </a:r>
            <a:r>
              <a:rPr lang="cs-CZ" sz="3200" dirty="0" err="1" smtClean="0"/>
              <a:t>opportunities</a:t>
            </a:r>
            <a:r>
              <a:rPr lang="cs-CZ" sz="3200" dirty="0" smtClean="0"/>
              <a:t> </a:t>
            </a:r>
            <a:r>
              <a:rPr lang="cs-CZ" sz="3200" dirty="0" err="1" smtClean="0"/>
              <a:t>linked</a:t>
            </a:r>
            <a:r>
              <a:rPr lang="cs-CZ" sz="3200" dirty="0" smtClean="0"/>
              <a:t> </a:t>
            </a:r>
            <a:r>
              <a:rPr lang="cs-CZ" sz="3200" dirty="0" err="1" smtClean="0"/>
              <a:t>with</a:t>
            </a:r>
            <a:r>
              <a:rPr lang="cs-CZ" sz="3200" dirty="0" smtClean="0"/>
              <a:t> </a:t>
            </a:r>
            <a:r>
              <a:rPr lang="cs-CZ" sz="3200" dirty="0" err="1" smtClean="0"/>
              <a:t>the</a:t>
            </a:r>
            <a:r>
              <a:rPr lang="cs-CZ" sz="3200" dirty="0" smtClean="0"/>
              <a:t> </a:t>
            </a:r>
            <a:r>
              <a:rPr lang="cs-CZ" sz="3200" dirty="0" err="1" smtClean="0"/>
              <a:t>superintelligence</a:t>
            </a:r>
            <a:r>
              <a:rPr lang="cs-CZ" sz="3200" dirty="0" smtClean="0"/>
              <a:t>? </a:t>
            </a:r>
          </a:p>
          <a:p>
            <a:pPr lvl="2">
              <a:buFont typeface="Wingdings" pitchFamily="2" charset="2"/>
              <a:buChar char="q"/>
              <a:defRPr/>
            </a:pPr>
            <a:r>
              <a:rPr lang="cs-CZ" sz="2900" dirty="0" smtClean="0"/>
              <a:t> </a:t>
            </a:r>
            <a:r>
              <a:rPr lang="en-US" sz="2900" dirty="0">
                <a:hlinkClick r:id="rId2"/>
              </a:rPr>
              <a:t>The Book of </a:t>
            </a:r>
            <a:r>
              <a:rPr lang="en-US" sz="2900" dirty="0" smtClean="0">
                <a:hlinkClick r:id="rId2"/>
              </a:rPr>
              <a:t>Job</a:t>
            </a:r>
            <a:r>
              <a:rPr lang="cs-CZ" sz="2900" dirty="0" smtClean="0"/>
              <a:t>: </a:t>
            </a:r>
            <a:r>
              <a:rPr lang="en-US" sz="2900" dirty="0" smtClean="0"/>
              <a:t>an </a:t>
            </a:r>
            <a:r>
              <a:rPr lang="en-US" sz="2900" dirty="0"/>
              <a:t>investigation of the problem of divine </a:t>
            </a:r>
            <a:r>
              <a:rPr lang="en-US" sz="2900" dirty="0" smtClean="0"/>
              <a:t>justice</a:t>
            </a:r>
            <a:endParaRPr lang="cs-CZ" sz="2900" dirty="0" smtClean="0"/>
          </a:p>
          <a:p>
            <a:pPr lvl="3">
              <a:buFont typeface="Wingdings" pitchFamily="2" charset="2"/>
              <a:buChar char="q"/>
              <a:defRPr/>
            </a:pPr>
            <a:r>
              <a:rPr lang="cs-CZ" sz="2800" dirty="0"/>
              <a:t> </a:t>
            </a:r>
            <a:r>
              <a:rPr lang="cs-CZ" sz="2800" dirty="0" smtClean="0"/>
              <a:t>Karl Gustav Jung: </a:t>
            </a:r>
            <a:r>
              <a:rPr lang="cs-CZ" sz="2800" dirty="0" err="1" smtClean="0">
                <a:hlinkClick r:id="rId3"/>
              </a:rPr>
              <a:t>Answer</a:t>
            </a:r>
            <a:r>
              <a:rPr lang="cs-CZ" sz="2800" dirty="0" smtClean="0">
                <a:hlinkClick r:id="rId3"/>
              </a:rPr>
              <a:t> to Job</a:t>
            </a:r>
            <a:endParaRPr lang="cs-CZ" sz="2800" dirty="0" smtClean="0"/>
          </a:p>
          <a:p>
            <a:pPr lvl="2">
              <a:buFont typeface="Wingdings" pitchFamily="2" charset="2"/>
              <a:buChar char="q"/>
              <a:defRPr/>
            </a:pPr>
            <a:r>
              <a:rPr lang="cs-CZ" sz="2900" dirty="0"/>
              <a:t> </a:t>
            </a:r>
            <a:r>
              <a:rPr lang="cs-CZ" sz="2900" dirty="0" err="1" smtClean="0"/>
              <a:t>It</a:t>
            </a:r>
            <a:r>
              <a:rPr lang="cs-CZ" sz="2900" dirty="0" smtClean="0"/>
              <a:t> has </a:t>
            </a:r>
            <a:r>
              <a:rPr lang="cs-CZ" sz="2900" dirty="0" err="1" smtClean="0"/>
              <a:t>been</a:t>
            </a:r>
            <a:r>
              <a:rPr lang="cs-CZ" sz="2900" dirty="0" smtClean="0"/>
              <a:t> </a:t>
            </a:r>
            <a:r>
              <a:rPr lang="cs-CZ" sz="2900" dirty="0" err="1" smtClean="0"/>
              <a:t>discussed</a:t>
            </a:r>
            <a:r>
              <a:rPr lang="cs-CZ" sz="2900" dirty="0" smtClean="0"/>
              <a:t> in </a:t>
            </a:r>
            <a:r>
              <a:rPr lang="cs-CZ" sz="2900" dirty="0" err="1" smtClean="0"/>
              <a:t>the</a:t>
            </a:r>
            <a:r>
              <a:rPr lang="cs-CZ" sz="2900" dirty="0" smtClean="0"/>
              <a:t> </a:t>
            </a:r>
            <a:r>
              <a:rPr lang="cs-CZ" sz="2900" dirty="0" err="1" smtClean="0"/>
              <a:t>context</a:t>
            </a:r>
            <a:r>
              <a:rPr lang="cs-CZ" sz="2900" dirty="0" smtClean="0"/>
              <a:t> </a:t>
            </a:r>
            <a:r>
              <a:rPr lang="cs-CZ" sz="2900" dirty="0" err="1" smtClean="0"/>
              <a:t>of</a:t>
            </a:r>
            <a:r>
              <a:rPr lang="cs-CZ" sz="2900" dirty="0" smtClean="0"/>
              <a:t> </a:t>
            </a:r>
            <a:r>
              <a:rPr lang="cs-CZ" sz="2900" dirty="0" err="1" smtClean="0"/>
              <a:t>an</a:t>
            </a:r>
            <a:r>
              <a:rPr lang="cs-CZ" sz="2900" dirty="0" smtClean="0"/>
              <a:t> </a:t>
            </a:r>
            <a:r>
              <a:rPr lang="cs-CZ" sz="2900" dirty="0" err="1" smtClean="0">
                <a:hlinkClick r:id="rId4"/>
              </a:rPr>
              <a:t>extraterrestrial</a:t>
            </a:r>
            <a:r>
              <a:rPr lang="cs-CZ" sz="2900" dirty="0" smtClean="0">
                <a:hlinkClick r:id="rId4"/>
              </a:rPr>
              <a:t> </a:t>
            </a:r>
            <a:r>
              <a:rPr lang="cs-CZ" sz="2900" dirty="0" err="1" smtClean="0">
                <a:hlinkClick r:id="rId4"/>
              </a:rPr>
              <a:t>intelligence</a:t>
            </a:r>
            <a:endParaRPr lang="cs-CZ" sz="2900" dirty="0" smtClean="0"/>
          </a:p>
          <a:p>
            <a:pPr lvl="2">
              <a:buFont typeface="Wingdings" pitchFamily="2" charset="2"/>
              <a:buChar char="q"/>
              <a:defRPr/>
            </a:pPr>
            <a:r>
              <a:rPr lang="cs-CZ" sz="2900" dirty="0" smtClean="0"/>
              <a:t> TED Talk: </a:t>
            </a:r>
            <a:r>
              <a:rPr lang="cs-CZ" sz="2900" dirty="0" err="1" smtClean="0">
                <a:hlinkClick r:id="rId5"/>
              </a:rPr>
              <a:t>Will</a:t>
            </a:r>
            <a:r>
              <a:rPr lang="cs-CZ" sz="2900" dirty="0" smtClean="0">
                <a:hlinkClick r:id="rId5"/>
              </a:rPr>
              <a:t> </a:t>
            </a:r>
            <a:r>
              <a:rPr lang="cs-CZ" sz="2900" dirty="0" err="1" smtClean="0">
                <a:hlinkClick r:id="rId5"/>
              </a:rPr>
              <a:t>superintelligent</a:t>
            </a:r>
            <a:r>
              <a:rPr lang="cs-CZ" sz="2900" dirty="0" smtClean="0">
                <a:hlinkClick r:id="rId5"/>
              </a:rPr>
              <a:t> AI end </a:t>
            </a:r>
            <a:r>
              <a:rPr lang="cs-CZ" sz="2900" dirty="0" err="1" smtClean="0">
                <a:hlinkClick r:id="rId5"/>
              </a:rPr>
              <a:t>the</a:t>
            </a:r>
            <a:r>
              <a:rPr lang="cs-CZ" sz="2900" dirty="0" smtClean="0">
                <a:hlinkClick r:id="rId5"/>
              </a:rPr>
              <a:t> </a:t>
            </a:r>
            <a:r>
              <a:rPr lang="cs-CZ" sz="2900" dirty="0" err="1" smtClean="0">
                <a:hlinkClick r:id="rId5"/>
              </a:rPr>
              <a:t>World</a:t>
            </a:r>
            <a:r>
              <a:rPr lang="cs-CZ" sz="2900" dirty="0" smtClean="0">
                <a:hlinkClick r:id="rId5"/>
              </a:rPr>
              <a:t>?</a:t>
            </a:r>
            <a:endParaRPr lang="cs-CZ" sz="2900" dirty="0"/>
          </a:p>
          <a:p>
            <a:pPr lvl="2">
              <a:buFont typeface="Wingdings" pitchFamily="2" charset="2"/>
              <a:buChar char="q"/>
              <a:defRPr/>
            </a:pPr>
            <a:endParaRPr lang="cs-CZ" dirty="0" smtClean="0"/>
          </a:p>
          <a:p>
            <a:pPr lvl="1">
              <a:buFont typeface="Wingdings" pitchFamily="2" charset="2"/>
              <a:buChar char="q"/>
              <a:defRPr/>
            </a:pPr>
            <a:endParaRPr lang="cs-CZ" b="1" dirty="0" smtClean="0"/>
          </a:p>
          <a:p>
            <a:pPr marL="457200" lvl="1" indent="0">
              <a:buFont typeface="Wingdings" pitchFamily="2" charset="2"/>
              <a:buNone/>
              <a:defRPr/>
            </a:pPr>
            <a:endParaRPr lang="cs-CZ" dirty="0"/>
          </a:p>
        </p:txBody>
      </p:sp>
    </p:spTree>
    <p:extLst>
      <p:ext uri="{BB962C8B-B14F-4D97-AF65-F5344CB8AC3E}">
        <p14:creationId xmlns:p14="http://schemas.microsoft.com/office/powerpoint/2010/main" val="20143073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7" name="Rectangle 5"/>
          <p:cNvSpPr>
            <a:spLocks noGrp="1" noChangeArrowheads="1"/>
          </p:cNvSpPr>
          <p:nvPr>
            <p:ph type="ctrTitle"/>
          </p:nvPr>
        </p:nvSpPr>
        <p:spPr>
          <a:xfrm>
            <a:off x="611188" y="115888"/>
            <a:ext cx="8353425" cy="865187"/>
          </a:xfrm>
        </p:spPr>
        <p:txBody>
          <a:bodyPr/>
          <a:lstStyle/>
          <a:p>
            <a:pPr algn="ctr" eaLnBrk="1" hangingPunct="1">
              <a:defRPr/>
            </a:pPr>
            <a:r>
              <a:rPr lang="cs-CZ" altLang="cs-CZ" dirty="0" err="1" smtClean="0"/>
              <a:t>Discussion</a:t>
            </a:r>
            <a:r>
              <a:rPr lang="cs-CZ" altLang="cs-CZ" dirty="0" smtClean="0"/>
              <a:t> </a:t>
            </a:r>
            <a:r>
              <a:rPr lang="cs-CZ" altLang="cs-CZ" dirty="0" err="1" smtClean="0"/>
              <a:t>of</a:t>
            </a:r>
            <a:r>
              <a:rPr lang="cs-CZ" altLang="cs-CZ" dirty="0" smtClean="0"/>
              <a:t> </a:t>
            </a:r>
            <a:r>
              <a:rPr lang="cs-CZ" altLang="cs-CZ" dirty="0" err="1" smtClean="0"/>
              <a:t>Readings</a:t>
            </a:r>
            <a:r>
              <a:rPr lang="cs-CZ" altLang="cs-CZ" dirty="0" smtClean="0"/>
              <a:t> </a:t>
            </a:r>
            <a:endParaRPr lang="en-US" altLang="ja-JP" dirty="0" smtClean="0">
              <a:ea typeface="ＭＳ Ｐゴシック" charset="-128"/>
            </a:endParaRPr>
          </a:p>
        </p:txBody>
      </p:sp>
      <p:sp>
        <p:nvSpPr>
          <p:cNvPr id="115718" name="Rectangle 6"/>
          <p:cNvSpPr>
            <a:spLocks noGrp="1" noChangeArrowheads="1"/>
          </p:cNvSpPr>
          <p:nvPr>
            <p:ph type="subTitle" idx="1"/>
          </p:nvPr>
        </p:nvSpPr>
        <p:spPr>
          <a:xfrm>
            <a:off x="107504" y="836613"/>
            <a:ext cx="9036496" cy="6021387"/>
          </a:xfrm>
        </p:spPr>
        <p:txBody>
          <a:bodyPr>
            <a:normAutofit/>
          </a:bodyPr>
          <a:lstStyle/>
          <a:p>
            <a:pPr algn="l"/>
            <a:r>
              <a:rPr lang="cs-CZ" sz="3200" dirty="0" smtClean="0"/>
              <a:t>James </a:t>
            </a:r>
            <a:r>
              <a:rPr lang="cs-CZ" sz="3200" dirty="0" err="1" smtClean="0"/>
              <a:t>Buchanan</a:t>
            </a:r>
            <a:r>
              <a:rPr lang="cs-CZ" sz="3200" dirty="0" smtClean="0"/>
              <a:t>: Interview</a:t>
            </a:r>
          </a:p>
          <a:p>
            <a:pPr marL="457200" indent="-457200" algn="l">
              <a:buFont typeface="Wingdings" panose="05000000000000000000" pitchFamily="2" charset="2"/>
              <a:buChar char="q"/>
            </a:pPr>
            <a:r>
              <a:rPr lang="cs-CZ" sz="3200" dirty="0" smtClean="0"/>
              <a:t>He </a:t>
            </a:r>
            <a:r>
              <a:rPr lang="cs-CZ" sz="3200" dirty="0" err="1" smtClean="0"/>
              <a:t>valued</a:t>
            </a:r>
            <a:r>
              <a:rPr lang="cs-CZ" sz="3200" dirty="0" smtClean="0"/>
              <a:t> </a:t>
            </a:r>
            <a:r>
              <a:rPr lang="cs-CZ" sz="3200" dirty="0" err="1" smtClean="0"/>
              <a:t>individual</a:t>
            </a:r>
            <a:r>
              <a:rPr lang="cs-CZ" sz="3200" dirty="0" smtClean="0"/>
              <a:t> </a:t>
            </a:r>
            <a:r>
              <a:rPr lang="cs-CZ" sz="3200" dirty="0" err="1" smtClean="0"/>
              <a:t>liberty</a:t>
            </a:r>
            <a:r>
              <a:rPr lang="cs-CZ" sz="3200" dirty="0" smtClean="0"/>
              <a:t>.</a:t>
            </a:r>
          </a:p>
          <a:p>
            <a:pPr marL="457200" indent="-457200" algn="l">
              <a:buFont typeface="Wingdings" panose="05000000000000000000" pitchFamily="2" charset="2"/>
              <a:buChar char="q"/>
            </a:pPr>
            <a:r>
              <a:rPr lang="cs-CZ" sz="3200" dirty="0" smtClean="0"/>
              <a:t>He </a:t>
            </a:r>
            <a:r>
              <a:rPr lang="cs-CZ" sz="3200" dirty="0" err="1" smtClean="0"/>
              <a:t>was</a:t>
            </a:r>
            <a:r>
              <a:rPr lang="cs-CZ" sz="3200" dirty="0" smtClean="0"/>
              <a:t> a </a:t>
            </a:r>
            <a:r>
              <a:rPr lang="cs-CZ" sz="3200" dirty="0" err="1" smtClean="0"/>
              <a:t>contractarian</a:t>
            </a:r>
            <a:r>
              <a:rPr lang="cs-CZ" sz="3200" dirty="0" smtClean="0"/>
              <a:t>.</a:t>
            </a:r>
          </a:p>
          <a:p>
            <a:pPr marL="457200" indent="-457200" algn="l">
              <a:buFont typeface="Wingdings" panose="05000000000000000000" pitchFamily="2" charset="2"/>
              <a:buChar char="q"/>
            </a:pPr>
            <a:r>
              <a:rPr lang="cs-CZ" sz="3200" dirty="0" smtClean="0"/>
              <a:t>He </a:t>
            </a:r>
            <a:r>
              <a:rPr lang="cs-CZ" sz="3200" dirty="0" err="1" smtClean="0"/>
              <a:t>was</a:t>
            </a:r>
            <a:r>
              <a:rPr lang="cs-CZ" sz="3200" dirty="0" smtClean="0"/>
              <a:t> a </a:t>
            </a:r>
            <a:r>
              <a:rPr lang="cs-CZ" sz="3200" dirty="0" err="1" smtClean="0"/>
              <a:t>methodological</a:t>
            </a:r>
            <a:r>
              <a:rPr lang="cs-CZ" sz="3200" dirty="0" smtClean="0"/>
              <a:t> </a:t>
            </a:r>
            <a:r>
              <a:rPr lang="cs-CZ" sz="3200" dirty="0" err="1" smtClean="0"/>
              <a:t>individualist</a:t>
            </a:r>
            <a:r>
              <a:rPr lang="cs-CZ" sz="3200" dirty="0" smtClean="0"/>
              <a:t>.</a:t>
            </a:r>
          </a:p>
          <a:p>
            <a:pPr marL="457200" indent="-457200" algn="l">
              <a:buFont typeface="Wingdings" panose="05000000000000000000" pitchFamily="2" charset="2"/>
              <a:buChar char="q"/>
            </a:pPr>
            <a:r>
              <a:rPr lang="cs-CZ" sz="3200" dirty="0" smtClean="0"/>
              <a:t>He </a:t>
            </a:r>
            <a:r>
              <a:rPr lang="en-US" sz="3200" dirty="0"/>
              <a:t>liked to work at the level of fundamental ideas about </a:t>
            </a:r>
            <a:r>
              <a:rPr lang="cs-CZ" sz="3200" dirty="0" err="1" smtClean="0"/>
              <a:t>the</a:t>
            </a:r>
            <a:r>
              <a:rPr lang="cs-CZ" sz="3200" smtClean="0"/>
              <a:t> </a:t>
            </a:r>
            <a:r>
              <a:rPr lang="en-US" sz="3200" smtClean="0"/>
              <a:t>social </a:t>
            </a:r>
            <a:r>
              <a:rPr lang="en-US" sz="3200" dirty="0" err="1" smtClean="0"/>
              <a:t>orde</a:t>
            </a:r>
            <a:r>
              <a:rPr lang="cs-CZ" sz="3200" dirty="0" smtClean="0"/>
              <a:t>r</a:t>
            </a:r>
            <a:r>
              <a:rPr lang="en-US" sz="3200" dirty="0" smtClean="0"/>
              <a:t> </a:t>
            </a:r>
            <a:r>
              <a:rPr lang="en-US" sz="3200" dirty="0"/>
              <a:t>and the structure of society</a:t>
            </a:r>
            <a:r>
              <a:rPr lang="en-US" sz="3200" dirty="0" smtClean="0"/>
              <a:t>.</a:t>
            </a:r>
            <a:endParaRPr lang="cs-CZ" sz="3200" dirty="0" smtClean="0"/>
          </a:p>
          <a:p>
            <a:pPr marL="457200" indent="-457200" algn="l">
              <a:buFont typeface="Wingdings" panose="05000000000000000000" pitchFamily="2" charset="2"/>
              <a:buChar char="q"/>
            </a:pPr>
            <a:r>
              <a:rPr lang="cs-CZ" sz="3200" dirty="0" smtClean="0"/>
              <a:t>He </a:t>
            </a:r>
            <a:r>
              <a:rPr lang="en-US" sz="3200" dirty="0"/>
              <a:t>supported a constitutional change in the US to require a balanced federal budget.</a:t>
            </a:r>
          </a:p>
        </p:txBody>
      </p:sp>
    </p:spTree>
    <p:extLst>
      <p:ext uri="{BB962C8B-B14F-4D97-AF65-F5344CB8AC3E}">
        <p14:creationId xmlns:p14="http://schemas.microsoft.com/office/powerpoint/2010/main" val="21059134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7" name="Rectangle 5"/>
          <p:cNvSpPr>
            <a:spLocks noGrp="1" noChangeArrowheads="1"/>
          </p:cNvSpPr>
          <p:nvPr>
            <p:ph type="ctrTitle"/>
          </p:nvPr>
        </p:nvSpPr>
        <p:spPr>
          <a:xfrm>
            <a:off x="611188" y="115888"/>
            <a:ext cx="8353425" cy="865187"/>
          </a:xfrm>
        </p:spPr>
        <p:txBody>
          <a:bodyPr/>
          <a:lstStyle/>
          <a:p>
            <a:pPr algn="ctr" eaLnBrk="1" hangingPunct="1">
              <a:defRPr/>
            </a:pPr>
            <a:r>
              <a:rPr lang="cs-CZ" altLang="cs-CZ" dirty="0" err="1" smtClean="0"/>
              <a:t>Discussion</a:t>
            </a:r>
            <a:r>
              <a:rPr lang="cs-CZ" altLang="cs-CZ" dirty="0" smtClean="0"/>
              <a:t> </a:t>
            </a:r>
            <a:r>
              <a:rPr lang="cs-CZ" altLang="cs-CZ" dirty="0" err="1" smtClean="0"/>
              <a:t>of</a:t>
            </a:r>
            <a:r>
              <a:rPr lang="cs-CZ" altLang="cs-CZ" dirty="0" smtClean="0"/>
              <a:t> </a:t>
            </a:r>
            <a:r>
              <a:rPr lang="cs-CZ" altLang="cs-CZ" dirty="0" err="1" smtClean="0"/>
              <a:t>Readings</a:t>
            </a:r>
            <a:r>
              <a:rPr lang="cs-CZ" altLang="cs-CZ" dirty="0" smtClean="0"/>
              <a:t> </a:t>
            </a:r>
            <a:endParaRPr lang="en-US" altLang="ja-JP" dirty="0" smtClean="0">
              <a:ea typeface="ＭＳ Ｐゴシック" charset="-128"/>
            </a:endParaRPr>
          </a:p>
        </p:txBody>
      </p:sp>
      <p:sp>
        <p:nvSpPr>
          <p:cNvPr id="115718" name="Rectangle 6"/>
          <p:cNvSpPr>
            <a:spLocks noGrp="1" noChangeArrowheads="1"/>
          </p:cNvSpPr>
          <p:nvPr>
            <p:ph type="subTitle" idx="1"/>
          </p:nvPr>
        </p:nvSpPr>
        <p:spPr>
          <a:xfrm>
            <a:off x="107504" y="836613"/>
            <a:ext cx="9036496" cy="6021387"/>
          </a:xfrm>
        </p:spPr>
        <p:txBody>
          <a:bodyPr>
            <a:normAutofit fontScale="92500" lnSpcReduction="20000"/>
          </a:bodyPr>
          <a:lstStyle/>
          <a:p>
            <a:pPr algn="l"/>
            <a:r>
              <a:rPr lang="cs-CZ" sz="3200" dirty="0" smtClean="0"/>
              <a:t>J</a:t>
            </a:r>
            <a:r>
              <a:rPr lang="en-US" sz="3200" dirty="0" err="1" smtClean="0"/>
              <a:t>urgen</a:t>
            </a:r>
            <a:r>
              <a:rPr lang="en-US" sz="3200" dirty="0" smtClean="0"/>
              <a:t> </a:t>
            </a:r>
            <a:r>
              <a:rPr lang="en-US" sz="3200" dirty="0" err="1"/>
              <a:t>Habermas</a:t>
            </a:r>
            <a:r>
              <a:rPr lang="en-US" sz="3200" dirty="0"/>
              <a:t>: Between Facts and Norms - Contributions to a Discourse Theory of Law and Democracy: Chapter 3.2 "Moral Norms and Legal Norms: On the Complementary Relation between Natural Law and Positive Law" </a:t>
            </a:r>
            <a:endParaRPr lang="cs-CZ" sz="3200" dirty="0" smtClean="0"/>
          </a:p>
          <a:p>
            <a:pPr marL="457200" indent="-457200" algn="l">
              <a:buFont typeface="Wingdings" panose="05000000000000000000" pitchFamily="2" charset="2"/>
              <a:buChar char="q"/>
            </a:pPr>
            <a:r>
              <a:rPr lang="cs-CZ" sz="3200" dirty="0" smtClean="0"/>
              <a:t>A </a:t>
            </a:r>
            <a:r>
              <a:rPr lang="en-US" sz="3200" dirty="0" smtClean="0"/>
              <a:t>legal </a:t>
            </a:r>
            <a:r>
              <a:rPr lang="en-US" sz="3200" dirty="0"/>
              <a:t>order can be legitimate only </a:t>
            </a:r>
            <a:r>
              <a:rPr lang="en-US" sz="3200" dirty="0" smtClean="0"/>
              <a:t>if</a:t>
            </a:r>
            <a:r>
              <a:rPr lang="cs-CZ" sz="3200" dirty="0" smtClean="0"/>
              <a:t> </a:t>
            </a:r>
            <a:r>
              <a:rPr lang="en-US" sz="3200" dirty="0" smtClean="0"/>
              <a:t>it </a:t>
            </a:r>
            <a:r>
              <a:rPr lang="en-US" sz="3200" dirty="0"/>
              <a:t>does not contradict basic moral </a:t>
            </a:r>
            <a:r>
              <a:rPr lang="en-US" sz="3200" dirty="0" smtClean="0"/>
              <a:t>principles.</a:t>
            </a:r>
            <a:endParaRPr lang="cs-CZ" sz="3200" dirty="0"/>
          </a:p>
          <a:p>
            <a:pPr marL="457200" indent="-457200" algn="l">
              <a:buFont typeface="Wingdings" panose="05000000000000000000" pitchFamily="2" charset="2"/>
              <a:buChar char="q"/>
            </a:pPr>
            <a:r>
              <a:rPr lang="en-US" sz="3200" dirty="0" smtClean="0"/>
              <a:t>But </a:t>
            </a:r>
            <a:r>
              <a:rPr lang="en-US" sz="3200" dirty="0"/>
              <a:t>this moral reference must </a:t>
            </a:r>
            <a:r>
              <a:rPr lang="en-US" sz="3200" dirty="0" smtClean="0"/>
              <a:t>not</a:t>
            </a:r>
            <a:r>
              <a:rPr lang="cs-CZ" sz="3200" dirty="0" smtClean="0"/>
              <a:t> </a:t>
            </a:r>
            <a:r>
              <a:rPr lang="en-US" sz="3200" dirty="0" smtClean="0"/>
              <a:t>mislead </a:t>
            </a:r>
            <a:r>
              <a:rPr lang="en-US" sz="3200" dirty="0"/>
              <a:t>us into ranking morality above law, as though there </a:t>
            </a:r>
            <a:r>
              <a:rPr lang="en-US" sz="3200" dirty="0" smtClean="0"/>
              <a:t>were</a:t>
            </a:r>
            <a:r>
              <a:rPr lang="cs-CZ" sz="3200" dirty="0" smtClean="0"/>
              <a:t> </a:t>
            </a:r>
            <a:r>
              <a:rPr lang="en-US" sz="3200" dirty="0" smtClean="0"/>
              <a:t>a </a:t>
            </a:r>
            <a:r>
              <a:rPr lang="en-US" sz="3200" dirty="0"/>
              <a:t>hierarchy of norms. The notion of a higher law (i.e., a </a:t>
            </a:r>
            <a:r>
              <a:rPr lang="en-US" sz="3200" dirty="0" smtClean="0"/>
              <a:t>hierarchy</a:t>
            </a:r>
            <a:r>
              <a:rPr lang="cs-CZ" sz="3200" dirty="0" smtClean="0"/>
              <a:t> </a:t>
            </a:r>
            <a:r>
              <a:rPr lang="en-US" sz="3200" dirty="0" smtClean="0"/>
              <a:t>of </a:t>
            </a:r>
            <a:r>
              <a:rPr lang="en-US" sz="3200" dirty="0"/>
              <a:t>legal orders) belongs to the premodern world. Rather, </a:t>
            </a:r>
            <a:r>
              <a:rPr lang="en-US" sz="3200" dirty="0" smtClean="0"/>
              <a:t>autonomous </a:t>
            </a:r>
            <a:r>
              <a:rPr lang="en-US" sz="3200" dirty="0"/>
              <a:t>morality and the enacted law that depends on </a:t>
            </a:r>
            <a:r>
              <a:rPr lang="en-US" sz="3200" dirty="0" smtClean="0"/>
              <a:t>justification</a:t>
            </a:r>
            <a:r>
              <a:rPr lang="cs-CZ" sz="3200" dirty="0" smtClean="0"/>
              <a:t> </a:t>
            </a:r>
            <a:r>
              <a:rPr lang="en-US" sz="3200" dirty="0" smtClean="0"/>
              <a:t>stand </a:t>
            </a:r>
            <a:r>
              <a:rPr lang="en-US" sz="3200" dirty="0"/>
              <a:t>in a complementary relationship</a:t>
            </a:r>
            <a:r>
              <a:rPr lang="en-US" sz="3200" dirty="0" smtClean="0"/>
              <a:t>.</a:t>
            </a:r>
            <a:endParaRPr lang="en-US" sz="3200" dirty="0"/>
          </a:p>
        </p:txBody>
      </p:sp>
    </p:spTree>
    <p:extLst>
      <p:ext uri="{BB962C8B-B14F-4D97-AF65-F5344CB8AC3E}">
        <p14:creationId xmlns:p14="http://schemas.microsoft.com/office/powerpoint/2010/main" val="30788240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7" name="Rectangle 5"/>
          <p:cNvSpPr>
            <a:spLocks noGrp="1" noChangeArrowheads="1"/>
          </p:cNvSpPr>
          <p:nvPr>
            <p:ph type="ctrTitle"/>
          </p:nvPr>
        </p:nvSpPr>
        <p:spPr>
          <a:xfrm>
            <a:off x="611188" y="115888"/>
            <a:ext cx="8353425" cy="865187"/>
          </a:xfrm>
        </p:spPr>
        <p:txBody>
          <a:bodyPr/>
          <a:lstStyle/>
          <a:p>
            <a:pPr algn="ctr" eaLnBrk="1" hangingPunct="1">
              <a:defRPr/>
            </a:pPr>
            <a:r>
              <a:rPr lang="cs-CZ" altLang="cs-CZ" dirty="0" err="1" smtClean="0"/>
              <a:t>Discussion</a:t>
            </a:r>
            <a:r>
              <a:rPr lang="cs-CZ" altLang="cs-CZ" dirty="0" smtClean="0"/>
              <a:t> </a:t>
            </a:r>
            <a:r>
              <a:rPr lang="cs-CZ" altLang="cs-CZ" dirty="0" err="1" smtClean="0"/>
              <a:t>of</a:t>
            </a:r>
            <a:r>
              <a:rPr lang="cs-CZ" altLang="cs-CZ" dirty="0" smtClean="0"/>
              <a:t> </a:t>
            </a:r>
            <a:r>
              <a:rPr lang="cs-CZ" altLang="cs-CZ" dirty="0" err="1" smtClean="0"/>
              <a:t>Readings</a:t>
            </a:r>
            <a:r>
              <a:rPr lang="cs-CZ" altLang="cs-CZ" dirty="0" smtClean="0"/>
              <a:t> </a:t>
            </a:r>
            <a:endParaRPr lang="en-US" altLang="ja-JP" dirty="0" smtClean="0">
              <a:ea typeface="ＭＳ Ｐゴシック" charset="-128"/>
            </a:endParaRPr>
          </a:p>
        </p:txBody>
      </p:sp>
      <p:sp>
        <p:nvSpPr>
          <p:cNvPr id="115718" name="Rectangle 6"/>
          <p:cNvSpPr>
            <a:spLocks noGrp="1" noChangeArrowheads="1"/>
          </p:cNvSpPr>
          <p:nvPr>
            <p:ph type="subTitle" idx="1"/>
          </p:nvPr>
        </p:nvSpPr>
        <p:spPr>
          <a:xfrm>
            <a:off x="107504" y="836613"/>
            <a:ext cx="9036496" cy="6021387"/>
          </a:xfrm>
        </p:spPr>
        <p:txBody>
          <a:bodyPr>
            <a:normAutofit lnSpcReduction="10000"/>
          </a:bodyPr>
          <a:lstStyle/>
          <a:p>
            <a:pPr algn="l"/>
            <a:r>
              <a:rPr lang="cs-CZ" sz="3200" dirty="0" smtClean="0"/>
              <a:t>J</a:t>
            </a:r>
            <a:r>
              <a:rPr lang="en-US" sz="3200" dirty="0" err="1" smtClean="0"/>
              <a:t>urgen</a:t>
            </a:r>
            <a:r>
              <a:rPr lang="en-US" sz="3200" dirty="0" smtClean="0"/>
              <a:t> </a:t>
            </a:r>
            <a:r>
              <a:rPr lang="en-US" sz="3200" dirty="0" err="1"/>
              <a:t>Habermas</a:t>
            </a:r>
            <a:r>
              <a:rPr lang="en-US" sz="3200" dirty="0"/>
              <a:t>: Between Facts and Norms - Contributions to a Discourse Theory of Law and Democracy: </a:t>
            </a:r>
            <a:endParaRPr lang="cs-CZ" sz="3200" dirty="0" smtClean="0"/>
          </a:p>
          <a:p>
            <a:pPr marL="457200" indent="-457200" algn="l">
              <a:buFont typeface="Wingdings" panose="05000000000000000000" pitchFamily="2" charset="2"/>
              <a:buChar char="q"/>
            </a:pPr>
            <a:r>
              <a:rPr lang="cs-CZ" sz="3200" dirty="0"/>
              <a:t>O</a:t>
            </a:r>
            <a:r>
              <a:rPr lang="en-US" sz="3200" dirty="0" smtClean="0"/>
              <a:t>ne </a:t>
            </a:r>
            <a:r>
              <a:rPr lang="en-US" sz="3200" dirty="0"/>
              <a:t>must not </a:t>
            </a:r>
            <a:r>
              <a:rPr lang="en-US" sz="3200" dirty="0" smtClean="0"/>
              <a:t>succumb </a:t>
            </a:r>
            <a:r>
              <a:rPr lang="en-US" sz="3200" dirty="0"/>
              <a:t>to the ingrained prejudice suggesting that morality </a:t>
            </a:r>
            <a:r>
              <a:rPr lang="en-US" sz="3200" dirty="0" smtClean="0"/>
              <a:t>pertains</a:t>
            </a:r>
            <a:r>
              <a:rPr lang="cs-CZ" sz="3200" dirty="0" smtClean="0"/>
              <a:t> </a:t>
            </a:r>
            <a:r>
              <a:rPr lang="en-US" sz="3200" dirty="0" smtClean="0"/>
              <a:t>only </a:t>
            </a:r>
            <a:r>
              <a:rPr lang="en-US" sz="3200" dirty="0"/>
              <a:t>to social relationships for which one is personally </a:t>
            </a:r>
            <a:r>
              <a:rPr lang="en-US" sz="3200" dirty="0" smtClean="0"/>
              <a:t>responsible,</a:t>
            </a:r>
            <a:r>
              <a:rPr lang="cs-CZ" sz="3200" dirty="0"/>
              <a:t> </a:t>
            </a:r>
            <a:r>
              <a:rPr lang="en-US" sz="3200" dirty="0" smtClean="0"/>
              <a:t>whereas </a:t>
            </a:r>
            <a:r>
              <a:rPr lang="en-US" sz="3200" dirty="0"/>
              <a:t>law and political justice extend to institutionally mediated </a:t>
            </a:r>
            <a:r>
              <a:rPr lang="en-US" sz="3200" dirty="0" smtClean="0"/>
              <a:t>spheres </a:t>
            </a:r>
            <a:r>
              <a:rPr lang="en-US" sz="3200" dirty="0"/>
              <a:t>of </a:t>
            </a:r>
            <a:r>
              <a:rPr lang="en-US" sz="3200" dirty="0" smtClean="0"/>
              <a:t>interaction.</a:t>
            </a:r>
            <a:r>
              <a:rPr lang="cs-CZ" sz="3200" dirty="0" smtClean="0"/>
              <a:t> </a:t>
            </a:r>
            <a:r>
              <a:rPr lang="en-US" sz="3200" dirty="0" smtClean="0"/>
              <a:t>Discourse </a:t>
            </a:r>
            <a:r>
              <a:rPr lang="en-US" sz="3200" dirty="0"/>
              <a:t>theory conceives of morality </a:t>
            </a:r>
            <a:r>
              <a:rPr lang="en-US" sz="3200" dirty="0" smtClean="0"/>
              <a:t>as</a:t>
            </a:r>
            <a:r>
              <a:rPr lang="cs-CZ" sz="3200" dirty="0" smtClean="0"/>
              <a:t> </a:t>
            </a:r>
            <a:r>
              <a:rPr lang="en-US" sz="3200" dirty="0" smtClean="0"/>
              <a:t>an </a:t>
            </a:r>
            <a:r>
              <a:rPr lang="en-US" sz="3200" dirty="0"/>
              <a:t>authority that crosses the boundaries between private </a:t>
            </a:r>
            <a:r>
              <a:rPr lang="en-US" sz="3200" dirty="0" smtClean="0"/>
              <a:t>and</a:t>
            </a:r>
            <a:r>
              <a:rPr lang="cs-CZ" sz="3200" dirty="0" smtClean="0"/>
              <a:t> </a:t>
            </a:r>
            <a:r>
              <a:rPr lang="en-US" sz="3200" dirty="0" smtClean="0"/>
              <a:t>public </a:t>
            </a:r>
            <a:r>
              <a:rPr lang="en-US" sz="3200" dirty="0"/>
              <a:t>spheres; these boundaries vary throughout history </a:t>
            </a:r>
            <a:r>
              <a:rPr lang="en-US" sz="3200" dirty="0" smtClean="0"/>
              <a:t>anyhow</a:t>
            </a:r>
            <a:r>
              <a:rPr lang="cs-CZ" sz="3200" dirty="0"/>
              <a:t>.</a:t>
            </a:r>
            <a:endParaRPr lang="en-US" sz="3200" dirty="0"/>
          </a:p>
        </p:txBody>
      </p:sp>
    </p:spTree>
    <p:extLst>
      <p:ext uri="{BB962C8B-B14F-4D97-AF65-F5344CB8AC3E}">
        <p14:creationId xmlns:p14="http://schemas.microsoft.com/office/powerpoint/2010/main" val="4271813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7" name="Rectangle 5"/>
          <p:cNvSpPr>
            <a:spLocks noGrp="1" noChangeArrowheads="1"/>
          </p:cNvSpPr>
          <p:nvPr>
            <p:ph type="ctrTitle"/>
          </p:nvPr>
        </p:nvSpPr>
        <p:spPr>
          <a:xfrm>
            <a:off x="611188" y="115888"/>
            <a:ext cx="8353425" cy="865187"/>
          </a:xfrm>
        </p:spPr>
        <p:txBody>
          <a:bodyPr/>
          <a:lstStyle/>
          <a:p>
            <a:pPr algn="ctr" eaLnBrk="1" hangingPunct="1">
              <a:defRPr/>
            </a:pPr>
            <a:r>
              <a:rPr lang="cs-CZ" altLang="cs-CZ" dirty="0" err="1" smtClean="0"/>
              <a:t>Discussion</a:t>
            </a:r>
            <a:r>
              <a:rPr lang="cs-CZ" altLang="cs-CZ" dirty="0" smtClean="0"/>
              <a:t> </a:t>
            </a:r>
            <a:r>
              <a:rPr lang="cs-CZ" altLang="cs-CZ" dirty="0" err="1" smtClean="0"/>
              <a:t>of</a:t>
            </a:r>
            <a:r>
              <a:rPr lang="cs-CZ" altLang="cs-CZ" dirty="0" smtClean="0"/>
              <a:t> </a:t>
            </a:r>
            <a:r>
              <a:rPr lang="cs-CZ" altLang="cs-CZ" dirty="0" err="1" smtClean="0"/>
              <a:t>Readings</a:t>
            </a:r>
            <a:r>
              <a:rPr lang="cs-CZ" altLang="cs-CZ" dirty="0" smtClean="0"/>
              <a:t> </a:t>
            </a:r>
            <a:endParaRPr lang="en-US" altLang="ja-JP" dirty="0" smtClean="0">
              <a:ea typeface="ＭＳ Ｐゴシック" charset="-128"/>
            </a:endParaRPr>
          </a:p>
        </p:txBody>
      </p:sp>
      <p:sp>
        <p:nvSpPr>
          <p:cNvPr id="115718" name="Rectangle 6"/>
          <p:cNvSpPr>
            <a:spLocks noGrp="1" noChangeArrowheads="1"/>
          </p:cNvSpPr>
          <p:nvPr>
            <p:ph type="subTitle" idx="1"/>
          </p:nvPr>
        </p:nvSpPr>
        <p:spPr>
          <a:xfrm>
            <a:off x="107504" y="836613"/>
            <a:ext cx="9036496" cy="6021387"/>
          </a:xfrm>
        </p:spPr>
        <p:txBody>
          <a:bodyPr>
            <a:normAutofit fontScale="92500" lnSpcReduction="10000"/>
          </a:bodyPr>
          <a:lstStyle/>
          <a:p>
            <a:pPr algn="l"/>
            <a:r>
              <a:rPr lang="cs-CZ" sz="3200" dirty="0" smtClean="0"/>
              <a:t>J</a:t>
            </a:r>
            <a:r>
              <a:rPr lang="en-US" sz="3200" dirty="0" err="1" smtClean="0"/>
              <a:t>urgen</a:t>
            </a:r>
            <a:r>
              <a:rPr lang="en-US" sz="3200" dirty="0" smtClean="0"/>
              <a:t> </a:t>
            </a:r>
            <a:r>
              <a:rPr lang="en-US" sz="3200" dirty="0" err="1"/>
              <a:t>Habermas</a:t>
            </a:r>
            <a:r>
              <a:rPr lang="en-US" sz="3200" dirty="0"/>
              <a:t>: Between Facts and Norms - Contributions to a Discourse Theory of Law and Democracy: </a:t>
            </a:r>
            <a:endParaRPr lang="cs-CZ" sz="3200" dirty="0" smtClean="0"/>
          </a:p>
          <a:p>
            <a:pPr marL="457200" indent="-457200" algn="l">
              <a:buFont typeface="Wingdings" panose="05000000000000000000" pitchFamily="2" charset="2"/>
              <a:buChar char="q"/>
            </a:pPr>
            <a:r>
              <a:rPr lang="en-US" sz="3200" dirty="0" smtClean="0"/>
              <a:t>To </a:t>
            </a:r>
            <a:r>
              <a:rPr lang="en-US" sz="3200" dirty="0"/>
              <a:t>obtain sufficiently selective criteria for the distinction </a:t>
            </a:r>
            <a:r>
              <a:rPr lang="en-US" sz="3200" dirty="0" smtClean="0"/>
              <a:t>between</a:t>
            </a:r>
            <a:r>
              <a:rPr lang="cs-CZ" sz="3200" dirty="0" smtClean="0"/>
              <a:t> </a:t>
            </a:r>
            <a:r>
              <a:rPr lang="en-US" sz="3200" dirty="0" smtClean="0"/>
              <a:t>the </a:t>
            </a:r>
            <a:r>
              <a:rPr lang="en-US" sz="3200" dirty="0"/>
              <a:t>principles of democracy and morality, I start with the </a:t>
            </a:r>
            <a:r>
              <a:rPr lang="en-US" sz="3200" dirty="0" smtClean="0"/>
              <a:t>fact</a:t>
            </a:r>
            <a:r>
              <a:rPr lang="cs-CZ" sz="3200" dirty="0" smtClean="0"/>
              <a:t> </a:t>
            </a:r>
            <a:r>
              <a:rPr lang="en-US" sz="3200" dirty="0" smtClean="0"/>
              <a:t>that </a:t>
            </a:r>
            <a:r>
              <a:rPr lang="en-US" sz="3200" dirty="0"/>
              <a:t>the principle of democracy should establish a procedure </a:t>
            </a:r>
            <a:r>
              <a:rPr lang="en-US" sz="3200" dirty="0" smtClean="0"/>
              <a:t>of</a:t>
            </a:r>
            <a:r>
              <a:rPr lang="cs-CZ" sz="3200" dirty="0" smtClean="0"/>
              <a:t> </a:t>
            </a:r>
            <a:r>
              <a:rPr lang="en-US" sz="3200" dirty="0" smtClean="0"/>
              <a:t>legitimate </a:t>
            </a:r>
            <a:r>
              <a:rPr lang="en-US" sz="3200" dirty="0"/>
              <a:t>lawmaking. Specifically, the democratic principle states </a:t>
            </a:r>
            <a:r>
              <a:rPr lang="cs-CZ" sz="3200" dirty="0" err="1" smtClean="0"/>
              <a:t>that</a:t>
            </a:r>
            <a:r>
              <a:rPr lang="en-US" sz="3200" dirty="0" smtClean="0"/>
              <a:t>  </a:t>
            </a:r>
            <a:r>
              <a:rPr lang="en-US" sz="3200" dirty="0"/>
              <a:t>only those statutes may claim legitimacy that can meet with </a:t>
            </a:r>
            <a:r>
              <a:rPr lang="en-US" sz="3200" dirty="0" smtClean="0"/>
              <a:t>the</a:t>
            </a:r>
            <a:r>
              <a:rPr lang="cs-CZ" sz="3200" dirty="0" smtClean="0"/>
              <a:t> </a:t>
            </a:r>
            <a:r>
              <a:rPr lang="en-US" sz="3200" dirty="0" smtClean="0"/>
              <a:t>assent (</a:t>
            </a:r>
            <a:r>
              <a:rPr lang="en-US" sz="3200" dirty="0" err="1" smtClean="0"/>
              <a:t>Zustimmung</a:t>
            </a:r>
            <a:r>
              <a:rPr lang="en-US" sz="3200" dirty="0"/>
              <a:t>) of all citizens in a discursive process </a:t>
            </a:r>
            <a:r>
              <a:rPr lang="en-US" sz="3200" dirty="0" smtClean="0"/>
              <a:t>of</a:t>
            </a:r>
            <a:r>
              <a:rPr lang="cs-CZ" sz="3200" dirty="0" smtClean="0"/>
              <a:t> </a:t>
            </a:r>
            <a:r>
              <a:rPr lang="en-US" sz="3200" dirty="0" smtClean="0"/>
              <a:t>legislation</a:t>
            </a:r>
            <a:r>
              <a:rPr lang="cs-CZ" sz="3200" dirty="0"/>
              <a:t> </a:t>
            </a:r>
            <a:r>
              <a:rPr lang="en-US" sz="3200" dirty="0" smtClean="0"/>
              <a:t>that </a:t>
            </a:r>
            <a:r>
              <a:rPr lang="en-US" sz="3200" dirty="0"/>
              <a:t>in turn has been legally constituted. </a:t>
            </a:r>
          </a:p>
        </p:txBody>
      </p:sp>
    </p:spTree>
    <p:extLst>
      <p:ext uri="{BB962C8B-B14F-4D97-AF65-F5344CB8AC3E}">
        <p14:creationId xmlns:p14="http://schemas.microsoft.com/office/powerpoint/2010/main" val="13341329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7" name="Rectangle 5"/>
          <p:cNvSpPr>
            <a:spLocks noGrp="1" noChangeArrowheads="1"/>
          </p:cNvSpPr>
          <p:nvPr>
            <p:ph type="ctrTitle"/>
          </p:nvPr>
        </p:nvSpPr>
        <p:spPr>
          <a:xfrm>
            <a:off x="611188" y="115888"/>
            <a:ext cx="8353425" cy="865187"/>
          </a:xfrm>
        </p:spPr>
        <p:txBody>
          <a:bodyPr/>
          <a:lstStyle/>
          <a:p>
            <a:pPr algn="ctr" eaLnBrk="1" hangingPunct="1">
              <a:defRPr/>
            </a:pPr>
            <a:r>
              <a:rPr lang="cs-CZ" altLang="cs-CZ" dirty="0" err="1" smtClean="0"/>
              <a:t>Discussion</a:t>
            </a:r>
            <a:r>
              <a:rPr lang="cs-CZ" altLang="cs-CZ" dirty="0" smtClean="0"/>
              <a:t> </a:t>
            </a:r>
            <a:r>
              <a:rPr lang="cs-CZ" altLang="cs-CZ" dirty="0" err="1" smtClean="0"/>
              <a:t>of</a:t>
            </a:r>
            <a:r>
              <a:rPr lang="cs-CZ" altLang="cs-CZ" dirty="0" smtClean="0"/>
              <a:t> </a:t>
            </a:r>
            <a:r>
              <a:rPr lang="cs-CZ" altLang="cs-CZ" dirty="0" err="1" smtClean="0"/>
              <a:t>Readings</a:t>
            </a:r>
            <a:r>
              <a:rPr lang="cs-CZ" altLang="cs-CZ" dirty="0" smtClean="0"/>
              <a:t> </a:t>
            </a:r>
            <a:endParaRPr lang="en-US" altLang="ja-JP" dirty="0" smtClean="0">
              <a:ea typeface="ＭＳ Ｐゴシック" charset="-128"/>
            </a:endParaRPr>
          </a:p>
        </p:txBody>
      </p:sp>
      <p:sp>
        <p:nvSpPr>
          <p:cNvPr id="115718" name="Rectangle 6"/>
          <p:cNvSpPr>
            <a:spLocks noGrp="1" noChangeArrowheads="1"/>
          </p:cNvSpPr>
          <p:nvPr>
            <p:ph type="subTitle" idx="1"/>
          </p:nvPr>
        </p:nvSpPr>
        <p:spPr>
          <a:xfrm>
            <a:off x="107504" y="836613"/>
            <a:ext cx="9036496" cy="6021387"/>
          </a:xfrm>
        </p:spPr>
        <p:txBody>
          <a:bodyPr>
            <a:normAutofit/>
          </a:bodyPr>
          <a:lstStyle/>
          <a:p>
            <a:pPr algn="l"/>
            <a:r>
              <a:rPr lang="cs-CZ" sz="3200" dirty="0" smtClean="0"/>
              <a:t>J</a:t>
            </a:r>
            <a:r>
              <a:rPr lang="en-US" sz="3200" dirty="0" err="1" smtClean="0"/>
              <a:t>urgen</a:t>
            </a:r>
            <a:r>
              <a:rPr lang="en-US" sz="3200" dirty="0" smtClean="0"/>
              <a:t> </a:t>
            </a:r>
            <a:r>
              <a:rPr lang="en-US" sz="3200" dirty="0" err="1"/>
              <a:t>Habermas</a:t>
            </a:r>
            <a:r>
              <a:rPr lang="en-US" sz="3200" dirty="0"/>
              <a:t>: Between Facts and Norms - Contributions to a Discourse Theory of Law and Democracy: </a:t>
            </a:r>
            <a:endParaRPr lang="cs-CZ" sz="3200" dirty="0" smtClean="0"/>
          </a:p>
          <a:p>
            <a:pPr marL="457200" indent="-457200" algn="l">
              <a:buFont typeface="Wingdings" panose="05000000000000000000" pitchFamily="2" charset="2"/>
              <a:buChar char="q"/>
            </a:pPr>
            <a:r>
              <a:rPr lang="en-US" sz="2800" dirty="0"/>
              <a:t>Whereas the moral principle operates </a:t>
            </a:r>
            <a:r>
              <a:rPr lang="en-US" sz="2800" dirty="0" smtClean="0"/>
              <a:t>at</a:t>
            </a:r>
            <a:r>
              <a:rPr lang="cs-CZ" sz="2800" dirty="0" smtClean="0"/>
              <a:t> </a:t>
            </a:r>
            <a:r>
              <a:rPr lang="en-US" sz="2800" dirty="0" smtClean="0"/>
              <a:t>the </a:t>
            </a:r>
            <a:r>
              <a:rPr lang="en-US" sz="2800" dirty="0"/>
              <a:t>level at which a specific form of argumentation is </a:t>
            </a:r>
            <a:r>
              <a:rPr lang="en-US" sz="2800" dirty="0" smtClean="0"/>
              <a:t>internally</a:t>
            </a:r>
            <a:r>
              <a:rPr lang="cs-CZ" sz="2800" dirty="0" smtClean="0"/>
              <a:t> </a:t>
            </a:r>
            <a:r>
              <a:rPr lang="en-US" sz="2800" dirty="0" smtClean="0"/>
              <a:t>constituted</a:t>
            </a:r>
            <a:r>
              <a:rPr lang="en-US" sz="2800" dirty="0"/>
              <a:t>, the democratic principle refers to the level at </a:t>
            </a:r>
            <a:r>
              <a:rPr lang="en-US" sz="2800" dirty="0" smtClean="0"/>
              <a:t>which</a:t>
            </a:r>
            <a:r>
              <a:rPr lang="cs-CZ" sz="2800" dirty="0" smtClean="0"/>
              <a:t> </a:t>
            </a:r>
            <a:r>
              <a:rPr lang="en-US" sz="2800" dirty="0" smtClean="0"/>
              <a:t>interpenetrating </a:t>
            </a:r>
            <a:r>
              <a:rPr lang="en-US" sz="2800" dirty="0"/>
              <a:t>forms of argumentation are externally </a:t>
            </a:r>
            <a:r>
              <a:rPr lang="en-US" sz="2800" dirty="0" smtClean="0"/>
              <a:t>institutionalized.</a:t>
            </a:r>
            <a:r>
              <a:rPr lang="cs-CZ" sz="2800" dirty="0" smtClean="0"/>
              <a:t> </a:t>
            </a:r>
            <a:r>
              <a:rPr lang="en-US" sz="2800" dirty="0" smtClean="0"/>
              <a:t>At </a:t>
            </a:r>
            <a:r>
              <a:rPr lang="en-US" sz="2800" dirty="0"/>
              <a:t>this latter level, provisions are made for an </a:t>
            </a:r>
            <a:r>
              <a:rPr lang="en-US" sz="2800" dirty="0" smtClean="0"/>
              <a:t>effective</a:t>
            </a:r>
            <a:r>
              <a:rPr lang="cs-CZ" sz="2800" dirty="0" smtClean="0"/>
              <a:t> </a:t>
            </a:r>
            <a:r>
              <a:rPr lang="en-US" sz="2800" dirty="0" smtClean="0"/>
              <a:t>participation </a:t>
            </a:r>
            <a:r>
              <a:rPr lang="en-US" sz="2800" dirty="0"/>
              <a:t>in discursive processes of opinion- and </a:t>
            </a:r>
            <a:r>
              <a:rPr lang="en-US" sz="2800" dirty="0" smtClean="0"/>
              <a:t>will-formation</a:t>
            </a:r>
            <a:r>
              <a:rPr lang="en-US" sz="2800" dirty="0"/>
              <a:t>, which take place in forms of communication that are </a:t>
            </a:r>
            <a:r>
              <a:rPr lang="en-US" sz="2800" dirty="0" smtClean="0"/>
              <a:t>them</a:t>
            </a:r>
            <a:r>
              <a:rPr lang="cs-CZ" sz="2800" dirty="0" smtClean="0"/>
              <a:t> </a:t>
            </a:r>
            <a:r>
              <a:rPr lang="cs-CZ" sz="2800" dirty="0" err="1" smtClean="0"/>
              <a:t>selves</a:t>
            </a:r>
            <a:r>
              <a:rPr lang="cs-CZ" sz="2800" dirty="0" smtClean="0"/>
              <a:t> </a:t>
            </a:r>
            <a:r>
              <a:rPr lang="cs-CZ" sz="2800" dirty="0" err="1"/>
              <a:t>legally</a:t>
            </a:r>
            <a:r>
              <a:rPr lang="cs-CZ" sz="2800" dirty="0"/>
              <a:t> </a:t>
            </a:r>
            <a:r>
              <a:rPr lang="cs-CZ" sz="2800" dirty="0" err="1"/>
              <a:t>guaranteed</a:t>
            </a:r>
            <a:r>
              <a:rPr lang="cs-CZ" sz="2800" dirty="0"/>
              <a:t>.</a:t>
            </a:r>
          </a:p>
          <a:p>
            <a:pPr marL="457200" indent="-457200" algn="l">
              <a:buFont typeface="Wingdings" panose="05000000000000000000" pitchFamily="2" charset="2"/>
              <a:buChar char="q"/>
            </a:pPr>
            <a:endParaRPr lang="en-US" sz="3200" dirty="0"/>
          </a:p>
        </p:txBody>
      </p:sp>
    </p:spTree>
    <p:extLst>
      <p:ext uri="{BB962C8B-B14F-4D97-AF65-F5344CB8AC3E}">
        <p14:creationId xmlns:p14="http://schemas.microsoft.com/office/powerpoint/2010/main" val="23076806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7" name="Rectangle 5"/>
          <p:cNvSpPr>
            <a:spLocks noGrp="1" noChangeArrowheads="1"/>
          </p:cNvSpPr>
          <p:nvPr>
            <p:ph type="ctrTitle"/>
          </p:nvPr>
        </p:nvSpPr>
        <p:spPr>
          <a:xfrm>
            <a:off x="611188" y="115888"/>
            <a:ext cx="8353425" cy="865187"/>
          </a:xfrm>
        </p:spPr>
        <p:txBody>
          <a:bodyPr/>
          <a:lstStyle/>
          <a:p>
            <a:pPr algn="ctr" eaLnBrk="1" hangingPunct="1">
              <a:defRPr/>
            </a:pPr>
            <a:r>
              <a:rPr lang="cs-CZ" altLang="cs-CZ" dirty="0" err="1" smtClean="0"/>
              <a:t>Discussion</a:t>
            </a:r>
            <a:r>
              <a:rPr lang="cs-CZ" altLang="cs-CZ" dirty="0" smtClean="0"/>
              <a:t> </a:t>
            </a:r>
            <a:r>
              <a:rPr lang="cs-CZ" altLang="cs-CZ" dirty="0" err="1" smtClean="0"/>
              <a:t>of</a:t>
            </a:r>
            <a:r>
              <a:rPr lang="cs-CZ" altLang="cs-CZ" dirty="0" smtClean="0"/>
              <a:t> </a:t>
            </a:r>
            <a:r>
              <a:rPr lang="cs-CZ" altLang="cs-CZ" dirty="0" err="1" smtClean="0"/>
              <a:t>Readings</a:t>
            </a:r>
            <a:r>
              <a:rPr lang="cs-CZ" altLang="cs-CZ" dirty="0" smtClean="0"/>
              <a:t> </a:t>
            </a:r>
            <a:endParaRPr lang="en-US" altLang="ja-JP" dirty="0" smtClean="0">
              <a:ea typeface="ＭＳ Ｐゴシック" charset="-128"/>
            </a:endParaRPr>
          </a:p>
        </p:txBody>
      </p:sp>
      <p:sp>
        <p:nvSpPr>
          <p:cNvPr id="115718" name="Rectangle 6"/>
          <p:cNvSpPr>
            <a:spLocks noGrp="1" noChangeArrowheads="1"/>
          </p:cNvSpPr>
          <p:nvPr>
            <p:ph type="subTitle" idx="1"/>
          </p:nvPr>
        </p:nvSpPr>
        <p:spPr>
          <a:xfrm>
            <a:off x="107504" y="836613"/>
            <a:ext cx="9036496" cy="6021387"/>
          </a:xfrm>
        </p:spPr>
        <p:txBody>
          <a:bodyPr>
            <a:normAutofit/>
          </a:bodyPr>
          <a:lstStyle/>
          <a:p>
            <a:pPr algn="l"/>
            <a:r>
              <a:rPr lang="cs-CZ" sz="3200" dirty="0" smtClean="0"/>
              <a:t>J</a:t>
            </a:r>
            <a:r>
              <a:rPr lang="en-US" sz="3200" dirty="0" err="1" smtClean="0"/>
              <a:t>urgen</a:t>
            </a:r>
            <a:r>
              <a:rPr lang="en-US" sz="3200" dirty="0" smtClean="0"/>
              <a:t> </a:t>
            </a:r>
            <a:r>
              <a:rPr lang="en-US" sz="3200" dirty="0" err="1"/>
              <a:t>Habermas</a:t>
            </a:r>
            <a:r>
              <a:rPr lang="en-US" sz="3200" dirty="0"/>
              <a:t>: Between Facts and Norms - Contributions to a Discourse Theory of Law and Democracy: </a:t>
            </a:r>
            <a:endParaRPr lang="cs-CZ" sz="3200" dirty="0" smtClean="0"/>
          </a:p>
          <a:p>
            <a:pPr marL="457200" indent="-457200" algn="l">
              <a:buFont typeface="Wingdings" panose="05000000000000000000" pitchFamily="2" charset="2"/>
              <a:buChar char="q"/>
            </a:pPr>
            <a:r>
              <a:rPr lang="en-US" sz="2800" dirty="0" err="1"/>
              <a:t>Postconventional</a:t>
            </a:r>
            <a:r>
              <a:rPr lang="en-US" sz="2800" dirty="0"/>
              <a:t> morality provides no more than a </a:t>
            </a:r>
            <a:r>
              <a:rPr lang="en-US" sz="2800" dirty="0" smtClean="0"/>
              <a:t>procedure</a:t>
            </a:r>
            <a:r>
              <a:rPr lang="cs-CZ" sz="2800" dirty="0" smtClean="0"/>
              <a:t> </a:t>
            </a:r>
            <a:r>
              <a:rPr lang="en-US" sz="2800" dirty="0" smtClean="0"/>
              <a:t>for </a:t>
            </a:r>
            <a:r>
              <a:rPr lang="en-US" sz="2800" dirty="0"/>
              <a:t>impartially judging disputed questions. It cannot pick </a:t>
            </a:r>
            <a:r>
              <a:rPr lang="en-US" sz="2800" dirty="0" smtClean="0"/>
              <a:t>out</a:t>
            </a:r>
            <a:r>
              <a:rPr lang="cs-CZ" sz="2800" dirty="0" smtClean="0"/>
              <a:t> </a:t>
            </a:r>
            <a:r>
              <a:rPr lang="en-US" sz="2800" dirty="0" smtClean="0"/>
              <a:t>a </a:t>
            </a:r>
            <a:r>
              <a:rPr lang="en-US" sz="2800" dirty="0"/>
              <a:t>catalog of duties or even designate a list of hierarchically </a:t>
            </a:r>
            <a:r>
              <a:rPr lang="en-US" sz="2800" dirty="0" smtClean="0"/>
              <a:t>ordered</a:t>
            </a:r>
            <a:r>
              <a:rPr lang="cs-CZ" sz="2800" dirty="0" smtClean="0"/>
              <a:t> </a:t>
            </a:r>
            <a:r>
              <a:rPr lang="en-US" sz="2800" dirty="0" smtClean="0"/>
              <a:t>norms</a:t>
            </a:r>
            <a:r>
              <a:rPr lang="en-US" sz="2800" dirty="0"/>
              <a:t>, but it expects subjects to form their own judgments. </a:t>
            </a:r>
            <a:r>
              <a:rPr lang="en-US" sz="2800" dirty="0" smtClean="0"/>
              <a:t>Moreover,</a:t>
            </a:r>
            <a:r>
              <a:rPr lang="cs-CZ" sz="2800" dirty="0" smtClean="0"/>
              <a:t> </a:t>
            </a:r>
            <a:r>
              <a:rPr lang="en-US" sz="2800" dirty="0" smtClean="0"/>
              <a:t>the </a:t>
            </a:r>
            <a:r>
              <a:rPr lang="en-US" sz="2800" dirty="0"/>
              <a:t>communicative freedom they enjoy in moral </a:t>
            </a:r>
            <a:r>
              <a:rPr lang="en-US" sz="2800" dirty="0" smtClean="0"/>
              <a:t>discourses</a:t>
            </a:r>
            <a:r>
              <a:rPr lang="cs-CZ" sz="2800" dirty="0" smtClean="0"/>
              <a:t> </a:t>
            </a:r>
            <a:r>
              <a:rPr lang="en-US" sz="2800" dirty="0" smtClean="0"/>
              <a:t>leads </a:t>
            </a:r>
            <a:r>
              <a:rPr lang="en-US" sz="2800" dirty="0"/>
              <a:t>only to fallible insights in the contest </a:t>
            </a:r>
            <a:r>
              <a:rPr lang="en-US" sz="2800" dirty="0" smtClean="0"/>
              <a:t>of</a:t>
            </a:r>
            <a:r>
              <a:rPr lang="cs-CZ" sz="2800" dirty="0" smtClean="0"/>
              <a:t> </a:t>
            </a:r>
            <a:r>
              <a:rPr lang="en-US" sz="2800" dirty="0" smtClean="0"/>
              <a:t>interpretations</a:t>
            </a:r>
            <a:r>
              <a:rPr lang="en-US" sz="2800" dirty="0"/>
              <a:t>.</a:t>
            </a:r>
            <a:endParaRPr lang="en-US" sz="3200" dirty="0"/>
          </a:p>
        </p:txBody>
      </p:sp>
    </p:spTree>
    <p:extLst>
      <p:ext uri="{BB962C8B-B14F-4D97-AF65-F5344CB8AC3E}">
        <p14:creationId xmlns:p14="http://schemas.microsoft.com/office/powerpoint/2010/main" val="3008274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7" name="Rectangle 5"/>
          <p:cNvSpPr>
            <a:spLocks noGrp="1" noChangeArrowheads="1"/>
          </p:cNvSpPr>
          <p:nvPr>
            <p:ph type="ctrTitle"/>
          </p:nvPr>
        </p:nvSpPr>
        <p:spPr>
          <a:xfrm>
            <a:off x="611188" y="115888"/>
            <a:ext cx="8353425" cy="865187"/>
          </a:xfrm>
        </p:spPr>
        <p:txBody>
          <a:bodyPr/>
          <a:lstStyle/>
          <a:p>
            <a:pPr algn="ctr" eaLnBrk="1" hangingPunct="1">
              <a:defRPr/>
            </a:pPr>
            <a:r>
              <a:rPr lang="cs-CZ" altLang="cs-CZ" dirty="0" err="1" smtClean="0"/>
              <a:t>Discussion</a:t>
            </a:r>
            <a:r>
              <a:rPr lang="cs-CZ" altLang="cs-CZ" dirty="0" smtClean="0"/>
              <a:t> </a:t>
            </a:r>
            <a:r>
              <a:rPr lang="cs-CZ" altLang="cs-CZ" dirty="0" err="1" smtClean="0"/>
              <a:t>of</a:t>
            </a:r>
            <a:r>
              <a:rPr lang="cs-CZ" altLang="cs-CZ" dirty="0" smtClean="0"/>
              <a:t> </a:t>
            </a:r>
            <a:r>
              <a:rPr lang="cs-CZ" altLang="cs-CZ" dirty="0" err="1" smtClean="0"/>
              <a:t>Readings</a:t>
            </a:r>
            <a:r>
              <a:rPr lang="cs-CZ" altLang="cs-CZ" dirty="0" smtClean="0"/>
              <a:t> </a:t>
            </a:r>
            <a:endParaRPr lang="en-US" altLang="ja-JP" dirty="0" smtClean="0">
              <a:ea typeface="ＭＳ Ｐゴシック" charset="-128"/>
            </a:endParaRPr>
          </a:p>
        </p:txBody>
      </p:sp>
      <p:sp>
        <p:nvSpPr>
          <p:cNvPr id="115718" name="Rectangle 6"/>
          <p:cNvSpPr>
            <a:spLocks noGrp="1" noChangeArrowheads="1"/>
          </p:cNvSpPr>
          <p:nvPr>
            <p:ph type="subTitle" idx="1"/>
          </p:nvPr>
        </p:nvSpPr>
        <p:spPr>
          <a:xfrm>
            <a:off x="107504" y="836613"/>
            <a:ext cx="9036496" cy="6021387"/>
          </a:xfrm>
        </p:spPr>
        <p:txBody>
          <a:bodyPr>
            <a:normAutofit fontScale="85000" lnSpcReduction="10000"/>
          </a:bodyPr>
          <a:lstStyle/>
          <a:p>
            <a:pPr algn="l"/>
            <a:r>
              <a:rPr lang="cs-CZ" sz="3200" dirty="0" smtClean="0"/>
              <a:t>J</a:t>
            </a:r>
            <a:r>
              <a:rPr lang="en-US" sz="3200" dirty="0" err="1" smtClean="0"/>
              <a:t>urgen</a:t>
            </a:r>
            <a:r>
              <a:rPr lang="en-US" sz="3200" dirty="0" smtClean="0"/>
              <a:t> </a:t>
            </a:r>
            <a:r>
              <a:rPr lang="en-US" sz="3200" dirty="0" err="1"/>
              <a:t>Habermas</a:t>
            </a:r>
            <a:r>
              <a:rPr lang="en-US" sz="3200" dirty="0"/>
              <a:t>: Between Facts and Norms - Contributions to a Discourse Theory of Law and Democracy: </a:t>
            </a:r>
            <a:endParaRPr lang="cs-CZ" sz="3200" dirty="0" smtClean="0"/>
          </a:p>
          <a:p>
            <a:pPr marL="457200" indent="-457200" algn="l">
              <a:buFont typeface="Wingdings" panose="05000000000000000000" pitchFamily="2" charset="2"/>
              <a:buChar char="q"/>
            </a:pPr>
            <a:r>
              <a:rPr lang="cs-CZ" sz="2800" dirty="0"/>
              <a:t>A </a:t>
            </a:r>
            <a:r>
              <a:rPr lang="cs-CZ" sz="2800" dirty="0" err="1"/>
              <a:t>principled</a:t>
            </a:r>
            <a:r>
              <a:rPr lang="cs-CZ" sz="2800" dirty="0"/>
              <a:t> </a:t>
            </a:r>
            <a:r>
              <a:rPr lang="cs-CZ" sz="2800" dirty="0" smtClean="0"/>
              <a:t>morality </a:t>
            </a:r>
            <a:r>
              <a:rPr lang="en-US" sz="2800" dirty="0" smtClean="0"/>
              <a:t>whose </a:t>
            </a:r>
            <a:r>
              <a:rPr lang="en-US" sz="2800" dirty="0"/>
              <a:t>effectiveness was based solely on socialization processes </a:t>
            </a:r>
            <a:r>
              <a:rPr lang="en-US" sz="2800" dirty="0" smtClean="0"/>
              <a:t>and</a:t>
            </a:r>
            <a:r>
              <a:rPr lang="cs-CZ" sz="2800" dirty="0" smtClean="0"/>
              <a:t> </a:t>
            </a:r>
            <a:r>
              <a:rPr lang="en-US" sz="2800" dirty="0" smtClean="0"/>
              <a:t>individual </a:t>
            </a:r>
            <a:r>
              <a:rPr lang="en-US" sz="2800" dirty="0"/>
              <a:t>conscience would remain restricted to a narrow </a:t>
            </a:r>
            <a:r>
              <a:rPr lang="en-US" sz="2800" dirty="0" smtClean="0"/>
              <a:t>radius</a:t>
            </a:r>
            <a:r>
              <a:rPr lang="cs-CZ" sz="2800" dirty="0" smtClean="0"/>
              <a:t> </a:t>
            </a:r>
            <a:r>
              <a:rPr lang="en-US" sz="2800" dirty="0" smtClean="0"/>
              <a:t>of </a:t>
            </a:r>
            <a:r>
              <a:rPr lang="en-US" sz="2800" dirty="0"/>
              <a:t>action. Through a legal system with which it remains </a:t>
            </a:r>
            <a:r>
              <a:rPr lang="en-US" sz="2800" dirty="0" smtClean="0"/>
              <a:t>internally</a:t>
            </a:r>
            <a:r>
              <a:rPr lang="cs-CZ" sz="2800" dirty="0" smtClean="0"/>
              <a:t> </a:t>
            </a:r>
            <a:r>
              <a:rPr lang="en-US" sz="2800" dirty="0" smtClean="0"/>
              <a:t>coupled</a:t>
            </a:r>
            <a:r>
              <a:rPr lang="en-US" sz="2800" dirty="0"/>
              <a:t>, however, morality can spread to all spheres of </a:t>
            </a:r>
            <a:r>
              <a:rPr lang="en-US" sz="2800" dirty="0" smtClean="0"/>
              <a:t>action,</a:t>
            </a:r>
            <a:r>
              <a:rPr lang="cs-CZ" sz="2800" dirty="0" smtClean="0"/>
              <a:t> </a:t>
            </a:r>
            <a:r>
              <a:rPr lang="en-US" sz="2800" dirty="0" smtClean="0"/>
              <a:t>including </a:t>
            </a:r>
            <a:r>
              <a:rPr lang="en-US" sz="2800" dirty="0"/>
              <a:t>those systemically independent spheres of </a:t>
            </a:r>
            <a:r>
              <a:rPr lang="en-US" sz="2800" dirty="0" smtClean="0"/>
              <a:t>media-steered</a:t>
            </a:r>
            <a:r>
              <a:rPr lang="cs-CZ" sz="2800" dirty="0" smtClean="0"/>
              <a:t> </a:t>
            </a:r>
            <a:r>
              <a:rPr lang="en-US" sz="2800" dirty="0" smtClean="0"/>
              <a:t>interactions </a:t>
            </a:r>
            <a:r>
              <a:rPr lang="en-US" sz="2800" dirty="0"/>
              <a:t>that unburden actors of all moral expectations </a:t>
            </a:r>
            <a:r>
              <a:rPr lang="en-US" sz="2800" dirty="0" smtClean="0"/>
              <a:t>other</a:t>
            </a:r>
            <a:r>
              <a:rPr lang="cs-CZ" sz="2800" dirty="0" smtClean="0"/>
              <a:t> </a:t>
            </a:r>
            <a:r>
              <a:rPr lang="en-US" sz="2800" dirty="0" smtClean="0"/>
              <a:t>than </a:t>
            </a:r>
            <a:r>
              <a:rPr lang="en-US" sz="2800" dirty="0"/>
              <a:t>that of a general obedience to law. In less complex </a:t>
            </a:r>
            <a:r>
              <a:rPr lang="en-US" sz="2800" dirty="0" smtClean="0"/>
              <a:t>societies,</a:t>
            </a:r>
            <a:r>
              <a:rPr lang="cs-CZ" sz="2800" dirty="0" smtClean="0"/>
              <a:t> </a:t>
            </a:r>
            <a:r>
              <a:rPr lang="en-US" sz="2800" dirty="0" smtClean="0"/>
              <a:t>socially </a:t>
            </a:r>
            <a:r>
              <a:rPr lang="en-US" sz="2800" dirty="0"/>
              <a:t>integrating force inheres in the ethos of a form of </a:t>
            </a:r>
            <a:r>
              <a:rPr lang="en-US" sz="2800" dirty="0" smtClean="0"/>
              <a:t>life,</a:t>
            </a:r>
            <a:r>
              <a:rPr lang="cs-CZ" sz="2800" dirty="0" smtClean="0"/>
              <a:t> </a:t>
            </a:r>
            <a:r>
              <a:rPr lang="en-US" sz="2800" dirty="0" smtClean="0"/>
              <a:t>inasmuch </a:t>
            </a:r>
            <a:r>
              <a:rPr lang="en-US" sz="2800" dirty="0"/>
              <a:t>as this integral ethical life binds all the components </a:t>
            </a:r>
            <a:r>
              <a:rPr lang="en-US" sz="2800" dirty="0" smtClean="0"/>
              <a:t>of</a:t>
            </a:r>
            <a:r>
              <a:rPr lang="cs-CZ" sz="2800" dirty="0" smtClean="0"/>
              <a:t> </a:t>
            </a:r>
            <a:r>
              <a:rPr lang="en-US" sz="2800" dirty="0" smtClean="0"/>
              <a:t>the </a:t>
            </a:r>
            <a:r>
              <a:rPr lang="en-US" sz="2800" dirty="0"/>
              <a:t>lifeworld together, attuning concrete duties to institutions </a:t>
            </a:r>
            <a:r>
              <a:rPr lang="en-US" sz="2800" dirty="0" smtClean="0"/>
              <a:t>and</a:t>
            </a:r>
            <a:r>
              <a:rPr lang="cs-CZ" sz="2800" dirty="0" smtClean="0"/>
              <a:t> </a:t>
            </a:r>
            <a:r>
              <a:rPr lang="en-US" sz="2800" dirty="0" smtClean="0"/>
              <a:t>linking </a:t>
            </a:r>
            <a:r>
              <a:rPr lang="en-US" sz="2800" dirty="0"/>
              <a:t>them with motivations. Under conditions of high </a:t>
            </a:r>
            <a:r>
              <a:rPr lang="en-US" sz="2800" dirty="0" smtClean="0"/>
              <a:t>complexity,</a:t>
            </a:r>
            <a:r>
              <a:rPr lang="cs-CZ" sz="2800" dirty="0" smtClean="0"/>
              <a:t> </a:t>
            </a:r>
            <a:r>
              <a:rPr lang="en-US" sz="2800" dirty="0" smtClean="0"/>
              <a:t>moral </a:t>
            </a:r>
            <a:r>
              <a:rPr lang="en-US" sz="2800" dirty="0"/>
              <a:t>contents can spread throughout a society along </a:t>
            </a:r>
            <a:r>
              <a:rPr lang="en-US" sz="2800" dirty="0" smtClean="0"/>
              <a:t>the</a:t>
            </a:r>
            <a:r>
              <a:rPr lang="cs-CZ" sz="2800" dirty="0" smtClean="0"/>
              <a:t> </a:t>
            </a:r>
            <a:r>
              <a:rPr lang="cs-CZ" sz="2800" dirty="0" err="1" smtClean="0"/>
              <a:t>channels</a:t>
            </a:r>
            <a:r>
              <a:rPr lang="cs-CZ" sz="2800" dirty="0" smtClean="0"/>
              <a:t> </a:t>
            </a:r>
            <a:r>
              <a:rPr lang="cs-CZ" sz="2800" dirty="0" err="1"/>
              <a:t>of</a:t>
            </a:r>
            <a:r>
              <a:rPr lang="cs-CZ" sz="2800" dirty="0"/>
              <a:t> </a:t>
            </a:r>
            <a:r>
              <a:rPr lang="cs-CZ" sz="2800" dirty="0" err="1"/>
              <a:t>legal</a:t>
            </a:r>
            <a:r>
              <a:rPr lang="cs-CZ" sz="2800" dirty="0"/>
              <a:t> </a:t>
            </a:r>
            <a:r>
              <a:rPr lang="cs-CZ" sz="2800" dirty="0" err="1" smtClean="0"/>
              <a:t>regulation</a:t>
            </a:r>
            <a:endParaRPr lang="cs-CZ" sz="2800" dirty="0"/>
          </a:p>
        </p:txBody>
      </p:sp>
    </p:spTree>
    <p:extLst>
      <p:ext uri="{BB962C8B-B14F-4D97-AF65-F5344CB8AC3E}">
        <p14:creationId xmlns:p14="http://schemas.microsoft.com/office/powerpoint/2010/main" val="10218633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854546"/>
          </a:xfrm>
        </p:spPr>
        <p:txBody>
          <a:bodyPr>
            <a:normAutofit/>
          </a:bodyPr>
          <a:lstStyle/>
          <a:p>
            <a:pPr algn="ctr"/>
            <a:r>
              <a:rPr lang="cs-CZ" dirty="0" err="1" smtClean="0"/>
              <a:t>Outline</a:t>
            </a:r>
            <a:endParaRPr lang="en-US" dirty="0"/>
          </a:p>
        </p:txBody>
      </p:sp>
      <p:sp>
        <p:nvSpPr>
          <p:cNvPr id="169987" name="Rectangle 3"/>
          <p:cNvSpPr>
            <a:spLocks noGrp="1" noChangeArrowheads="1"/>
          </p:cNvSpPr>
          <p:nvPr>
            <p:ph type="body" idx="1"/>
          </p:nvPr>
        </p:nvSpPr>
        <p:spPr>
          <a:xfrm>
            <a:off x="467544" y="980728"/>
            <a:ext cx="8424936" cy="6912768"/>
          </a:xfrm>
        </p:spPr>
        <p:txBody>
          <a:bodyPr>
            <a:normAutofit/>
          </a:bodyPr>
          <a:lstStyle/>
          <a:p>
            <a:pPr marL="514350" lvl="0" indent="-514350">
              <a:buFont typeface="+mj-lt"/>
              <a:buAutoNum type="arabicPeriod"/>
            </a:pPr>
            <a:endParaRPr lang="cs-CZ" dirty="0" smtClean="0"/>
          </a:p>
          <a:p>
            <a:pPr marL="514350" indent="-514350">
              <a:buFont typeface="+mj-lt"/>
              <a:buAutoNum type="arabicPeriod"/>
            </a:pPr>
            <a:endParaRPr lang="cs-CZ" dirty="0"/>
          </a:p>
        </p:txBody>
      </p:sp>
      <p:sp>
        <p:nvSpPr>
          <p:cNvPr id="2" name="Obdélník 1"/>
          <p:cNvSpPr/>
          <p:nvPr/>
        </p:nvSpPr>
        <p:spPr>
          <a:xfrm>
            <a:off x="251520" y="1351508"/>
            <a:ext cx="8640960" cy="6186309"/>
          </a:xfrm>
          <a:prstGeom prst="rect">
            <a:avLst/>
          </a:prstGeom>
        </p:spPr>
        <p:txBody>
          <a:bodyPr wrap="square">
            <a:spAutoFit/>
          </a:bodyPr>
          <a:lstStyle/>
          <a:p>
            <a:pPr marL="514350" lvl="0" indent="-514350">
              <a:buFont typeface="Wingdings" panose="05000000000000000000" pitchFamily="2" charset="2"/>
              <a:buChar char="v"/>
            </a:pPr>
            <a:r>
              <a:rPr lang="cs-CZ" sz="3600" dirty="0" smtClean="0"/>
              <a:t> </a:t>
            </a:r>
            <a:r>
              <a:rPr lang="cs-CZ" sz="3600" dirty="0" err="1" smtClean="0"/>
              <a:t>Introduction</a:t>
            </a:r>
            <a:endParaRPr lang="cs-CZ" sz="3600" dirty="0" smtClean="0"/>
          </a:p>
          <a:p>
            <a:pPr marL="514350" lvl="0" indent="-514350">
              <a:buFont typeface="Wingdings" panose="05000000000000000000" pitchFamily="2" charset="2"/>
              <a:buChar char="v"/>
            </a:pPr>
            <a:r>
              <a:rPr lang="cs-CZ" sz="3600" dirty="0" smtClean="0"/>
              <a:t> ICT </a:t>
            </a:r>
            <a:r>
              <a:rPr lang="cs-CZ" sz="3600" dirty="0" err="1"/>
              <a:t>D</a:t>
            </a:r>
            <a:r>
              <a:rPr lang="cs-CZ" sz="3600" dirty="0" err="1" smtClean="0"/>
              <a:t>evelopment</a:t>
            </a:r>
            <a:r>
              <a:rPr lang="cs-CZ" sz="3600" dirty="0" smtClean="0"/>
              <a:t> and </a:t>
            </a:r>
            <a:r>
              <a:rPr lang="cs-CZ" sz="3600" dirty="0" err="1" smtClean="0"/>
              <a:t>Freedom</a:t>
            </a:r>
            <a:endParaRPr lang="cs-CZ" sz="3600" dirty="0" smtClean="0"/>
          </a:p>
          <a:p>
            <a:pPr marL="514350" lvl="0" indent="-514350">
              <a:buFont typeface="Wingdings" panose="05000000000000000000" pitchFamily="2" charset="2"/>
              <a:buChar char="v"/>
            </a:pPr>
            <a:r>
              <a:rPr lang="cs-CZ" sz="3600" dirty="0"/>
              <a:t> </a:t>
            </a:r>
            <a:r>
              <a:rPr lang="cs-CZ" sz="3600" dirty="0" err="1" smtClean="0"/>
              <a:t>Virtual</a:t>
            </a:r>
            <a:r>
              <a:rPr lang="cs-CZ" sz="3600" dirty="0" smtClean="0"/>
              <a:t> Reality and </a:t>
            </a:r>
            <a:r>
              <a:rPr lang="cs-CZ" sz="3600" dirty="0" err="1"/>
              <a:t>S</a:t>
            </a:r>
            <a:r>
              <a:rPr lang="cs-CZ" sz="3600" dirty="0" err="1" smtClean="0"/>
              <a:t>elf-realization</a:t>
            </a:r>
            <a:endParaRPr lang="cs-CZ" sz="3600" dirty="0" smtClean="0"/>
          </a:p>
          <a:p>
            <a:pPr marL="514350" lvl="0" indent="-514350">
              <a:buFont typeface="Wingdings" panose="05000000000000000000" pitchFamily="2" charset="2"/>
              <a:buChar char="v"/>
            </a:pPr>
            <a:r>
              <a:rPr lang="cs-CZ" sz="3600" dirty="0"/>
              <a:t> </a:t>
            </a:r>
            <a:r>
              <a:rPr lang="cs-CZ" sz="3600" dirty="0" err="1" smtClean="0"/>
              <a:t>Artificial</a:t>
            </a:r>
            <a:r>
              <a:rPr lang="cs-CZ" sz="3600" dirty="0" smtClean="0"/>
              <a:t> </a:t>
            </a:r>
            <a:r>
              <a:rPr lang="cs-CZ" sz="3600" dirty="0" err="1" smtClean="0"/>
              <a:t>Narrow</a:t>
            </a:r>
            <a:r>
              <a:rPr lang="cs-CZ" sz="3600" dirty="0" smtClean="0"/>
              <a:t> </a:t>
            </a:r>
            <a:r>
              <a:rPr lang="cs-CZ" sz="3600" dirty="0" err="1" smtClean="0"/>
              <a:t>Intelligence</a:t>
            </a:r>
            <a:r>
              <a:rPr lang="cs-CZ" sz="3600" dirty="0" smtClean="0"/>
              <a:t> (ANI)</a:t>
            </a:r>
          </a:p>
          <a:p>
            <a:pPr marL="514350" lvl="0" indent="-514350">
              <a:buFont typeface="Wingdings" panose="05000000000000000000" pitchFamily="2" charset="2"/>
              <a:buChar char="v"/>
            </a:pPr>
            <a:r>
              <a:rPr lang="cs-CZ" sz="3600" dirty="0" smtClean="0"/>
              <a:t> </a:t>
            </a:r>
            <a:r>
              <a:rPr lang="cs-CZ" sz="3600" dirty="0" err="1" smtClean="0"/>
              <a:t>Artificial</a:t>
            </a:r>
            <a:r>
              <a:rPr lang="cs-CZ" sz="3600" dirty="0" smtClean="0"/>
              <a:t> General </a:t>
            </a:r>
            <a:r>
              <a:rPr lang="cs-CZ" sz="3600" dirty="0" err="1" smtClean="0"/>
              <a:t>Intelligence</a:t>
            </a:r>
            <a:r>
              <a:rPr lang="cs-CZ" sz="3600" dirty="0" smtClean="0"/>
              <a:t> (AGI)</a:t>
            </a:r>
          </a:p>
          <a:p>
            <a:pPr marL="514350" lvl="0" indent="-514350">
              <a:buFont typeface="Wingdings" panose="05000000000000000000" pitchFamily="2" charset="2"/>
              <a:buChar char="v"/>
            </a:pPr>
            <a:r>
              <a:rPr lang="cs-CZ" sz="3600" dirty="0"/>
              <a:t> </a:t>
            </a:r>
            <a:r>
              <a:rPr lang="cs-CZ" sz="3600" dirty="0" err="1" smtClean="0"/>
              <a:t>Superintelligence</a:t>
            </a:r>
            <a:endParaRPr lang="cs-CZ" sz="3600" dirty="0" smtClean="0"/>
          </a:p>
          <a:p>
            <a:pPr marL="514350" lvl="0" indent="-514350">
              <a:buFont typeface="Wingdings" panose="05000000000000000000" pitchFamily="2" charset="2"/>
              <a:buChar char="v"/>
            </a:pPr>
            <a:endParaRPr lang="cs-CZ" sz="6000" dirty="0" smtClean="0"/>
          </a:p>
          <a:p>
            <a:pPr marL="514350" lvl="0" indent="-514350">
              <a:buFont typeface="Wingdings" panose="05000000000000000000" pitchFamily="2" charset="2"/>
              <a:buChar char="v"/>
            </a:pPr>
            <a:endParaRPr lang="cs-CZ" sz="6000" dirty="0" smtClean="0"/>
          </a:p>
          <a:p>
            <a:pPr lvl="0"/>
            <a:endParaRPr lang="cs-CZ" sz="6000" dirty="0"/>
          </a:p>
        </p:txBody>
      </p:sp>
    </p:spTree>
    <p:extLst>
      <p:ext uri="{BB962C8B-B14F-4D97-AF65-F5344CB8AC3E}">
        <p14:creationId xmlns:p14="http://schemas.microsoft.com/office/powerpoint/2010/main" val="3592839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3011</TotalTime>
  <Words>1438</Words>
  <Application>Microsoft Office PowerPoint</Application>
  <PresentationFormat>On-screen Show (4:3)</PresentationFormat>
  <Paragraphs>102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Tok</vt:lpstr>
      <vt:lpstr> </vt:lpstr>
      <vt:lpstr>Discussion of Readings </vt:lpstr>
      <vt:lpstr>Discussion of Readings </vt:lpstr>
      <vt:lpstr>Discussion of Readings </vt:lpstr>
      <vt:lpstr>Discussion of Readings </vt:lpstr>
      <vt:lpstr>Discussion of Readings </vt:lpstr>
      <vt:lpstr>Discussion of Readings </vt:lpstr>
      <vt:lpstr>Discussion of Readings </vt:lpstr>
      <vt:lpstr>Outline</vt:lpstr>
      <vt:lpstr>Introduction</vt:lpstr>
      <vt:lpstr>Introduction</vt:lpstr>
      <vt:lpstr>Introduction</vt:lpstr>
      <vt:lpstr>ICT Development and Freedom</vt:lpstr>
      <vt:lpstr>Virtual Reality and Self-Realization</vt:lpstr>
      <vt:lpstr>Narrow Artificial Intelligence</vt:lpstr>
      <vt:lpstr>Narrow Artificial Intelligence</vt:lpstr>
      <vt:lpstr>Narrow Artificial Intelligence</vt:lpstr>
      <vt:lpstr>General Artificial Intelligence (AGI)</vt:lpstr>
      <vt:lpstr>Superintelligence</vt:lpstr>
    </vt:vector>
  </TitlesOfParts>
  <Company>FSV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CEWeek1</dc:title>
  <dc:creator>FSV-UK</dc:creator>
  <cp:lastModifiedBy>Táta</cp:lastModifiedBy>
  <cp:revision>228</cp:revision>
  <dcterms:created xsi:type="dcterms:W3CDTF">2003-12-01T09:44:04Z</dcterms:created>
  <dcterms:modified xsi:type="dcterms:W3CDTF">2023-12-15T08:21:00Z</dcterms:modified>
</cp:coreProperties>
</file>