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70" r:id="rId3"/>
    <p:sldId id="265" r:id="rId4"/>
    <p:sldId id="298" r:id="rId5"/>
    <p:sldId id="299" r:id="rId6"/>
    <p:sldId id="301" r:id="rId7"/>
    <p:sldId id="302" r:id="rId8"/>
    <p:sldId id="300" r:id="rId9"/>
    <p:sldId id="303" r:id="rId10"/>
    <p:sldId id="305" r:id="rId11"/>
    <p:sldId id="309" r:id="rId12"/>
    <p:sldId id="306" r:id="rId13"/>
    <p:sldId id="311" r:id="rId14"/>
    <p:sldId id="310" r:id="rId15"/>
    <p:sldId id="313" r:id="rId16"/>
    <p:sldId id="312" r:id="rId17"/>
    <p:sldId id="314" r:id="rId18"/>
    <p:sldId id="315" r:id="rId19"/>
    <p:sldId id="316" r:id="rId20"/>
    <p:sldId id="304" r:id="rId21"/>
    <p:sldId id="318" r:id="rId22"/>
    <p:sldId id="326" r:id="rId23"/>
    <p:sldId id="329" r:id="rId24"/>
    <p:sldId id="328" r:id="rId25"/>
    <p:sldId id="317" r:id="rId26"/>
    <p:sldId id="320" r:id="rId27"/>
    <p:sldId id="319" r:id="rId28"/>
    <p:sldId id="325" r:id="rId29"/>
    <p:sldId id="327" r:id="rId30"/>
    <p:sldId id="322" r:id="rId31"/>
    <p:sldId id="323" r:id="rId32"/>
    <p:sldId id="324" r:id="rId33"/>
    <p:sldId id="297" r:id="rId34"/>
    <p:sldId id="321" r:id="rId35"/>
    <p:sldId id="276" r:id="rId36"/>
  </p:sldIdLst>
  <p:sldSz cx="9144000" cy="6858000" type="screen4x3"/>
  <p:notesSz cx="6858000" cy="9144000"/>
  <p:custDataLst>
    <p:tags r:id="rId39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133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22" autoAdjust="0"/>
    <p:restoredTop sz="94684" autoAdjust="0"/>
  </p:normalViewPr>
  <p:slideViewPr>
    <p:cSldViewPr>
      <p:cViewPr varScale="1">
        <p:scale>
          <a:sx n="114" d="100"/>
          <a:sy n="114" d="100"/>
        </p:scale>
        <p:origin x="165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55B38B0C-468F-57AB-AA69-318910D77A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4758DD6B-A3FC-E368-B20F-735964BCE7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A1B25-018A-4E64-830D-9BABD5BED9D9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8B8B8D4A-C6DE-80B2-B4F3-247C5FAC38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9B5A574-5B16-7511-1F6A-F5423C8032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38750-A3FD-4E20-9F24-963FB7545E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391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FD6B4-145F-4C79-9965-CC6FB2000381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B58B6-36A8-442F-89B0-910A52FA38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0551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Úvodní snímek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B58B6-36A8-442F-89B0-910A52FA38B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5734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Prázdný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B58B6-36A8-442F-89B0-910A52FA38B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5344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 userDrawn="1"/>
        </p:nvPicPr>
        <p:blipFill rotWithShape="1">
          <a:blip r:embed="rId2"/>
          <a:srcRect l="3576" r="13966"/>
          <a:stretch/>
        </p:blipFill>
        <p:spPr>
          <a:xfrm>
            <a:off x="0" y="0"/>
            <a:ext cx="9144000" cy="6886756"/>
          </a:xfrm>
          <a:prstGeom prst="rect">
            <a:avLst/>
          </a:prstGeom>
        </p:spPr>
      </p:pic>
      <p:sp>
        <p:nvSpPr>
          <p:cNvPr id="8" name="Obdélník 7"/>
          <p:cNvSpPr/>
          <p:nvPr userDrawn="1"/>
        </p:nvSpPr>
        <p:spPr>
          <a:xfrm flipV="1">
            <a:off x="0" y="5445224"/>
            <a:ext cx="9144000" cy="1458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56504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67426"/>
            <a:ext cx="2664296" cy="8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90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FA1556-DA45-45DC-ABFB-590EEAE4A10D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0FE3C62-C83A-473F-B5E2-82E942C6E1A0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89241"/>
            <a:ext cx="2664296" cy="8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7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FA1556-DA45-45DC-ABFB-590EEAE4A10D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0FE3C62-C83A-473F-B5E2-82E942C6E1A0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89241"/>
            <a:ext cx="2664296" cy="8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7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marL="0" lvl="0" indent="0">
              <a:lnSpc>
                <a:spcPts val="2899"/>
              </a:lnSpc>
              <a:spcBef>
                <a:spcPts val="0"/>
              </a:spcBef>
              <a:buNone/>
            </a:pP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Lorem ipsum dolor sit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amet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consectetuer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adipiscing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elit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.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Etiam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quis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quam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. Aenean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placerat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. In convallis. Proin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pede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metus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vulputate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nec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, fermentum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fringilla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vehicula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 vitae,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justo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.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Etiam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posuere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lacus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 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FA1556-DA45-45DC-ABFB-590EEAE4A10D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0FE3C62-C83A-473F-B5E2-82E942C6E1A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 flipV="1">
            <a:off x="0" y="6597353"/>
            <a:ext cx="9144000" cy="306367"/>
          </a:xfrm>
          <a:prstGeom prst="rect">
            <a:avLst/>
          </a:prstGeom>
          <a:solidFill>
            <a:srgbClr val="BB133E"/>
          </a:solidFill>
          <a:ln>
            <a:solidFill>
              <a:srgbClr val="BB1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89241"/>
            <a:ext cx="2664296" cy="814091"/>
          </a:xfrm>
          <a:prstGeom prst="rect">
            <a:avLst/>
          </a:prstGeom>
        </p:spPr>
      </p:pic>
      <p:sp>
        <p:nvSpPr>
          <p:cNvPr id="9" name="AutoShape 8">
            <a:extLst>
              <a:ext uri="{FF2B5EF4-FFF2-40B4-BE49-F238E27FC236}">
                <a16:creationId xmlns:a16="http://schemas.microsoft.com/office/drawing/2014/main" id="{87C22C84-45AC-7794-099D-E7A0D506F4E3}"/>
              </a:ext>
            </a:extLst>
          </p:cNvPr>
          <p:cNvSpPr/>
          <p:nvPr userDrawn="1"/>
        </p:nvSpPr>
        <p:spPr>
          <a:xfrm>
            <a:off x="3459093" y="1268760"/>
            <a:ext cx="2225814" cy="0"/>
          </a:xfrm>
          <a:prstGeom prst="line">
            <a:avLst/>
          </a:prstGeom>
          <a:ln w="38100" cap="flat">
            <a:solidFill>
              <a:srgbClr val="BB133E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71787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FA1556-DA45-45DC-ABFB-590EEAE4A10D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0FE3C62-C83A-473F-B5E2-82E942C6E1A0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89241"/>
            <a:ext cx="2664296" cy="8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6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FA1556-DA45-45DC-ABFB-590EEAE4A10D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0FE3C62-C83A-473F-B5E2-82E942C6E1A0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89241"/>
            <a:ext cx="2664296" cy="8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23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FA1556-DA45-45DC-ABFB-590EEAE4A10D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0FE3C62-C83A-473F-B5E2-82E942C6E1A0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89241"/>
            <a:ext cx="2664296" cy="8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1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FA1556-DA45-45DC-ABFB-590EEAE4A10D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0FE3C62-C83A-473F-B5E2-82E942C6E1A0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89241"/>
            <a:ext cx="2664296" cy="8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81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FA1556-DA45-45DC-ABFB-590EEAE4A10D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0FE3C62-C83A-473F-B5E2-82E942C6E1A0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89241"/>
            <a:ext cx="2664296" cy="8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86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FA1556-DA45-45DC-ABFB-590EEAE4A10D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0FE3C62-C83A-473F-B5E2-82E942C6E1A0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89241"/>
            <a:ext cx="2664296" cy="8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82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FA1556-DA45-45DC-ABFB-590EEAE4A10D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0FE3C62-C83A-473F-B5E2-82E942C6E1A0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89241"/>
            <a:ext cx="2664296" cy="8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79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4000" b="0" i="0" u="none" strike="noStrike" kern="1200" cap="none" spc="161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tillium Web Bold"/>
                <a:ea typeface="+mj-ea"/>
                <a:cs typeface="+mj-cs"/>
              </a:rPr>
              <a:t>Lorem Ipsum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Obdélník 6"/>
          <p:cNvSpPr/>
          <p:nvPr/>
        </p:nvSpPr>
        <p:spPr>
          <a:xfrm flipV="1">
            <a:off x="0" y="6597353"/>
            <a:ext cx="9144000" cy="306367"/>
          </a:xfrm>
          <a:prstGeom prst="rect">
            <a:avLst/>
          </a:prstGeom>
          <a:solidFill>
            <a:srgbClr val="BB133E"/>
          </a:solidFill>
          <a:ln>
            <a:solidFill>
              <a:srgbClr val="BB1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259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fsv.cuni.cz/fakulta/organy-fakulty/komise-pro-etiku-ve-vyzkumu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1287103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cs-CZ" sz="3200" dirty="0"/>
            </a:br>
            <a:r>
              <a:rPr lang="cs-CZ" sz="3200" dirty="0"/>
              <a:t>Výzkum v žurnalistických studiích: kvantitativní versus kvalitativní výzkum, etika výzkumu.</a:t>
            </a:r>
            <a:endParaRPr lang="cs-CZ" sz="5400" dirty="0">
              <a:solidFill>
                <a:schemeClr val="bg1"/>
              </a:solidFill>
              <a:latin typeface=""/>
            </a:endParaRPr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692624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spc="161" dirty="0">
                <a:solidFill>
                  <a:schemeClr val="bg2">
                    <a:lumMod val="10000"/>
                  </a:schemeClr>
                </a:solidFill>
                <a:latin typeface="Titillium Web Bold"/>
              </a:rPr>
              <a:t>Mgr. Anna Hrbáčková</a:t>
            </a:r>
            <a:endParaRPr lang="cs-CZ" sz="2400" dirty="0">
              <a:solidFill>
                <a:schemeClr val="bg2">
                  <a:lumMod val="10000"/>
                </a:schemeClr>
              </a:solidFill>
              <a:latin typeface="TitilliumText25L" pitchFamily="50" charset="-18"/>
            </a:endParaRPr>
          </a:p>
        </p:txBody>
      </p:sp>
      <p:sp>
        <p:nvSpPr>
          <p:cNvPr id="17" name="AutoShape 8"/>
          <p:cNvSpPr/>
          <p:nvPr/>
        </p:nvSpPr>
        <p:spPr>
          <a:xfrm>
            <a:off x="3459093" y="3068960"/>
            <a:ext cx="2225814" cy="0"/>
          </a:xfrm>
          <a:prstGeom prst="line">
            <a:avLst/>
          </a:prstGeom>
          <a:ln w="38100" cap="flat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63850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5022DA-5607-B56D-96E0-2B60976D0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9342FE-E3DD-4934-B9D4-5857737F4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00201"/>
            <a:ext cx="85689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Výzkumné téma: </a:t>
            </a:r>
          </a:p>
          <a:p>
            <a:pPr marL="0" indent="0">
              <a:buNone/>
            </a:pPr>
            <a:r>
              <a:rPr lang="cs-CZ" dirty="0"/>
              <a:t>Jaký typ zpráv lidé nejčastěji sdílejí </a:t>
            </a:r>
            <a:br>
              <a:rPr lang="cs-CZ" dirty="0"/>
            </a:br>
            <a:r>
              <a:rPr lang="cs-CZ" dirty="0"/>
              <a:t>na sociálních sítích?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AD33C85-F824-082F-E626-00138406C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104802"/>
            <a:ext cx="3168352" cy="346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6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17099-7739-16E3-9AE3-E4A6229A7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1C74B4-87CF-57CB-C2E8-3042AE09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1143000"/>
          </a:xfrm>
        </p:spPr>
        <p:txBody>
          <a:bodyPr>
            <a:noAutofit/>
          </a:bodyPr>
          <a:lstStyle/>
          <a:p>
            <a:r>
              <a:rPr lang="cs-CZ" sz="3000" dirty="0"/>
              <a:t>Jaký typ zpráv lidé nejčastěji sdílejí na sociálních sítích?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102549-14D4-52E5-70F2-47177FAEC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00201"/>
            <a:ext cx="8568952" cy="4525963"/>
          </a:xfrm>
        </p:spPr>
        <p:txBody>
          <a:bodyPr>
            <a:normAutofit/>
          </a:bodyPr>
          <a:lstStyle/>
          <a:p>
            <a:r>
              <a:rPr lang="cs-CZ" sz="2800" u="sng" dirty="0"/>
              <a:t>Indukce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115183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1AF78-03A4-DE19-D8B5-CBADAC0DD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784922-8397-9228-DE3B-B47372B87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1143000"/>
          </a:xfrm>
        </p:spPr>
        <p:txBody>
          <a:bodyPr>
            <a:noAutofit/>
          </a:bodyPr>
          <a:lstStyle/>
          <a:p>
            <a:r>
              <a:rPr lang="cs-CZ" sz="3000" dirty="0"/>
              <a:t>Jaký typ zpráv lidé nejčastěji sdílejí na sociálních sítích?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4EEB33-2F83-0E80-B2B4-44AF8B85B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00201"/>
            <a:ext cx="8568952" cy="4525963"/>
          </a:xfrm>
        </p:spPr>
        <p:txBody>
          <a:bodyPr>
            <a:normAutofit/>
          </a:bodyPr>
          <a:lstStyle/>
          <a:p>
            <a:r>
              <a:rPr lang="cs-CZ" sz="2800" u="sng" dirty="0"/>
              <a:t>Indukce</a:t>
            </a:r>
            <a:r>
              <a:rPr lang="cs-CZ" sz="2800" dirty="0"/>
              <a:t> </a:t>
            </a:r>
            <a:r>
              <a:rPr lang="cs-CZ" sz="2800" dirty="0">
                <a:sym typeface="Wingdings" pitchFamily="2" charset="2"/>
              </a:rPr>
              <a:t> analyzujeme vybraný počet nejčastěji sdílených zpráv během posledního roku na Facebooku/X, identifikujeme jejich společné rysy a na základě tematické analýzy formulujeme teorii, že emocionální a senzacechtivé titulky mají větší šanci na sdílení a šíření, než neutrální/seriózní obsah.</a:t>
            </a:r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4722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6FE6F-17E5-3D77-B402-627DD006A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A095B2-E5CE-1D9D-11EA-0174C8A89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1143000"/>
          </a:xfrm>
        </p:spPr>
        <p:txBody>
          <a:bodyPr>
            <a:noAutofit/>
          </a:bodyPr>
          <a:lstStyle/>
          <a:p>
            <a:r>
              <a:rPr lang="cs-CZ" sz="3000" dirty="0"/>
              <a:t>Jaký typ zpráv lidé nejčastěji sdílejí na sociálních sítích?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8B156C-E9A7-678C-C809-7AD479FBA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00201"/>
            <a:ext cx="8568952" cy="4525963"/>
          </a:xfrm>
        </p:spPr>
        <p:txBody>
          <a:bodyPr>
            <a:normAutofit/>
          </a:bodyPr>
          <a:lstStyle/>
          <a:p>
            <a:r>
              <a:rPr lang="cs-CZ" sz="2800" u="sng" dirty="0"/>
              <a:t>Dedukce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993740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750F3-9CBA-1ADB-3906-360CD74EF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02801B-531D-9679-CB64-D9463054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1143000"/>
          </a:xfrm>
        </p:spPr>
        <p:txBody>
          <a:bodyPr>
            <a:noAutofit/>
          </a:bodyPr>
          <a:lstStyle/>
          <a:p>
            <a:r>
              <a:rPr lang="cs-CZ" sz="3000" dirty="0"/>
              <a:t>Jaký typ zpráv lidé nejčastěji sdílejí na sociálních sítích?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BF1F67-14C3-FAF1-BFA8-5C52EEC3E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00201"/>
            <a:ext cx="8568952" cy="4525963"/>
          </a:xfrm>
        </p:spPr>
        <p:txBody>
          <a:bodyPr>
            <a:normAutofit/>
          </a:bodyPr>
          <a:lstStyle/>
          <a:p>
            <a:r>
              <a:rPr lang="cs-CZ" sz="2800" u="sng" dirty="0"/>
              <a:t>Dedukce</a:t>
            </a:r>
            <a:r>
              <a:rPr lang="cs-CZ" sz="2800" dirty="0"/>
              <a:t> </a:t>
            </a:r>
            <a:r>
              <a:rPr lang="cs-CZ" sz="2800" dirty="0">
                <a:sym typeface="Wingdings" pitchFamily="2" charset="2"/>
              </a:rPr>
              <a:t> testujeme hypotézu, že negativní zprávy se na sociálních sítích sdílejí více než pozitivní, a zkoumáme, jaký vliv mají různé faktory (styl psaní, téma zprávy, typ média) na její virální potenciál.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45888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EE94C-6DC1-A6C6-A107-D3E115408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03256E-46F1-7C31-3AFE-F8657A02A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1143000"/>
          </a:xfrm>
        </p:spPr>
        <p:txBody>
          <a:bodyPr>
            <a:noAutofit/>
          </a:bodyPr>
          <a:lstStyle/>
          <a:p>
            <a:r>
              <a:rPr lang="cs-CZ" sz="3000" dirty="0"/>
              <a:t>Jaký typ zpráv lidé nejčastěji sdílejí na sociálních sítích?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7415CB-3D9C-D446-C9F9-6F14B3933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00201"/>
            <a:ext cx="8568952" cy="4525963"/>
          </a:xfrm>
        </p:spPr>
        <p:txBody>
          <a:bodyPr>
            <a:normAutofit/>
          </a:bodyPr>
          <a:lstStyle/>
          <a:p>
            <a:r>
              <a:rPr lang="cs-CZ" sz="2800" u="sng" dirty="0"/>
              <a:t>Analýza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036241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84E14-D868-39CB-24D1-4D60720B5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56BAD0-5F26-9891-6740-4EB2862D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1143000"/>
          </a:xfrm>
        </p:spPr>
        <p:txBody>
          <a:bodyPr>
            <a:noAutofit/>
          </a:bodyPr>
          <a:lstStyle/>
          <a:p>
            <a:r>
              <a:rPr lang="cs-CZ" sz="3000" dirty="0"/>
              <a:t>Jaký typ zpráv lidé nejčastěji sdílejí na sociálních sítích?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B1EFCF-B9C6-CCDF-9C4F-3D9817C61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00201"/>
            <a:ext cx="8568952" cy="4525963"/>
          </a:xfrm>
        </p:spPr>
        <p:txBody>
          <a:bodyPr>
            <a:normAutofit/>
          </a:bodyPr>
          <a:lstStyle/>
          <a:p>
            <a:r>
              <a:rPr lang="cs-CZ" sz="2800" u="sng" dirty="0"/>
              <a:t>Analýza</a:t>
            </a:r>
            <a:r>
              <a:rPr lang="cs-CZ" sz="2800" dirty="0"/>
              <a:t> </a:t>
            </a:r>
            <a:r>
              <a:rPr lang="cs-CZ" sz="2800" dirty="0">
                <a:sym typeface="Wingdings" pitchFamily="2" charset="2"/>
              </a:rPr>
              <a:t> roztřídíme zprávy dle klíčových faktorů (tematické kategorie, styl komunikace, typ zdroje) a zkoumáme, které z těchto faktorů mají největší vliv na míru sdílení a </a:t>
            </a:r>
            <a:r>
              <a:rPr lang="cs-CZ" sz="2800" dirty="0" err="1">
                <a:sym typeface="Wingdings" pitchFamily="2" charset="2"/>
              </a:rPr>
              <a:t>engagement</a:t>
            </a:r>
            <a:r>
              <a:rPr lang="cs-CZ" sz="2800" dirty="0">
                <a:sym typeface="Wingdings" pitchFamily="2" charset="2"/>
              </a:rPr>
              <a:t>. </a:t>
            </a:r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517521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49306-7C14-76EF-3650-0170BCE2F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9E0423-2852-32E3-F14A-DD646A8A9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1143000"/>
          </a:xfrm>
        </p:spPr>
        <p:txBody>
          <a:bodyPr>
            <a:noAutofit/>
          </a:bodyPr>
          <a:lstStyle/>
          <a:p>
            <a:r>
              <a:rPr lang="cs-CZ" sz="3000" dirty="0"/>
              <a:t>Jaký typ zpráv lidé nejčastěji sdílejí na sociálních sítích?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0B0035-B8BF-128E-37E8-5301B39DE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00201"/>
            <a:ext cx="8568952" cy="4525963"/>
          </a:xfrm>
        </p:spPr>
        <p:txBody>
          <a:bodyPr>
            <a:normAutofit/>
          </a:bodyPr>
          <a:lstStyle/>
          <a:p>
            <a:r>
              <a:rPr lang="cs-CZ" sz="2800" u="sng" dirty="0"/>
              <a:t>Syntéza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442617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777FE-E84A-8F5A-0FEF-1D53CC42E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7ADEE6-CC36-9ABC-60EA-2758CB341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1143000"/>
          </a:xfrm>
        </p:spPr>
        <p:txBody>
          <a:bodyPr>
            <a:noAutofit/>
          </a:bodyPr>
          <a:lstStyle/>
          <a:p>
            <a:r>
              <a:rPr lang="cs-CZ" sz="3000" dirty="0"/>
              <a:t>Jaký typ zpráv lidé nejčastěji sdílejí na sociálních sítích?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1AF23C-DF40-427C-8481-FF3C2898C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00201"/>
            <a:ext cx="8568952" cy="4525963"/>
          </a:xfrm>
        </p:spPr>
        <p:txBody>
          <a:bodyPr>
            <a:normAutofit/>
          </a:bodyPr>
          <a:lstStyle/>
          <a:p>
            <a:r>
              <a:rPr lang="cs-CZ" sz="2800" u="sng" dirty="0"/>
              <a:t>Syntéza</a:t>
            </a:r>
            <a:r>
              <a:rPr lang="cs-CZ" sz="2800" dirty="0"/>
              <a:t> </a:t>
            </a:r>
            <a:r>
              <a:rPr lang="cs-CZ" sz="2800" dirty="0">
                <a:sym typeface="Wingdings" pitchFamily="2" charset="2"/>
              </a:rPr>
              <a:t> na základě výsledků navrhneme doporučení pro mediální praxi – jak mohou média vytvářet atraktivní a kvalitní obsah, a zároveň jak mohou sociální sítě podpořit šíření relevantních zpráv namísto senzacechtivého obsahu.</a:t>
            </a:r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416385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C98BB-DE32-A4BE-0CC5-31A9D6AFE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B34234-2BCA-BA47-0D84-AE840AADD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1143000"/>
          </a:xfrm>
        </p:spPr>
        <p:txBody>
          <a:bodyPr>
            <a:noAutofit/>
          </a:bodyPr>
          <a:lstStyle/>
          <a:p>
            <a:r>
              <a:rPr lang="cs-CZ" sz="3000" dirty="0"/>
              <a:t>Jaký typ zpráv lidé nejčastěji sdílejí na sociálních sítích?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3FC6BD-7ABB-20E0-A2DC-BEDF58EAF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24" y="1268760"/>
            <a:ext cx="8568952" cy="4525963"/>
          </a:xfrm>
        </p:spPr>
        <p:txBody>
          <a:bodyPr>
            <a:normAutofit lnSpcReduction="10000"/>
          </a:bodyPr>
          <a:lstStyle/>
          <a:p>
            <a:r>
              <a:rPr lang="cs-CZ" sz="2000" u="sng" dirty="0"/>
              <a:t>Indukce</a:t>
            </a:r>
            <a:r>
              <a:rPr lang="cs-CZ" sz="2000" dirty="0"/>
              <a:t> </a:t>
            </a:r>
            <a:r>
              <a:rPr lang="cs-CZ" sz="2000" dirty="0">
                <a:sym typeface="Wingdings" pitchFamily="2" charset="2"/>
              </a:rPr>
              <a:t> analyzujeme vybraný počet nejčastěji sdílených zpráv během posledního roku na Facebooku/X, identifikujeme jejich společné rysy a na základě tematické analýzy formulujeme teorii, že emocionální a senzacechtivé titulky mají větší šanci na sdílení a šíření, než neutrální/seriózní obsah.</a:t>
            </a:r>
            <a:endParaRPr lang="cs-CZ" sz="2000" dirty="0"/>
          </a:p>
          <a:p>
            <a:r>
              <a:rPr lang="cs-CZ" sz="2000" u="sng" dirty="0"/>
              <a:t>Dedukce</a:t>
            </a:r>
            <a:r>
              <a:rPr lang="cs-CZ" sz="2000" dirty="0"/>
              <a:t> </a:t>
            </a:r>
            <a:r>
              <a:rPr lang="cs-CZ" sz="2000" dirty="0">
                <a:sym typeface="Wingdings" pitchFamily="2" charset="2"/>
              </a:rPr>
              <a:t> testujeme hypotézu, že negativní zprávy se sdílí více než pozitivní, a zkoumáme, jaký vliv mají různé faktory (styl psaní, téma, typ média) na její virální potenciál. </a:t>
            </a:r>
            <a:endParaRPr lang="cs-CZ" sz="2000" dirty="0"/>
          </a:p>
          <a:p>
            <a:r>
              <a:rPr lang="cs-CZ" sz="2000" u="sng" dirty="0"/>
              <a:t>Analýza</a:t>
            </a:r>
            <a:r>
              <a:rPr lang="cs-CZ" sz="2000" dirty="0"/>
              <a:t> </a:t>
            </a:r>
            <a:r>
              <a:rPr lang="cs-CZ" sz="2000" dirty="0">
                <a:sym typeface="Wingdings" pitchFamily="2" charset="2"/>
              </a:rPr>
              <a:t> roztřídíme zprávy dle klíčových faktorů (tematické kategorie, styl komunikace, typ zdroje) a zkoumáme, které z těchto faktorů mají největší vliv na míru sdílení a </a:t>
            </a:r>
            <a:r>
              <a:rPr lang="cs-CZ" sz="2000" dirty="0" err="1">
                <a:sym typeface="Wingdings" pitchFamily="2" charset="2"/>
              </a:rPr>
              <a:t>engagement</a:t>
            </a:r>
            <a:r>
              <a:rPr lang="cs-CZ" sz="2000" dirty="0">
                <a:sym typeface="Wingdings" pitchFamily="2" charset="2"/>
              </a:rPr>
              <a:t>. </a:t>
            </a:r>
            <a:endParaRPr lang="cs-CZ" sz="2000" dirty="0"/>
          </a:p>
          <a:p>
            <a:r>
              <a:rPr lang="cs-CZ" sz="2000" u="sng" dirty="0"/>
              <a:t>Syntéza</a:t>
            </a:r>
            <a:r>
              <a:rPr lang="cs-CZ" sz="2000" dirty="0"/>
              <a:t> </a:t>
            </a:r>
            <a:r>
              <a:rPr lang="cs-CZ" sz="2000" dirty="0">
                <a:sym typeface="Wingdings" pitchFamily="2" charset="2"/>
              </a:rPr>
              <a:t> na základě výsledků navrhneme doporučení pro zodpovědnou mediální praxi – jak mohou média vytvářet atraktivní a kvalitní obsah, a zároveň jak mohou sociální sítě podpořit šíření relevantních zpráv namísto senzacechtivého obsahu.</a:t>
            </a: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73272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206033-5E48-D083-85E2-9F40EC871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pc="161" dirty="0">
                <a:solidFill>
                  <a:schemeClr val="bg2">
                    <a:lumMod val="10000"/>
                  </a:schemeClr>
                </a:solidFill>
                <a:latin typeface="Titillium Web Bold"/>
              </a:rPr>
              <a:t>Cíle přednášky</a:t>
            </a:r>
            <a:endParaRPr lang="cs-CZ" noProof="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EA369EA-540C-AA80-9E66-B373F599A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3000" spc="-34" noProof="0" dirty="0">
                <a:solidFill>
                  <a:srgbClr val="000000"/>
                </a:solidFill>
                <a:latin typeface="Titillium Web Regular"/>
              </a:rPr>
              <a:t>definovat vědu a výzkum </a:t>
            </a:r>
          </a:p>
          <a:p>
            <a:r>
              <a:rPr lang="cs-CZ" sz="3000" spc="-34" dirty="0">
                <a:solidFill>
                  <a:srgbClr val="000000"/>
                </a:solidFill>
                <a:latin typeface="Titillium Web Regular"/>
              </a:rPr>
              <a:t>rozlišit indukci/dedukci/analýzu/syntézu</a:t>
            </a:r>
            <a:endParaRPr lang="cs-CZ" sz="3000" spc="-34" noProof="0" dirty="0">
              <a:solidFill>
                <a:srgbClr val="000000"/>
              </a:solidFill>
              <a:latin typeface="Titillium Web Regular"/>
            </a:endParaRPr>
          </a:p>
          <a:p>
            <a:r>
              <a:rPr lang="cs-CZ" sz="3000" spc="-34" dirty="0">
                <a:solidFill>
                  <a:srgbClr val="000000"/>
                </a:solidFill>
                <a:latin typeface="Titillium Web Regular"/>
              </a:rPr>
              <a:t>osvěžit si</a:t>
            </a:r>
            <a:r>
              <a:rPr lang="cs-CZ" sz="3000" spc="-34" noProof="0" dirty="0">
                <a:solidFill>
                  <a:srgbClr val="000000"/>
                </a:solidFill>
                <a:latin typeface="Titillium Web Regular"/>
              </a:rPr>
              <a:t> kvantitativní a kvalitativní výzkum, jejich rozdíly, výhody a nevýhody</a:t>
            </a:r>
          </a:p>
          <a:p>
            <a:r>
              <a:rPr lang="cs-CZ" sz="3000" spc="-34" noProof="0" dirty="0">
                <a:solidFill>
                  <a:srgbClr val="000000"/>
                </a:solidFill>
                <a:latin typeface="Titillium Web Regular"/>
              </a:rPr>
              <a:t>naťuknout etické aspekty výzkumu </a:t>
            </a:r>
          </a:p>
          <a:p>
            <a:r>
              <a:rPr lang="cs-CZ" sz="3000" spc="-34" dirty="0">
                <a:solidFill>
                  <a:srgbClr val="000000"/>
                </a:solidFill>
                <a:latin typeface="Titillium Web Regular"/>
              </a:rPr>
              <a:t>uvědomit si rozdíly i shody mezi vědeckým a každodenním uvažováním </a:t>
            </a:r>
          </a:p>
          <a:p>
            <a:pPr marL="0" indent="0">
              <a:buNone/>
            </a:pPr>
            <a:endParaRPr lang="cs-CZ" sz="3000" spc="-34" noProof="0" dirty="0">
              <a:solidFill>
                <a:srgbClr val="000000"/>
              </a:solidFill>
              <a:latin typeface="Titillium Web Regular"/>
            </a:endParaRPr>
          </a:p>
          <a:p>
            <a:pPr marL="0" indent="0">
              <a:buNone/>
            </a:pPr>
            <a:endParaRPr lang="cs-CZ" spc="-34" noProof="0" dirty="0">
              <a:solidFill>
                <a:srgbClr val="000000"/>
              </a:solidFill>
              <a:latin typeface="Titillium Web Regular"/>
            </a:endParaRPr>
          </a:p>
          <a:p>
            <a:pPr marL="0" indent="0">
              <a:buNone/>
            </a:pPr>
            <a:r>
              <a:rPr lang="cs-CZ" spc="-34" noProof="0" dirty="0">
                <a:solidFill>
                  <a:srgbClr val="000000"/>
                </a:solidFill>
                <a:latin typeface="Titillium Web Regular"/>
              </a:rPr>
              <a:t> </a:t>
            </a:r>
          </a:p>
          <a:p>
            <a:pPr marL="0" indent="0">
              <a:buNone/>
            </a:pPr>
            <a:endParaRPr lang="cs-CZ" spc="-34" noProof="0" dirty="0">
              <a:solidFill>
                <a:srgbClr val="000000"/>
              </a:solidFill>
              <a:latin typeface="Titillium Web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86369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6A1BDD-6E90-7EFD-0200-54EF471C5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/>
              <a:t>Diskuse</a:t>
            </a:r>
            <a:r>
              <a:rPr lang="cs-CZ" sz="3600" dirty="0"/>
              <a:t>: příklady v mediálním výzkumu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A7C352-F964-9C77-8CEE-5A58F455B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dopad umělé inteligence na novinářskou práci</a:t>
            </a:r>
          </a:p>
          <a:p>
            <a:r>
              <a:rPr lang="cs-CZ" sz="2800" dirty="0"/>
              <a:t>multitasking v redakcích </a:t>
            </a:r>
          </a:p>
          <a:p>
            <a:r>
              <a:rPr lang="cs-CZ" sz="2800" dirty="0" err="1"/>
              <a:t>fake</a:t>
            </a:r>
            <a:r>
              <a:rPr lang="cs-CZ" sz="2800" dirty="0"/>
              <a:t> </a:t>
            </a:r>
            <a:r>
              <a:rPr lang="cs-CZ" sz="2800" dirty="0" err="1"/>
              <a:t>news</a:t>
            </a:r>
            <a:r>
              <a:rPr lang="cs-CZ" sz="2800" dirty="0"/>
              <a:t> a šíření dezinformací na soc. sítích</a:t>
            </a:r>
          </a:p>
          <a:p>
            <a:r>
              <a:rPr lang="cs-CZ" sz="2800" dirty="0"/>
              <a:t>vliv </a:t>
            </a:r>
            <a:r>
              <a:rPr lang="cs-CZ" sz="2800" dirty="0" err="1"/>
              <a:t>clickbaitových</a:t>
            </a:r>
            <a:r>
              <a:rPr lang="cs-CZ" sz="2800" dirty="0"/>
              <a:t> titulků na chování čtenářů </a:t>
            </a:r>
          </a:p>
          <a:p>
            <a:r>
              <a:rPr lang="cs-CZ" sz="2800" dirty="0"/>
              <a:t>vztah publika k investigativní žurnalistice</a:t>
            </a:r>
          </a:p>
          <a:p>
            <a:r>
              <a:rPr lang="cs-CZ" sz="2800" dirty="0"/>
              <a:t>mediální reprezentace genderových stereotypů </a:t>
            </a:r>
            <a:br>
              <a:rPr lang="cs-CZ" sz="2800" dirty="0"/>
            </a:br>
            <a:r>
              <a:rPr lang="cs-CZ" sz="2800" dirty="0"/>
              <a:t>v reklamě </a:t>
            </a:r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669382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BEE5AD-D226-C189-04B0-04DC19C38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Specifika výzkumu v žurnalistice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5486B4-AF44-78CD-56FC-9F16AD17B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/>
              <a:t>interdisciplinární charakter</a:t>
            </a:r>
          </a:p>
          <a:p>
            <a:r>
              <a:rPr lang="cs-CZ" sz="2600" dirty="0"/>
              <a:t>propojování teorie a praxe </a:t>
            </a:r>
          </a:p>
          <a:p>
            <a:r>
              <a:rPr lang="cs-CZ" sz="2600" dirty="0"/>
              <a:t>dynamické změny v médiích</a:t>
            </a:r>
          </a:p>
          <a:p>
            <a:r>
              <a:rPr lang="cs-CZ" sz="2600" dirty="0"/>
              <a:t>důraz na veřejnou sféru</a:t>
            </a:r>
          </a:p>
          <a:p>
            <a:r>
              <a:rPr lang="cs-CZ" sz="2600" dirty="0"/>
              <a:t>výzkum publika a mediální recepce </a:t>
            </a:r>
          </a:p>
          <a:p>
            <a:r>
              <a:rPr lang="cs-CZ" sz="2600" dirty="0"/>
              <a:t>etické otázky ve výzkumu</a:t>
            </a:r>
          </a:p>
          <a:p>
            <a:r>
              <a:rPr lang="cs-CZ" sz="2600" dirty="0"/>
              <a:t>historický kontext a vývoj</a:t>
            </a:r>
          </a:p>
          <a:p>
            <a:r>
              <a:rPr lang="cs-CZ" sz="2600" dirty="0"/>
              <a:t>kombinace kvantitativních a kvalitativních metod</a:t>
            </a:r>
          </a:p>
          <a:p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317666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833C44-5FDF-771E-232C-76DBF6C6A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Etika výzkumu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7BC5B1-BEB3-E238-2900-43458B81A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důležitá role ve společenskovědním výzkumu</a:t>
            </a:r>
          </a:p>
          <a:p>
            <a:r>
              <a:rPr lang="cs-CZ" sz="2800" dirty="0"/>
              <a:t>promítá se do všech fází výzkumu</a:t>
            </a:r>
          </a:p>
          <a:p>
            <a:pPr lvl="1"/>
            <a:r>
              <a:rPr lang="cs-CZ" sz="2400" dirty="0"/>
              <a:t>definice tématu a otázky</a:t>
            </a:r>
          </a:p>
          <a:p>
            <a:pPr lvl="1"/>
            <a:r>
              <a:rPr lang="cs-CZ" sz="2400" dirty="0"/>
              <a:t>výběr metod a výzkumného designu</a:t>
            </a:r>
          </a:p>
          <a:p>
            <a:pPr lvl="1"/>
            <a:r>
              <a:rPr lang="cs-CZ" sz="2400" dirty="0"/>
              <a:t>sběr dat</a:t>
            </a:r>
          </a:p>
          <a:p>
            <a:pPr lvl="1"/>
            <a:r>
              <a:rPr lang="cs-CZ" sz="2400" dirty="0"/>
              <a:t>interpretace výsledků</a:t>
            </a:r>
          </a:p>
          <a:p>
            <a:pPr lvl="1"/>
            <a:r>
              <a:rPr lang="cs-CZ" sz="2400" dirty="0"/>
              <a:t>publikace a šíření </a:t>
            </a:r>
          </a:p>
          <a:p>
            <a:pPr marL="0" indent="0">
              <a:buNone/>
            </a:pPr>
            <a:r>
              <a:rPr lang="cs-CZ" sz="2800" dirty="0"/>
              <a:t>Na FSV – </a:t>
            </a:r>
            <a:r>
              <a:rPr lang="cs-CZ" sz="2800" dirty="0">
                <a:hlinkClick r:id="rId2"/>
              </a:rPr>
              <a:t>Komise pro etiku ve výzkumu</a:t>
            </a:r>
            <a:endParaRPr lang="cs-CZ" sz="2800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6035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A1F93D-47C5-4288-68C9-6D7696F8C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etického jednání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A507E8-E62B-25E3-8FC9-EFE515F4E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98" y="1600201"/>
            <a:ext cx="4850534" cy="452596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poučený/informovaný souhlas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emoční bezpečí, nepoškození, nezranění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svoboda odmítnutí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transparentnost výzkumu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anonymizace</a:t>
            </a:r>
          </a:p>
          <a:p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8C81258-3EF5-907F-589E-0A1A7E0A22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484" y="3351161"/>
            <a:ext cx="4290323" cy="3212975"/>
          </a:xfrm>
        </p:spPr>
      </p:pic>
    </p:spTree>
    <p:extLst>
      <p:ext uri="{BB962C8B-B14F-4D97-AF65-F5344CB8AC3E}">
        <p14:creationId xmlns:p14="http://schemas.microsoft.com/office/powerpoint/2010/main" val="343338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20DB9E-549F-DC9E-BF28-EDDB29468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Informovaný souhlas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E6C2D6-9E54-8543-31C2-DD1434BB3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účel a cíl výzkumu: o co jde</a:t>
            </a:r>
          </a:p>
          <a:p>
            <a:r>
              <a:rPr lang="cs-CZ" dirty="0"/>
              <a:t>průběh výzkumu: co, jak dlouho, kolikrát </a:t>
            </a:r>
          </a:p>
          <a:p>
            <a:r>
              <a:rPr lang="cs-CZ" dirty="0"/>
              <a:t>rizika: psychická zátěž, nepříjemné otázky</a:t>
            </a:r>
          </a:p>
          <a:p>
            <a:r>
              <a:rPr lang="cs-CZ" dirty="0"/>
              <a:t>výhody: odměna za účast</a:t>
            </a:r>
          </a:p>
          <a:p>
            <a:r>
              <a:rPr lang="cs-CZ" dirty="0"/>
              <a:t>překážky pro účast: (ne)splnění kritérií</a:t>
            </a:r>
          </a:p>
          <a:p>
            <a:r>
              <a:rPr lang="cs-CZ" dirty="0"/>
              <a:t>dobrovolnost, možnost souhlas odvolat</a:t>
            </a:r>
          </a:p>
          <a:p>
            <a:r>
              <a:rPr lang="cs-CZ" dirty="0"/>
              <a:t>kontakt na výzkumníka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078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80A609A-18C2-006C-E182-7C3A308381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1052736"/>
            <a:ext cx="6985000" cy="4141549"/>
          </a:xfrm>
        </p:spPr>
      </p:pic>
    </p:spTree>
    <p:extLst>
      <p:ext uri="{BB962C8B-B14F-4D97-AF65-F5344CB8AC3E}">
        <p14:creationId xmlns:p14="http://schemas.microsoft.com/office/powerpoint/2010/main" val="946243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10D0E1-0F4C-F077-F2C4-98E2E8540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Kvantitativní vs. kvalitativní výzkum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C83FC1F-3668-B280-30AA-A92472ED78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"/>
          <a:stretch/>
        </p:blipFill>
        <p:spPr>
          <a:xfrm>
            <a:off x="1047122" y="1052736"/>
            <a:ext cx="7049756" cy="5449335"/>
          </a:xfrm>
        </p:spPr>
      </p:pic>
    </p:spTree>
    <p:extLst>
      <p:ext uri="{BB962C8B-B14F-4D97-AF65-F5344CB8AC3E}">
        <p14:creationId xmlns:p14="http://schemas.microsoft.com/office/powerpoint/2010/main" val="958765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50B709-D4D1-8E40-8617-E969F5E97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Květiny, nebo louka?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749DACAB-D343-2A99-5478-A34BCB3935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16" y="1052736"/>
            <a:ext cx="6799568" cy="4525963"/>
          </a:xfrm>
        </p:spPr>
      </p:pic>
    </p:spTree>
    <p:extLst>
      <p:ext uri="{BB962C8B-B14F-4D97-AF65-F5344CB8AC3E}">
        <p14:creationId xmlns:p14="http://schemas.microsoft.com/office/powerpoint/2010/main" val="585031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7356C6-38E5-8F03-FE02-653B09A16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a nevýhody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B6C6EEE-14BE-033E-7934-2559CF630D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" t="10178" r="4656" b="8680"/>
          <a:stretch/>
        </p:blipFill>
        <p:spPr>
          <a:xfrm>
            <a:off x="1587374" y="1484784"/>
            <a:ext cx="5969251" cy="4059091"/>
          </a:xfrm>
        </p:spPr>
      </p:pic>
    </p:spTree>
    <p:extLst>
      <p:ext uri="{BB962C8B-B14F-4D97-AF65-F5344CB8AC3E}">
        <p14:creationId xmlns:p14="http://schemas.microsoft.com/office/powerpoint/2010/main" val="810290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C5D11-8BF2-87BE-3B7D-CBDF18C1C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B993E8-D757-DDFE-97ED-0D190EB90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a nevýhody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845FE579-7C30-4A69-5489-9AB80D11D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" t="10178" r="4767" b="11863"/>
          <a:stretch/>
        </p:blipFill>
        <p:spPr>
          <a:xfrm>
            <a:off x="1555164" y="1458000"/>
            <a:ext cx="6033671" cy="3942000"/>
          </a:xfrm>
        </p:spPr>
      </p:pic>
    </p:spTree>
    <p:extLst>
      <p:ext uri="{BB962C8B-B14F-4D97-AF65-F5344CB8AC3E}">
        <p14:creationId xmlns:p14="http://schemas.microsoft.com/office/powerpoint/2010/main" val="382680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ED91A0E9-89CB-832E-E9FE-6F1CB12AC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Věda &amp; výzkum I.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5D14D7FD-B66C-1AD0-4F30-0E9F528C3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Věda </a:t>
            </a:r>
          </a:p>
          <a:p>
            <a:pPr lvl="1"/>
            <a:r>
              <a:rPr lang="cs-CZ" sz="2400" dirty="0"/>
              <a:t>soubor systematicky setříděných poznatků o určité tematické oblasti + proces generování těchto poznatků pomocí určitých pravidel (</a:t>
            </a:r>
            <a:r>
              <a:rPr lang="cs-CZ" sz="2400" dirty="0" err="1"/>
              <a:t>Hendl</a:t>
            </a:r>
            <a:r>
              <a:rPr lang="cs-CZ" sz="2400" dirty="0"/>
              <a:t>, 2016)</a:t>
            </a:r>
          </a:p>
          <a:p>
            <a:pPr lvl="1"/>
            <a:r>
              <a:rPr lang="cs-CZ" sz="2400" dirty="0"/>
              <a:t>nepřetržitý systematický proces usilující o vytvoření souboru poznatků; snahu popsat a objasnit vlastnosti jevů</a:t>
            </a:r>
          </a:p>
          <a:p>
            <a:pPr lvl="1"/>
            <a:r>
              <a:rPr lang="cs-CZ" sz="2400" dirty="0"/>
              <a:t>věda jako komunikace mezi badateli </a:t>
            </a:r>
          </a:p>
          <a:p>
            <a:pPr lvl="1"/>
            <a:r>
              <a:rPr lang="cs-CZ" sz="2400" dirty="0"/>
              <a:t>cíl vědy: tvorba vědění, formulace teorií </a:t>
            </a:r>
          </a:p>
          <a:p>
            <a:pPr lvl="1"/>
            <a:r>
              <a:rPr lang="cs-CZ" sz="2400" dirty="0"/>
              <a:t>nutno dodržovat metodologická pravidla </a:t>
            </a:r>
          </a:p>
          <a:p>
            <a:pPr marL="457200" lvl="1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715599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D1C6F2-3BD8-AD03-8DCB-14531B33A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Validita</a:t>
            </a:r>
            <a:r>
              <a:rPr lang="cs-CZ" dirty="0"/>
              <a:t> &amp; reliabilita &amp; relevance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9346C1-944C-E4C3-A0B7-A06F858BE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validita = platnost</a:t>
            </a:r>
          </a:p>
          <a:p>
            <a:pPr lvl="1"/>
            <a:r>
              <a:rPr lang="cs-CZ" dirty="0"/>
              <a:t>měříme skutečně to, co jsme zamýšleli? </a:t>
            </a:r>
          </a:p>
          <a:p>
            <a:pPr lvl="1"/>
            <a:r>
              <a:rPr lang="cs-CZ" dirty="0"/>
              <a:t>odpovídají naše techniky sběru a analýzy dat skutečným charakteristikám zkoumaného jevu?</a:t>
            </a:r>
          </a:p>
          <a:p>
            <a:r>
              <a:rPr lang="cs-CZ" dirty="0"/>
              <a:t>vnitřní/vnější (psychologie)</a:t>
            </a:r>
          </a:p>
          <a:p>
            <a:r>
              <a:rPr lang="cs-CZ" dirty="0"/>
              <a:t>empirická/teoretická (sociální vědy)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1676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BF1E5-47EE-900D-7571-B7D69A3BE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39DCDC-A644-31C9-94A8-816CFAD5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Validita &amp; </a:t>
            </a:r>
            <a:r>
              <a:rPr lang="cs-CZ" b="1" dirty="0"/>
              <a:t>reliabilita</a:t>
            </a:r>
            <a:r>
              <a:rPr lang="cs-CZ" dirty="0"/>
              <a:t> &amp; relevance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EA778E-7A50-3730-5F31-62C45AE40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reliabilita = spolehlivost</a:t>
            </a:r>
          </a:p>
          <a:p>
            <a:pPr lvl="1"/>
            <a:r>
              <a:rPr lang="cs-CZ" dirty="0"/>
              <a:t>odkazuje na konzistentnost výsledků při případném opakovaném měření </a:t>
            </a:r>
          </a:p>
          <a:p>
            <a:pPr lvl="1"/>
            <a:r>
              <a:rPr lang="cs-CZ" dirty="0" err="1"/>
              <a:t>reliabilní</a:t>
            </a:r>
            <a:r>
              <a:rPr lang="cs-CZ" dirty="0"/>
              <a:t> měření by při zopakování přineslo prakticky stejné výsledky 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Reliabilita = podmínka validity: pokud data nejsou spolehlivá, nelze z nich vyvodit validní závěry.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2466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59592-8227-2237-6C7E-FECED2951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5D0F18-5CB6-6CCB-9442-37F40BDE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Validita &amp; reliabilita &amp; </a:t>
            </a:r>
            <a:r>
              <a:rPr lang="cs-CZ" b="1" dirty="0"/>
              <a:t>relevance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906BF2-F812-070C-088C-1060D3870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relevance </a:t>
            </a:r>
          </a:p>
          <a:p>
            <a:pPr lvl="1"/>
            <a:r>
              <a:rPr lang="cs-CZ" dirty="0"/>
              <a:t>vhodnost použití daného výzkumného postupu </a:t>
            </a:r>
            <a:br>
              <a:rPr lang="cs-CZ" dirty="0"/>
            </a:br>
            <a:r>
              <a:rPr lang="cs-CZ" dirty="0"/>
              <a:t>k řešení konkrétního problému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4542665-4FA5-FFF2-7E20-633EAE885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85265"/>
            <a:ext cx="4176464" cy="312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181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A6C476-29C9-7744-C9F7-5C4CA19B5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Rozdíly každodenního a vědeckého poznání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14E371B-0E6A-63BD-6ED3-50BE34B525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6" t="14508" r="2069" b="11500"/>
          <a:stretch/>
        </p:blipFill>
        <p:spPr>
          <a:xfrm>
            <a:off x="1151620" y="1417639"/>
            <a:ext cx="6840760" cy="4254619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997098D-0B52-AC15-C951-D2107ABBECF6}"/>
              </a:ext>
            </a:extLst>
          </p:cNvPr>
          <p:cNvSpPr txBox="1"/>
          <p:nvPr/>
        </p:nvSpPr>
        <p:spPr>
          <a:xfrm>
            <a:off x="7236296" y="594928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Hendl</a:t>
            </a:r>
            <a:r>
              <a:rPr lang="cs-CZ" dirty="0"/>
              <a:t>, 2016)</a:t>
            </a:r>
          </a:p>
        </p:txBody>
      </p:sp>
    </p:spTree>
    <p:extLst>
      <p:ext uri="{BB962C8B-B14F-4D97-AF65-F5344CB8AC3E}">
        <p14:creationId xmlns:p14="http://schemas.microsoft.com/office/powerpoint/2010/main" val="15477684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9DE0F6-A43E-1C0F-8163-3AC4ACA77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v čem se shodujeme?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89582B-941D-68D8-7E2D-5427C90C1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6059016" cy="4525963"/>
          </a:xfrm>
        </p:spPr>
        <p:txBody>
          <a:bodyPr>
            <a:normAutofit/>
          </a:bodyPr>
          <a:lstStyle/>
          <a:p>
            <a:r>
              <a:rPr lang="cs-CZ" sz="2400" dirty="0"/>
              <a:t>schopnost navrhovat hypotézy</a:t>
            </a:r>
          </a:p>
          <a:p>
            <a:r>
              <a:rPr lang="cs-CZ" sz="2400" dirty="0"/>
              <a:t>předvídat budoucí jevy na základě znalostí</a:t>
            </a:r>
          </a:p>
          <a:p>
            <a:r>
              <a:rPr lang="cs-CZ" sz="2400" dirty="0"/>
              <a:t>vyjadřovat své úvahy prostřednictvím textu</a:t>
            </a:r>
          </a:p>
          <a:p>
            <a:r>
              <a:rPr lang="cs-CZ" sz="2400" dirty="0"/>
              <a:t>používat induktivní či deduktivní myšlení</a:t>
            </a:r>
          </a:p>
          <a:p>
            <a:r>
              <a:rPr lang="cs-CZ" sz="2400" dirty="0"/>
              <a:t>tendence k zobecňování </a:t>
            </a:r>
          </a:p>
          <a:p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311FE33-5199-2419-3BE4-22D96CCF3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841" y="3411827"/>
            <a:ext cx="3158008" cy="315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479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538389A-2348-9843-4D35-39A238A62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32" y="692696"/>
            <a:ext cx="482453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19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E49FED-56A9-EA26-E832-5D6B76F30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Metodologická pravidla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0366B3-6B7F-09DB-12BD-2C5D0571A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dle </a:t>
            </a:r>
            <a:r>
              <a:rPr lang="cs-CZ" sz="2800" dirty="0" err="1"/>
              <a:t>Kerlingera</a:t>
            </a:r>
            <a:r>
              <a:rPr lang="cs-CZ" sz="2800" dirty="0"/>
              <a:t> (1972) </a:t>
            </a:r>
          </a:p>
          <a:p>
            <a:pPr lvl="1"/>
            <a:r>
              <a:rPr lang="cs-CZ" sz="2400" dirty="0"/>
              <a:t>pracovat s vymezenými termíny</a:t>
            </a:r>
          </a:p>
          <a:p>
            <a:pPr lvl="1"/>
            <a:r>
              <a:rPr lang="cs-CZ" sz="2400" dirty="0"/>
              <a:t>specifikovat a dodržovat metodické postupy, aby výzkum mohl být zopakován</a:t>
            </a:r>
          </a:p>
          <a:p>
            <a:pPr lvl="1"/>
            <a:r>
              <a:rPr lang="cs-CZ" sz="2400" dirty="0"/>
              <a:t>empiricky testovat hypotetická tvrzení</a:t>
            </a:r>
          </a:p>
          <a:p>
            <a:pPr lvl="1"/>
            <a:r>
              <a:rPr lang="cs-CZ" sz="2400" dirty="0"/>
              <a:t>při výzkumu kontrolovat možné intervenující faktory </a:t>
            </a:r>
          </a:p>
          <a:p>
            <a:pPr lvl="1"/>
            <a:r>
              <a:rPr lang="cs-CZ" sz="2400" dirty="0"/>
              <a:t>neužívat nahodilé důkazy a vyvarovat se vysvětlením, které nemůžeme testovat </a:t>
            </a:r>
          </a:p>
        </p:txBody>
      </p:sp>
    </p:spTree>
    <p:extLst>
      <p:ext uri="{BB962C8B-B14F-4D97-AF65-F5344CB8AC3E}">
        <p14:creationId xmlns:p14="http://schemas.microsoft.com/office/powerpoint/2010/main" val="2435583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2C0EC-7578-DAAE-0B7E-0183DD7CB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Věda &amp; výzkum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A80B8D-391F-516F-EBD5-686F5A7DB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Výzkum </a:t>
            </a:r>
          </a:p>
          <a:p>
            <a:pPr lvl="1"/>
            <a:r>
              <a:rPr lang="cs-CZ" sz="2400" dirty="0"/>
              <a:t>proces vytváření nových poznatků</a:t>
            </a:r>
          </a:p>
          <a:p>
            <a:pPr lvl="1"/>
            <a:r>
              <a:rPr lang="cs-CZ" sz="2400" dirty="0"/>
              <a:t>systematická činnost, jejíž snahou je zodpovědět konkrétní výzkumné otázky a přispět k rozvoji daného oboru </a:t>
            </a:r>
          </a:p>
          <a:p>
            <a:pPr lvl="1"/>
            <a:r>
              <a:rPr lang="cs-CZ" sz="2400" dirty="0"/>
              <a:t>při výzkumu používáme dvě hlavní obecné metody</a:t>
            </a:r>
          </a:p>
          <a:p>
            <a:pPr lvl="2"/>
            <a:r>
              <a:rPr lang="cs-CZ" dirty="0"/>
              <a:t>analýza/syntéza</a:t>
            </a:r>
          </a:p>
          <a:p>
            <a:pPr lvl="2"/>
            <a:r>
              <a:rPr lang="cs-CZ" dirty="0"/>
              <a:t>indukce/dedukce</a:t>
            </a:r>
          </a:p>
        </p:txBody>
      </p:sp>
    </p:spTree>
    <p:extLst>
      <p:ext uri="{BB962C8B-B14F-4D97-AF65-F5344CB8AC3E}">
        <p14:creationId xmlns:p14="http://schemas.microsoft.com/office/powerpoint/2010/main" val="355764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DEACCA-910E-5AC6-F412-00A2BFCE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Indukce &amp; dedukce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4BD8DE-1F95-B675-CF25-4953AB6A25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0" y="1600201"/>
            <a:ext cx="4244280" cy="4525963"/>
          </a:xfrm>
        </p:spPr>
        <p:txBody>
          <a:bodyPr>
            <a:normAutofit/>
          </a:bodyPr>
          <a:lstStyle/>
          <a:p>
            <a:r>
              <a:rPr lang="cs-CZ" b="1" dirty="0"/>
              <a:t>Indukce</a:t>
            </a:r>
            <a:endParaRPr lang="cs-CZ" sz="2400" b="1" dirty="0"/>
          </a:p>
          <a:p>
            <a:pPr lvl="1"/>
            <a:r>
              <a:rPr lang="cs-CZ" sz="2000" dirty="0"/>
              <a:t>z pravidelnosti zkoumaných událostí odvozujeme obecné pravidlo, které je platné pro další události (v jiném místě/čase) </a:t>
            </a:r>
          </a:p>
          <a:p>
            <a:pPr lvl="1"/>
            <a:r>
              <a:rPr lang="cs-CZ" sz="2000" dirty="0"/>
              <a:t>na základě pozorování a nových dat se objeví nová teorie </a:t>
            </a:r>
          </a:p>
          <a:p>
            <a:pPr lvl="1"/>
            <a:r>
              <a:rPr lang="cs-CZ" sz="2000" dirty="0"/>
              <a:t>typické pro kvalitativní výzkum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041E92-3C79-39DA-E8C2-190F260FE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800" y="1600201"/>
            <a:ext cx="4396680" cy="4525963"/>
          </a:xfrm>
        </p:spPr>
        <p:txBody>
          <a:bodyPr>
            <a:normAutofit/>
          </a:bodyPr>
          <a:lstStyle/>
          <a:p>
            <a:r>
              <a:rPr lang="cs-CZ" b="1" dirty="0"/>
              <a:t>Dedukce</a:t>
            </a:r>
            <a:endParaRPr lang="cs-CZ" sz="2400" b="1" dirty="0"/>
          </a:p>
          <a:p>
            <a:pPr lvl="1"/>
            <a:r>
              <a:rPr lang="cs-CZ" sz="2000" dirty="0"/>
              <a:t>odvození závěru z množiny jiných tvrzení, která považujeme za pravdivá</a:t>
            </a:r>
          </a:p>
          <a:p>
            <a:pPr lvl="1"/>
            <a:r>
              <a:rPr lang="cs-CZ" sz="2000" dirty="0"/>
              <a:t>z teorie deduktivně odvodíme tvrzení, která porovnáváme </a:t>
            </a:r>
            <a:br>
              <a:rPr lang="cs-CZ" sz="2000" dirty="0"/>
            </a:br>
            <a:r>
              <a:rPr lang="cs-CZ" sz="2000" dirty="0"/>
              <a:t>s daty </a:t>
            </a:r>
          </a:p>
          <a:p>
            <a:pPr lvl="1"/>
            <a:r>
              <a:rPr lang="cs-CZ" sz="2000" dirty="0"/>
              <a:t>existující teorie se testuje pomocí hypotéz </a:t>
            </a:r>
          </a:p>
          <a:p>
            <a:pPr lvl="1"/>
            <a:r>
              <a:rPr lang="cs-CZ" sz="2000" dirty="0"/>
              <a:t>typické pro kvantitativní výzkum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33268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CEE918-C1AD-6BD1-DFF1-A9749B1D1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Indukce &amp; dedukce 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AA9C341E-8221-E56C-112E-21A4FA582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" t="11769" r="3464" b="43683"/>
          <a:stretch/>
        </p:blipFill>
        <p:spPr>
          <a:xfrm>
            <a:off x="83200" y="1817635"/>
            <a:ext cx="8977599" cy="3222730"/>
          </a:xfrm>
        </p:spPr>
      </p:pic>
    </p:spTree>
    <p:extLst>
      <p:ext uri="{BB962C8B-B14F-4D97-AF65-F5344CB8AC3E}">
        <p14:creationId xmlns:p14="http://schemas.microsoft.com/office/powerpoint/2010/main" val="272616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7E944E-8740-FDCB-ED9D-660BA1332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&amp; syntéza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247991-6AF6-F3E2-322C-456323E4D4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468688" cy="4525963"/>
          </a:xfrm>
        </p:spPr>
        <p:txBody>
          <a:bodyPr>
            <a:normAutofit/>
          </a:bodyPr>
          <a:lstStyle/>
          <a:p>
            <a:r>
              <a:rPr lang="cs-CZ" b="1" dirty="0"/>
              <a:t>Analýza</a:t>
            </a:r>
          </a:p>
          <a:p>
            <a:pPr lvl="1"/>
            <a:r>
              <a:rPr lang="cs-CZ" dirty="0"/>
              <a:t>rozdělení celku na komponenty </a:t>
            </a:r>
          </a:p>
          <a:p>
            <a:pPr lvl="1"/>
            <a:r>
              <a:rPr lang="cs-CZ" dirty="0"/>
              <a:t>soustředění se na detaily </a:t>
            </a:r>
          </a:p>
          <a:p>
            <a:pPr lvl="1"/>
            <a:r>
              <a:rPr lang="cs-CZ" dirty="0"/>
              <a:t>zkoumání, jak tyto komponenty fungují jako relativně samostatné prvky </a:t>
            </a:r>
          </a:p>
          <a:p>
            <a:pPr lvl="1"/>
            <a:r>
              <a:rPr lang="cs-CZ" dirty="0"/>
              <a:t>struktura celku i vztahy mezi jednotlivými prvky 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CC8CEFF-AE83-2DE1-AA03-9894B9A83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316288" cy="4525963"/>
          </a:xfrm>
        </p:spPr>
        <p:txBody>
          <a:bodyPr>
            <a:normAutofit/>
          </a:bodyPr>
          <a:lstStyle/>
          <a:p>
            <a:r>
              <a:rPr lang="cs-CZ" b="1" dirty="0"/>
              <a:t>Syntéza</a:t>
            </a:r>
          </a:p>
          <a:p>
            <a:pPr lvl="1"/>
            <a:r>
              <a:rPr lang="cs-CZ" dirty="0"/>
              <a:t>složení částí do celku</a:t>
            </a:r>
          </a:p>
          <a:p>
            <a:pPr lvl="1"/>
            <a:r>
              <a:rPr lang="cs-CZ" dirty="0"/>
              <a:t>popis hlavních organizačních principů, které tento celek řídí </a:t>
            </a:r>
          </a:p>
          <a:p>
            <a:pPr lvl="1"/>
            <a:r>
              <a:rPr lang="cs-CZ" dirty="0"/>
              <a:t>závěry na základě shrnutí dílčích poznatků a jejich zobecňováním</a:t>
            </a:r>
          </a:p>
          <a:p>
            <a:pPr lvl="1"/>
            <a:r>
              <a:rPr lang="cs-CZ" dirty="0"/>
              <a:t>navazuje na analýzu, oba procesy se doplňují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4614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5DFCCB-B369-A4E1-333C-D7C813DB8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E5012B-D1DB-2C73-94C8-4674D6870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00201"/>
            <a:ext cx="8640960" cy="4525963"/>
          </a:xfrm>
        </p:spPr>
        <p:txBody>
          <a:bodyPr/>
          <a:lstStyle/>
          <a:p>
            <a:r>
              <a:rPr lang="cs-CZ" sz="2800" dirty="0"/>
              <a:t>Indukce </a:t>
            </a:r>
            <a:r>
              <a:rPr lang="cs-CZ" sz="2800" dirty="0">
                <a:sym typeface="Wingdings" pitchFamily="2" charset="2"/>
              </a:rPr>
              <a:t> na základě dat vytváříme teorii </a:t>
            </a:r>
          </a:p>
          <a:p>
            <a:r>
              <a:rPr lang="cs-CZ" sz="2800" dirty="0">
                <a:sym typeface="Wingdings" pitchFamily="2" charset="2"/>
              </a:rPr>
              <a:t>Dedukce  testujeme hypotézu na datech</a:t>
            </a:r>
          </a:p>
          <a:p>
            <a:r>
              <a:rPr lang="cs-CZ" sz="2800" dirty="0">
                <a:sym typeface="Wingdings" pitchFamily="2" charset="2"/>
              </a:rPr>
              <a:t>Analýza  rozkládáme problém na jednotlivé části</a:t>
            </a:r>
          </a:p>
          <a:p>
            <a:r>
              <a:rPr lang="cs-CZ" sz="2800" dirty="0">
                <a:sym typeface="Wingdings" pitchFamily="2" charset="2"/>
              </a:rPr>
              <a:t>Syntéza  spojujeme poznatky, navrhujeme řešení  	</a:t>
            </a:r>
          </a:p>
          <a:p>
            <a:endParaRPr lang="cs-CZ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57337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0.0"/>
  <p:tag name="SLIDO_PRESENTATION_ID" val="03e3fc8c-d598-459d-afc5-c39b52d5931a"/>
  <p:tag name="SLIDO_EVENT_UUID" val="c39c7231-4717-4dac-af08-37b2d5f69f17"/>
  <p:tag name="SLIDO_EVENT_SECTION_UUID" val="e04fc8a1-4d96-4dbd-9678-eca1ee5b237c"/>
</p:tagLst>
</file>

<file path=ppt/theme/theme1.xml><?xml version="1.0" encoding="utf-8"?>
<a:theme xmlns:a="http://schemas.openxmlformats.org/drawingml/2006/main" name="Prezentace2_s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é 4">
      <a:majorFont>
        <a:latin typeface="Titillium Web Bold"/>
        <a:ea typeface=""/>
        <a:cs typeface=""/>
      </a:majorFont>
      <a:minorFont>
        <a:latin typeface="Titillium Web Regular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Prezentace2_sablona</Template>
  <TotalTime>3897</TotalTime>
  <Words>1118</Words>
  <Application>Microsoft Macintosh PowerPoint</Application>
  <PresentationFormat>Předvádění na obrazovce (4:3)</PresentationFormat>
  <Paragraphs>155</Paragraphs>
  <Slides>35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2" baseType="lpstr">
      <vt:lpstr>Arial</vt:lpstr>
      <vt:lpstr>Calibri</vt:lpstr>
      <vt:lpstr>Titillium Web Bold</vt:lpstr>
      <vt:lpstr>Titillium Web Regular</vt:lpstr>
      <vt:lpstr>TitilliumText25L</vt:lpstr>
      <vt:lpstr>Wingdings</vt:lpstr>
      <vt:lpstr>Prezentace2_sablona</vt:lpstr>
      <vt:lpstr> Výzkum v žurnalistických studiích: kvantitativní versus kvalitativní výzkum, etika výzkumu.</vt:lpstr>
      <vt:lpstr>Cíle přednášky</vt:lpstr>
      <vt:lpstr>Věda &amp; výzkum I.</vt:lpstr>
      <vt:lpstr>Metodologická pravidla</vt:lpstr>
      <vt:lpstr>Věda &amp; výzkum II.</vt:lpstr>
      <vt:lpstr>Indukce &amp; dedukce </vt:lpstr>
      <vt:lpstr>Indukce &amp; dedukce </vt:lpstr>
      <vt:lpstr>Analýza &amp; syntéza</vt:lpstr>
      <vt:lpstr>Shrnutí </vt:lpstr>
      <vt:lpstr>Příklad</vt:lpstr>
      <vt:lpstr>Jaký typ zpráv lidé nejčastěji sdílejí na sociálních sítích?</vt:lpstr>
      <vt:lpstr>Jaký typ zpráv lidé nejčastěji sdílejí na sociálních sítích?</vt:lpstr>
      <vt:lpstr>Jaký typ zpráv lidé nejčastěji sdílejí na sociálních sítích?</vt:lpstr>
      <vt:lpstr>Jaký typ zpráv lidé nejčastěji sdílejí na sociálních sítích?</vt:lpstr>
      <vt:lpstr>Jaký typ zpráv lidé nejčastěji sdílejí na sociálních sítích?</vt:lpstr>
      <vt:lpstr>Jaký typ zpráv lidé nejčastěji sdílejí na sociálních sítích?</vt:lpstr>
      <vt:lpstr>Jaký typ zpráv lidé nejčastěji sdílejí na sociálních sítích?</vt:lpstr>
      <vt:lpstr>Jaký typ zpráv lidé nejčastěji sdílejí na sociálních sítích?</vt:lpstr>
      <vt:lpstr>Jaký typ zpráv lidé nejčastěji sdílejí na sociálních sítích?</vt:lpstr>
      <vt:lpstr>Diskuse: příklady v mediálním výzkumu</vt:lpstr>
      <vt:lpstr>Specifika výzkumu v žurnalistice</vt:lpstr>
      <vt:lpstr>Etika výzkumu </vt:lpstr>
      <vt:lpstr>Zásady etického jednání</vt:lpstr>
      <vt:lpstr>Informovaný souhlas </vt:lpstr>
      <vt:lpstr>Prezentace aplikace PowerPoint</vt:lpstr>
      <vt:lpstr>Kvantitativní vs. kvalitativní výzkum</vt:lpstr>
      <vt:lpstr>Květiny, nebo louka?</vt:lpstr>
      <vt:lpstr>Výhody a nevýhody</vt:lpstr>
      <vt:lpstr>Výhody a nevýhody</vt:lpstr>
      <vt:lpstr>Validita &amp; reliabilita &amp; relevance</vt:lpstr>
      <vt:lpstr>Validita &amp; reliabilita &amp; relevance</vt:lpstr>
      <vt:lpstr>Validita &amp; reliabilita &amp; relevance</vt:lpstr>
      <vt:lpstr>Rozdíly každodenního a vědeckého poznání </vt:lpstr>
      <vt:lpstr>A v čem se shodujeme?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</dc:title>
  <dc:creator>POKUSNY UCET,ZAM,CIVT</dc:creator>
  <cp:lastModifiedBy>Anna Hrbáčková</cp:lastModifiedBy>
  <cp:revision>20</cp:revision>
  <dcterms:created xsi:type="dcterms:W3CDTF">2022-10-17T13:59:49Z</dcterms:created>
  <dcterms:modified xsi:type="dcterms:W3CDTF">2025-02-26T14:06:34Z</dcterms:modified>
</cp:coreProperties>
</file>