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9" r:id="rId4"/>
    <p:sldId id="259" r:id="rId5"/>
    <p:sldId id="260" r:id="rId6"/>
    <p:sldId id="261" r:id="rId7"/>
    <p:sldId id="265" r:id="rId8"/>
    <p:sldId id="266" r:id="rId9"/>
    <p:sldId id="262" r:id="rId10"/>
    <p:sldId id="267" r:id="rId11"/>
    <p:sldId id="258" r:id="rId12"/>
    <p:sldId id="268" r:id="rId13"/>
    <p:sldId id="270" r:id="rId14"/>
    <p:sldId id="264" r:id="rId15"/>
    <p:sldId id="257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9598-5CBC-436C-9733-4187477730F8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7DA0-A4CC-4D11-82BD-65F79C8C6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pp.eurostat.ec.europa.eu/cache/ITY_OFFPUB/KS-31-10-539/EN/KS-31-10-539-E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Druhá generace migrantů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dětí třetí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Pollock</a:t>
            </a:r>
            <a:r>
              <a:rPr lang="cs-CZ" smtClean="0"/>
              <a:t>, Van </a:t>
            </a:r>
            <a:r>
              <a:rPr lang="cs-CZ" dirty="0" err="1"/>
              <a:t>R</a:t>
            </a:r>
            <a:r>
              <a:rPr lang="cs-CZ" dirty="0" err="1" smtClean="0"/>
              <a:t>eden</a:t>
            </a:r>
            <a:endParaRPr lang="cs-CZ" dirty="0" smtClean="0"/>
          </a:p>
          <a:p>
            <a:r>
              <a:rPr lang="cs-CZ" dirty="0" err="1" smtClean="0"/>
              <a:t>Transnacionalita</a:t>
            </a:r>
            <a:endParaRPr lang="cs-CZ" dirty="0"/>
          </a:p>
          <a:p>
            <a:r>
              <a:rPr lang="cs-CZ" dirty="0"/>
              <a:t>Pocity odlišnosti od lidí dominantní kultury – zvláštní bytosti (je to na co svést)</a:t>
            </a:r>
          </a:p>
          <a:p>
            <a:r>
              <a:rPr lang="cs-CZ" dirty="0"/>
              <a:t>Vztah ke všem kulturám, ale nemá vlastnictví ani na jednu – chtěl by zažít pocit, že uplatní plně svoji kulturní kompetenci – není možné s nikým jiným, než člověkem téže zkušenosti)</a:t>
            </a:r>
          </a:p>
          <a:p>
            <a:r>
              <a:rPr lang="cs-CZ" dirty="0"/>
              <a:t>Reálné kulturní kompetence – komplikace</a:t>
            </a:r>
          </a:p>
          <a:p>
            <a:r>
              <a:rPr lang="cs-CZ" dirty="0"/>
              <a:t>Pocity blízkosti s lidmi stejného životního příběhu – </a:t>
            </a:r>
            <a:r>
              <a:rPr lang="cs-CZ" b="1" dirty="0"/>
              <a:t>podobné pocity a zážitky </a:t>
            </a:r>
            <a:endParaRPr lang="cs-CZ" b="1" dirty="0" smtClean="0"/>
          </a:p>
          <a:p>
            <a:r>
              <a:rPr lang="cs-CZ" dirty="0" smtClean="0"/>
              <a:t>Je jich stále více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24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začlenění na trh práce </a:t>
            </a:r>
            <a:r>
              <a:rPr lang="cs-CZ" sz="900" dirty="0"/>
              <a:t>(</a:t>
            </a:r>
            <a:r>
              <a:rPr lang="cs-CZ" sz="900" dirty="0" err="1"/>
              <a:t>Portes</a:t>
            </a:r>
            <a:r>
              <a:rPr lang="cs-CZ" sz="900" dirty="0"/>
              <a:t> </a:t>
            </a:r>
            <a:r>
              <a:rPr lang="cs-CZ" sz="900" dirty="0" err="1"/>
              <a:t>RaRumbaut</a:t>
            </a:r>
            <a:r>
              <a:rPr lang="cs-CZ" sz="900" dirty="0"/>
              <a:t> 2001, 283)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583612"/>
              </p:ext>
            </p:extLst>
          </p:nvPr>
        </p:nvGraphicFramePr>
        <p:xfrm>
          <a:off x="456481" y="1604329"/>
          <a:ext cx="8226720" cy="482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680"/>
                <a:gridCol w="2056680"/>
                <a:gridCol w="2056680"/>
                <a:gridCol w="2056680"/>
              </a:tblGrid>
              <a:tr h="913659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Vlivy , které hrají roli ve variantě  sociální mobility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  <a:p>
                      <a:pPr marL="342900" indent="-342900">
                        <a:buNone/>
                      </a:pPr>
                      <a:endParaRPr lang="cs-CZ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varianty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2 G.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3. G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91365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Lidský kapitál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Status střední</a:t>
                      </a:r>
                      <a:r>
                        <a:rPr lang="cs-CZ" sz="1600" baseline="0" dirty="0" smtClean="0"/>
                        <a:t> třídy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Vysoce kvalifikovaní</a:t>
                      </a:r>
                    </a:p>
                    <a:p>
                      <a:r>
                        <a:rPr lang="cs-CZ" sz="1600" dirty="0" smtClean="0"/>
                        <a:t>Úplná</a:t>
                      </a:r>
                      <a:r>
                        <a:rPr lang="cs-CZ" sz="1600" baseline="0" dirty="0" smtClean="0"/>
                        <a:t> akulturace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Plná integrace do </a:t>
                      </a:r>
                      <a:r>
                        <a:rPr lang="cs-CZ" sz="1600" dirty="0" err="1" smtClean="0"/>
                        <a:t>soc</a:t>
                      </a:r>
                      <a:r>
                        <a:rPr lang="cs-CZ" sz="1600" dirty="0" smtClean="0"/>
                        <a:t>. a </a:t>
                      </a:r>
                      <a:r>
                        <a:rPr lang="cs-CZ" sz="1600" dirty="0" err="1" smtClean="0"/>
                        <a:t>ek</a:t>
                      </a:r>
                      <a:r>
                        <a:rPr lang="cs-CZ" sz="1600" dirty="0" smtClean="0"/>
                        <a:t>. Struktur majority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91365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Struktura</a:t>
                      </a:r>
                      <a:r>
                        <a:rPr lang="cs-CZ" sz="1600" baseline="0" dirty="0" smtClean="0"/>
                        <a:t> rodiny</a:t>
                      </a:r>
                      <a:endParaRPr lang="cs-CZ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Dělnická rodina a siné vazby na minoritu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Dosažení střední třídy skrze vzdělání,</a:t>
                      </a:r>
                      <a:r>
                        <a:rPr lang="cs-CZ" sz="1600" baseline="0" dirty="0" smtClean="0"/>
                        <a:t> částečná akulturace</a:t>
                      </a:r>
                      <a:endParaRPr lang="cs-CZ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Plná akulturace do majority</a:t>
                      </a:r>
                      <a:endParaRPr lang="cs-CZ" sz="1600" dirty="0"/>
                    </a:p>
                  </a:txBody>
                  <a:tcPr marL="82944" marR="82944" marT="41476" marB="41476"/>
                </a:tc>
              </a:tr>
              <a:tr h="117407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Forma spolupráce s majoritou x minoritou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Dělnická třída a slabé vazby na minoritu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Nízská</a:t>
                      </a:r>
                      <a:r>
                        <a:rPr lang="cs-CZ" sz="1600" dirty="0" smtClean="0"/>
                        <a:t> úroveň vzdělání, problematická akulturace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Okrajové skupiny děl. třídy, „reaktivní etnicita“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cs-CZ" sz="16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Sestupná mobilita do nejchudší</a:t>
                      </a:r>
                      <a:r>
                        <a:rPr lang="cs-CZ" sz="1600" baseline="0" dirty="0" smtClean="0"/>
                        <a:t> sociální vrstvy, „reaktivní etnicita“</a:t>
                      </a:r>
                      <a:endParaRPr lang="cs-CZ" sz="1600" dirty="0"/>
                    </a:p>
                  </a:txBody>
                  <a:tcPr marL="82944" marR="82944" marT="41476" marB="41476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91365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2944" marR="82944" marT="41476" marB="41476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Bilingválnost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Druhá generace – přirozená </a:t>
            </a:r>
            <a:r>
              <a:rPr lang="cs-CZ" dirty="0" err="1" smtClean="0"/>
              <a:t>bilingva</a:t>
            </a:r>
            <a:r>
              <a:rPr lang="cs-CZ" dirty="0" smtClean="0"/>
              <a:t>, </a:t>
            </a:r>
            <a:r>
              <a:rPr lang="cs-CZ" dirty="0" err="1" smtClean="0"/>
              <a:t>multilingva</a:t>
            </a:r>
            <a:endParaRPr lang="cs-CZ" dirty="0" smtClean="0"/>
          </a:p>
          <a:p>
            <a:r>
              <a:rPr lang="cs-CZ" dirty="0" smtClean="0"/>
              <a:t>Otázka strategie rodin ve výuce</a:t>
            </a:r>
          </a:p>
          <a:p>
            <a:r>
              <a:rPr lang="cs-CZ" dirty="0" smtClean="0"/>
              <a:t>Rozvoj kognitivních schopností x potíže v nižším věku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91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literatuře najít další přístupy či potvrdit stávající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74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Jánská, E., </a:t>
            </a:r>
            <a:r>
              <a:rPr lang="cs-CZ" dirty="0" err="1" smtClean="0"/>
              <a:t>Průšovicová</a:t>
            </a:r>
            <a:r>
              <a:rPr lang="cs-CZ" dirty="0" smtClean="0"/>
              <a:t>, A., Čermák, Z.: (2011) Možnosti výzkumu integrace dětí </a:t>
            </a:r>
            <a:r>
              <a:rPr lang="cs-CZ" dirty="0" err="1" smtClean="0"/>
              <a:t>vietnamců</a:t>
            </a:r>
            <a:r>
              <a:rPr lang="cs-CZ" dirty="0" smtClean="0"/>
              <a:t> v Česku: Příklad Základní školy </a:t>
            </a:r>
            <a:r>
              <a:rPr lang="cs-CZ" dirty="0" err="1" smtClean="0"/>
              <a:t>Praha</a:t>
            </a:r>
            <a:r>
              <a:rPr lang="cs-CZ" dirty="0" smtClean="0"/>
              <a:t>-Kunratice. Geografie. 116(2011), č. 4, s. 480- 496.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Diskriminace z důvodu etnické příslušnosti</a:t>
            </a:r>
          </a:p>
          <a:p>
            <a:endParaRPr lang="cs-CZ" dirty="0" smtClean="0"/>
          </a:p>
          <a:p>
            <a:r>
              <a:rPr lang="cs-CZ" dirty="0" err="1" smtClean="0"/>
              <a:t>Fibbi</a:t>
            </a:r>
            <a:r>
              <a:rPr lang="cs-CZ" dirty="0" smtClean="0"/>
              <a:t> (2006) – Švýcarsko – výzkum  diskriminace lidí z mimi EU.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Bikulturalita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Asimilacionistické</a:t>
            </a:r>
            <a:r>
              <a:rPr lang="cs-CZ" dirty="0" smtClean="0"/>
              <a:t> teorie x alternační teorie</a:t>
            </a:r>
          </a:p>
          <a:p>
            <a:r>
              <a:rPr lang="cs-CZ" dirty="0" smtClean="0"/>
              <a:t>Asimilace x integrace</a:t>
            </a:r>
          </a:p>
          <a:p>
            <a:r>
              <a:rPr lang="cs-CZ" dirty="0" err="1" smtClean="0"/>
              <a:t>Aletrnační</a:t>
            </a:r>
            <a:r>
              <a:rPr lang="cs-CZ" dirty="0" smtClean="0"/>
              <a:t> – tak dobře si člověk osvojuje kulturu hostitelské společnosti, že si uchová původní = </a:t>
            </a:r>
            <a:r>
              <a:rPr lang="cs-CZ" dirty="0" err="1" smtClean="0"/>
              <a:t>bikulturalita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17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Eurostat</a:t>
            </a:r>
            <a:r>
              <a:rPr lang="cs-CZ" b="1" dirty="0" smtClean="0"/>
              <a:t>: (2011) </a:t>
            </a:r>
            <a:r>
              <a:rPr lang="cs-CZ" b="1" dirty="0" err="1" smtClean="0"/>
              <a:t>Migrants</a:t>
            </a:r>
            <a:r>
              <a:rPr lang="cs-CZ" b="1" dirty="0" smtClean="0"/>
              <a:t> </a:t>
            </a:r>
            <a:r>
              <a:rPr lang="cs-CZ" b="1" dirty="0"/>
              <a:t>in </a:t>
            </a:r>
            <a:r>
              <a:rPr lang="cs-CZ" b="1" dirty="0" err="1" smtClean="0"/>
              <a:t>Europe</a:t>
            </a:r>
            <a:r>
              <a:rPr lang="cs-CZ" b="1" dirty="0" smtClean="0"/>
              <a:t>, </a:t>
            </a:r>
            <a:r>
              <a:rPr lang="en-US" b="1" dirty="0" smtClean="0"/>
              <a:t>A </a:t>
            </a:r>
            <a:r>
              <a:rPr lang="en-US" b="1" dirty="0"/>
              <a:t>statistical portrait of the first and second </a:t>
            </a:r>
            <a:r>
              <a:rPr lang="en-US" b="1" dirty="0" smtClean="0"/>
              <a:t>generation</a:t>
            </a:r>
            <a:r>
              <a:rPr lang="cs-CZ" dirty="0" smtClean="0"/>
              <a:t>.  </a:t>
            </a:r>
            <a:r>
              <a:rPr lang="cs-CZ" dirty="0"/>
              <a:t>Dostupné 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epp.eurostat.ec.europa.eu/cache/ITY_OFFPUB/KS-31-10-539/EN/KS-31-10-539-EN.PDF</a:t>
            </a:r>
            <a:r>
              <a:rPr lang="cs-CZ" dirty="0" smtClean="0"/>
              <a:t> (7.3.2013)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54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Různé pojetí</a:t>
            </a:r>
          </a:p>
          <a:p>
            <a:r>
              <a:rPr lang="cs-CZ" dirty="0" smtClean="0"/>
              <a:t>Narozen x socializován</a:t>
            </a:r>
          </a:p>
          <a:p>
            <a:r>
              <a:rPr lang="cs-CZ" dirty="0" smtClean="0"/>
              <a:t>Dvě skupiny (narození oběma rodičům cizincům x ze smíšeného manželství) (</a:t>
            </a:r>
            <a:r>
              <a:rPr lang="cs-CZ" dirty="0" err="1" smtClean="0"/>
              <a:t>Eurosat</a:t>
            </a:r>
            <a:r>
              <a:rPr lang="cs-CZ" dirty="0" smtClean="0"/>
              <a:t> 2011)</a:t>
            </a:r>
          </a:p>
          <a:p>
            <a:r>
              <a:rPr lang="cs-CZ" dirty="0"/>
              <a:t>Praxe 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b="1" i="1" dirty="0" smtClean="0">
                <a:solidFill>
                  <a:srgbClr val="C00000"/>
                </a:solidFill>
              </a:rPr>
              <a:t>Belgie</a:t>
            </a:r>
            <a:r>
              <a:rPr lang="cs-CZ" b="1" dirty="0"/>
              <a:t>:</a:t>
            </a:r>
            <a:r>
              <a:rPr lang="cs-CZ" dirty="0"/>
              <a:t> prvá generace = kdo se přistěhoval před dosažením sedmi let věku. 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b="1" dirty="0" smtClean="0">
                <a:solidFill>
                  <a:srgbClr val="C00000"/>
                </a:solidFill>
              </a:rPr>
              <a:t>Německo</a:t>
            </a:r>
            <a:r>
              <a:rPr lang="cs-CZ" b="1" dirty="0">
                <a:solidFill>
                  <a:srgbClr val="C00000"/>
                </a:solidFill>
              </a:rPr>
              <a:t>: </a:t>
            </a:r>
            <a:r>
              <a:rPr lang="cs-CZ" dirty="0"/>
              <a:t>prvá generace = kdo se přistěhoval před dosažením školního věku. 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b="1" i="1" dirty="0" smtClean="0">
                <a:solidFill>
                  <a:srgbClr val="C00000"/>
                </a:solidFill>
              </a:rPr>
              <a:t>Francie</a:t>
            </a:r>
            <a:r>
              <a:rPr lang="cs-CZ" b="1" dirty="0">
                <a:solidFill>
                  <a:srgbClr val="C00000"/>
                </a:solidFill>
              </a:rPr>
              <a:t>:</a:t>
            </a:r>
            <a:r>
              <a:rPr lang="cs-CZ" dirty="0"/>
              <a:t> druhá generace  = děti imigrantů narozené </a:t>
            </a:r>
            <a:r>
              <a:rPr lang="cs-CZ" dirty="0" smtClean="0"/>
              <a:t>zde prvá </a:t>
            </a:r>
            <a:r>
              <a:rPr lang="cs-CZ" dirty="0"/>
              <a:t>generace = kdo se přistěhoval ve stáří více než 10 let, jeden a </a:t>
            </a:r>
            <a:r>
              <a:rPr lang="cs-CZ" dirty="0" err="1"/>
              <a:t>půltá</a:t>
            </a:r>
            <a:r>
              <a:rPr lang="cs-CZ" dirty="0"/>
              <a:t> generace = kdo se přistěhoval před  dosažením před dosažením deseti </a:t>
            </a:r>
            <a:r>
              <a:rPr lang="cs-CZ" dirty="0" smtClean="0"/>
              <a:t>let. 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>
                <a:solidFill>
                  <a:srgbClr val="C00000"/>
                </a:solidFill>
              </a:rPr>
              <a:t>USA</a:t>
            </a:r>
            <a:r>
              <a:rPr lang="cs-CZ" dirty="0">
                <a:solidFill>
                  <a:srgbClr val="C00000"/>
                </a:solidFill>
              </a:rPr>
              <a:t>:</a:t>
            </a:r>
            <a:r>
              <a:rPr lang="cs-CZ" dirty="0"/>
              <a:t>  </a:t>
            </a:r>
            <a:r>
              <a:rPr lang="cs-CZ" dirty="0" smtClean="0"/>
              <a:t>první generace = kdo </a:t>
            </a:r>
            <a:r>
              <a:rPr lang="cs-CZ" dirty="0"/>
              <a:t>se přistěhoval před dosažením tří </a:t>
            </a:r>
            <a:r>
              <a:rPr lang="cs-CZ" dirty="0" smtClean="0"/>
              <a:t>let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Vědecký 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Sledování situace potomků imigrantů – další proces integrace do společnosti x vytváření kulturně a sociálně izolovaných skupin</a:t>
            </a:r>
          </a:p>
          <a:p>
            <a:pPr marL="0" indent="0">
              <a:buNone/>
            </a:pPr>
            <a:r>
              <a:rPr lang="cs-CZ" dirty="0" smtClean="0"/>
              <a:t>Témata:</a:t>
            </a:r>
          </a:p>
          <a:p>
            <a:pPr marL="514350" indent="-514350">
              <a:buAutoNum type="arabicPeriod"/>
            </a:pPr>
            <a:r>
              <a:rPr lang="cs-CZ" dirty="0" smtClean="0"/>
              <a:t>Pozice v majoritě a důvody této pozice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Emická</a:t>
            </a:r>
            <a:r>
              <a:rPr lang="cs-CZ" dirty="0" smtClean="0"/>
              <a:t> perspektiva aktérů – pohled na svoji pozici – důležité zejména pro psychologii, ale také pro studium kohese ve společnosti – téma identity</a:t>
            </a:r>
          </a:p>
          <a:p>
            <a:pPr marL="514350" indent="-514350">
              <a:buAutoNum type="arabicPeriod"/>
            </a:pPr>
            <a:r>
              <a:rPr lang="cs-CZ" dirty="0" smtClean="0"/>
              <a:t>Pozice na trhu práce</a:t>
            </a:r>
          </a:p>
          <a:p>
            <a:pPr marL="514350" indent="-514350">
              <a:buAutoNum type="arabicPeriod"/>
            </a:pPr>
            <a:r>
              <a:rPr lang="cs-CZ" dirty="0" smtClean="0"/>
              <a:t>Transmise kulturních hodnot – výhody x nevýhody (</a:t>
            </a:r>
            <a:r>
              <a:rPr lang="cs-CZ" dirty="0" err="1" smtClean="0"/>
              <a:t>bilingválnost</a:t>
            </a:r>
            <a:r>
              <a:rPr lang="cs-CZ" dirty="0" smtClean="0"/>
              <a:t>), snaha udržet kontinuitu x asimilace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2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Segmentovaná asimilace = </a:t>
            </a:r>
            <a:r>
              <a:rPr lang="cs-CZ" sz="2900" dirty="0" err="1"/>
              <a:t>Segmented</a:t>
            </a:r>
            <a:r>
              <a:rPr lang="cs-CZ" sz="2900" dirty="0"/>
              <a:t> </a:t>
            </a:r>
            <a:r>
              <a:rPr lang="cs-CZ" sz="2900" dirty="0" err="1"/>
              <a:t>assimilation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200" dirty="0"/>
              <a:t>Revize teorie přímé asimilace dle Chicagské školy – ta  adekvátní na asimilaci evropských migrantů ve 20. století = tradiční model - </a:t>
            </a:r>
            <a:r>
              <a:rPr lang="cs-CZ" sz="2200" dirty="0" err="1"/>
              <a:t>straight</a:t>
            </a:r>
            <a:r>
              <a:rPr lang="cs-CZ" sz="2200" dirty="0"/>
              <a:t>-line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200" dirty="0"/>
              <a:t>X segmentovaná  = různé způsoby zařazování do hostitelské společnosti, nezáleží jen na prostředcích, které přivezu (</a:t>
            </a:r>
            <a:r>
              <a:rPr lang="cs-CZ" sz="2200" dirty="0" err="1"/>
              <a:t>Portes</a:t>
            </a:r>
            <a:r>
              <a:rPr lang="cs-CZ" sz="2200" dirty="0"/>
              <a:t>, </a:t>
            </a:r>
            <a:r>
              <a:rPr lang="cs-CZ" sz="2200" dirty="0" err="1"/>
              <a:t>Zhou</a:t>
            </a:r>
            <a:r>
              <a:rPr lang="cs-CZ" sz="2200" dirty="0"/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200" dirty="0"/>
              <a:t>= </a:t>
            </a:r>
            <a:r>
              <a:rPr lang="cs-CZ" sz="2200" dirty="0">
                <a:solidFill>
                  <a:srgbClr val="FF0000"/>
                </a:solidFill>
              </a:rPr>
              <a:t>asimilace dolů x asimilace nahoru </a:t>
            </a:r>
            <a:r>
              <a:rPr lang="cs-CZ" sz="2200" dirty="0"/>
              <a:t>- zvažováno ve vztahu k 2. generaci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200" dirty="0"/>
              <a:t>Volí segment společnosti, do kterého se zařadí (</a:t>
            </a:r>
            <a:r>
              <a:rPr lang="cs-CZ" sz="2200" dirty="0" err="1"/>
              <a:t>Portes</a:t>
            </a:r>
            <a:r>
              <a:rPr lang="cs-CZ" sz="2200" dirty="0"/>
              <a:t> -  Zhou1993)</a:t>
            </a:r>
            <a:endParaRPr lang="cs-CZ" sz="2200" dirty="0">
              <a:solidFill>
                <a:srgbClr val="FF0000"/>
              </a:solidFill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Segmentovaná asimilace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3300" dirty="0"/>
              <a:t>Záleží: rasa, </a:t>
            </a:r>
            <a:r>
              <a:rPr lang="cs-CZ" sz="3300" dirty="0" smtClean="0"/>
              <a:t>lokalita, </a:t>
            </a:r>
            <a:r>
              <a:rPr lang="cs-CZ" sz="3300" dirty="0"/>
              <a:t>změny na trhu práce</a:t>
            </a:r>
          </a:p>
          <a:p>
            <a:pPr marL="564488" indent="-466567">
              <a:buFont typeface="+mj-lt"/>
              <a:buAutoNum type="arabicPeriod"/>
              <a:defRPr/>
            </a:pPr>
            <a:r>
              <a:rPr lang="cs-CZ" sz="2500" dirty="0"/>
              <a:t>Tradiční model asimilace do bílé třídy = vzestup</a:t>
            </a:r>
          </a:p>
          <a:p>
            <a:pPr marL="564488" indent="-466567">
              <a:buFont typeface="+mj-lt"/>
              <a:buAutoNum type="arabicPeriod"/>
              <a:defRPr/>
            </a:pPr>
            <a:r>
              <a:rPr lang="cs-CZ" sz="2500" dirty="0"/>
              <a:t>Asimilace do spodiny (</a:t>
            </a:r>
            <a:r>
              <a:rPr lang="cs-CZ" sz="2500" dirty="0" err="1"/>
              <a:t>underclass</a:t>
            </a:r>
            <a:r>
              <a:rPr lang="cs-CZ" sz="2500" dirty="0"/>
              <a:t>) = pokles, (viz (</a:t>
            </a:r>
            <a:r>
              <a:rPr lang="cs-CZ" sz="2500" dirty="0" err="1"/>
              <a:t>Perlmann</a:t>
            </a:r>
            <a:r>
              <a:rPr lang="cs-CZ" sz="2500" dirty="0"/>
              <a:t> 2004 – asimilace </a:t>
            </a:r>
            <a:r>
              <a:rPr lang="cs-CZ" sz="2500" dirty="0" err="1"/>
              <a:t>Mexikoameričanů</a:t>
            </a:r>
            <a:r>
              <a:rPr lang="cs-CZ" sz="2500" dirty="0"/>
              <a:t>)</a:t>
            </a:r>
          </a:p>
          <a:p>
            <a:pPr marL="564488" indent="-466567">
              <a:buFont typeface="+mj-lt"/>
              <a:buAutoNum type="arabicPeriod"/>
              <a:defRPr/>
            </a:pPr>
            <a:r>
              <a:rPr lang="cs-CZ" sz="2500" dirty="0"/>
              <a:t>Asimilace v rámci vlastní uzavřené imigrační skupiny směrem k vzestupné sociální mobilitě (Číňané v USA, ruští židé) = iniciativa – materiální a morální podpora rodin – i tam kde žijí v rámci městského </a:t>
            </a:r>
            <a:r>
              <a:rPr lang="cs-CZ" sz="2500" dirty="0" err="1"/>
              <a:t>getha</a:t>
            </a:r>
            <a:r>
              <a:rPr lang="cs-CZ" sz="2500" dirty="0"/>
              <a:t>, či jeho blízkosti (</a:t>
            </a:r>
            <a:r>
              <a:rPr lang="cs-CZ" sz="2500" dirty="0" err="1"/>
              <a:t>Zhou</a:t>
            </a:r>
            <a:r>
              <a:rPr lang="cs-CZ" sz="2500" dirty="0"/>
              <a:t>, </a:t>
            </a:r>
            <a:r>
              <a:rPr lang="cs-CZ" sz="2500" dirty="0" err="1"/>
              <a:t>Bankston</a:t>
            </a:r>
            <a:r>
              <a:rPr lang="cs-CZ" sz="2500" dirty="0"/>
              <a:t> 1994)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Spor přímá x segmentovaná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Argumenty (</a:t>
            </a:r>
            <a:r>
              <a:rPr lang="cs-CZ" sz="1800" dirty="0" err="1"/>
              <a:t>Portes</a:t>
            </a:r>
            <a:r>
              <a:rPr lang="cs-CZ" sz="1800" dirty="0"/>
              <a:t> </a:t>
            </a:r>
            <a:r>
              <a:rPr lang="cs-CZ" sz="1800" dirty="0" err="1"/>
              <a:t>et</a:t>
            </a:r>
            <a:r>
              <a:rPr lang="cs-CZ" sz="1800" dirty="0"/>
              <a:t> </a:t>
            </a:r>
            <a:r>
              <a:rPr lang="cs-CZ" sz="1800" dirty="0" err="1"/>
              <a:t>al</a:t>
            </a:r>
            <a:r>
              <a:rPr lang="cs-CZ" sz="1800" dirty="0"/>
              <a:t>, 2005): </a:t>
            </a:r>
          </a:p>
          <a:p>
            <a:r>
              <a:rPr lang="cs-CZ" sz="1800" dirty="0"/>
              <a:t>změna společenských a ekonomických podmínek, </a:t>
            </a:r>
          </a:p>
          <a:p>
            <a:r>
              <a:rPr lang="cs-CZ" sz="1800" dirty="0"/>
              <a:t>Jiný původ migrantů z hlediska občanství a sociální třídy</a:t>
            </a:r>
          </a:p>
          <a:p>
            <a:r>
              <a:rPr lang="cs-CZ" sz="1800" dirty="0"/>
              <a:t>To vliv na možnosti, které se dětem otevírají</a:t>
            </a:r>
          </a:p>
          <a:p>
            <a:r>
              <a:rPr lang="cs-CZ" sz="1800" dirty="0"/>
              <a:t>Děti imigrantů mexických </a:t>
            </a:r>
            <a:r>
              <a:rPr lang="cs-CZ" sz="1800" dirty="0" err="1"/>
              <a:t>Američamů</a:t>
            </a:r>
            <a:r>
              <a:rPr lang="cs-CZ" sz="1800" dirty="0"/>
              <a:t>, co přišli mladší 3. let = rané mateřství, opuštění školy, nezaměstnanost, mužské skupiny – cesta stagnace asimilace a sestupné asimilace) (</a:t>
            </a:r>
            <a:r>
              <a:rPr lang="cs-CZ" sz="1800" dirty="0" err="1"/>
              <a:t>Perlmann</a:t>
            </a:r>
            <a:r>
              <a:rPr lang="cs-CZ" sz="1800" dirty="0"/>
              <a:t> 2004) ‘</a:t>
            </a:r>
            <a:r>
              <a:rPr lang="cs-CZ" sz="1800" dirty="0" err="1"/>
              <a:t>complex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underclass</a:t>
            </a:r>
            <a:r>
              <a:rPr lang="cs-CZ" sz="1800" dirty="0"/>
              <a:t> </a:t>
            </a:r>
            <a:r>
              <a:rPr lang="cs-CZ" sz="1800" dirty="0" err="1"/>
              <a:t>behaviors’</a:t>
            </a:r>
            <a:r>
              <a:rPr lang="cs-CZ" sz="1800" dirty="0"/>
              <a:t>  = tedy druhá generace tím predestinována = sestupná mobilita, asimilace dolů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Mezigenerační vztahy – kulturní transmise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Akulturační</a:t>
            </a:r>
            <a:r>
              <a:rPr lang="cs-CZ" dirty="0" smtClean="0"/>
              <a:t> trhlina (</a:t>
            </a:r>
            <a:r>
              <a:rPr lang="cs-CZ" dirty="0" err="1" smtClean="0"/>
              <a:t>acculturation</a:t>
            </a:r>
            <a:r>
              <a:rPr lang="cs-CZ" dirty="0" smtClean="0"/>
              <a:t> gap) </a:t>
            </a:r>
            <a:r>
              <a:rPr lang="cs-CZ" dirty="0" err="1" smtClean="0"/>
              <a:t>Portes</a:t>
            </a:r>
            <a:r>
              <a:rPr lang="cs-CZ" dirty="0" smtClean="0"/>
              <a:t> </a:t>
            </a:r>
            <a:r>
              <a:rPr lang="cs-CZ" dirty="0" err="1" smtClean="0"/>
              <a:t>Rumbaut</a:t>
            </a:r>
            <a:r>
              <a:rPr lang="cs-CZ" dirty="0" smtClean="0"/>
              <a:t> 1996 in Jánská a kol.),  </a:t>
            </a:r>
          </a:p>
          <a:p>
            <a:r>
              <a:rPr lang="cs-CZ" dirty="0" smtClean="0"/>
              <a:t>= generační shoda x neshoda (</a:t>
            </a:r>
            <a:r>
              <a:rPr lang="cs-CZ" dirty="0" err="1" smtClean="0"/>
              <a:t>Zhou</a:t>
            </a:r>
            <a:r>
              <a:rPr lang="cs-CZ" dirty="0" smtClean="0"/>
              <a:t> 2001 in Jánská a kol. 2011)</a:t>
            </a:r>
          </a:p>
          <a:p>
            <a:r>
              <a:rPr lang="cs-CZ" dirty="0" smtClean="0"/>
              <a:t>Akulturace ve stejném rozsahu x rozdílná akulturace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</a:t>
            </a:r>
            <a:r>
              <a:rPr lang="cs-CZ" dirty="0" err="1" smtClean="0"/>
              <a:t>assimilace</a:t>
            </a:r>
            <a:r>
              <a:rPr lang="cs-CZ" dirty="0" smtClean="0"/>
              <a:t> do majority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b="1" dirty="0" smtClean="0"/>
              <a:t>disonantní </a:t>
            </a:r>
            <a:r>
              <a:rPr lang="cs-CZ" dirty="0" smtClean="0"/>
              <a:t>– dítě se učí rychleji než rodiče – rodiče ztrácejí kontrolu</a:t>
            </a:r>
          </a:p>
          <a:p>
            <a:r>
              <a:rPr lang="cs-CZ" dirty="0" smtClean="0"/>
              <a:t>B) </a:t>
            </a:r>
            <a:r>
              <a:rPr lang="cs-CZ" b="1" dirty="0" smtClean="0"/>
              <a:t>konsonantní</a:t>
            </a:r>
            <a:r>
              <a:rPr lang="cs-CZ" dirty="0" smtClean="0"/>
              <a:t> – integrace společní</a:t>
            </a:r>
          </a:p>
          <a:p>
            <a:r>
              <a:rPr lang="cs-CZ" dirty="0" smtClean="0"/>
              <a:t>C) </a:t>
            </a:r>
            <a:r>
              <a:rPr lang="cs-CZ" b="1" dirty="0" smtClean="0"/>
              <a:t>selektivní</a:t>
            </a:r>
            <a:r>
              <a:rPr lang="cs-CZ" dirty="0" smtClean="0"/>
              <a:t> – komunitní zázemí, které dítěti umožní start ( Čína a Rusové v NY)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633" y="293431"/>
            <a:ext cx="8226720" cy="11434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Perspektiva jedince – druhá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err="1"/>
              <a:t>Irving</a:t>
            </a:r>
            <a:r>
              <a:rPr lang="cs-CZ" sz="2200" dirty="0"/>
              <a:t> </a:t>
            </a:r>
            <a:r>
              <a:rPr lang="cs-CZ" sz="2200" dirty="0" err="1"/>
              <a:t>Child</a:t>
            </a:r>
            <a:r>
              <a:rPr lang="cs-CZ" sz="2200" dirty="0"/>
              <a:t> 1943 (in </a:t>
            </a:r>
            <a:r>
              <a:rPr lang="cs-CZ" sz="2200" dirty="0" err="1"/>
              <a:t>Zhou</a:t>
            </a:r>
            <a:r>
              <a:rPr lang="cs-CZ" sz="2200" dirty="0"/>
              <a:t>, </a:t>
            </a:r>
            <a:r>
              <a:rPr lang="cs-CZ" sz="2200" dirty="0" err="1"/>
              <a:t>Bankston</a:t>
            </a:r>
            <a:r>
              <a:rPr lang="cs-CZ" sz="2200" dirty="0"/>
              <a:t> 1994)</a:t>
            </a:r>
          </a:p>
          <a:p>
            <a:r>
              <a:rPr lang="cs-CZ" sz="2200" dirty="0"/>
              <a:t>- druhá generace </a:t>
            </a:r>
          </a:p>
          <a:p>
            <a:r>
              <a:rPr lang="cs-CZ" sz="2200" dirty="0"/>
              <a:t>3 reakce na kulturní konflikt hodnot svých, cílů své skupiny a majority</a:t>
            </a:r>
          </a:p>
          <a:p>
            <a:pPr marL="564488" indent="-466567">
              <a:buFont typeface="+mj-lt"/>
              <a:buAutoNum type="arabicPeriod"/>
            </a:pPr>
            <a:r>
              <a:rPr lang="cs-CZ" sz="2200" dirty="0">
                <a:solidFill>
                  <a:srgbClr val="FF0000"/>
                </a:solidFill>
              </a:rPr>
              <a:t>Rebelie</a:t>
            </a:r>
            <a:r>
              <a:rPr lang="cs-CZ" sz="2200" dirty="0"/>
              <a:t> – opouští etnickou </a:t>
            </a:r>
            <a:r>
              <a:rPr lang="cs-CZ" sz="2200" dirty="0" err="1"/>
              <a:t>minoritua</a:t>
            </a:r>
            <a:r>
              <a:rPr lang="cs-CZ" sz="2200" dirty="0"/>
              <a:t> stává se majoritou</a:t>
            </a:r>
          </a:p>
          <a:p>
            <a:pPr marL="564488" indent="-466567">
              <a:buFont typeface="+mj-lt"/>
              <a:buAutoNum type="arabicPeriod"/>
            </a:pPr>
            <a:r>
              <a:rPr lang="cs-CZ" sz="2200" dirty="0">
                <a:solidFill>
                  <a:srgbClr val="FF0000"/>
                </a:solidFill>
              </a:rPr>
              <a:t>Přijetí etnické komunity </a:t>
            </a:r>
            <a:r>
              <a:rPr lang="cs-CZ" sz="2200" dirty="0"/>
              <a:t>– </a:t>
            </a:r>
            <a:r>
              <a:rPr lang="cs-CZ" sz="2200" dirty="0" err="1"/>
              <a:t>doržováníravidel</a:t>
            </a:r>
            <a:r>
              <a:rPr lang="cs-CZ" sz="2200" dirty="0"/>
              <a:t> </a:t>
            </a:r>
            <a:r>
              <a:rPr lang="cs-CZ" sz="2200" dirty="0" err="1"/>
              <a:t>vl</a:t>
            </a:r>
            <a:r>
              <a:rPr lang="cs-CZ" sz="2200" dirty="0"/>
              <a:t> komunity</a:t>
            </a:r>
          </a:p>
          <a:p>
            <a:pPr marL="564488" indent="-466567">
              <a:buFont typeface="+mj-lt"/>
              <a:buAutoNum type="arabicPeriod"/>
            </a:pPr>
            <a:r>
              <a:rPr lang="cs-CZ" sz="2200" dirty="0">
                <a:solidFill>
                  <a:srgbClr val="FF0000"/>
                </a:solidFill>
              </a:rPr>
              <a:t>Apatie</a:t>
            </a:r>
            <a:r>
              <a:rPr lang="cs-CZ" sz="2200" dirty="0"/>
              <a:t> – únik k jiné skupině – ani svá ani majorita</a:t>
            </a:r>
          </a:p>
          <a:p>
            <a:pPr marL="564488" indent="-466567"/>
            <a:r>
              <a:rPr lang="cs-CZ" sz="2200" dirty="0"/>
              <a:t>Většina jde cestou 1.</a:t>
            </a:r>
          </a:p>
          <a:p>
            <a:pPr marL="564488" indent="-466567"/>
            <a:r>
              <a:rPr lang="cs-CZ" sz="2200" dirty="0"/>
              <a:t>2. a 3.  když je dítě seznámeno s možným odchodem z většinové společnosti.</a:t>
            </a:r>
          </a:p>
          <a:p>
            <a:endParaRPr lang="cs-CZ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921</Words>
  <Application>Microsoft Office PowerPoint</Application>
  <PresentationFormat>Předvádění na obrazovce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Druhá generace migrantů</vt:lpstr>
      <vt:lpstr>Definice</vt:lpstr>
      <vt:lpstr>Vědecký zájem</vt:lpstr>
      <vt:lpstr>Segmentovaná asimilace = Segmented assimilation</vt:lpstr>
      <vt:lpstr>Segmentovaná asimilace </vt:lpstr>
      <vt:lpstr>Spor přímá x segmentovaná</vt:lpstr>
      <vt:lpstr>Mezigenerační vztahy – kulturní transmise </vt:lpstr>
      <vt:lpstr>Způsoby assimilace do majority </vt:lpstr>
      <vt:lpstr>Perspektiva jedince – druhá generace</vt:lpstr>
      <vt:lpstr>Koncept dětí třetí kultury</vt:lpstr>
      <vt:lpstr>Strategie začlenění na trh práce (Portes RaRumbaut 2001, 283)</vt:lpstr>
      <vt:lpstr>Bilingválnost</vt:lpstr>
      <vt:lpstr>úkol</vt:lpstr>
      <vt:lpstr>Zdroje</vt:lpstr>
      <vt:lpstr>Trh práce</vt:lpstr>
      <vt:lpstr>Bikulturalita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generace migrantů</dc:title>
  <dc:creator>Uživatel</dc:creator>
  <cp:lastModifiedBy>Uživatel</cp:lastModifiedBy>
  <cp:revision>11</cp:revision>
  <dcterms:created xsi:type="dcterms:W3CDTF">2012-08-21T07:15:25Z</dcterms:created>
  <dcterms:modified xsi:type="dcterms:W3CDTF">2013-04-10T04:17:33Z</dcterms:modified>
</cp:coreProperties>
</file>