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5"/>
  </p:notesMasterIdLst>
  <p:sldIdLst>
    <p:sldId id="256" r:id="rId2"/>
    <p:sldId id="260" r:id="rId3"/>
    <p:sldId id="273" r:id="rId4"/>
    <p:sldId id="270" r:id="rId5"/>
    <p:sldId id="277" r:id="rId6"/>
    <p:sldId id="275" r:id="rId7"/>
    <p:sldId id="269" r:id="rId8"/>
    <p:sldId id="274" r:id="rId9"/>
    <p:sldId id="267" r:id="rId10"/>
    <p:sldId id="276" r:id="rId11"/>
    <p:sldId id="261" r:id="rId12"/>
    <p:sldId id="268" r:id="rId13"/>
    <p:sldId id="272" r:id="rId14"/>
  </p:sldIdLst>
  <p:sldSz cx="9144000" cy="6858000" type="screen4x3"/>
  <p:notesSz cx="6858000" cy="9144000"/>
  <p:custDataLst>
    <p:tags r:id="rId1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io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4" autoAdjust="0"/>
    <p:restoredTop sz="94400" autoAdjust="0"/>
  </p:normalViewPr>
  <p:slideViewPr>
    <p:cSldViewPr>
      <p:cViewPr varScale="1">
        <p:scale>
          <a:sx n="159" d="100"/>
          <a:sy n="159" d="100"/>
        </p:scale>
        <p:origin x="202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8C38-A214-4E80-B1E3-D2FE07F8DD81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0B50C-4808-4AAD-8732-12ADE8A5B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Ztlumené efekty: 2,3,4</a:t>
            </a:r>
          </a:p>
          <a:p>
            <a:r>
              <a:rPr lang="cs-CZ" dirty="0"/>
              <a:t>Odstranit srážku kamionu: snímek 8, 1:33 – 1:45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5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6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B824-5E93-4F37-9F9C-7C4FB11BB412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Obligace - </a:t>
            </a:r>
            <a:r>
              <a:rPr lang="cs-CZ" dirty="0" err="1"/>
              <a:t>kkůlkůlkZáklady</a:t>
            </a:r>
            <a:r>
              <a:rPr lang="cs-CZ" dirty="0"/>
              <a:t>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Bonds – Analysis of the yield curve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08304" y="6172200"/>
            <a:ext cx="1828800" cy="365125"/>
          </a:xfrm>
        </p:spPr>
        <p:txBody>
          <a:bodyPr/>
          <a:lstStyle>
            <a:lvl1pPr>
              <a:defRPr sz="1200" b="1"/>
            </a:lvl1pPr>
          </a:lstStyle>
          <a:p>
            <a:fld id="{DFE5482F-2F05-49C5-9E15-73F945A412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51520" y="210314"/>
            <a:ext cx="6512511" cy="648072"/>
          </a:xfrm>
        </p:spPr>
        <p:txBody>
          <a:bodyPr/>
          <a:lstStyle>
            <a:lvl1pPr marL="0" indent="0" algn="l">
              <a:buFontTx/>
              <a:buNone/>
              <a:defRPr sz="2800"/>
            </a:lvl1pPr>
          </a:lstStyle>
          <a:p>
            <a:r>
              <a:rPr lang="cs-CZ" dirty="0" err="1"/>
              <a:t>vostní</a:t>
            </a:r>
            <a:r>
              <a:rPr lang="cs-CZ" dirty="0"/>
              <a:t> tok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2042512"/>
            <a:ext cx="6400800" cy="347472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A06A-B118-4854-A6B1-AD8434D8C8A2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4245-3440-4804-8040-B2F6C9563C64}" type="datetime1">
              <a:rPr lang="cs-CZ" smtClean="0"/>
              <a:t>04.10.2020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6B96-06F8-4545-9182-889597D673BE}" type="datetime1">
              <a:rPr lang="cs-CZ" smtClean="0"/>
              <a:t>04.10.2020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DE7-1677-48D5-AEC1-00727E1AD5C8}" type="datetime1">
              <a:rPr lang="cs-CZ" smtClean="0"/>
              <a:t>04.10.2020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CB76-1543-48ED-85A0-8667F9791FC8}" type="datetime1">
              <a:rPr lang="cs-CZ" smtClean="0"/>
              <a:t>04.10.2020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E541-6BD5-44E0-A709-E50ED9825230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7B65-9542-4BD1-9D5B-317E40607F34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682813-8C86-44C6-B6BD-1FCF6C787374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</p:sldLayoutIdLst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u="none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50.png"/><Relationship Id="rId21" Type="http://schemas.openxmlformats.org/officeDocument/2006/relationships/image" Target="../media/image37.png"/><Relationship Id="rId17" Type="http://schemas.openxmlformats.org/officeDocument/2006/relationships/image" Target="../media/image35.png"/><Relationship Id="rId16" Type="http://schemas.openxmlformats.org/officeDocument/2006/relationships/image" Target="../media/image300.png"/><Relationship Id="rId20" Type="http://schemas.openxmlformats.org/officeDocument/2006/relationships/image" Target="../media/image361.png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36.png"/><Relationship Id="rId22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70.png"/><Relationship Id="rId21" Type="http://schemas.openxmlformats.org/officeDocument/2006/relationships/image" Target="../media/image40.png"/><Relationship Id="rId17" Type="http://schemas.openxmlformats.org/officeDocument/2006/relationships/image" Target="../media/image371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23" Type="http://schemas.openxmlformats.org/officeDocument/2006/relationships/image" Target="../media/image42.png"/><Relationship Id="rId19" Type="http://schemas.openxmlformats.org/officeDocument/2006/relationships/image" Target="../media/image380.png"/><Relationship Id="rId22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6.png"/><Relationship Id="rId21" Type="http://schemas.openxmlformats.org/officeDocument/2006/relationships/image" Target="../media/image9.png"/><Relationship Id="rId17" Type="http://schemas.openxmlformats.org/officeDocument/2006/relationships/image" Target="../media/image5.png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3.png"/><Relationship Id="rId1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3.png"/><Relationship Id="rId17" Type="http://schemas.openxmlformats.org/officeDocument/2006/relationships/image" Target="../media/image10.png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6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7.png"/><Relationship Id="rId17" Type="http://schemas.openxmlformats.org/officeDocument/2006/relationships/image" Target="../media/image16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14.png"/><Relationship Id="rId1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5.png"/><Relationship Id="rId21" Type="http://schemas.openxmlformats.org/officeDocument/2006/relationships/image" Target="../media/image22.png"/><Relationship Id="rId17" Type="http://schemas.openxmlformats.org/officeDocument/2006/relationships/image" Target="../media/image20.png"/><Relationship Id="rId25" Type="http://schemas.openxmlformats.org/officeDocument/2006/relationships/image" Target="../media/image240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24.png"/><Relationship Id="rId23" Type="http://schemas.openxmlformats.org/officeDocument/2006/relationships/image" Target="../media/image2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00.png"/><Relationship Id="rId26" Type="http://schemas.openxmlformats.org/officeDocument/2006/relationships/image" Target="../media/image32.png"/><Relationship Id="rId21" Type="http://schemas.openxmlformats.org/officeDocument/2006/relationships/image" Target="../media/image270.png"/><Relationship Id="rId25" Type="http://schemas.openxmlformats.org/officeDocument/2006/relationships/image" Target="../media/image31.png"/><Relationship Id="rId20" Type="http://schemas.openxmlformats.org/officeDocument/2006/relationships/image" Target="../media/image260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0.png"/><Relationship Id="rId23" Type="http://schemas.openxmlformats.org/officeDocument/2006/relationships/image" Target="../media/image29.png"/><Relationship Id="rId28" Type="http://schemas.openxmlformats.org/officeDocument/2006/relationships/image" Target="../media/image34.png"/><Relationship Id="rId19" Type="http://schemas.openxmlformats.org/officeDocument/2006/relationships/image" Target="../media/image27.png"/><Relationship Id="rId22" Type="http://schemas.openxmlformats.org/officeDocument/2006/relationships/image" Target="../media/image28.png"/><Relationship Id="rId27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4000" y="2448000"/>
            <a:ext cx="1440000" cy="360000"/>
          </a:xfrm>
        </p:spPr>
        <p:txBody>
          <a:bodyPr/>
          <a:lstStyle/>
          <a:p>
            <a:pPr algn="l"/>
            <a:r>
              <a:rPr lang="en-GB" sz="1800" dirty="0">
                <a:solidFill>
                  <a:srgbClr val="7030A0"/>
                </a:solidFill>
              </a:rPr>
              <a:t>Lesson 1</a:t>
            </a:r>
            <a:r>
              <a:rPr lang="cs-CZ" sz="1800" dirty="0">
                <a:solidFill>
                  <a:srgbClr val="7030A0"/>
                </a:solidFill>
              </a:rPr>
              <a:t>0</a:t>
            </a:r>
            <a:endParaRPr lang="en-GB" sz="1800" dirty="0">
              <a:solidFill>
                <a:srgbClr val="7030A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000" y="2700000"/>
            <a:ext cx="6121316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Essentials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of futures trading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000" y="468000"/>
            <a:ext cx="3600000" cy="86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Institute of Economic Studies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Faculty of Social Sciences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Charles University in Prague</a:t>
            </a:r>
          </a:p>
        </p:txBody>
      </p:sp>
      <p:sp>
        <p:nvSpPr>
          <p:cNvPr id="12" name="Podnadpis 2"/>
          <p:cNvSpPr>
            <a:spLocks noGrp="1"/>
          </p:cNvSpPr>
          <p:nvPr/>
        </p:nvSpPr>
        <p:spPr>
          <a:xfrm>
            <a:off x="5544720" y="5292000"/>
            <a:ext cx="3419768" cy="396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/>
              <a:t>Financial markets instruments </a:t>
            </a:r>
            <a:endParaRPr lang="en-GB" sz="1800" b="1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40000"/>
            <a:ext cx="1278000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3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10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148080" cy="648072"/>
          </a:xfrm>
        </p:spPr>
        <p:txBody>
          <a:bodyPr/>
          <a:lstStyle/>
          <a:p>
            <a:r>
              <a:rPr lang="en-GB" dirty="0"/>
              <a:t>Mechanics of futures hedge 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864000" y="3852000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Basis risk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864000" y="954000"/>
            <a:ext cx="442808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 of hedging strategy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88000" y="1261275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If the long holds the futures contract until maturity, then they can buy the underlying asset at a know-in-advance opening price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8000" y="5288773"/>
            <a:ext cx="781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Basis risk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means that the trader does not know the future size of the basis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prior to maturity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188000" y="2636912"/>
            <a:ext cx="338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Buyer’s net expenditure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35"/>
              <p:cNvSpPr txBox="1"/>
              <p:nvPr/>
            </p:nvSpPr>
            <p:spPr>
              <a:xfrm>
                <a:off x="1583104" y="1811125"/>
                <a:ext cx="65892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Cambria Math"/>
                    <a:ea typeface="Cambria Math"/>
                  </a:rPr>
                  <a:t>Gain or loss resulting from marking to market:</a:t>
                </a:r>
                <a:r>
                  <a:rPr lang="en-GB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𝐶𝑃</m:t>
                        </m:r>
                      </m:sub>
                    </m:sSub>
                    <m:r>
                      <a:rPr lang="en-GB" i="1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𝑂𝑃</m:t>
                        </m:r>
                      </m:sub>
                    </m:sSub>
                  </m:oMath>
                </a14:m>
                <a:r>
                  <a:rPr lang="en-GB" dirty="0">
                    <a:latin typeface="Cambria Math"/>
                    <a:ea typeface="Cambria Math"/>
                  </a:rPr>
                  <a:t> </a:t>
                </a:r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104" y="1811125"/>
                <a:ext cx="6589296" cy="369332"/>
              </a:xfrm>
              <a:prstGeom prst="rect">
                <a:avLst/>
              </a:prstGeom>
              <a:blipFill rotWithShape="1">
                <a:blip r:embed="rId16"/>
                <a:stretch>
                  <a:fillRect l="-648" t="-9836" b="-229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35"/>
              <p:cNvSpPr txBox="1"/>
              <p:nvPr/>
            </p:nvSpPr>
            <p:spPr>
              <a:xfrm>
                <a:off x="1584000" y="2089200"/>
                <a:ext cx="708520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Cambria Math"/>
                    <a:ea typeface="Cambria Math"/>
                  </a:rPr>
                  <a:t>Equality between closing and spot prices upon delivery:</a:t>
                </a:r>
                <a:r>
                  <a:rPr lang="en-GB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𝐶𝑃</m:t>
                        </m:r>
                      </m:sub>
                    </m:sSub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7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000" y="2089200"/>
                <a:ext cx="7085208" cy="369332"/>
              </a:xfrm>
              <a:prstGeom prst="rect">
                <a:avLst/>
              </a:prstGeom>
              <a:blipFill>
                <a:blip r:embed="rId17"/>
                <a:stretch>
                  <a:fillRect l="-602"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ovéPole 47"/>
          <p:cNvSpPr txBox="1"/>
          <p:nvPr/>
        </p:nvSpPr>
        <p:spPr>
          <a:xfrm>
            <a:off x="1188000" y="3251285"/>
            <a:ext cx="768464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spcBef>
                <a:spcPts val="1200"/>
              </a:spcBef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Seller’s net revenue resulting from analogous trading strategy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1187624" y="4176356"/>
            <a:ext cx="7704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spcBef>
                <a:spcPts val="1200"/>
              </a:spcBef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Price uncertainty can be removed only at maturity when the basis is zero; prior to maturity the hedging strategy is exposed to basis risk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2088000" y="2910768"/>
                <a:ext cx="62706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𝐶𝑃</m:t>
                              </m:r>
                            </m:sub>
                          </m:sSub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𝑂𝑃</m:t>
                              </m:r>
                            </m:sub>
                          </m:sSub>
                        </m:e>
                      </m:d>
                      <m:r>
                        <a:rPr lang="en-GB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</m:oMath>
                  </m:oMathPara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000" y="2910768"/>
                <a:ext cx="6270691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35"/>
              <p:cNvSpPr txBox="1"/>
              <p:nvPr/>
            </p:nvSpPr>
            <p:spPr>
              <a:xfrm>
                <a:off x="1584000" y="2348880"/>
                <a:ext cx="658115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Cambria Math"/>
                    <a:ea typeface="Cambria Math"/>
                  </a:rPr>
                  <a:t>Purchase of the underlying asset on the spot market:</a:t>
                </a:r>
                <a:r>
                  <a:rPr lang="en-GB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1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000" y="2348880"/>
                <a:ext cx="6581152" cy="369332"/>
              </a:xfrm>
              <a:prstGeom prst="rect">
                <a:avLst/>
              </a:prstGeom>
              <a:blipFill>
                <a:blip r:embed="rId19"/>
                <a:stretch>
                  <a:fillRect l="-649" t="-9836" b="-229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Obdélník 54"/>
              <p:cNvSpPr/>
              <p:nvPr/>
            </p:nvSpPr>
            <p:spPr>
              <a:xfrm>
                <a:off x="2088000" y="3528284"/>
                <a:ext cx="59244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𝑂𝑃</m:t>
                              </m:r>
                            </m:sub>
                          </m:sSub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</m:oMath>
                  </m:oMathPara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5" name="Obdélník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000" y="3528284"/>
                <a:ext cx="5924442" cy="369332"/>
              </a:xfrm>
              <a:prstGeom prst="rect">
                <a:avLst/>
              </a:prstGeom>
              <a:blipFill>
                <a:blip r:embed="rId20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35"/>
              <p:cNvSpPr txBox="1"/>
              <p:nvPr/>
            </p:nvSpPr>
            <p:spPr>
              <a:xfrm>
                <a:off x="1584000" y="4725144"/>
                <a:ext cx="730116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Buyer’s net expected expenditure:</a:t>
                </a:r>
                <a:r>
                  <a:rPr lang="en-GB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𝑂𝑃</m:t>
                            </m:r>
                          </m:sub>
                        </m:sSub>
                      </m:e>
                    </m:d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𝑂𝑃</m:t>
                        </m:r>
                      </m:sub>
                    </m:sSub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000" y="4725144"/>
                <a:ext cx="7301160" cy="369332"/>
              </a:xfrm>
              <a:prstGeom prst="rect">
                <a:avLst/>
              </a:prstGeom>
              <a:blipFill>
                <a:blip r:embed="rId21"/>
                <a:stretch>
                  <a:fillRect l="-584" t="-9836" b="-229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/>
              <p:cNvSpPr txBox="1"/>
              <p:nvPr/>
            </p:nvSpPr>
            <p:spPr>
              <a:xfrm>
                <a:off x="1584000" y="5006088"/>
                <a:ext cx="728804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Seller’s net expected revenue:</a:t>
                </a:r>
                <a:r>
                  <a:rPr lang="en-GB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𝑂𝑃</m:t>
                            </m:r>
                          </m:sub>
                        </m:sSub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𝑂𝑃</m:t>
                        </m:r>
                      </m:sub>
                    </m:sSub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9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000" y="5006088"/>
                <a:ext cx="7288040" cy="369332"/>
              </a:xfrm>
              <a:prstGeom prst="rect">
                <a:avLst/>
              </a:prstGeom>
              <a:blipFill>
                <a:blip r:embed="rId22"/>
                <a:stretch>
                  <a:fillRect l="-586" t="-9836" b="-229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2077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35251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Value of futures contract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864001" y="2700000"/>
            <a:ext cx="376089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Value before expiration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2339752" y="1822432"/>
                <a:ext cx="1647695" cy="5668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lnSpc>
                    <a:spcPts val="2500"/>
                  </a:lnSpc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</m:oMath>
                  </m:oMathPara>
                </a14:m>
                <a:endParaRPr lang="en-GB" b="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822432"/>
                <a:ext cx="1647695" cy="56682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1188000" y="1275451"/>
                <a:ext cx="7848496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lvl="2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At maturity, the long buys the underlying asset at the opening futures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𝑂</m:t>
                        </m:r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sells it immediately at the existing spot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locking the value </a:t>
                </a:r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0" y="1275451"/>
                <a:ext cx="7848496" cy="646331"/>
              </a:xfrm>
              <a:prstGeom prst="rect">
                <a:avLst/>
              </a:prstGeom>
              <a:blipFill rotWithShape="1">
                <a:blip r:embed="rId18"/>
                <a:stretch>
                  <a:fillRect l="-155" t="-5660" r="-466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2340000" y="2377845"/>
                <a:ext cx="2239252" cy="5668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500"/>
                  </a:lnSpc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GB" b="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000" y="2377845"/>
                <a:ext cx="2239252" cy="56682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ovéPole 53"/>
          <p:cNvSpPr txBox="1"/>
          <p:nvPr/>
        </p:nvSpPr>
        <p:spPr>
          <a:xfrm>
            <a:off x="1188000" y="2107389"/>
            <a:ext cx="54888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By analogy, the short can lock the value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1188000" y="3040607"/>
                <a:ext cx="7704480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lvl="2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the long can sell the futures at the existing futures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locking the net income at maturity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𝑂𝑃</m:t>
                        </m:r>
                      </m:sub>
                    </m:sSub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whose present value 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is</a:t>
                </a:r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0" y="3040607"/>
                <a:ext cx="7704480" cy="646331"/>
              </a:xfrm>
              <a:prstGeom prst="rect">
                <a:avLst/>
              </a:prstGeom>
              <a:blipFill rotWithShape="1">
                <a:blip r:embed="rId20"/>
                <a:stretch>
                  <a:fillRect l="-158" t="-5660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ovéPole 57"/>
          <p:cNvSpPr txBox="1"/>
          <p:nvPr/>
        </p:nvSpPr>
        <p:spPr>
          <a:xfrm>
            <a:off x="863999" y="954000"/>
            <a:ext cx="370800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Value at expiration</a:t>
            </a:r>
          </a:p>
        </p:txBody>
      </p:sp>
      <p:sp>
        <p:nvSpPr>
          <p:cNvPr id="6" name="Rovnoramenný trojúhelník 5"/>
          <p:cNvSpPr/>
          <p:nvPr/>
        </p:nvSpPr>
        <p:spPr>
          <a:xfrm>
            <a:off x="8100392" y="932696"/>
            <a:ext cx="144016" cy="126000"/>
          </a:xfrm>
          <a:prstGeom prst="triangle">
            <a:avLst/>
          </a:prstGeom>
          <a:solidFill>
            <a:srgbClr val="C00000"/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0" name="Tabulk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846332"/>
              </p:ext>
            </p:extLst>
          </p:nvPr>
        </p:nvGraphicFramePr>
        <p:xfrm>
          <a:off x="5298360" y="1108144"/>
          <a:ext cx="2880000" cy="15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7992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…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…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" name="Tabulka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514047"/>
              </p:ext>
            </p:extLst>
          </p:nvPr>
        </p:nvGraphicFramePr>
        <p:xfrm>
          <a:off x="5298360" y="2874032"/>
          <a:ext cx="2880000" cy="15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7992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…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…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" name="Rovnoramenný trojúhelník 61"/>
          <p:cNvSpPr/>
          <p:nvPr/>
        </p:nvSpPr>
        <p:spPr>
          <a:xfrm>
            <a:off x="6948264" y="2706800"/>
            <a:ext cx="144016" cy="126000"/>
          </a:xfrm>
          <a:prstGeom prst="triangle">
            <a:avLst/>
          </a:prstGeom>
          <a:solidFill>
            <a:srgbClr val="C00000"/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2340000" y="3749794"/>
                <a:ext cx="2245965" cy="5668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500"/>
                  </a:lnSpc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𝑂𝑃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b="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000" y="3749794"/>
                <a:ext cx="2245965" cy="566822"/>
              </a:xfrm>
              <a:prstGeom prst="rect">
                <a:avLst/>
              </a:prstGeom>
              <a:blipFill>
                <a:blip r:embed="rId21"/>
                <a:stretch>
                  <a:fillRect t="-268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ovéPole 63"/>
          <p:cNvSpPr txBox="1"/>
          <p:nvPr/>
        </p:nvSpPr>
        <p:spPr>
          <a:xfrm>
            <a:off x="1188000" y="4180816"/>
            <a:ext cx="5537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By analogy, the short can lock the present value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64"/>
              <p:cNvSpPr txBox="1"/>
              <p:nvPr/>
            </p:nvSpPr>
            <p:spPr>
              <a:xfrm>
                <a:off x="2340000" y="4618824"/>
                <a:ext cx="2245965" cy="5668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500"/>
                  </a:lnSpc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𝑂𝑃</m:t>
                              </m:r>
                            </m:sub>
                          </m:sSub>
                          <m:r>
                            <a:rPr lang="cs-CZ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b="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5" name="TextovéPol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000" y="4618824"/>
                <a:ext cx="2245965" cy="566822"/>
              </a:xfrm>
              <a:prstGeom prst="rect">
                <a:avLst/>
              </a:prstGeom>
              <a:blipFill>
                <a:blip r:embed="rId22"/>
                <a:stretch>
                  <a:fillRect t="-279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ovéPole 65"/>
          <p:cNvSpPr txBox="1"/>
          <p:nvPr/>
        </p:nvSpPr>
        <p:spPr>
          <a:xfrm>
            <a:off x="864001" y="5040000"/>
            <a:ext cx="376089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Value at inception</a:t>
            </a:r>
          </a:p>
        </p:txBody>
      </p:sp>
      <p:graphicFrame>
        <p:nvGraphicFramePr>
          <p:cNvPr id="68" name="Tabulka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378701"/>
              </p:ext>
            </p:extLst>
          </p:nvPr>
        </p:nvGraphicFramePr>
        <p:xfrm>
          <a:off x="5298360" y="5220816"/>
          <a:ext cx="2880000" cy="15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7992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…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…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9" name="Rovnoramenný trojúhelník 68"/>
          <p:cNvSpPr/>
          <p:nvPr/>
        </p:nvSpPr>
        <p:spPr>
          <a:xfrm>
            <a:off x="5227160" y="5053584"/>
            <a:ext cx="144016" cy="126000"/>
          </a:xfrm>
          <a:prstGeom prst="triangle">
            <a:avLst/>
          </a:prstGeom>
          <a:solidFill>
            <a:srgbClr val="C00000"/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69"/>
              <p:cNvSpPr txBox="1"/>
              <p:nvPr/>
            </p:nvSpPr>
            <p:spPr>
              <a:xfrm>
                <a:off x="1188000" y="5381432"/>
                <a:ext cx="7704480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lvl="2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At time</a:t>
                </a:r>
                <a:r>
                  <a:rPr lang="en-GB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𝑂𝑃</m:t>
                        </m:r>
                      </m:sub>
                    </m:sSub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value of futures contract is zero both for the long and the short</a:t>
                </a:r>
              </a:p>
            </p:txBody>
          </p:sp>
        </mc:Choice>
        <mc:Fallback xmlns="">
          <p:sp>
            <p:nvSpPr>
              <p:cNvPr id="70" name="TextovéPol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0" y="5381432"/>
                <a:ext cx="7704480" cy="646331"/>
              </a:xfrm>
              <a:prstGeom prst="rect">
                <a:avLst/>
              </a:prstGeom>
              <a:blipFill>
                <a:blip r:embed="rId23"/>
                <a:stretch>
                  <a:fillRect l="-158" t="-6604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7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3999" y="954000"/>
            <a:ext cx="369894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Direct relationship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64000" y="3319811"/>
            <a:ext cx="450008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Interposing role of the Exchange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188000" y="4299056"/>
            <a:ext cx="774894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After brokers intermediate the deal, the exchange becomes the official counterparty to every transaction; it honours obligations of defaulted clients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188000" y="5126636"/>
            <a:ext cx="770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arrangement does not protect clients against default of their brokers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188000" y="1931008"/>
            <a:ext cx="770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1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Client L instructs their broker to buy and Client S instructs their broker to sell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188001" y="5404437"/>
            <a:ext cx="770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arrangement increases clients’ security, which is another important source of high liquidity of futures trading 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188001" y="2485808"/>
            <a:ext cx="770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Brokers arrange a deal on behalf of their clients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188000" y="2766752"/>
            <a:ext cx="795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1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Both clients are exposed to counterparty risk (damage caused by the default of the other side of an agreed upon transaction)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12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868160" cy="648072"/>
          </a:xfrm>
        </p:spPr>
        <p:txBody>
          <a:bodyPr/>
          <a:lstStyle/>
          <a:p>
            <a:r>
              <a:rPr lang="en-GB" dirty="0"/>
              <a:t>Elimination of counterparty risk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DD10BA4F-0AD4-4A0D-9692-C8B9AAC2A656}"/>
              </a:ext>
            </a:extLst>
          </p:cNvPr>
          <p:cNvGrpSpPr/>
          <p:nvPr/>
        </p:nvGrpSpPr>
        <p:grpSpPr>
          <a:xfrm>
            <a:off x="1435759" y="1376832"/>
            <a:ext cx="7026825" cy="540000"/>
            <a:chOff x="1435759" y="1376832"/>
            <a:chExt cx="7026825" cy="540000"/>
          </a:xfrm>
        </p:grpSpPr>
        <p:grpSp>
          <p:nvGrpSpPr>
            <p:cNvPr id="10" name="Skupina 9"/>
            <p:cNvGrpSpPr/>
            <p:nvPr/>
          </p:nvGrpSpPr>
          <p:grpSpPr>
            <a:xfrm>
              <a:off x="1435759" y="1376832"/>
              <a:ext cx="7026825" cy="540000"/>
              <a:chOff x="1435759" y="1376832"/>
              <a:chExt cx="7026825" cy="540000"/>
            </a:xfrm>
          </p:grpSpPr>
          <p:cxnSp>
            <p:nvCxnSpPr>
              <p:cNvPr id="75" name="Přímá spojnice se šipkou 74"/>
              <p:cNvCxnSpPr/>
              <p:nvPr/>
            </p:nvCxnSpPr>
            <p:spPr>
              <a:xfrm>
                <a:off x="2369128" y="1657152"/>
                <a:ext cx="430057" cy="0"/>
              </a:xfrm>
              <a:prstGeom prst="straightConnector1">
                <a:avLst/>
              </a:prstGeom>
              <a:ln w="25400"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" name="Skupina 4"/>
              <p:cNvGrpSpPr/>
              <p:nvPr/>
            </p:nvGrpSpPr>
            <p:grpSpPr>
              <a:xfrm>
                <a:off x="1435759" y="1376832"/>
                <a:ext cx="7026825" cy="540000"/>
                <a:chOff x="1435759" y="2024904"/>
                <a:chExt cx="7026825" cy="540000"/>
              </a:xfrm>
            </p:grpSpPr>
            <p:grpSp>
              <p:nvGrpSpPr>
                <p:cNvPr id="72" name="Skupina 71"/>
                <p:cNvGrpSpPr/>
                <p:nvPr/>
              </p:nvGrpSpPr>
              <p:grpSpPr>
                <a:xfrm>
                  <a:off x="1435759" y="2024904"/>
                  <a:ext cx="936104" cy="540000"/>
                  <a:chOff x="1604593" y="2378596"/>
                  <a:chExt cx="936104" cy="360000"/>
                </a:xfrm>
              </p:grpSpPr>
              <p:sp>
                <p:nvSpPr>
                  <p:cNvPr id="89" name="Obdélník 88"/>
                  <p:cNvSpPr/>
                  <p:nvPr/>
                </p:nvSpPr>
                <p:spPr>
                  <a:xfrm>
                    <a:off x="1604593" y="2378596"/>
                    <a:ext cx="936000" cy="36000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1">
                        <a:shade val="50000"/>
                        <a:shade val="75000"/>
                        <a:satMod val="125000"/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90" name="TextovéPole 89"/>
                  <p:cNvSpPr txBox="1"/>
                  <p:nvPr/>
                </p:nvSpPr>
                <p:spPr>
                  <a:xfrm>
                    <a:off x="1604593" y="2382152"/>
                    <a:ext cx="936104" cy="3488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Client </a:t>
                    </a:r>
                    <a:r>
                      <a:rPr lang="cs-CZ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L</a:t>
                    </a:r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  (Long)</a:t>
                    </a:r>
                  </a:p>
                </p:txBody>
              </p:sp>
            </p:grpSp>
            <p:grpSp>
              <p:nvGrpSpPr>
                <p:cNvPr id="76" name="Skupina 75"/>
                <p:cNvGrpSpPr/>
                <p:nvPr/>
              </p:nvGrpSpPr>
              <p:grpSpPr>
                <a:xfrm>
                  <a:off x="2815672" y="2024904"/>
                  <a:ext cx="1080000" cy="540000"/>
                  <a:chOff x="5870209" y="2378596"/>
                  <a:chExt cx="1080000" cy="360000"/>
                </a:xfrm>
              </p:grpSpPr>
              <p:sp>
                <p:nvSpPr>
                  <p:cNvPr id="85" name="Obdélník 84"/>
                  <p:cNvSpPr/>
                  <p:nvPr/>
                </p:nvSpPr>
                <p:spPr>
                  <a:xfrm>
                    <a:off x="5870209" y="2378596"/>
                    <a:ext cx="1080000" cy="360000"/>
                  </a:xfrm>
                  <a:prstGeom prst="rect">
                    <a:avLst/>
                  </a:prstGeom>
                  <a:solidFill>
                    <a:srgbClr val="7030A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86" name="TextovéPole 85"/>
                  <p:cNvSpPr txBox="1"/>
                  <p:nvPr/>
                </p:nvSpPr>
                <p:spPr>
                  <a:xfrm>
                    <a:off x="5894574" y="2380906"/>
                    <a:ext cx="1054800" cy="3488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Broker of client </a:t>
                    </a:r>
                    <a:r>
                      <a:rPr lang="cs-CZ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L</a:t>
                    </a:r>
                    <a:endParaRPr lang="en-GB" sz="1400" b="1" dirty="0">
                      <a:solidFill>
                        <a:schemeClr val="bg1"/>
                      </a:solidFill>
                      <a:latin typeface="Cambria Math"/>
                      <a:ea typeface="Cambria Math" panose="02040503050406030204" pitchFamily="18" charset="0"/>
                    </a:endParaRPr>
                  </a:p>
                </p:txBody>
              </p:sp>
            </p:grpSp>
            <p:grpSp>
              <p:nvGrpSpPr>
                <p:cNvPr id="94" name="Skupina 93"/>
                <p:cNvGrpSpPr/>
                <p:nvPr/>
              </p:nvGrpSpPr>
              <p:grpSpPr>
                <a:xfrm>
                  <a:off x="7526584" y="2024904"/>
                  <a:ext cx="936000" cy="540000"/>
                  <a:chOff x="1604593" y="2378596"/>
                  <a:chExt cx="936000" cy="360000"/>
                </a:xfrm>
              </p:grpSpPr>
              <p:sp>
                <p:nvSpPr>
                  <p:cNvPr id="95" name="Obdélník 94"/>
                  <p:cNvSpPr/>
                  <p:nvPr/>
                </p:nvSpPr>
                <p:spPr>
                  <a:xfrm>
                    <a:off x="1604593" y="2378596"/>
                    <a:ext cx="936000" cy="36000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1">
                        <a:shade val="50000"/>
                        <a:shade val="75000"/>
                        <a:satMod val="125000"/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96" name="TextovéPole 95"/>
                  <p:cNvSpPr txBox="1"/>
                  <p:nvPr/>
                </p:nvSpPr>
                <p:spPr>
                  <a:xfrm>
                    <a:off x="1604593" y="2381330"/>
                    <a:ext cx="933369" cy="3488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Client </a:t>
                    </a:r>
                    <a:r>
                      <a:rPr lang="cs-CZ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S</a:t>
                    </a:r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 (Short)</a:t>
                    </a:r>
                  </a:p>
                </p:txBody>
              </p:sp>
            </p:grpSp>
            <p:grpSp>
              <p:nvGrpSpPr>
                <p:cNvPr id="97" name="Skupina 96"/>
                <p:cNvGrpSpPr/>
                <p:nvPr/>
              </p:nvGrpSpPr>
              <p:grpSpPr>
                <a:xfrm>
                  <a:off x="6002774" y="2024904"/>
                  <a:ext cx="1080000" cy="540000"/>
                  <a:chOff x="5870209" y="2378596"/>
                  <a:chExt cx="1080000" cy="360000"/>
                </a:xfrm>
              </p:grpSpPr>
              <p:sp>
                <p:nvSpPr>
                  <p:cNvPr id="98" name="Obdélník 97"/>
                  <p:cNvSpPr/>
                  <p:nvPr/>
                </p:nvSpPr>
                <p:spPr>
                  <a:xfrm>
                    <a:off x="5870209" y="2378596"/>
                    <a:ext cx="1080000" cy="360000"/>
                  </a:xfrm>
                  <a:prstGeom prst="rect">
                    <a:avLst/>
                  </a:prstGeom>
                  <a:solidFill>
                    <a:srgbClr val="7030A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99" name="TextovéPole 98"/>
                  <p:cNvSpPr txBox="1"/>
                  <p:nvPr/>
                </p:nvSpPr>
                <p:spPr>
                  <a:xfrm>
                    <a:off x="5894574" y="2380906"/>
                    <a:ext cx="1054800" cy="3488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Broker of client </a:t>
                    </a:r>
                    <a:r>
                      <a:rPr lang="cs-CZ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S</a:t>
                    </a:r>
                    <a:endParaRPr lang="en-GB" sz="1400" b="1" dirty="0">
                      <a:solidFill>
                        <a:schemeClr val="bg1"/>
                      </a:solidFill>
                      <a:latin typeface="Cambria Math"/>
                      <a:ea typeface="Cambria Math" panose="02040503050406030204" pitchFamily="18" charset="0"/>
                    </a:endParaRPr>
                  </a:p>
                </p:txBody>
              </p:sp>
            </p:grpSp>
          </p:grpSp>
          <p:cxnSp>
            <p:nvCxnSpPr>
              <p:cNvPr id="113" name="Přímá spojnice se šipkou 112"/>
              <p:cNvCxnSpPr/>
              <p:nvPr/>
            </p:nvCxnSpPr>
            <p:spPr>
              <a:xfrm>
                <a:off x="7084064" y="1656000"/>
                <a:ext cx="430057" cy="0"/>
              </a:xfrm>
              <a:prstGeom prst="straightConnector1">
                <a:avLst/>
              </a:prstGeom>
              <a:ln w="25400">
                <a:prstDash val="solid"/>
                <a:headEnd type="triangle" w="med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3" name="Přímá spojnice se šipkou 132"/>
            <p:cNvCxnSpPr/>
            <p:nvPr/>
          </p:nvCxnSpPr>
          <p:spPr>
            <a:xfrm flipV="1">
              <a:off x="3902664" y="1656000"/>
              <a:ext cx="2078846" cy="18536"/>
            </a:xfrm>
            <a:prstGeom prst="straightConnector1">
              <a:avLst/>
            </a:prstGeom>
            <a:ln w="25400"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Skupina 11"/>
          <p:cNvGrpSpPr/>
          <p:nvPr/>
        </p:nvGrpSpPr>
        <p:grpSpPr>
          <a:xfrm>
            <a:off x="1433607" y="3722992"/>
            <a:ext cx="7026825" cy="540000"/>
            <a:chOff x="1433607" y="3694640"/>
            <a:chExt cx="7026825" cy="540000"/>
          </a:xfrm>
        </p:grpSpPr>
        <p:grpSp>
          <p:nvGrpSpPr>
            <p:cNvPr id="114" name="Skupina 113"/>
            <p:cNvGrpSpPr/>
            <p:nvPr/>
          </p:nvGrpSpPr>
          <p:grpSpPr>
            <a:xfrm>
              <a:off x="1433607" y="3694640"/>
              <a:ext cx="7026825" cy="540000"/>
              <a:chOff x="1435759" y="1376832"/>
              <a:chExt cx="7026825" cy="540000"/>
            </a:xfrm>
          </p:grpSpPr>
          <p:cxnSp>
            <p:nvCxnSpPr>
              <p:cNvPr id="115" name="Přímá spojnice se šipkou 114"/>
              <p:cNvCxnSpPr/>
              <p:nvPr/>
            </p:nvCxnSpPr>
            <p:spPr>
              <a:xfrm>
                <a:off x="2369128" y="1642192"/>
                <a:ext cx="430057" cy="0"/>
              </a:xfrm>
              <a:prstGeom prst="straightConnector1">
                <a:avLst/>
              </a:prstGeom>
              <a:ln w="25400"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6" name="Skupina 115"/>
              <p:cNvGrpSpPr/>
              <p:nvPr/>
            </p:nvGrpSpPr>
            <p:grpSpPr>
              <a:xfrm>
                <a:off x="1435759" y="1376832"/>
                <a:ext cx="7026825" cy="540000"/>
                <a:chOff x="1435759" y="2024904"/>
                <a:chExt cx="7026825" cy="540000"/>
              </a:xfrm>
            </p:grpSpPr>
            <p:grpSp>
              <p:nvGrpSpPr>
                <p:cNvPr id="118" name="Skupina 117"/>
                <p:cNvGrpSpPr/>
                <p:nvPr/>
              </p:nvGrpSpPr>
              <p:grpSpPr>
                <a:xfrm>
                  <a:off x="1435759" y="2024904"/>
                  <a:ext cx="936104" cy="540000"/>
                  <a:chOff x="1604593" y="2378596"/>
                  <a:chExt cx="936104" cy="360000"/>
                </a:xfrm>
              </p:grpSpPr>
              <p:sp>
                <p:nvSpPr>
                  <p:cNvPr id="131" name="Obdélník 130"/>
                  <p:cNvSpPr/>
                  <p:nvPr/>
                </p:nvSpPr>
                <p:spPr>
                  <a:xfrm>
                    <a:off x="1604593" y="2378596"/>
                    <a:ext cx="936000" cy="36000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1">
                        <a:shade val="50000"/>
                        <a:shade val="75000"/>
                        <a:satMod val="125000"/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32" name="TextovéPole 131"/>
                  <p:cNvSpPr txBox="1"/>
                  <p:nvPr/>
                </p:nvSpPr>
                <p:spPr>
                  <a:xfrm>
                    <a:off x="1604593" y="2382152"/>
                    <a:ext cx="936104" cy="3488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Client </a:t>
                    </a:r>
                    <a:r>
                      <a:rPr lang="cs-CZ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L</a:t>
                    </a:r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  (Long)</a:t>
                    </a:r>
                  </a:p>
                </p:txBody>
              </p:sp>
            </p:grpSp>
            <p:grpSp>
              <p:nvGrpSpPr>
                <p:cNvPr id="119" name="Skupina 118"/>
                <p:cNvGrpSpPr/>
                <p:nvPr/>
              </p:nvGrpSpPr>
              <p:grpSpPr>
                <a:xfrm>
                  <a:off x="4339481" y="2024904"/>
                  <a:ext cx="1219484" cy="540000"/>
                  <a:chOff x="5894273" y="2378596"/>
                  <a:chExt cx="1219484" cy="360000"/>
                </a:xfrm>
              </p:grpSpPr>
              <p:sp>
                <p:nvSpPr>
                  <p:cNvPr id="129" name="Obdélník 128"/>
                  <p:cNvSpPr/>
                  <p:nvPr/>
                </p:nvSpPr>
                <p:spPr>
                  <a:xfrm>
                    <a:off x="5894273" y="2378596"/>
                    <a:ext cx="1219484" cy="360000"/>
                  </a:xfrm>
                  <a:prstGeom prst="rect">
                    <a:avLst/>
                  </a:prstGeom>
                  <a:solidFill>
                    <a:srgbClr val="7030A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30" name="TextovéPole 129"/>
                  <p:cNvSpPr txBox="1"/>
                  <p:nvPr/>
                </p:nvSpPr>
                <p:spPr>
                  <a:xfrm>
                    <a:off x="5894273" y="2444769"/>
                    <a:ext cx="1219484" cy="20518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Exchange</a:t>
                    </a:r>
                  </a:p>
                </p:txBody>
              </p:sp>
            </p:grpSp>
            <p:grpSp>
              <p:nvGrpSpPr>
                <p:cNvPr id="120" name="Skupina 119"/>
                <p:cNvGrpSpPr/>
                <p:nvPr/>
              </p:nvGrpSpPr>
              <p:grpSpPr>
                <a:xfrm>
                  <a:off x="2815672" y="2024904"/>
                  <a:ext cx="1080000" cy="540000"/>
                  <a:chOff x="5870209" y="2378596"/>
                  <a:chExt cx="1080000" cy="360000"/>
                </a:xfrm>
              </p:grpSpPr>
              <p:sp>
                <p:nvSpPr>
                  <p:cNvPr id="127" name="Obdélník 126"/>
                  <p:cNvSpPr/>
                  <p:nvPr/>
                </p:nvSpPr>
                <p:spPr>
                  <a:xfrm>
                    <a:off x="5870209" y="2378596"/>
                    <a:ext cx="1080000" cy="360000"/>
                  </a:xfrm>
                  <a:prstGeom prst="rect">
                    <a:avLst/>
                  </a:prstGeom>
                  <a:solidFill>
                    <a:srgbClr val="7030A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28" name="TextovéPole 127"/>
                  <p:cNvSpPr txBox="1"/>
                  <p:nvPr/>
                </p:nvSpPr>
                <p:spPr>
                  <a:xfrm>
                    <a:off x="5894574" y="2380906"/>
                    <a:ext cx="1054800" cy="3488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Broker of client </a:t>
                    </a:r>
                    <a:r>
                      <a:rPr lang="cs-CZ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L</a:t>
                    </a:r>
                    <a:endParaRPr lang="en-GB" sz="1400" b="1" dirty="0">
                      <a:solidFill>
                        <a:schemeClr val="bg1"/>
                      </a:solidFill>
                      <a:latin typeface="Cambria Math"/>
                      <a:ea typeface="Cambria Math" panose="02040503050406030204" pitchFamily="18" charset="0"/>
                    </a:endParaRPr>
                  </a:p>
                </p:txBody>
              </p:sp>
            </p:grpSp>
            <p:grpSp>
              <p:nvGrpSpPr>
                <p:cNvPr id="121" name="Skupina 120"/>
                <p:cNvGrpSpPr/>
                <p:nvPr/>
              </p:nvGrpSpPr>
              <p:grpSpPr>
                <a:xfrm>
                  <a:off x="7526584" y="2024904"/>
                  <a:ext cx="936000" cy="540000"/>
                  <a:chOff x="1604593" y="2378596"/>
                  <a:chExt cx="936000" cy="360000"/>
                </a:xfrm>
              </p:grpSpPr>
              <p:sp>
                <p:nvSpPr>
                  <p:cNvPr id="125" name="Obdélník 124"/>
                  <p:cNvSpPr/>
                  <p:nvPr/>
                </p:nvSpPr>
                <p:spPr>
                  <a:xfrm>
                    <a:off x="1604593" y="2378596"/>
                    <a:ext cx="936000" cy="360000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1">
                        <a:shade val="50000"/>
                        <a:shade val="75000"/>
                        <a:satMod val="125000"/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26" name="TextovéPole 125"/>
                  <p:cNvSpPr txBox="1"/>
                  <p:nvPr/>
                </p:nvSpPr>
                <p:spPr>
                  <a:xfrm>
                    <a:off x="1604593" y="2381330"/>
                    <a:ext cx="933369" cy="3488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Client </a:t>
                    </a:r>
                    <a:r>
                      <a:rPr lang="cs-CZ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S</a:t>
                    </a:r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 (Short)</a:t>
                    </a:r>
                  </a:p>
                </p:txBody>
              </p:sp>
            </p:grpSp>
            <p:grpSp>
              <p:nvGrpSpPr>
                <p:cNvPr id="122" name="Skupina 121"/>
                <p:cNvGrpSpPr/>
                <p:nvPr/>
              </p:nvGrpSpPr>
              <p:grpSpPr>
                <a:xfrm>
                  <a:off x="6002774" y="2024904"/>
                  <a:ext cx="1080000" cy="540000"/>
                  <a:chOff x="5870209" y="2378596"/>
                  <a:chExt cx="1080000" cy="360000"/>
                </a:xfrm>
              </p:grpSpPr>
              <p:sp>
                <p:nvSpPr>
                  <p:cNvPr id="123" name="Obdélník 122"/>
                  <p:cNvSpPr/>
                  <p:nvPr/>
                </p:nvSpPr>
                <p:spPr>
                  <a:xfrm>
                    <a:off x="5870209" y="2378596"/>
                    <a:ext cx="1080000" cy="360000"/>
                  </a:xfrm>
                  <a:prstGeom prst="rect">
                    <a:avLst/>
                  </a:prstGeom>
                  <a:solidFill>
                    <a:srgbClr val="7030A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24" name="TextovéPole 123"/>
                  <p:cNvSpPr txBox="1"/>
                  <p:nvPr/>
                </p:nvSpPr>
                <p:spPr>
                  <a:xfrm>
                    <a:off x="5894574" y="2380906"/>
                    <a:ext cx="1054800" cy="3488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Broker of client </a:t>
                    </a:r>
                    <a:r>
                      <a:rPr lang="cs-CZ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rPr>
                      <a:t>S</a:t>
                    </a:r>
                    <a:endParaRPr lang="en-GB" sz="1400" b="1" dirty="0">
                      <a:solidFill>
                        <a:schemeClr val="bg1"/>
                      </a:solidFill>
                      <a:latin typeface="Cambria Math"/>
                      <a:ea typeface="Cambria Math" panose="02040503050406030204" pitchFamily="18" charset="0"/>
                    </a:endParaRPr>
                  </a:p>
                </p:txBody>
              </p:sp>
            </p:grpSp>
          </p:grpSp>
          <p:cxnSp>
            <p:nvCxnSpPr>
              <p:cNvPr id="117" name="Přímá spojnice se šipkou 116"/>
              <p:cNvCxnSpPr/>
              <p:nvPr/>
            </p:nvCxnSpPr>
            <p:spPr>
              <a:xfrm>
                <a:off x="7084064" y="1642192"/>
                <a:ext cx="430057" cy="0"/>
              </a:xfrm>
              <a:prstGeom prst="straightConnector1">
                <a:avLst/>
              </a:prstGeom>
              <a:ln w="25400">
                <a:prstDash val="solid"/>
                <a:headEnd type="triangle" w="med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4" name="Přímá spojnice se šipkou 133"/>
            <p:cNvCxnSpPr/>
            <p:nvPr/>
          </p:nvCxnSpPr>
          <p:spPr>
            <a:xfrm>
              <a:off x="3887360" y="3960000"/>
              <a:ext cx="430057" cy="0"/>
            </a:xfrm>
            <a:prstGeom prst="straightConnector1">
              <a:avLst/>
            </a:prstGeom>
            <a:ln w="25400"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Přímá spojnice se šipkou 134"/>
            <p:cNvCxnSpPr/>
            <p:nvPr/>
          </p:nvCxnSpPr>
          <p:spPr>
            <a:xfrm>
              <a:off x="5553751" y="3960000"/>
              <a:ext cx="430057" cy="0"/>
            </a:xfrm>
            <a:prstGeom prst="straightConnector1">
              <a:avLst/>
            </a:prstGeom>
            <a:ln w="25400"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1721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000" y="2160000"/>
            <a:ext cx="5976000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See you 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in the next lecture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180000" y="288000"/>
            <a:ext cx="3600000" cy="360000"/>
          </a:xfrm>
        </p:spPr>
        <p:txBody>
          <a:bodyPr>
            <a:noAutofit/>
          </a:bodyPr>
          <a:lstStyle/>
          <a:p>
            <a:pPr marL="361950" indent="-361950" algn="l">
              <a:spcBef>
                <a:spcPts val="0"/>
              </a:spcBef>
              <a:spcAft>
                <a:spcPts val="0"/>
              </a:spcAft>
            </a:pPr>
            <a:r>
              <a:rPr lang="en-GB" sz="16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©</a:t>
            </a:r>
            <a:r>
              <a:rPr lang="en-GB" sz="18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 O.D. Lecturing Legacy</a:t>
            </a:r>
          </a:p>
        </p:txBody>
      </p:sp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13</a:t>
            </a:r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</p:spTree>
    <p:extLst>
      <p:ext uri="{BB962C8B-B14F-4D97-AF65-F5344CB8AC3E}">
        <p14:creationId xmlns:p14="http://schemas.microsoft.com/office/powerpoint/2010/main" val="105823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Skupina 64"/>
          <p:cNvGrpSpPr/>
          <p:nvPr/>
        </p:nvGrpSpPr>
        <p:grpSpPr>
          <a:xfrm>
            <a:off x="7274782" y="3771474"/>
            <a:ext cx="818522" cy="617150"/>
            <a:chOff x="1347734" y="1757923"/>
            <a:chExt cx="818522" cy="6171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ovéPole 65"/>
                <p:cNvSpPr txBox="1"/>
                <p:nvPr/>
              </p:nvSpPr>
              <p:spPr>
                <a:xfrm>
                  <a:off x="1811223" y="2067296"/>
                  <a:ext cx="35503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6" name="TextovéPole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1223" y="2067296"/>
                  <a:ext cx="355033" cy="307777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Volný tvar 66"/>
            <p:cNvSpPr/>
            <p:nvPr/>
          </p:nvSpPr>
          <p:spPr>
            <a:xfrm>
              <a:off x="1511096" y="1989968"/>
              <a:ext cx="474028" cy="134032"/>
            </a:xfrm>
            <a:custGeom>
              <a:avLst/>
              <a:gdLst>
                <a:gd name="connsiteX0" fmla="*/ 0 w 737191"/>
                <a:gd name="connsiteY0" fmla="*/ 396948 h 396948"/>
                <a:gd name="connsiteX1" fmla="*/ 0 w 737191"/>
                <a:gd name="connsiteY1" fmla="*/ 0 h 396948"/>
                <a:gd name="connsiteX2" fmla="*/ 737191 w 737191"/>
                <a:gd name="connsiteY2" fmla="*/ 0 h 396948"/>
                <a:gd name="connsiteX3" fmla="*/ 737191 w 737191"/>
                <a:gd name="connsiteY3" fmla="*/ 396948 h 396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191" h="396948">
                  <a:moveTo>
                    <a:pt x="0" y="396948"/>
                  </a:moveTo>
                  <a:lnTo>
                    <a:pt x="0" y="0"/>
                  </a:lnTo>
                  <a:lnTo>
                    <a:pt x="737191" y="0"/>
                  </a:lnTo>
                  <a:lnTo>
                    <a:pt x="737191" y="396948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8" name="Volný tvar 67"/>
            <p:cNvSpPr/>
            <p:nvPr/>
          </p:nvSpPr>
          <p:spPr>
            <a:xfrm>
              <a:off x="1749512" y="1757923"/>
              <a:ext cx="0" cy="361507"/>
            </a:xfrm>
            <a:custGeom>
              <a:avLst/>
              <a:gdLst>
                <a:gd name="connsiteX0" fmla="*/ 0 w 0"/>
                <a:gd name="connsiteY0" fmla="*/ 361507 h 361507"/>
                <a:gd name="connsiteX1" fmla="*/ 0 w 0"/>
                <a:gd name="connsiteY1" fmla="*/ 0 h 36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61507">
                  <a:moveTo>
                    <a:pt x="0" y="361507"/>
                  </a:moveTo>
                  <a:lnTo>
                    <a:pt x="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ovéPole 68"/>
                <p:cNvSpPr txBox="1"/>
                <p:nvPr/>
              </p:nvSpPr>
              <p:spPr>
                <a:xfrm>
                  <a:off x="1576590" y="2067296"/>
                  <a:ext cx="33970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9" name="TextovéPole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6590" y="2067296"/>
                  <a:ext cx="339708" cy="30777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ovéPole 69"/>
                <p:cNvSpPr txBox="1"/>
                <p:nvPr/>
              </p:nvSpPr>
              <p:spPr>
                <a:xfrm>
                  <a:off x="1347734" y="2067296"/>
                  <a:ext cx="32284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0" name="TextovéPole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7734" y="2067296"/>
                  <a:ext cx="322845" cy="307777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Spot contract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659002"/>
              </p:ext>
            </p:extLst>
          </p:nvPr>
        </p:nvGraphicFramePr>
        <p:xfrm>
          <a:off x="1748384" y="1426952"/>
          <a:ext cx="5928000" cy="1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2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0" dirty="0"/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T-1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2318488" y="1671328"/>
                <a:ext cx="3600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specification,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payment,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delivery</a:t>
                </a: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488" y="1671328"/>
                <a:ext cx="3600400" cy="307777"/>
              </a:xfrm>
              <a:prstGeom prst="rect">
                <a:avLst/>
              </a:prstGeom>
              <a:blipFill rotWithShape="1">
                <a:blip r:embed="rId18"/>
                <a:stretch>
                  <a:fillRect t="-3922" b="-156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864000" y="954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Spot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(prompt)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contract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2004144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 a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spot contract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all essential components of the deal – specification of contract details, payment, delivery – take place at present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188000" y="2560685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delay of up to two days between the transaction date and the payment (settlement) date is usually allowed in a spot transaction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3150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Future spot contract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1187624" y="4253437"/>
            <a:ext cx="7704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future spot contract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 spot contract that will take place at a given future point of time</a:t>
            </a:r>
          </a:p>
        </p:txBody>
      </p:sp>
      <p:grpSp>
        <p:nvGrpSpPr>
          <p:cNvPr id="26" name="Skupina 25"/>
          <p:cNvGrpSpPr/>
          <p:nvPr/>
        </p:nvGrpSpPr>
        <p:grpSpPr>
          <a:xfrm>
            <a:off x="1347734" y="1509943"/>
            <a:ext cx="818522" cy="617150"/>
            <a:chOff x="1347734" y="1757923"/>
            <a:chExt cx="818522" cy="6171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ovéPole 75"/>
                <p:cNvSpPr txBox="1"/>
                <p:nvPr/>
              </p:nvSpPr>
              <p:spPr>
                <a:xfrm>
                  <a:off x="1811223" y="2067296"/>
                  <a:ext cx="35503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6" name="TextovéPole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1223" y="2067296"/>
                  <a:ext cx="355033" cy="307777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Volný tvar 21"/>
            <p:cNvSpPr/>
            <p:nvPr/>
          </p:nvSpPr>
          <p:spPr>
            <a:xfrm>
              <a:off x="1511096" y="1989968"/>
              <a:ext cx="474028" cy="134032"/>
            </a:xfrm>
            <a:custGeom>
              <a:avLst/>
              <a:gdLst>
                <a:gd name="connsiteX0" fmla="*/ 0 w 737191"/>
                <a:gd name="connsiteY0" fmla="*/ 396948 h 396948"/>
                <a:gd name="connsiteX1" fmla="*/ 0 w 737191"/>
                <a:gd name="connsiteY1" fmla="*/ 0 h 396948"/>
                <a:gd name="connsiteX2" fmla="*/ 737191 w 737191"/>
                <a:gd name="connsiteY2" fmla="*/ 0 h 396948"/>
                <a:gd name="connsiteX3" fmla="*/ 737191 w 737191"/>
                <a:gd name="connsiteY3" fmla="*/ 396948 h 396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191" h="396948">
                  <a:moveTo>
                    <a:pt x="0" y="396948"/>
                  </a:moveTo>
                  <a:lnTo>
                    <a:pt x="0" y="0"/>
                  </a:lnTo>
                  <a:lnTo>
                    <a:pt x="737191" y="0"/>
                  </a:lnTo>
                  <a:lnTo>
                    <a:pt x="737191" y="396948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Volný tvar 24"/>
            <p:cNvSpPr/>
            <p:nvPr/>
          </p:nvSpPr>
          <p:spPr>
            <a:xfrm>
              <a:off x="1749512" y="1757923"/>
              <a:ext cx="0" cy="361507"/>
            </a:xfrm>
            <a:custGeom>
              <a:avLst/>
              <a:gdLst>
                <a:gd name="connsiteX0" fmla="*/ 0 w 0"/>
                <a:gd name="connsiteY0" fmla="*/ 361507 h 361507"/>
                <a:gd name="connsiteX1" fmla="*/ 0 w 0"/>
                <a:gd name="connsiteY1" fmla="*/ 0 h 36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61507">
                  <a:moveTo>
                    <a:pt x="0" y="361507"/>
                  </a:moveTo>
                  <a:lnTo>
                    <a:pt x="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ovéPole 60"/>
                <p:cNvSpPr txBox="1"/>
                <p:nvPr/>
              </p:nvSpPr>
              <p:spPr>
                <a:xfrm>
                  <a:off x="1576590" y="2067296"/>
                  <a:ext cx="33970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1" name="TextovéPole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6590" y="2067296"/>
                  <a:ext cx="339708" cy="307777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ovéPole 61"/>
                <p:cNvSpPr txBox="1"/>
                <p:nvPr/>
              </p:nvSpPr>
              <p:spPr>
                <a:xfrm>
                  <a:off x="1347734" y="2067296"/>
                  <a:ext cx="32284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2" name="TextovéPole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7734" y="2067296"/>
                  <a:ext cx="322845" cy="307777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2" name="TextovéPole 81"/>
          <p:cNvSpPr txBox="1"/>
          <p:nvPr/>
        </p:nvSpPr>
        <p:spPr>
          <a:xfrm>
            <a:off x="1187624" y="4812456"/>
            <a:ext cx="7704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fundamental disadvantage of this contract is the uncertainty about what future spot price will prevail at the moment of the future trade</a:t>
            </a:r>
          </a:p>
        </p:txBody>
      </p:sp>
      <p:graphicFrame>
        <p:nvGraphicFramePr>
          <p:cNvPr id="64" name="Tabulka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574132"/>
              </p:ext>
            </p:extLst>
          </p:nvPr>
        </p:nvGraphicFramePr>
        <p:xfrm>
          <a:off x="1748098" y="3688483"/>
          <a:ext cx="5928000" cy="1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2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0" dirty="0"/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T-1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" name="TextovéPole 70"/>
          <p:cNvSpPr txBox="1"/>
          <p:nvPr/>
        </p:nvSpPr>
        <p:spPr>
          <a:xfrm>
            <a:off x="1187624" y="5368997"/>
            <a:ext cx="7704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uncertainty about the paid future price can be removed by using forward and futures contracts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ovéPole 71"/>
              <p:cNvSpPr txBox="1"/>
              <p:nvPr/>
            </p:nvSpPr>
            <p:spPr>
              <a:xfrm>
                <a:off x="2339752" y="3931928"/>
                <a:ext cx="3600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specification,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payment,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delivery</a:t>
                </a:r>
              </a:p>
            </p:txBody>
          </p:sp>
        </mc:Choice>
        <mc:Fallback xmlns="">
          <p:sp>
            <p:nvSpPr>
              <p:cNvPr id="72" name="TextovéPole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931928"/>
                <a:ext cx="3600400" cy="307777"/>
              </a:xfrm>
              <a:prstGeom prst="rect">
                <a:avLst/>
              </a:prstGeom>
              <a:blipFill rotWithShape="1">
                <a:blip r:embed="rId21"/>
                <a:stretch>
                  <a:fillRect t="-4000" b="-18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372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Skupina 56"/>
          <p:cNvGrpSpPr/>
          <p:nvPr/>
        </p:nvGrpSpPr>
        <p:grpSpPr>
          <a:xfrm>
            <a:off x="7266062" y="1513136"/>
            <a:ext cx="827242" cy="617150"/>
            <a:chOff x="1339014" y="1757923"/>
            <a:chExt cx="827242" cy="6171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ovéPole 58"/>
                <p:cNvSpPr txBox="1"/>
                <p:nvPr/>
              </p:nvSpPr>
              <p:spPr>
                <a:xfrm>
                  <a:off x="1811223" y="2067296"/>
                  <a:ext cx="35503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9" name="TextovéPole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1223" y="2067296"/>
                  <a:ext cx="355033" cy="307777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Volný tvar 59"/>
            <p:cNvSpPr/>
            <p:nvPr/>
          </p:nvSpPr>
          <p:spPr>
            <a:xfrm>
              <a:off x="1511096" y="1989968"/>
              <a:ext cx="474028" cy="134032"/>
            </a:xfrm>
            <a:custGeom>
              <a:avLst/>
              <a:gdLst>
                <a:gd name="connsiteX0" fmla="*/ 0 w 737191"/>
                <a:gd name="connsiteY0" fmla="*/ 396948 h 396948"/>
                <a:gd name="connsiteX1" fmla="*/ 0 w 737191"/>
                <a:gd name="connsiteY1" fmla="*/ 0 h 396948"/>
                <a:gd name="connsiteX2" fmla="*/ 737191 w 737191"/>
                <a:gd name="connsiteY2" fmla="*/ 0 h 396948"/>
                <a:gd name="connsiteX3" fmla="*/ 737191 w 737191"/>
                <a:gd name="connsiteY3" fmla="*/ 396948 h 396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191" h="396948">
                  <a:moveTo>
                    <a:pt x="0" y="396948"/>
                  </a:moveTo>
                  <a:lnTo>
                    <a:pt x="0" y="0"/>
                  </a:lnTo>
                  <a:lnTo>
                    <a:pt x="737191" y="0"/>
                  </a:lnTo>
                  <a:lnTo>
                    <a:pt x="737191" y="396948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3" name="Volný tvar 62"/>
            <p:cNvSpPr/>
            <p:nvPr/>
          </p:nvSpPr>
          <p:spPr>
            <a:xfrm>
              <a:off x="1749511" y="1757923"/>
              <a:ext cx="45719" cy="232045"/>
            </a:xfrm>
            <a:custGeom>
              <a:avLst/>
              <a:gdLst>
                <a:gd name="connsiteX0" fmla="*/ 0 w 0"/>
                <a:gd name="connsiteY0" fmla="*/ 361507 h 361507"/>
                <a:gd name="connsiteX1" fmla="*/ 0 w 0"/>
                <a:gd name="connsiteY1" fmla="*/ 0 h 36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61507">
                  <a:moveTo>
                    <a:pt x="0" y="361507"/>
                  </a:moveTo>
                  <a:lnTo>
                    <a:pt x="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ovéPole 73"/>
                <p:cNvSpPr txBox="1"/>
                <p:nvPr/>
              </p:nvSpPr>
              <p:spPr>
                <a:xfrm>
                  <a:off x="1339014" y="2067296"/>
                  <a:ext cx="34028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4" name="TextovéPole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9014" y="2067296"/>
                  <a:ext cx="340285" cy="307777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14808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Forward contract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163361"/>
              </p:ext>
            </p:extLst>
          </p:nvPr>
        </p:nvGraphicFramePr>
        <p:xfrm>
          <a:off x="1748384" y="1426952"/>
          <a:ext cx="5928000" cy="1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2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0" dirty="0"/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T-1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T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2318488" y="1671328"/>
                <a:ext cx="3600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specification,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payment,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delivery</a:t>
                </a: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488" y="1671328"/>
                <a:ext cx="3600400" cy="307777"/>
              </a:xfrm>
              <a:prstGeom prst="rect">
                <a:avLst/>
              </a:prstGeom>
              <a:blipFill rotWithShape="1">
                <a:blip r:embed="rId15"/>
                <a:stretch>
                  <a:fillRect t="-3922" b="-156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864000" y="954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Forward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contract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2004144"/>
            <a:ext cx="781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forward contract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separates the time when the deal is specified and a later time when it is executed 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188000" y="2550728"/>
            <a:ext cx="7920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Specified terms: the size of the traded asset, the price at which the exchange will take place, the future date in which the exchange will take place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1187624" y="3372296"/>
            <a:ext cx="781237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Forward transactions are tailor-made, allowing the parties to negotiate their details in accordance with their business needs</a:t>
            </a:r>
          </a:p>
        </p:txBody>
      </p:sp>
      <p:grpSp>
        <p:nvGrpSpPr>
          <p:cNvPr id="26" name="Skupina 25"/>
          <p:cNvGrpSpPr/>
          <p:nvPr/>
        </p:nvGrpSpPr>
        <p:grpSpPr>
          <a:xfrm>
            <a:off x="1585021" y="1509943"/>
            <a:ext cx="322845" cy="617150"/>
            <a:chOff x="1585021" y="1757923"/>
            <a:chExt cx="322845" cy="617150"/>
          </a:xfrm>
        </p:grpSpPr>
        <p:sp>
          <p:nvSpPr>
            <p:cNvPr id="25" name="Volný tvar 24"/>
            <p:cNvSpPr/>
            <p:nvPr/>
          </p:nvSpPr>
          <p:spPr>
            <a:xfrm>
              <a:off x="1749512" y="1757923"/>
              <a:ext cx="0" cy="361507"/>
            </a:xfrm>
            <a:custGeom>
              <a:avLst/>
              <a:gdLst>
                <a:gd name="connsiteX0" fmla="*/ 0 w 0"/>
                <a:gd name="connsiteY0" fmla="*/ 361507 h 361507"/>
                <a:gd name="connsiteX1" fmla="*/ 0 w 0"/>
                <a:gd name="connsiteY1" fmla="*/ 0 h 36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61507">
                  <a:moveTo>
                    <a:pt x="0" y="361507"/>
                  </a:moveTo>
                  <a:lnTo>
                    <a:pt x="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ovéPole 60"/>
                <p:cNvSpPr txBox="1"/>
                <p:nvPr/>
              </p:nvSpPr>
              <p:spPr>
                <a:xfrm>
                  <a:off x="1585021" y="2067296"/>
                  <a:ext cx="32284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1" name="TextovéPole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5021" y="2067296"/>
                  <a:ext cx="322845" cy="30777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2" name="TextovéPole 81"/>
          <p:cNvSpPr txBox="1"/>
          <p:nvPr/>
        </p:nvSpPr>
        <p:spPr>
          <a:xfrm>
            <a:off x="1187624" y="3924227"/>
            <a:ext cx="7704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Tailor-made deals suffer from low liquidity; termination of the contract or sale of the contract to a third party is impossible or costly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1187624" y="4479027"/>
            <a:ext cx="7704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Low liquidity is reflected in higher credit risk; the loosing party has an incentive to renege on obligations that were previously agreed upon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35"/>
              <p:cNvSpPr txBox="1"/>
              <p:nvPr/>
            </p:nvSpPr>
            <p:spPr>
              <a:xfrm>
                <a:off x="1512000" y="5025611"/>
                <a:ext cx="7416896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  <a:ea typeface="Cambria Math" panose="02040503050406030204" pitchFamily="18" charset="0"/>
                      </a:rPr>
                      <m:t>𝑆</m:t>
                    </m:r>
                    <m:r>
                      <a:rPr lang="en-GB" sz="1600" b="0" i="1" smtClean="0">
                        <a:latin typeface="Cambria Math"/>
                        <a:ea typeface="Cambria Math" panose="02040503050406030204" pitchFamily="18" charset="0"/>
                      </a:rPr>
                      <m:t>&gt;</m:t>
                    </m:r>
                    <m:r>
                      <a:rPr lang="en-GB" sz="1600" b="0" i="1" smtClean="0">
                        <a:latin typeface="Cambria Math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600" dirty="0">
                    <a:latin typeface="Cambria Math"/>
                    <a:ea typeface="Cambria Math"/>
                  </a:rPr>
                  <a:t>⇨ sellers would be better off if they would default and sell the asset at a higher spot price than at the lower agreed upon forward price</a:t>
                </a:r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5025611"/>
                <a:ext cx="7416896" cy="584775"/>
              </a:xfrm>
              <a:prstGeom prst="rect">
                <a:avLst/>
              </a:prstGeom>
              <a:blipFill rotWithShape="1">
                <a:blip r:embed="rId17"/>
                <a:stretch>
                  <a:fillRect l="-247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35"/>
              <p:cNvSpPr txBox="1"/>
              <p:nvPr/>
            </p:nvSpPr>
            <p:spPr>
              <a:xfrm>
                <a:off x="1512000" y="5512400"/>
                <a:ext cx="7416896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  <a:ea typeface="Cambria Math" panose="02040503050406030204" pitchFamily="18" charset="0"/>
                      </a:rPr>
                      <m:t>𝑆</m:t>
                    </m:r>
                    <m:r>
                      <a:rPr lang="en-GB" sz="1600" b="0" i="1" smtClean="0">
                        <a:latin typeface="Cambria Math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1600" b="0" i="1" smtClean="0">
                        <a:latin typeface="Cambria Math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600" dirty="0">
                    <a:latin typeface="Cambria Math"/>
                    <a:ea typeface="Cambria Math"/>
                  </a:rPr>
                  <a:t>⇨ buyers would be better off if they would defaults and buy the asset at a lower price than at the higher agreed upon forward price</a:t>
                </a:r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7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5512400"/>
                <a:ext cx="7416896" cy="584775"/>
              </a:xfrm>
              <a:prstGeom prst="rect">
                <a:avLst/>
              </a:prstGeom>
              <a:blipFill rotWithShape="1">
                <a:blip r:embed="rId18"/>
                <a:stretch>
                  <a:fillRect l="-247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ovéPole 61"/>
          <p:cNvSpPr txBox="1"/>
          <p:nvPr/>
        </p:nvSpPr>
        <p:spPr>
          <a:xfrm>
            <a:off x="1188000" y="3099053"/>
            <a:ext cx="78052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By negotiating the future price now, forward contracts eliminate price risk</a:t>
            </a:r>
          </a:p>
        </p:txBody>
      </p:sp>
    </p:spTree>
    <p:extLst>
      <p:ext uri="{BB962C8B-B14F-4D97-AF65-F5344CB8AC3E}">
        <p14:creationId xmlns:p14="http://schemas.microsoft.com/office/powerpoint/2010/main" val="32074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4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/>
              <a:t>Futures contract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864000" y="2070000"/>
            <a:ext cx="454973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Standardized specifications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864000" y="954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88000" y="1261275"/>
            <a:ext cx="756046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Futures contracts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are highly standardized financial products traded on specialized exchanges (</a:t>
            </a:r>
            <a:r>
              <a:rPr lang="en-GB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Eurex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, London International Financial Futures and Options Exchange, Chicago Board of Trade, etc.)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7624" y="5159969"/>
            <a:ext cx="7704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High liquidity – details of contracts are not the subject of negotiations, traders can only buy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and sell at existing futures prices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188000" y="2401365"/>
            <a:ext cx="70195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Unit of trading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called an underlying asset</a:t>
            </a:r>
          </a:p>
        </p:txBody>
      </p:sp>
      <p:sp>
        <p:nvSpPr>
          <p:cNvPr id="46" name="TextovéPole 35"/>
          <p:cNvSpPr txBox="1"/>
          <p:nvPr/>
        </p:nvSpPr>
        <p:spPr>
          <a:xfrm>
            <a:off x="1512000" y="2672352"/>
            <a:ext cx="730937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7030A0"/>
                </a:solidFill>
                <a:latin typeface="Cambria Math"/>
                <a:ea typeface="Cambria Math"/>
              </a:rPr>
              <a:t>commodity futures:</a:t>
            </a:r>
            <a:r>
              <a:rPr lang="en-GB" sz="1600" dirty="0">
                <a:latin typeface="Cambria Math"/>
                <a:ea typeface="Cambria Math"/>
              </a:rPr>
              <a:t> aluminium, barley, cattle, coffee, copper, cotton, crude oil, gold, palm oil, pork bell</a:t>
            </a:r>
            <a:r>
              <a:rPr lang="cs-CZ" sz="1600" dirty="0">
                <a:latin typeface="Cambria Math"/>
                <a:ea typeface="Cambria Math"/>
              </a:rPr>
              <a:t>y</a:t>
            </a:r>
            <a:r>
              <a:rPr lang="en-GB" sz="1600" dirty="0">
                <a:latin typeface="Cambria Math"/>
                <a:ea typeface="Cambria Math"/>
              </a:rPr>
              <a:t>, potatoes, rice, silver, wool, etc.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7" name="TextovéPole 35"/>
          <p:cNvSpPr txBox="1"/>
          <p:nvPr/>
        </p:nvSpPr>
        <p:spPr>
          <a:xfrm>
            <a:off x="1512000" y="3172652"/>
            <a:ext cx="73012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7030A0"/>
                </a:solidFill>
                <a:latin typeface="Cambria Math"/>
                <a:ea typeface="Cambria Math"/>
              </a:rPr>
              <a:t>financial futures:</a:t>
            </a:r>
            <a:r>
              <a:rPr lang="en-GB" sz="1600" dirty="0">
                <a:latin typeface="Cambria Math"/>
                <a:ea typeface="Cambria Math"/>
              </a:rPr>
              <a:t> bonds, short-term deposit, foreign currency, stock index, etc. 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188000" y="3980044"/>
            <a:ext cx="76977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spcBef>
                <a:spcPts val="1200"/>
              </a:spcBef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Delivery date; usually </a:t>
            </a:r>
            <a:r>
              <a:rPr lang="en-GB" dirty="0">
                <a:latin typeface="Cambria Math"/>
                <a:ea typeface="Cambria Math"/>
              </a:rPr>
              <a:t>four dates are available</a:t>
            </a:r>
            <a:r>
              <a:rPr lang="cs-CZ" dirty="0">
                <a:latin typeface="Cambria Math"/>
                <a:ea typeface="Cambria Math"/>
              </a:rPr>
              <a:t> (</a:t>
            </a:r>
            <a:r>
              <a:rPr lang="en-GB" dirty="0">
                <a:latin typeface="Cambria Math"/>
                <a:ea typeface="Cambria Math"/>
              </a:rPr>
              <a:t>March, June, September, December</a:t>
            </a:r>
            <a:r>
              <a:rPr lang="cs-CZ" dirty="0">
                <a:latin typeface="Cambria Math"/>
                <a:ea typeface="Cambria Math"/>
              </a:rPr>
              <a:t>)</a:t>
            </a:r>
            <a:r>
              <a:rPr lang="en-GB" dirty="0">
                <a:latin typeface="Cambria Math"/>
                <a:ea typeface="Cambria Math"/>
              </a:rPr>
              <a:t>; contracts are referred to by their delivery month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1187624" y="4533716"/>
            <a:ext cx="77048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spcBef>
                <a:spcPts val="1200"/>
              </a:spcBef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Quotation of futures price and minimum price movement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called the tick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1188000" y="3423040"/>
            <a:ext cx="770092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Size of the contract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;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excessively large size discourages small investors and excessively small size increases transaction costs  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864000" y="4824000"/>
            <a:ext cx="442808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Advantage of standardization</a:t>
            </a:r>
          </a:p>
        </p:txBody>
      </p:sp>
    </p:spTree>
    <p:extLst>
      <p:ext uri="{BB962C8B-B14F-4D97-AF65-F5344CB8AC3E}">
        <p14:creationId xmlns:p14="http://schemas.microsoft.com/office/powerpoint/2010/main" val="2500620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5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148080" cy="648072"/>
          </a:xfrm>
        </p:spPr>
        <p:txBody>
          <a:bodyPr/>
          <a:lstStyle/>
          <a:p>
            <a:r>
              <a:rPr lang="en-GB" dirty="0"/>
              <a:t>Opening of futures contract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2016000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Margin account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88000" y="2332836"/>
            <a:ext cx="7920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Initial margin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 prescribed amount that the long and the short have to deposit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 their margin accounts each time they open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new futures position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8000" y="3650624"/>
            <a:ext cx="770448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Maintenance margin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 floor below which the balance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 the margin account is not allowed to fall; it may otherwise happen due to marking to market daily changes (to be explained later)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188000" y="4479280"/>
            <a:ext cx="777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Variation margin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an additional deposit in the margin account that prevents the margin balance from falling below the maintenance margin</a:t>
            </a:r>
          </a:p>
        </p:txBody>
      </p:sp>
      <p:sp>
        <p:nvSpPr>
          <p:cNvPr id="42" name="TextovéPole 35"/>
          <p:cNvSpPr txBox="1"/>
          <p:nvPr/>
        </p:nvSpPr>
        <p:spPr>
          <a:xfrm>
            <a:off x="1512000" y="3151452"/>
            <a:ext cx="730937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IM tends to be a fraction of the value of the trading asset that results in a substantial financial leverage (to be explained later)</a:t>
            </a:r>
          </a:p>
        </p:txBody>
      </p:sp>
      <p:sp>
        <p:nvSpPr>
          <p:cNvPr id="43" name="TextovéPole 35"/>
          <p:cNvSpPr txBox="1"/>
          <p:nvPr/>
        </p:nvSpPr>
        <p:spPr>
          <a:xfrm>
            <a:off x="1512000" y="2894684"/>
            <a:ext cx="73012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IM is not a paid price; money </a:t>
            </a:r>
            <a:r>
              <a:rPr lang="cs-CZ" sz="1600" dirty="0">
                <a:latin typeface="Cambria Math"/>
                <a:ea typeface="Cambria Math"/>
              </a:rPr>
              <a:t>i</a:t>
            </a:r>
            <a:r>
              <a:rPr lang="en-GB" sz="1600" dirty="0">
                <a:latin typeface="Cambria Math"/>
                <a:ea typeface="Cambria Math"/>
              </a:rPr>
              <a:t>n the margin account belong to traders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5" name="TextovéPole 35"/>
          <p:cNvSpPr txBox="1"/>
          <p:nvPr/>
        </p:nvSpPr>
        <p:spPr>
          <a:xfrm>
            <a:off x="1512000" y="5535920"/>
            <a:ext cx="730116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If a margin call is not met, the exchange is entitled to close the position of a delinquent trader at their cost by a reverse trade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1512000" y="5042909"/>
            <a:ext cx="7128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2" indent="-28575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Margin call is a notice issued by the exchange to top up the margin balance to a required level (it could be the maintenance or the initial margin)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63520" y="954000"/>
            <a:ext cx="370848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Terminology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1188000" y="1280719"/>
            <a:ext cx="7272666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lnSpc>
                <a:spcPts val="2000"/>
              </a:lnSpc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buyer of a contract is said to be long the contract and the seller of a contract is said to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be short the contract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188000" y="1784848"/>
            <a:ext cx="7200480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lnSpc>
                <a:spcPts val="2000"/>
              </a:lnSpc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Open interest is the number of all long or all short open positions</a:t>
            </a:r>
            <a:endParaRPr lang="en-GB" i="1" dirty="0">
              <a:latin typeface="Cambria Math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586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5999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6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16592" cy="648072"/>
          </a:xfrm>
        </p:spPr>
        <p:txBody>
          <a:bodyPr/>
          <a:lstStyle/>
          <a:p>
            <a:r>
              <a:rPr lang="en-GB" dirty="0"/>
              <a:t>Marking to market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64000" y="954000"/>
            <a:ext cx="316835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188000" y="1256325"/>
            <a:ext cx="770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Marking to market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an accounting procedure in which daily profits and losses resulting from changes in a futures price are recorded in the margin account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188000" y="2932032"/>
            <a:ext cx="73444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futures buyer (the long) benefits from rising futures price, while the futures seller (the short) benefits from falling futures price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864000" y="4500000"/>
            <a:ext cx="58682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Total gain or loss over the holding period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2411583" y="2066397"/>
                <a:ext cx="6503289" cy="954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36195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𝑂𝑃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… futures price at which the contract was opened (opening price)</a:t>
                </a:r>
              </a:p>
              <a:p>
                <a:pPr>
                  <a:tabLst>
                    <a:tab pos="36195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𝐶𝑃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	… futures price at which the contract was closed (closing price)</a:t>
                </a:r>
                <a:endParaRPr lang="cs-CZ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36575" indent="-536575">
                  <a:tabLst>
                    <a:tab pos="36195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	… futures price at the end of the trading day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which is the opening price at the beginning of the next trading day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+1</a:t>
                </a:r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583" y="2066397"/>
                <a:ext cx="6503289" cy="954107"/>
              </a:xfrm>
              <a:prstGeom prst="rect">
                <a:avLst/>
              </a:prstGeom>
              <a:blipFill>
                <a:blip r:embed="rId15"/>
                <a:stretch>
                  <a:fillRect t="-1923" b="-512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/>
              <p:cNvSpPr txBox="1"/>
              <p:nvPr/>
            </p:nvSpPr>
            <p:spPr>
              <a:xfrm>
                <a:off x="1512000" y="3480820"/>
                <a:ext cx="7056896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/>
                    <a:ea typeface="Cambria Math"/>
                  </a:rPr>
                  <a:t> ⇨ the buyer’s margin account is credited by an amount equal to the price change</a:t>
                </a:r>
                <a:r>
                  <a:rPr lang="cs-CZ" sz="1600" dirty="0">
                    <a:latin typeface="Cambria Math"/>
                    <a:ea typeface="Cambria Math"/>
                  </a:rPr>
                  <a:t>,</a:t>
                </a:r>
                <a:r>
                  <a:rPr lang="en-GB" sz="1600" dirty="0">
                    <a:latin typeface="Cambria Math"/>
                    <a:ea typeface="Cambria Math"/>
                  </a:rPr>
                  <a:t> and the seller’s margin account is debited by this amount</a:t>
                </a:r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9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3480820"/>
                <a:ext cx="7056896" cy="584775"/>
              </a:xfrm>
              <a:prstGeom prst="rect">
                <a:avLst/>
              </a:prstGeom>
              <a:blipFill rotWithShape="1">
                <a:blip r:embed="rId16"/>
                <a:stretch>
                  <a:fillRect l="-259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35"/>
              <p:cNvSpPr txBox="1"/>
              <p:nvPr/>
            </p:nvSpPr>
            <p:spPr>
              <a:xfrm>
                <a:off x="1512000" y="3981903"/>
                <a:ext cx="7048752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/>
                    <a:ea typeface="Cambria Math"/>
                  </a:rPr>
                  <a:t> ⇨ the seller’s margin account is credited by an amount equal to the price change</a:t>
                </a:r>
                <a:r>
                  <a:rPr lang="cs-CZ" sz="1600" dirty="0">
                    <a:latin typeface="Cambria Math"/>
                    <a:ea typeface="Cambria Math"/>
                  </a:rPr>
                  <a:t>,</a:t>
                </a:r>
                <a:r>
                  <a:rPr lang="en-GB" sz="1600" dirty="0">
                    <a:latin typeface="Cambria Math"/>
                    <a:ea typeface="Cambria Math"/>
                  </a:rPr>
                  <a:t> and the buyer’s margin account is debited by this amount</a:t>
                </a:r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3981903"/>
                <a:ext cx="7048752" cy="584775"/>
              </a:xfrm>
              <a:prstGeom prst="rect">
                <a:avLst/>
              </a:prstGeom>
              <a:blipFill rotWithShape="1">
                <a:blip r:embed="rId17"/>
                <a:stretch>
                  <a:fillRect l="-260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35"/>
              <p:cNvSpPr txBox="1"/>
              <p:nvPr/>
            </p:nvSpPr>
            <p:spPr>
              <a:xfrm>
                <a:off x="1512000" y="4831190"/>
                <a:ext cx="661676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/>
                    <a:ea typeface="Cambria Math"/>
                  </a:rPr>
                  <a:t>For the long: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𝑂𝑃</m:t>
                            </m:r>
                          </m:sub>
                        </m:sSub>
                      </m:e>
                    </m:d>
                    <m:r>
                      <a:rPr lang="en-GB" sz="1600" b="0" i="1" smtClean="0">
                        <a:latin typeface="Cambria Math"/>
                        <a:ea typeface="Cambria Math"/>
                      </a:rPr>
                      <m:t>+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+…+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𝐶𝑃</m:t>
                            </m:r>
                          </m:sub>
                        </m:sSub>
                        <m:r>
                          <a:rPr lang="en-GB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</m:d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𝐶𝑃</m:t>
                        </m:r>
                      </m:sub>
                    </m:sSub>
                    <m:r>
                      <a:rPr lang="en-GB" sz="1600" i="1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𝑂𝑃</m:t>
                        </m:r>
                      </m:sub>
                    </m:sSub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1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4831190"/>
                <a:ext cx="6616769" cy="338554"/>
              </a:xfrm>
              <a:prstGeom prst="rect">
                <a:avLst/>
              </a:prstGeom>
              <a:blipFill rotWithShape="1">
                <a:blip r:embed="rId18"/>
                <a:stretch>
                  <a:fillRect l="-276" t="-7273" b="-218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35"/>
              <p:cNvSpPr txBox="1"/>
              <p:nvPr/>
            </p:nvSpPr>
            <p:spPr>
              <a:xfrm>
                <a:off x="1512000" y="5109878"/>
                <a:ext cx="661676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/>
                    <a:ea typeface="Cambria Math"/>
                  </a:rPr>
                  <a:t>For the short: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𝑂𝑃</m:t>
                            </m:r>
                          </m:sub>
                        </m:sSub>
                        <m:r>
                          <a:rPr lang="en-GB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GB" sz="1600" b="0" i="1" smtClean="0">
                        <a:latin typeface="Cambria Math"/>
                        <a:ea typeface="Cambria Math"/>
                      </a:rPr>
                      <m:t>+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+…+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GB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𝐶𝑃</m:t>
                            </m:r>
                          </m:sub>
                        </m:sSub>
                      </m:e>
                    </m:d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𝑂𝑃</m:t>
                        </m:r>
                      </m:sub>
                    </m:sSub>
                    <m:r>
                      <a:rPr lang="en-GB" sz="1600" i="1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𝐶𝑃</m:t>
                        </m:r>
                      </m:sub>
                    </m:sSub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5109878"/>
                <a:ext cx="6616769" cy="338554"/>
              </a:xfrm>
              <a:prstGeom prst="rect">
                <a:avLst/>
              </a:prstGeom>
              <a:blipFill rotWithShape="1">
                <a:blip r:embed="rId19"/>
                <a:stretch>
                  <a:fillRect l="-276" t="-7143" b="-19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ovéPole 42"/>
          <p:cNvSpPr txBox="1"/>
          <p:nvPr/>
        </p:nvSpPr>
        <p:spPr>
          <a:xfrm>
            <a:off x="1188000" y="5379515"/>
            <a:ext cx="77982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Marking to market breaks down the total loss into incremental day-to-day losses, thereby reducing credit risk</a:t>
            </a:r>
          </a:p>
        </p:txBody>
      </p:sp>
    </p:spTree>
    <p:extLst>
      <p:ext uri="{BB962C8B-B14F-4D97-AF65-F5344CB8AC3E}">
        <p14:creationId xmlns:p14="http://schemas.microsoft.com/office/powerpoint/2010/main" val="3287485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7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86816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Termination of futures contract</a:t>
            </a:r>
            <a:r>
              <a:rPr lang="cs-CZ" dirty="0">
                <a:solidFill>
                  <a:srgbClr val="000000"/>
                </a:solidFill>
              </a:rPr>
              <a:t>s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64000" y="936400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Closing out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187334" y="1258340"/>
            <a:ext cx="7705146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lnSpc>
                <a:spcPts val="2000"/>
              </a:lnSpc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Closing out consists of taking out an offsetting positon prior to maturity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864000" y="2268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Cash settlement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188000" y="4700796"/>
            <a:ext cx="7704480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lnSpc>
                <a:spcPts val="2000"/>
              </a:lnSpc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Steps of physical delivery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188000" y="2591901"/>
            <a:ext cx="7956000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lnSpc>
                <a:spcPts val="2000"/>
              </a:lnSpc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Contract is held to maturity and then terminated by a reverse trade; traders’ margin accounts are adjusted according to the final marking to market</a:t>
            </a:r>
            <a:endParaRPr lang="en-GB" b="0" dirty="0">
              <a:solidFill>
                <a:srgbClr val="7030A0"/>
              </a:solidFill>
              <a:latin typeface="Cambria Math"/>
              <a:ea typeface="Cambria Math" panose="02040503050406030204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1188000" y="1510880"/>
            <a:ext cx="7704480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lnSpc>
                <a:spcPts val="2000"/>
              </a:lnSpc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Closing out allows the trader to unwind an open position at any time, which is another important source of high liquidity of futures trading  </a:t>
            </a:r>
            <a:endParaRPr lang="en-GB" i="1" dirty="0">
              <a:latin typeface="Cambria Math"/>
              <a:ea typeface="Cambria Math" panose="02040503050406030204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1187624" y="2017192"/>
            <a:ext cx="7704856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lnSpc>
                <a:spcPts val="2000"/>
              </a:lnSpc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large majority of financial futures are terminated by closing out</a:t>
            </a:r>
          </a:p>
        </p:txBody>
      </p:sp>
      <p:sp>
        <p:nvSpPr>
          <p:cNvPr id="58" name="TextovéPole 35"/>
          <p:cNvSpPr txBox="1"/>
          <p:nvPr/>
        </p:nvSpPr>
        <p:spPr>
          <a:xfrm>
            <a:off x="864000" y="410400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Physical delivery</a:t>
            </a:r>
          </a:p>
        </p:txBody>
      </p:sp>
      <p:sp>
        <p:nvSpPr>
          <p:cNvPr id="59" name="TextovéPole 35"/>
          <p:cNvSpPr txBox="1"/>
          <p:nvPr/>
        </p:nvSpPr>
        <p:spPr>
          <a:xfrm>
            <a:off x="1188000" y="4446146"/>
            <a:ext cx="7812000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lnSpc>
                <a:spcPts val="2000"/>
              </a:lnSpc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Rule-based process in which a short delivers the underlying asset to a long </a:t>
            </a:r>
          </a:p>
        </p:txBody>
      </p:sp>
      <p:sp>
        <p:nvSpPr>
          <p:cNvPr id="60" name="TextovéPole 35"/>
          <p:cNvSpPr txBox="1"/>
          <p:nvPr/>
        </p:nvSpPr>
        <p:spPr>
          <a:xfrm>
            <a:off x="1512000" y="5226168"/>
            <a:ext cx="73804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dirty="0">
                <a:latin typeface="Cambria Math"/>
                <a:ea typeface="Cambria Math"/>
              </a:rPr>
              <a:t>The exchange assigns a short to make delivery to the long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5" name="TextovéPole 35"/>
          <p:cNvSpPr txBox="1"/>
          <p:nvPr/>
        </p:nvSpPr>
        <p:spPr>
          <a:xfrm>
            <a:off x="1512000" y="4946626"/>
            <a:ext cx="73093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long notifies the exchange about the intention to take delivery</a:t>
            </a:r>
          </a:p>
        </p:txBody>
      </p:sp>
      <p:sp>
        <p:nvSpPr>
          <p:cNvPr id="66" name="TextovéPole 35"/>
          <p:cNvSpPr txBox="1"/>
          <p:nvPr/>
        </p:nvSpPr>
        <p:spPr>
          <a:xfrm>
            <a:off x="1512000" y="5496588"/>
            <a:ext cx="594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dirty="0">
                <a:latin typeface="Cambria Math"/>
                <a:ea typeface="Cambria Math"/>
              </a:rPr>
              <a:t>The short arranges delivery of an eligible asset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7" name="TextovéPole 35"/>
          <p:cNvSpPr txBox="1"/>
          <p:nvPr/>
        </p:nvSpPr>
        <p:spPr>
          <a:xfrm>
            <a:off x="1512000" y="5770444"/>
            <a:ext cx="594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dirty="0">
                <a:latin typeface="Cambria Math"/>
                <a:ea typeface="Cambria Math"/>
              </a:rPr>
              <a:t>The exchange determines a final invoice amount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1194712" y="3097418"/>
            <a:ext cx="7697768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lnSpc>
                <a:spcPts val="2000"/>
              </a:lnSpc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Closing price used in the final marking to market is called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exchange delivery settlement price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(EDSP)</a:t>
            </a:r>
            <a:endParaRPr lang="en-GB" b="0" dirty="0">
              <a:solidFill>
                <a:srgbClr val="7030A0"/>
              </a:solidFill>
              <a:latin typeface="Cambria Math"/>
              <a:ea typeface="Cambria Math" panose="02040503050406030204" pitchFamily="18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1187624" y="3594386"/>
            <a:ext cx="7849400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lnSpc>
                <a:spcPts val="2000"/>
              </a:lnSpc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Cash settlement is used when physical delivery is impractical, abnormally costly or is required by the contract specification</a:t>
            </a:r>
            <a:endParaRPr lang="en-GB" b="0" dirty="0">
              <a:solidFill>
                <a:srgbClr val="7030A0"/>
              </a:solidFill>
              <a:latin typeface="Cambria Math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084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54000"/>
            <a:ext cx="276708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2088000" y="2126322"/>
                <a:ext cx="1725898" cy="4385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7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𝑋</m:t>
                          </m:r>
                        </m:sup>
                      </m:sSubSup>
                      <m:r>
                        <a:rPr lang="cs-CZ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sSubSup>
                        <m:sSubSup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sup>
                      </m:sSubSup>
                    </m:oMath>
                  </m:oMathPara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000" y="2126322"/>
                <a:ext cx="1725898" cy="43858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864000" y="3996000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Spread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188000" y="1275574"/>
            <a:ext cx="770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1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Basis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in futures trading denotes the difference between the spot and futures prices (the opposite convention is used in some markets)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1764000" y="3132000"/>
                <a:ext cx="2222904" cy="3712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80000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sup>
                    </m:sSubSup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⇨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contango</a:t>
                </a: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000" y="3132000"/>
                <a:ext cx="2222904" cy="371255"/>
              </a:xfrm>
              <a:prstGeom prst="rect">
                <a:avLst/>
              </a:prstGeom>
              <a:blipFill>
                <a:blip r:embed="rId17"/>
                <a:stretch>
                  <a:fillRect t="-9836" r="-274" b="-245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1188000" y="4313120"/>
            <a:ext cx="773579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1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Spread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in futures trading denotes the difference between two futures prices; usually futures price of a later maturity (Y) is subtracted from futures price of an earlier maturity (X)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8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18949" cy="648072"/>
          </a:xfrm>
        </p:spPr>
        <p:txBody>
          <a:bodyPr/>
          <a:lstStyle/>
          <a:p>
            <a:r>
              <a:rPr lang="en-GB" dirty="0"/>
              <a:t>Futures basis</a:t>
            </a:r>
            <a:r>
              <a:rPr lang="cs-CZ" dirty="0"/>
              <a:t> and spread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ovéPole 70"/>
              <p:cNvSpPr txBox="1"/>
              <p:nvPr/>
            </p:nvSpPr>
            <p:spPr>
              <a:xfrm>
                <a:off x="4572000" y="1861850"/>
                <a:ext cx="4320000" cy="11726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468000" indent="-576000">
                  <a:tabLst>
                    <a:tab pos="269875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GB" sz="1400" i="1">
                            <a:latin typeface="Cambria Math"/>
                            <a:ea typeface="Cambria Math" panose="02040503050406030204" pitchFamily="18" charset="0"/>
                          </a:rPr>
                          <m:t>𝑋</m:t>
                        </m:r>
                      </m:sup>
                    </m:sSubSup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… </a:t>
                </a:r>
                <a:r>
                  <a: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basis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corresponding to the delivery month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68000" indent="-576000">
                  <a:tabLst>
                    <a:tab pos="26987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… </a:t>
                </a:r>
                <a:r>
                  <a: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spot price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68000" indent="-576000">
                  <a:tabLst>
                    <a:tab pos="269875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𝑋</m:t>
                        </m:r>
                      </m:sup>
                    </m:sSubSup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</a:t>
                </a:r>
                <a:r>
                  <a: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futures price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corresponding to the delivery month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1" name="TextovéPol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61850"/>
                <a:ext cx="4320000" cy="1172629"/>
              </a:xfrm>
              <a:prstGeom prst="rect">
                <a:avLst/>
              </a:prstGeom>
              <a:blipFill rotWithShape="1">
                <a:blip r:embed="rId21"/>
                <a:stretch>
                  <a:fillRect t="-518" b="-362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ovéPole 68"/>
              <p:cNvSpPr txBox="1"/>
              <p:nvPr/>
            </p:nvSpPr>
            <p:spPr>
              <a:xfrm>
                <a:off x="2088000" y="5170128"/>
                <a:ext cx="1823692" cy="414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700"/>
                  </a:lnSpc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𝑡</m:t>
                        </m:r>
                      </m:sub>
                      <m:sup>
                        <m:r>
                          <a:rPr lang="cs-CZ" i="1">
                            <a:latin typeface="Cambria Math"/>
                            <a:ea typeface="Cambria Math"/>
                          </a:rPr>
                          <m:t>𝑋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𝑌</m:t>
                        </m:r>
                      </m:sup>
                    </m:sSubSup>
                  </m:oMath>
                </a14:m>
                <a:r>
                  <a:rPr lang="cs-CZ" b="0" dirty="0">
                    <a:latin typeface="Cambria Math"/>
                    <a:ea typeface="Cambria Math"/>
                  </a:rPr>
                  <a:t>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𝑡</m:t>
                        </m:r>
                      </m:sub>
                      <m:sup>
                        <m:r>
                          <a:rPr lang="cs-CZ" i="1">
                            <a:latin typeface="Cambria Math"/>
                            <a:ea typeface="Cambria Math"/>
                          </a:rPr>
                          <m:t>𝑋</m:t>
                        </m:r>
                      </m:sup>
                    </m:sSubSup>
                    <m:r>
                      <a:rPr lang="cs-CZ" b="0" i="1" smtClean="0">
                        <a:latin typeface="Cambria Math"/>
                        <a:ea typeface="Cambria Math"/>
                      </a:rPr>
                      <m:t>−</m:t>
                    </m:r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sub>
                      <m:sup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𝑌</m:t>
                        </m:r>
                      </m:sup>
                    </m:sSubSup>
                  </m:oMath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000" y="5170128"/>
                <a:ext cx="1823692" cy="414665"/>
              </a:xfrm>
              <a:prstGeom prst="rect">
                <a:avLst/>
              </a:prstGeom>
              <a:blipFill>
                <a:blip r:embed="rId22"/>
                <a:stretch>
                  <a:fillRect b="-191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69"/>
              <p:cNvSpPr txBox="1"/>
              <p:nvPr/>
            </p:nvSpPr>
            <p:spPr>
              <a:xfrm>
                <a:off x="4568976" y="5198551"/>
                <a:ext cx="4367399" cy="3350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269875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en-GB" sz="1400" i="1"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GB" sz="1400" i="1">
                            <a:latin typeface="Cambria Math"/>
                            <a:ea typeface="Cambria Math"/>
                          </a:rPr>
                          <m:t>𝑡</m:t>
                        </m:r>
                      </m:sub>
                      <m:sup>
                        <m:r>
                          <a:rPr lang="en-GB" sz="1400" i="1">
                            <a:latin typeface="Cambria Math"/>
                            <a:ea typeface="Cambria Math"/>
                          </a:rPr>
                          <m:t>𝑋</m:t>
                        </m:r>
                        <m:r>
                          <a:rPr lang="en-GB" sz="1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GB" sz="1400" i="1">
                            <a:latin typeface="Cambria Math"/>
                            <a:ea typeface="Cambria Math"/>
                          </a:rPr>
                          <m:t>𝑌</m:t>
                        </m:r>
                      </m:sup>
                    </m:sSubSup>
                    <m:r>
                      <a:rPr lang="en-GB" sz="1400" b="0" i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 spread of futures contract</a:t>
                </a:r>
                <a:r>
                  <a: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</a:t>
                </a: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𝑌</m:t>
                    </m:r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0" name="TextovéPol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976" y="5198551"/>
                <a:ext cx="4367399" cy="335028"/>
              </a:xfrm>
              <a:prstGeom prst="rect">
                <a:avLst/>
              </a:prstGeom>
              <a:blipFill>
                <a:blip r:embed="rId23"/>
                <a:stretch>
                  <a:fillRect b="-145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ovéPole 71"/>
          <p:cNvSpPr txBox="1"/>
          <p:nvPr/>
        </p:nvSpPr>
        <p:spPr>
          <a:xfrm>
            <a:off x="1188000" y="5492152"/>
            <a:ext cx="76902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opposite convention in defining the spread is used in some markets (an earlier maturity price is subtracted from a later maturity price)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1188000" y="2861152"/>
            <a:ext cx="33772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1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Contango</a:t>
            </a:r>
            <a:r>
              <a:rPr lang="en-US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negative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basis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76"/>
              <p:cNvSpPr txBox="1"/>
              <p:nvPr/>
            </p:nvSpPr>
            <p:spPr>
              <a:xfrm>
                <a:off x="1764000" y="3706945"/>
                <a:ext cx="2798949" cy="3712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80000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sup>
                    </m:sSubSup>
                    <m:r>
                      <a:rPr lang="en-US" b="0" i="0" smtClean="0">
                        <a:latin typeface="Cambria Math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⇨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backwardation</a:t>
                </a:r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7" name="TextovéPole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000" y="3706945"/>
                <a:ext cx="2798949" cy="371255"/>
              </a:xfrm>
              <a:prstGeom prst="rect">
                <a:avLst/>
              </a:prstGeom>
              <a:blipFill>
                <a:blip r:embed="rId24"/>
                <a:stretch>
                  <a:fillRect t="-8197" b="-245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ovéPole 81"/>
          <p:cNvSpPr txBox="1"/>
          <p:nvPr/>
        </p:nvSpPr>
        <p:spPr>
          <a:xfrm>
            <a:off x="1188000" y="3411825"/>
            <a:ext cx="398818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1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Backwardation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(positive basis)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ovéPole 82"/>
              <p:cNvSpPr txBox="1"/>
              <p:nvPr/>
            </p:nvSpPr>
            <p:spPr>
              <a:xfrm>
                <a:off x="7396128" y="2943122"/>
                <a:ext cx="1676936" cy="81047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indent="-576000">
                  <a:lnSpc>
                    <a:spcPts val="1400"/>
                  </a:lnSpc>
                  <a:tabLst>
                    <a:tab pos="269875" algn="l"/>
                  </a:tabLst>
                </a:pPr>
                <a14:m>
                  <m:oMath xmlns:m="http://schemas.openxmlformats.org/officeDocument/2006/math">
                    <m:r>
                      <a:rPr lang="cs-CZ" sz="1400" b="0" i="1" smtClean="0">
                        <a:latin typeface="Cambria Math"/>
                        <a:ea typeface="Cambria Math" panose="02040503050406030204" pitchFamily="18" charset="0"/>
                      </a:rPr>
                      <m:t>𝑋</m:t>
                    </m:r>
                    <m:r>
                      <a:rPr lang="cs-CZ" sz="1400" b="0" i="0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earlier delivery month</a:t>
                </a:r>
                <a:endParaRPr lang="en-GB" sz="1400" i="1" dirty="0">
                  <a:latin typeface="Cambria Math"/>
                  <a:ea typeface="Cambria Math" panose="02040503050406030204" pitchFamily="18" charset="0"/>
                </a:endParaRPr>
              </a:p>
              <a:p>
                <a:pPr marL="324000" indent="-576000">
                  <a:lnSpc>
                    <a:spcPts val="1400"/>
                  </a:lnSpc>
                  <a:tabLst>
                    <a:tab pos="269875" algn="l"/>
                  </a:tabLst>
                </a:pPr>
                <a14:m>
                  <m:oMath xmlns:m="http://schemas.openxmlformats.org/officeDocument/2006/math">
                    <m:r>
                      <a:rPr lang="cs-CZ" sz="1400" i="1" smtClean="0">
                        <a:latin typeface="Cambria Math"/>
                        <a:ea typeface="Cambria Math" panose="02040503050406030204" pitchFamily="18" charset="0"/>
                      </a:rPr>
                      <m:t>𝑌</m:t>
                    </m:r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later delivery month</a:t>
                </a:r>
              </a:p>
            </p:txBody>
          </p:sp>
        </mc:Choice>
        <mc:Fallback xmlns="">
          <p:sp>
            <p:nvSpPr>
              <p:cNvPr id="83" name="TextovéPole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128" y="2943122"/>
                <a:ext cx="1676936" cy="810478"/>
              </a:xfrm>
              <a:prstGeom prst="rect">
                <a:avLst/>
              </a:prstGeom>
              <a:blipFill rotWithShape="1">
                <a:blip r:embed="rId25"/>
                <a:stretch>
                  <a:fillRect t="-5263" r="-3636" b="-60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73">
                <a:extLst>
                  <a:ext uri="{FF2B5EF4-FFF2-40B4-BE49-F238E27FC236}">
                    <a16:creationId xmlns:a16="http://schemas.microsoft.com/office/drawing/2014/main" id="{54FC1272-8B7A-4104-84F3-975AD97E9186}"/>
                  </a:ext>
                </a:extLst>
              </p:cNvPr>
              <p:cNvSpPr txBox="1"/>
              <p:nvPr/>
            </p:nvSpPr>
            <p:spPr>
              <a:xfrm>
                <a:off x="3923928" y="3132000"/>
                <a:ext cx="3600400" cy="3712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8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sup>
                      </m:sSubSup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Sup>
                        <m:sSubSup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sup>
                      </m:sSubSup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  <m:r>
                        <m:rPr>
                          <m:nor/>
                        </m:rPr>
                        <a:rPr lang="en-US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normal</m:t>
                      </m:r>
                      <m:r>
                        <m:rPr>
                          <m:nor/>
                        </m:rPr>
                        <a:rPr lang="cs-CZ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contango</m:t>
                      </m:r>
                    </m:oMath>
                  </m:oMathPara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4" name="TextovéPole 73">
                <a:extLst>
                  <a:ext uri="{FF2B5EF4-FFF2-40B4-BE49-F238E27FC236}">
                    <a16:creationId xmlns:a16="http://schemas.microsoft.com/office/drawing/2014/main" id="{54FC1272-8B7A-4104-84F3-975AD97E91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132000"/>
                <a:ext cx="3600400" cy="371255"/>
              </a:xfrm>
              <a:prstGeom prst="rect">
                <a:avLst/>
              </a:prstGeom>
              <a:blipFill>
                <a:blip r:embed="rId26"/>
                <a:stretch>
                  <a:fillRect b="-131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74">
                <a:extLst>
                  <a:ext uri="{FF2B5EF4-FFF2-40B4-BE49-F238E27FC236}">
                    <a16:creationId xmlns:a16="http://schemas.microsoft.com/office/drawing/2014/main" id="{3CBD22A4-E144-4042-B276-BA3FB23A0867}"/>
                  </a:ext>
                </a:extLst>
              </p:cNvPr>
              <p:cNvSpPr txBox="1"/>
              <p:nvPr/>
            </p:nvSpPr>
            <p:spPr>
              <a:xfrm>
                <a:off x="4499992" y="3708000"/>
                <a:ext cx="4104456" cy="3712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8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sup>
                      </m:sSubSup>
                      <m:r>
                        <a:rPr lang="en-US" b="0" i="0" smtClean="0">
                          <a:latin typeface="Cambria Math"/>
                          <a:ea typeface="Cambria Math" panose="02040503050406030204" pitchFamily="18" charset="0"/>
                        </a:rPr>
                        <m:t>&lt;</m:t>
                      </m:r>
                      <m:sSubSup>
                        <m:sSubSup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sup>
                      </m:sSubSup>
                      <m:r>
                        <a:rPr lang="en-US">
                          <a:latin typeface="Cambria Math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  <m:r>
                        <m:rPr>
                          <m:nor/>
                        </m:rPr>
                        <a:rPr lang="cs-CZ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normal</m:t>
                      </m:r>
                      <m:r>
                        <m:rPr>
                          <m:nor/>
                        </m:rPr>
                        <a:rPr lang="cs-CZ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backwardation</m:t>
                      </m:r>
                    </m:oMath>
                  </m:oMathPara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TextovéPole 74">
                <a:extLst>
                  <a:ext uri="{FF2B5EF4-FFF2-40B4-BE49-F238E27FC236}">
                    <a16:creationId xmlns:a16="http://schemas.microsoft.com/office/drawing/2014/main" id="{3CBD22A4-E144-4042-B276-BA3FB23A0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708000"/>
                <a:ext cx="4104456" cy="371255"/>
              </a:xfrm>
              <a:prstGeom prst="rect">
                <a:avLst/>
              </a:prstGeom>
              <a:blipFill>
                <a:blip r:embed="rId27"/>
                <a:stretch>
                  <a:fillRect b="-327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32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9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974" y="6336000"/>
            <a:ext cx="3312000" cy="360000"/>
          </a:xfrm>
        </p:spPr>
        <p:txBody>
          <a:bodyPr/>
          <a:lstStyle/>
          <a:p>
            <a:r>
              <a:rPr lang="en-GB" dirty="0"/>
              <a:t>Essentials of futures trading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1188000" y="3251285"/>
            <a:ext cx="78484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EDSP is an average of individual spot prices prevailing at the delivery date that is calculated from quotes of selected financial institutions</a:t>
            </a:r>
            <a:endParaRPr lang="en-GB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1188000" y="3798997"/>
            <a:ext cx="76589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way of determining the EDSP ensures zero basis at delivery date</a:t>
            </a:r>
            <a:endParaRPr lang="en-GB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864000" y="2916000"/>
            <a:ext cx="5850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Exchange Delivery Settlement Price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(EDSP)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188000" y="1268760"/>
            <a:ext cx="781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On delivery date the basis must be zero, otherwise arbitrage opportunities would exist</a:t>
            </a:r>
            <a:endParaRPr lang="en-GB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864000" y="954000"/>
            <a:ext cx="51481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Convergence of spot and futures prices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36533" cy="648072"/>
          </a:xfrm>
        </p:spPr>
        <p:txBody>
          <a:bodyPr/>
          <a:lstStyle/>
          <a:p>
            <a:r>
              <a:rPr lang="en-GB" dirty="0"/>
              <a:t>Zero basis at delivery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35"/>
              <p:cNvSpPr txBox="1"/>
              <p:nvPr/>
            </p:nvSpPr>
            <p:spPr>
              <a:xfrm>
                <a:off x="1583104" y="1816472"/>
                <a:ext cx="7263856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Cambria Math"/>
                    <a:ea typeface="Cambria Math"/>
                  </a:rPr>
                  <a:t>basis is positive close to the delivery date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&gt;</m:t>
                    </m:r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𝐹</m:t>
                    </m:r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mbria Math"/>
                    <a:ea typeface="Cambria Math"/>
                  </a:rPr>
                  <a:t> ⇨ open long position in futures ⇨ take immediate delivery for</a:t>
                </a:r>
                <a:r>
                  <a:rPr lang="en-GB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>
                    <a:latin typeface="Cambria Math"/>
                    <a:ea typeface="Cambria Math"/>
                  </a:rPr>
                  <a:t>  ⇨ sell spot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4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104" y="1816472"/>
                <a:ext cx="7263856" cy="646331"/>
              </a:xfrm>
              <a:prstGeom prst="rect">
                <a:avLst/>
              </a:prstGeom>
              <a:blipFill rotWithShape="1">
                <a:blip r:embed="rId18"/>
                <a:stretch>
                  <a:fillRect l="-588" t="-5660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ovéPole 35"/>
              <p:cNvSpPr txBox="1"/>
              <p:nvPr/>
            </p:nvSpPr>
            <p:spPr>
              <a:xfrm>
                <a:off x="1584000" y="2377232"/>
                <a:ext cx="7078048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Cambria Math"/>
                    <a:ea typeface="Cambria Math"/>
                  </a:rPr>
                  <a:t>basis is negative close to the delivery date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𝐹</m:t>
                    </m:r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mbria Math"/>
                    <a:ea typeface="Cambria Math"/>
                  </a:rPr>
                  <a:t> ⇨ buy spot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>
                    <a:latin typeface="Cambria Math"/>
                    <a:ea typeface="Cambria Math"/>
                  </a:rPr>
                  <a:t> ⇨ open short position in futures ⇨ make immediate delivery for</a:t>
                </a:r>
                <a:r>
                  <a:rPr lang="en-GB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2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000" y="2377232"/>
                <a:ext cx="7078048" cy="646331"/>
              </a:xfrm>
              <a:prstGeom prst="rect">
                <a:avLst/>
              </a:prstGeom>
              <a:blipFill>
                <a:blip r:embed="rId19"/>
                <a:stretch>
                  <a:fillRect l="-603" t="-6604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ovéPole 87"/>
          <p:cNvSpPr txBox="1"/>
          <p:nvPr/>
        </p:nvSpPr>
        <p:spPr>
          <a:xfrm>
            <a:off x="863520" y="4068000"/>
            <a:ext cx="371701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Patterns of convergence</a:t>
            </a:r>
          </a:p>
        </p:txBody>
      </p:sp>
      <p:grpSp>
        <p:nvGrpSpPr>
          <p:cNvPr id="22" name="Skupina 21"/>
          <p:cNvGrpSpPr/>
          <p:nvPr/>
        </p:nvGrpSpPr>
        <p:grpSpPr>
          <a:xfrm>
            <a:off x="4499992" y="4486700"/>
            <a:ext cx="2796291" cy="1645964"/>
            <a:chOff x="1727999" y="4736324"/>
            <a:chExt cx="2796291" cy="1645964"/>
          </a:xfrm>
        </p:grpSpPr>
        <p:grpSp>
          <p:nvGrpSpPr>
            <p:cNvPr id="20" name="Skupina 19"/>
            <p:cNvGrpSpPr/>
            <p:nvPr/>
          </p:nvGrpSpPr>
          <p:grpSpPr>
            <a:xfrm>
              <a:off x="1727999" y="4736324"/>
              <a:ext cx="2694023" cy="1645964"/>
              <a:chOff x="1733959" y="4736324"/>
              <a:chExt cx="2694023" cy="1645964"/>
            </a:xfrm>
          </p:grpSpPr>
          <p:grpSp>
            <p:nvGrpSpPr>
              <p:cNvPr id="15" name="Skupina 14"/>
              <p:cNvGrpSpPr/>
              <p:nvPr/>
            </p:nvGrpSpPr>
            <p:grpSpPr>
              <a:xfrm>
                <a:off x="1733959" y="4736324"/>
                <a:ext cx="2694023" cy="1645964"/>
                <a:chOff x="1733959" y="4814292"/>
                <a:chExt cx="2694023" cy="1645964"/>
              </a:xfrm>
            </p:grpSpPr>
            <p:grpSp>
              <p:nvGrpSpPr>
                <p:cNvPr id="90" name="Skupina 89"/>
                <p:cNvGrpSpPr/>
                <p:nvPr/>
              </p:nvGrpSpPr>
              <p:grpSpPr>
                <a:xfrm>
                  <a:off x="1733959" y="4814292"/>
                  <a:ext cx="2694023" cy="1645964"/>
                  <a:chOff x="1476084" y="3167190"/>
                  <a:chExt cx="3017493" cy="2011846"/>
                </a:xfrm>
              </p:grpSpPr>
              <p:grpSp>
                <p:nvGrpSpPr>
                  <p:cNvPr id="93" name="Skupina 92"/>
                  <p:cNvGrpSpPr/>
                  <p:nvPr/>
                </p:nvGrpSpPr>
                <p:grpSpPr>
                  <a:xfrm>
                    <a:off x="1476084" y="3167190"/>
                    <a:ext cx="3017493" cy="2011846"/>
                    <a:chOff x="663845" y="4169578"/>
                    <a:chExt cx="3490210" cy="2494256"/>
                  </a:xfrm>
                </p:grpSpPr>
                <p:cxnSp>
                  <p:nvCxnSpPr>
                    <p:cNvPr id="95" name="Přímá spojnice 94"/>
                    <p:cNvCxnSpPr/>
                    <p:nvPr/>
                  </p:nvCxnSpPr>
                  <p:spPr>
                    <a:xfrm>
                      <a:off x="971601" y="4169578"/>
                      <a:ext cx="0" cy="2125853"/>
                    </a:xfrm>
                    <a:prstGeom prst="line">
                      <a:avLst/>
                    </a:prstGeom>
                    <a:ln w="25400">
                      <a:headEnd type="none" w="lg" len="med"/>
                      <a:tailEnd type="none" w="lg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Přímá spojnice 95"/>
                    <p:cNvCxnSpPr/>
                    <p:nvPr/>
                  </p:nvCxnSpPr>
                  <p:spPr>
                    <a:xfrm>
                      <a:off x="971599" y="6272832"/>
                      <a:ext cx="3182456" cy="0"/>
                    </a:xfrm>
                    <a:prstGeom prst="line">
                      <a:avLst/>
                    </a:prstGeom>
                    <a:ln w="25400">
                      <a:headEnd type="none" w="lg" len="med"/>
                      <a:tailEnd type="none" w="lg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97" name="TextovéPole 96"/>
                        <p:cNvSpPr txBox="1"/>
                        <p:nvPr/>
                      </p:nvSpPr>
                      <p:spPr>
                        <a:xfrm>
                          <a:off x="3185303" y="6244076"/>
                          <a:ext cx="501213" cy="41975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cs-CZ" sz="1200" b="0" i="1" dirty="0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cs-CZ" sz="1200" b="0" i="1" dirty="0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>
                            <a:latin typeface="Cambria Math"/>
                            <a:ea typeface="Cambria Math" panose="02040503050406030204" pitchFamily="18" charset="0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97" name="TextovéPole 96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185303" y="6244076"/>
                          <a:ext cx="501213" cy="419758"/>
                        </a:xfrm>
                        <a:prstGeom prst="rect">
                          <a:avLst/>
                        </a:prstGeom>
                        <a:blipFill rotWithShape="1">
                          <a:blip r:embed="rId20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cs-CZ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98" name="TextovéPole 97"/>
                        <p:cNvSpPr txBox="1"/>
                        <p:nvPr/>
                      </p:nvSpPr>
                      <p:spPr>
                        <a:xfrm>
                          <a:off x="663845" y="4316271"/>
                          <a:ext cx="360040" cy="4248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200" i="1" dirty="0">
                            <a:latin typeface="Cambria Math"/>
                            <a:ea typeface="Cambria Math" panose="02040503050406030204" pitchFamily="18" charset="0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98" name="TextovéPole 97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63845" y="4316271"/>
                          <a:ext cx="360040" cy="424810"/>
                        </a:xfrm>
                        <a:prstGeom prst="rect">
                          <a:avLst/>
                        </a:prstGeom>
                        <a:blipFill rotWithShape="1">
                          <a:blip r:embed="rId2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cs-CZ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92" name="TextovéPole 91"/>
                  <p:cNvSpPr txBox="1"/>
                  <p:nvPr/>
                </p:nvSpPr>
                <p:spPr>
                  <a:xfrm>
                    <a:off x="1752607" y="3645890"/>
                    <a:ext cx="1621771" cy="3009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rgbClr val="7030A0"/>
                      </a:buClr>
                    </a:pPr>
                    <a:r>
                      <a:rPr lang="en-GB" sz="1000" b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a:t>Normal backwardation</a:t>
                    </a:r>
                  </a:p>
                </p:txBody>
              </p:sp>
            </p:grpSp>
            <p:sp>
              <p:nvSpPr>
                <p:cNvPr id="8" name="Volný tvar 7"/>
                <p:cNvSpPr/>
                <p:nvPr/>
              </p:nvSpPr>
              <p:spPr>
                <a:xfrm>
                  <a:off x="1971508" y="5342568"/>
                  <a:ext cx="1902152" cy="396833"/>
                </a:xfrm>
                <a:custGeom>
                  <a:avLst/>
                  <a:gdLst>
                    <a:gd name="connsiteX0" fmla="*/ 0 w 1899683"/>
                    <a:gd name="connsiteY0" fmla="*/ 375684 h 457802"/>
                    <a:gd name="connsiteX1" fmla="*/ 163032 w 1899683"/>
                    <a:gd name="connsiteY1" fmla="*/ 184298 h 457802"/>
                    <a:gd name="connsiteX2" fmla="*/ 659218 w 1899683"/>
                    <a:gd name="connsiteY2" fmla="*/ 425303 h 457802"/>
                    <a:gd name="connsiteX3" fmla="*/ 1063255 w 1899683"/>
                    <a:gd name="connsiteY3" fmla="*/ 439479 h 457802"/>
                    <a:gd name="connsiteX4" fmla="*/ 1353879 w 1899683"/>
                    <a:gd name="connsiteY4" fmla="*/ 276447 h 457802"/>
                    <a:gd name="connsiteX5" fmla="*/ 1502735 w 1899683"/>
                    <a:gd name="connsiteY5" fmla="*/ 226828 h 457802"/>
                    <a:gd name="connsiteX6" fmla="*/ 1743739 w 1899683"/>
                    <a:gd name="connsiteY6" fmla="*/ 290624 h 457802"/>
                    <a:gd name="connsiteX7" fmla="*/ 1899683 w 1899683"/>
                    <a:gd name="connsiteY7" fmla="*/ 0 h 4578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899683" h="457802">
                      <a:moveTo>
                        <a:pt x="0" y="375684"/>
                      </a:moveTo>
                      <a:cubicBezTo>
                        <a:pt x="26581" y="275856"/>
                        <a:pt x="53162" y="176028"/>
                        <a:pt x="163032" y="184298"/>
                      </a:cubicBezTo>
                      <a:cubicBezTo>
                        <a:pt x="272902" y="192568"/>
                        <a:pt x="509181" y="382773"/>
                        <a:pt x="659218" y="425303"/>
                      </a:cubicBezTo>
                      <a:cubicBezTo>
                        <a:pt x="809255" y="467833"/>
                        <a:pt x="947478" y="464288"/>
                        <a:pt x="1063255" y="439479"/>
                      </a:cubicBezTo>
                      <a:cubicBezTo>
                        <a:pt x="1179032" y="414670"/>
                        <a:pt x="1280632" y="311889"/>
                        <a:pt x="1353879" y="276447"/>
                      </a:cubicBezTo>
                      <a:cubicBezTo>
                        <a:pt x="1427126" y="241005"/>
                        <a:pt x="1437758" y="224465"/>
                        <a:pt x="1502735" y="226828"/>
                      </a:cubicBezTo>
                      <a:cubicBezTo>
                        <a:pt x="1567712" y="229191"/>
                        <a:pt x="1677581" y="328429"/>
                        <a:pt x="1743739" y="290624"/>
                      </a:cubicBezTo>
                      <a:cubicBezTo>
                        <a:pt x="1809897" y="252819"/>
                        <a:pt x="1854790" y="126409"/>
                        <a:pt x="1899683" y="0"/>
                      </a:cubicBezTo>
                    </a:path>
                  </a:pathLst>
                </a:custGeom>
                <a:no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1" name="Přímá spojnice 10"/>
                <p:cNvCxnSpPr/>
                <p:nvPr/>
              </p:nvCxnSpPr>
              <p:spPr>
                <a:xfrm flipH="1">
                  <a:off x="3869512" y="5356784"/>
                  <a:ext cx="4110" cy="85441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ysDash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4" name="Volný tvar 93"/>
              <p:cNvSpPr/>
              <p:nvPr/>
            </p:nvSpPr>
            <p:spPr>
              <a:xfrm>
                <a:off x="1980839" y="4843569"/>
                <a:ext cx="2339161" cy="541614"/>
              </a:xfrm>
              <a:custGeom>
                <a:avLst/>
                <a:gdLst>
                  <a:gd name="connsiteX0" fmla="*/ 0 w 1885507"/>
                  <a:gd name="connsiteY0" fmla="*/ 139286 h 564589"/>
                  <a:gd name="connsiteX1" fmla="*/ 326065 w 1885507"/>
                  <a:gd name="connsiteY1" fmla="*/ 4607 h 564589"/>
                  <a:gd name="connsiteX2" fmla="*/ 829339 w 1885507"/>
                  <a:gd name="connsiteY2" fmla="*/ 288142 h 564589"/>
                  <a:gd name="connsiteX3" fmla="*/ 1148316 w 1885507"/>
                  <a:gd name="connsiteY3" fmla="*/ 252700 h 564589"/>
                  <a:gd name="connsiteX4" fmla="*/ 1524000 w 1885507"/>
                  <a:gd name="connsiteY4" fmla="*/ 451175 h 564589"/>
                  <a:gd name="connsiteX5" fmla="*/ 1885507 w 1885507"/>
                  <a:gd name="connsiteY5" fmla="*/ 564589 h 5645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5507" h="564589">
                    <a:moveTo>
                      <a:pt x="0" y="139286"/>
                    </a:moveTo>
                    <a:cubicBezTo>
                      <a:pt x="93921" y="59542"/>
                      <a:pt x="187842" y="-20202"/>
                      <a:pt x="326065" y="4607"/>
                    </a:cubicBezTo>
                    <a:cubicBezTo>
                      <a:pt x="464288" y="29416"/>
                      <a:pt x="692297" y="246793"/>
                      <a:pt x="829339" y="288142"/>
                    </a:cubicBezTo>
                    <a:cubicBezTo>
                      <a:pt x="966381" y="329491"/>
                      <a:pt x="1032539" y="225528"/>
                      <a:pt x="1148316" y="252700"/>
                    </a:cubicBezTo>
                    <a:cubicBezTo>
                      <a:pt x="1264093" y="279872"/>
                      <a:pt x="1401135" y="399194"/>
                      <a:pt x="1524000" y="451175"/>
                    </a:cubicBezTo>
                    <a:cubicBezTo>
                      <a:pt x="1646865" y="503156"/>
                      <a:pt x="1766186" y="533872"/>
                      <a:pt x="1885507" y="564589"/>
                    </a:cubicBezTo>
                  </a:path>
                </a:pathLst>
              </a:custGeom>
              <a:noFill/>
              <a:ln w="190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0" name="Volný tvar 99"/>
              <p:cNvSpPr/>
              <p:nvPr/>
            </p:nvSpPr>
            <p:spPr>
              <a:xfrm>
                <a:off x="1979712" y="5380079"/>
                <a:ext cx="2347912" cy="666906"/>
              </a:xfrm>
              <a:custGeom>
                <a:avLst/>
                <a:gdLst>
                  <a:gd name="connsiteX0" fmla="*/ 0 w 1899683"/>
                  <a:gd name="connsiteY0" fmla="*/ 375684 h 457802"/>
                  <a:gd name="connsiteX1" fmla="*/ 163032 w 1899683"/>
                  <a:gd name="connsiteY1" fmla="*/ 184298 h 457802"/>
                  <a:gd name="connsiteX2" fmla="*/ 659218 w 1899683"/>
                  <a:gd name="connsiteY2" fmla="*/ 425303 h 457802"/>
                  <a:gd name="connsiteX3" fmla="*/ 1063255 w 1899683"/>
                  <a:gd name="connsiteY3" fmla="*/ 439479 h 457802"/>
                  <a:gd name="connsiteX4" fmla="*/ 1353879 w 1899683"/>
                  <a:gd name="connsiteY4" fmla="*/ 276447 h 457802"/>
                  <a:gd name="connsiteX5" fmla="*/ 1502735 w 1899683"/>
                  <a:gd name="connsiteY5" fmla="*/ 226828 h 457802"/>
                  <a:gd name="connsiteX6" fmla="*/ 1743739 w 1899683"/>
                  <a:gd name="connsiteY6" fmla="*/ 290624 h 457802"/>
                  <a:gd name="connsiteX7" fmla="*/ 1899683 w 1899683"/>
                  <a:gd name="connsiteY7" fmla="*/ 0 h 457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99683" h="457802">
                    <a:moveTo>
                      <a:pt x="0" y="375684"/>
                    </a:moveTo>
                    <a:cubicBezTo>
                      <a:pt x="26581" y="275856"/>
                      <a:pt x="53162" y="176028"/>
                      <a:pt x="163032" y="184298"/>
                    </a:cubicBezTo>
                    <a:cubicBezTo>
                      <a:pt x="272902" y="192568"/>
                      <a:pt x="509181" y="382773"/>
                      <a:pt x="659218" y="425303"/>
                    </a:cubicBezTo>
                    <a:cubicBezTo>
                      <a:pt x="809255" y="467833"/>
                      <a:pt x="947478" y="464288"/>
                      <a:pt x="1063255" y="439479"/>
                    </a:cubicBezTo>
                    <a:cubicBezTo>
                      <a:pt x="1179032" y="414670"/>
                      <a:pt x="1280632" y="311889"/>
                      <a:pt x="1353879" y="276447"/>
                    </a:cubicBezTo>
                    <a:cubicBezTo>
                      <a:pt x="1427126" y="241005"/>
                      <a:pt x="1437758" y="224465"/>
                      <a:pt x="1502735" y="226828"/>
                    </a:cubicBezTo>
                    <a:cubicBezTo>
                      <a:pt x="1567712" y="229191"/>
                      <a:pt x="1677581" y="328429"/>
                      <a:pt x="1743739" y="290624"/>
                    </a:cubicBezTo>
                    <a:cubicBezTo>
                      <a:pt x="1809897" y="252819"/>
                      <a:pt x="1854790" y="126409"/>
                      <a:pt x="1899683" y="0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01" name="Přímá spojnice 100"/>
              <p:cNvCxnSpPr/>
              <p:nvPr/>
            </p:nvCxnSpPr>
            <p:spPr>
              <a:xfrm flipH="1">
                <a:off x="4323514" y="5401568"/>
                <a:ext cx="4110" cy="70612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ovéPole 101"/>
                <p:cNvSpPr txBox="1"/>
                <p:nvPr/>
              </p:nvSpPr>
              <p:spPr>
                <a:xfrm>
                  <a:off x="4137414" y="6105288"/>
                  <a:ext cx="38687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2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200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cs-CZ" sz="1200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𝑌</m:t>
                            </m:r>
                          </m:sup>
                        </m:sSup>
                      </m:oMath>
                    </m:oMathPara>
                  </a14:m>
                  <a:endParaRPr lang="en-GB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02" name="TextovéPole 1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7414" y="6105288"/>
                  <a:ext cx="386876" cy="276999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TextovéPole 103"/>
                <p:cNvSpPr txBox="1"/>
                <p:nvPr/>
              </p:nvSpPr>
              <p:spPr>
                <a:xfrm>
                  <a:off x="1728000" y="5563928"/>
                  <a:ext cx="277908" cy="2803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cs-CZ" sz="1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𝑋</m:t>
                            </m:r>
                          </m:sup>
                        </m:sSubSup>
                      </m:oMath>
                    </m:oMathPara>
                  </a14:m>
                  <a:endParaRPr lang="cs-CZ" sz="1200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04" name="TextovéPole 10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8000" y="5563928"/>
                  <a:ext cx="277908" cy="280333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l="-8696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TextovéPole 104"/>
                <p:cNvSpPr txBox="1"/>
                <p:nvPr/>
              </p:nvSpPr>
              <p:spPr>
                <a:xfrm>
                  <a:off x="1728000" y="5761928"/>
                  <a:ext cx="277908" cy="2803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cs-CZ" sz="1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𝑌</m:t>
                            </m:r>
                          </m:sup>
                        </m:sSubSup>
                      </m:oMath>
                    </m:oMathPara>
                  </a14:m>
                  <a:endParaRPr lang="cs-CZ" sz="1200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05" name="TextovéPole 1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8000" y="5761928"/>
                  <a:ext cx="277908" cy="280333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 l="-652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6" name="Skupina 105"/>
          <p:cNvGrpSpPr/>
          <p:nvPr/>
        </p:nvGrpSpPr>
        <p:grpSpPr>
          <a:xfrm>
            <a:off x="1415670" y="4525136"/>
            <a:ext cx="2796290" cy="1607527"/>
            <a:chOff x="1728000" y="4775183"/>
            <a:chExt cx="2796290" cy="1607527"/>
          </a:xfrm>
        </p:grpSpPr>
        <p:grpSp>
          <p:nvGrpSpPr>
            <p:cNvPr id="107" name="Skupina 106"/>
            <p:cNvGrpSpPr/>
            <p:nvPr/>
          </p:nvGrpSpPr>
          <p:grpSpPr>
            <a:xfrm>
              <a:off x="1965546" y="4775183"/>
              <a:ext cx="2456473" cy="1607527"/>
              <a:chOff x="1971506" y="4775183"/>
              <a:chExt cx="2456473" cy="1607527"/>
            </a:xfrm>
          </p:grpSpPr>
          <p:grpSp>
            <p:nvGrpSpPr>
              <p:cNvPr id="112" name="Skupina 111"/>
              <p:cNvGrpSpPr/>
              <p:nvPr/>
            </p:nvGrpSpPr>
            <p:grpSpPr>
              <a:xfrm>
                <a:off x="1971506" y="4775183"/>
                <a:ext cx="2456473" cy="1607527"/>
                <a:chOff x="1971506" y="4853151"/>
                <a:chExt cx="2456473" cy="1607527"/>
              </a:xfrm>
            </p:grpSpPr>
            <p:grpSp>
              <p:nvGrpSpPr>
                <p:cNvPr id="131" name="Skupina 130"/>
                <p:cNvGrpSpPr/>
                <p:nvPr/>
              </p:nvGrpSpPr>
              <p:grpSpPr>
                <a:xfrm>
                  <a:off x="1971506" y="4853151"/>
                  <a:ext cx="2456473" cy="1607527"/>
                  <a:chOff x="1742155" y="3214693"/>
                  <a:chExt cx="2751421" cy="1964868"/>
                </a:xfrm>
              </p:grpSpPr>
              <p:grpSp>
                <p:nvGrpSpPr>
                  <p:cNvPr id="137" name="Skupina 136"/>
                  <p:cNvGrpSpPr/>
                  <p:nvPr/>
                </p:nvGrpSpPr>
                <p:grpSpPr>
                  <a:xfrm>
                    <a:off x="1742155" y="3214693"/>
                    <a:ext cx="2751421" cy="1964868"/>
                    <a:chOff x="971599" y="4228458"/>
                    <a:chExt cx="3182456" cy="2436006"/>
                  </a:xfrm>
                </p:grpSpPr>
                <p:cxnSp>
                  <p:nvCxnSpPr>
                    <p:cNvPr id="139" name="Přímá spojnice 138"/>
                    <p:cNvCxnSpPr/>
                    <p:nvPr/>
                  </p:nvCxnSpPr>
                  <p:spPr>
                    <a:xfrm>
                      <a:off x="971599" y="4228458"/>
                      <a:ext cx="3" cy="2055115"/>
                    </a:xfrm>
                    <a:prstGeom prst="line">
                      <a:avLst/>
                    </a:prstGeom>
                    <a:ln w="25400">
                      <a:headEnd type="none" w="lg" len="med"/>
                      <a:tailEnd type="none" w="lg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Přímá spojnice 139"/>
                    <p:cNvCxnSpPr/>
                    <p:nvPr/>
                  </p:nvCxnSpPr>
                  <p:spPr>
                    <a:xfrm>
                      <a:off x="971599" y="6272832"/>
                      <a:ext cx="3182456" cy="0"/>
                    </a:xfrm>
                    <a:prstGeom prst="line">
                      <a:avLst/>
                    </a:prstGeom>
                    <a:ln w="25400">
                      <a:headEnd type="none" w="lg" len="med"/>
                      <a:tailEnd type="none" w="lg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41" name="TextovéPole 140"/>
                        <p:cNvSpPr txBox="1"/>
                        <p:nvPr/>
                      </p:nvSpPr>
                      <p:spPr>
                        <a:xfrm>
                          <a:off x="3185303" y="6244707"/>
                          <a:ext cx="501213" cy="41975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cs-CZ" sz="1200" b="0" i="1" dirty="0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cs-CZ" sz="1200" b="0" i="1" dirty="0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>
                            <a:latin typeface="Cambria Math"/>
                            <a:ea typeface="Cambria Math" panose="02040503050406030204" pitchFamily="18" charset="0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41" name="TextovéPole 140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185303" y="6244707"/>
                          <a:ext cx="501213" cy="419757"/>
                        </a:xfrm>
                        <a:prstGeom prst="rect">
                          <a:avLst/>
                        </a:prstGeom>
                        <a:blipFill rotWithShape="1">
                          <a:blip r:embed="rId20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cs-CZ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138" name="TextovéPole 137"/>
                  <p:cNvSpPr txBox="1"/>
                  <p:nvPr/>
                </p:nvSpPr>
                <p:spPr>
                  <a:xfrm>
                    <a:off x="1747195" y="3982611"/>
                    <a:ext cx="1305617" cy="3009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rgbClr val="7030A0"/>
                      </a:buClr>
                    </a:pPr>
                    <a:r>
                      <a:rPr lang="en-GB" sz="1000" b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a:t>Normal </a:t>
                    </a:r>
                    <a:r>
                      <a:rPr lang="cs-CZ" sz="1000" b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a:t>contango</a:t>
                    </a:r>
                    <a:endParaRPr lang="en-GB" sz="1000" b="1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</p:grpSp>
            <p:sp>
              <p:nvSpPr>
                <p:cNvPr id="132" name="Volný tvar 131"/>
                <p:cNvSpPr/>
                <p:nvPr/>
              </p:nvSpPr>
              <p:spPr>
                <a:xfrm>
                  <a:off x="1980839" y="5175752"/>
                  <a:ext cx="1878606" cy="615748"/>
                </a:xfrm>
                <a:custGeom>
                  <a:avLst/>
                  <a:gdLst>
                    <a:gd name="connsiteX0" fmla="*/ 0 w 1885507"/>
                    <a:gd name="connsiteY0" fmla="*/ 139286 h 564589"/>
                    <a:gd name="connsiteX1" fmla="*/ 326065 w 1885507"/>
                    <a:gd name="connsiteY1" fmla="*/ 4607 h 564589"/>
                    <a:gd name="connsiteX2" fmla="*/ 829339 w 1885507"/>
                    <a:gd name="connsiteY2" fmla="*/ 288142 h 564589"/>
                    <a:gd name="connsiteX3" fmla="*/ 1148316 w 1885507"/>
                    <a:gd name="connsiteY3" fmla="*/ 252700 h 564589"/>
                    <a:gd name="connsiteX4" fmla="*/ 1524000 w 1885507"/>
                    <a:gd name="connsiteY4" fmla="*/ 451175 h 564589"/>
                    <a:gd name="connsiteX5" fmla="*/ 1885507 w 1885507"/>
                    <a:gd name="connsiteY5" fmla="*/ 564589 h 5645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5507" h="564589">
                      <a:moveTo>
                        <a:pt x="0" y="139286"/>
                      </a:moveTo>
                      <a:cubicBezTo>
                        <a:pt x="93921" y="59542"/>
                        <a:pt x="187842" y="-20202"/>
                        <a:pt x="326065" y="4607"/>
                      </a:cubicBezTo>
                      <a:cubicBezTo>
                        <a:pt x="464288" y="29416"/>
                        <a:pt x="692297" y="246793"/>
                        <a:pt x="829339" y="288142"/>
                      </a:cubicBezTo>
                      <a:cubicBezTo>
                        <a:pt x="966381" y="329491"/>
                        <a:pt x="1032539" y="225528"/>
                        <a:pt x="1148316" y="252700"/>
                      </a:cubicBezTo>
                      <a:cubicBezTo>
                        <a:pt x="1264093" y="279872"/>
                        <a:pt x="1401135" y="399194"/>
                        <a:pt x="1524000" y="451175"/>
                      </a:cubicBezTo>
                      <a:cubicBezTo>
                        <a:pt x="1646865" y="503156"/>
                        <a:pt x="1766186" y="533872"/>
                        <a:pt x="1885507" y="564589"/>
                      </a:cubicBezTo>
                    </a:path>
                  </a:pathLst>
                </a:custGeom>
                <a:no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34" name="Přímá spojnice 133"/>
                <p:cNvCxnSpPr/>
                <p:nvPr/>
              </p:nvCxnSpPr>
              <p:spPr>
                <a:xfrm>
                  <a:off x="3848246" y="5790423"/>
                  <a:ext cx="7126" cy="414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ysDash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8" name="Volný tvar 127"/>
              <p:cNvSpPr/>
              <p:nvPr/>
            </p:nvSpPr>
            <p:spPr>
              <a:xfrm>
                <a:off x="1979712" y="4827682"/>
                <a:ext cx="2340288" cy="557501"/>
              </a:xfrm>
              <a:custGeom>
                <a:avLst/>
                <a:gdLst>
                  <a:gd name="connsiteX0" fmla="*/ 0 w 1885507"/>
                  <a:gd name="connsiteY0" fmla="*/ 139286 h 564589"/>
                  <a:gd name="connsiteX1" fmla="*/ 326065 w 1885507"/>
                  <a:gd name="connsiteY1" fmla="*/ 4607 h 564589"/>
                  <a:gd name="connsiteX2" fmla="*/ 829339 w 1885507"/>
                  <a:gd name="connsiteY2" fmla="*/ 288142 h 564589"/>
                  <a:gd name="connsiteX3" fmla="*/ 1148316 w 1885507"/>
                  <a:gd name="connsiteY3" fmla="*/ 252700 h 564589"/>
                  <a:gd name="connsiteX4" fmla="*/ 1524000 w 1885507"/>
                  <a:gd name="connsiteY4" fmla="*/ 451175 h 564589"/>
                  <a:gd name="connsiteX5" fmla="*/ 1885507 w 1885507"/>
                  <a:gd name="connsiteY5" fmla="*/ 564589 h 5645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5507" h="564589">
                    <a:moveTo>
                      <a:pt x="0" y="139286"/>
                    </a:moveTo>
                    <a:cubicBezTo>
                      <a:pt x="93921" y="59542"/>
                      <a:pt x="187842" y="-20202"/>
                      <a:pt x="326065" y="4607"/>
                    </a:cubicBezTo>
                    <a:cubicBezTo>
                      <a:pt x="464288" y="29416"/>
                      <a:pt x="692297" y="246793"/>
                      <a:pt x="829339" y="288142"/>
                    </a:cubicBezTo>
                    <a:cubicBezTo>
                      <a:pt x="966381" y="329491"/>
                      <a:pt x="1032539" y="225528"/>
                      <a:pt x="1148316" y="252700"/>
                    </a:cubicBezTo>
                    <a:cubicBezTo>
                      <a:pt x="1264093" y="279872"/>
                      <a:pt x="1401135" y="399194"/>
                      <a:pt x="1524000" y="451175"/>
                    </a:cubicBezTo>
                    <a:cubicBezTo>
                      <a:pt x="1646865" y="503156"/>
                      <a:pt x="1766186" y="533872"/>
                      <a:pt x="1885507" y="564589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9" name="Volný tvar 128"/>
              <p:cNvSpPr/>
              <p:nvPr/>
            </p:nvSpPr>
            <p:spPr>
              <a:xfrm>
                <a:off x="1979712" y="5380079"/>
                <a:ext cx="2347912" cy="666906"/>
              </a:xfrm>
              <a:custGeom>
                <a:avLst/>
                <a:gdLst>
                  <a:gd name="connsiteX0" fmla="*/ 0 w 1899683"/>
                  <a:gd name="connsiteY0" fmla="*/ 375684 h 457802"/>
                  <a:gd name="connsiteX1" fmla="*/ 163032 w 1899683"/>
                  <a:gd name="connsiteY1" fmla="*/ 184298 h 457802"/>
                  <a:gd name="connsiteX2" fmla="*/ 659218 w 1899683"/>
                  <a:gd name="connsiteY2" fmla="*/ 425303 h 457802"/>
                  <a:gd name="connsiteX3" fmla="*/ 1063255 w 1899683"/>
                  <a:gd name="connsiteY3" fmla="*/ 439479 h 457802"/>
                  <a:gd name="connsiteX4" fmla="*/ 1353879 w 1899683"/>
                  <a:gd name="connsiteY4" fmla="*/ 276447 h 457802"/>
                  <a:gd name="connsiteX5" fmla="*/ 1502735 w 1899683"/>
                  <a:gd name="connsiteY5" fmla="*/ 226828 h 457802"/>
                  <a:gd name="connsiteX6" fmla="*/ 1743739 w 1899683"/>
                  <a:gd name="connsiteY6" fmla="*/ 290624 h 457802"/>
                  <a:gd name="connsiteX7" fmla="*/ 1899683 w 1899683"/>
                  <a:gd name="connsiteY7" fmla="*/ 0 h 457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99683" h="457802">
                    <a:moveTo>
                      <a:pt x="0" y="375684"/>
                    </a:moveTo>
                    <a:cubicBezTo>
                      <a:pt x="26581" y="275856"/>
                      <a:pt x="53162" y="176028"/>
                      <a:pt x="163032" y="184298"/>
                    </a:cubicBezTo>
                    <a:cubicBezTo>
                      <a:pt x="272902" y="192568"/>
                      <a:pt x="509181" y="382773"/>
                      <a:pt x="659218" y="425303"/>
                    </a:cubicBezTo>
                    <a:cubicBezTo>
                      <a:pt x="809255" y="467833"/>
                      <a:pt x="947478" y="464288"/>
                      <a:pt x="1063255" y="439479"/>
                    </a:cubicBezTo>
                    <a:cubicBezTo>
                      <a:pt x="1179032" y="414670"/>
                      <a:pt x="1280632" y="311889"/>
                      <a:pt x="1353879" y="276447"/>
                    </a:cubicBezTo>
                    <a:cubicBezTo>
                      <a:pt x="1427126" y="241005"/>
                      <a:pt x="1437758" y="224465"/>
                      <a:pt x="1502735" y="226828"/>
                    </a:cubicBezTo>
                    <a:cubicBezTo>
                      <a:pt x="1567712" y="229191"/>
                      <a:pt x="1677581" y="328429"/>
                      <a:pt x="1743739" y="290624"/>
                    </a:cubicBezTo>
                    <a:cubicBezTo>
                      <a:pt x="1809897" y="252819"/>
                      <a:pt x="1854790" y="126409"/>
                      <a:pt x="1899683" y="0"/>
                    </a:cubicBezTo>
                  </a:path>
                </a:pathLst>
              </a:custGeom>
              <a:noFill/>
              <a:ln w="190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30" name="Přímá spojnice 129"/>
              <p:cNvCxnSpPr/>
              <p:nvPr/>
            </p:nvCxnSpPr>
            <p:spPr>
              <a:xfrm>
                <a:off x="4329608" y="5387743"/>
                <a:ext cx="0" cy="7025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ovéPole 107"/>
                <p:cNvSpPr txBox="1"/>
                <p:nvPr/>
              </p:nvSpPr>
              <p:spPr>
                <a:xfrm>
                  <a:off x="4137414" y="6105711"/>
                  <a:ext cx="38687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2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200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cs-CZ" sz="1200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𝑌</m:t>
                            </m:r>
                          </m:sup>
                        </m:sSup>
                      </m:oMath>
                    </m:oMathPara>
                  </a14:m>
                  <a:endParaRPr lang="en-GB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08" name="TextovéPole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7414" y="6105711"/>
                  <a:ext cx="386876" cy="276999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ovéPole 108"/>
                <p:cNvSpPr txBox="1"/>
                <p:nvPr/>
              </p:nvSpPr>
              <p:spPr>
                <a:xfrm>
                  <a:off x="1728000" y="5726504"/>
                  <a:ext cx="277908" cy="2803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cs-CZ" sz="1200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09" name="TextovéPole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8000" y="5726504"/>
                  <a:ext cx="277908" cy="280333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ovéPole 109"/>
                <p:cNvSpPr txBox="1"/>
                <p:nvPr/>
              </p:nvSpPr>
              <p:spPr>
                <a:xfrm>
                  <a:off x="1728000" y="4831800"/>
                  <a:ext cx="277908" cy="2803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cs-CZ" sz="1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𝑌</m:t>
                            </m:r>
                          </m:sup>
                        </m:sSubSup>
                      </m:oMath>
                    </m:oMathPara>
                  </a14:m>
                  <a:endParaRPr lang="cs-CZ" sz="1200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10" name="TextovéPole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8000" y="4831800"/>
                  <a:ext cx="277908" cy="280333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l="-652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TextovéPole 110"/>
                <p:cNvSpPr txBox="1"/>
                <p:nvPr/>
              </p:nvSpPr>
              <p:spPr>
                <a:xfrm>
                  <a:off x="1728000" y="5102563"/>
                  <a:ext cx="277908" cy="2803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cs-CZ" sz="1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𝑋</m:t>
                            </m:r>
                          </m:sup>
                        </m:sSubSup>
                      </m:oMath>
                    </m:oMathPara>
                  </a14:m>
                  <a:endParaRPr lang="cs-CZ" sz="1200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11" name="TextovéPole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8000" y="5102563"/>
                  <a:ext cx="277908" cy="280333"/>
                </a:xfrm>
                <a:prstGeom prst="rect">
                  <a:avLst/>
                </a:prstGeom>
                <a:blipFill rotWithShape="1">
                  <a:blip r:embed="rId27"/>
                  <a:stretch>
                    <a:fillRect l="-8696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ovéPole 142"/>
              <p:cNvSpPr txBox="1"/>
              <p:nvPr/>
            </p:nvSpPr>
            <p:spPr>
              <a:xfrm>
                <a:off x="7452320" y="4860944"/>
                <a:ext cx="1483137" cy="6052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269875" indent="-269875">
                  <a:lnSpc>
                    <a:spcPts val="1000"/>
                  </a:lnSpc>
                </a:pPr>
                <a14:m>
                  <m:oMath xmlns:m="http://schemas.openxmlformats.org/officeDocument/2006/math">
                    <m:r>
                      <a:rPr lang="cs-CZ" sz="1050" b="0" i="1" smtClean="0">
                        <a:latin typeface="Cambria Math"/>
                        <a:ea typeface="Cambria Math" panose="02040503050406030204" pitchFamily="18" charset="0"/>
                      </a:rPr>
                      <m:t>𝑋</m:t>
                    </m:r>
                    <m:r>
                      <a:rPr lang="cs-CZ" sz="1050" b="0" i="0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</a:t>
                </a:r>
                <a:r>
                  <a:rPr lang="cs-CZ" sz="105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earlier delivery month</a:t>
                </a:r>
                <a:endParaRPr lang="en-GB" sz="1050" i="1" dirty="0">
                  <a:latin typeface="Cambria Math"/>
                  <a:ea typeface="Cambria Math" panose="02040503050406030204" pitchFamily="18" charset="0"/>
                </a:endParaRPr>
              </a:p>
              <a:p>
                <a:pPr marL="269875" indent="-269875">
                  <a:lnSpc>
                    <a:spcPts val="1000"/>
                  </a:lnSpc>
                </a:pPr>
                <a14:m>
                  <m:oMath xmlns:m="http://schemas.openxmlformats.org/officeDocument/2006/math">
                    <m:r>
                      <a:rPr lang="cs-CZ" sz="1050" i="1" smtClean="0">
                        <a:latin typeface="Cambria Math"/>
                        <a:ea typeface="Cambria Math" panose="02040503050406030204" pitchFamily="18" charset="0"/>
                      </a:rPr>
                      <m:t>𝑌</m:t>
                    </m:r>
                    <m:r>
                      <a:rPr lang="en-GB" sz="1050" b="0" i="1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</a:t>
                </a:r>
                <a:r>
                  <a:rPr lang="cs-CZ" sz="105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05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later delivery month</a:t>
                </a:r>
              </a:p>
            </p:txBody>
          </p:sp>
        </mc:Choice>
        <mc:Fallback xmlns="">
          <p:sp>
            <p:nvSpPr>
              <p:cNvPr id="143" name="TextovéPole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4860944"/>
                <a:ext cx="1483137" cy="605294"/>
              </a:xfrm>
              <a:prstGeom prst="rect">
                <a:avLst/>
              </a:prstGeom>
              <a:blipFill>
                <a:blip r:embed="rId28"/>
                <a:stretch>
                  <a:fillRect t="-4000" b="-4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87283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PERSISTENCEDATA" val="MMPROD_UIPERSISTENCEDATA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Essentials of bond pric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Straight bond&amp;quot;&quot;/&gt;&lt;property id=&quot;20307&quot; value=&quot;260&quot;/&gt;&lt;/object&gt;&lt;object type=&quot;3&quot; unique_id=&quot;10005&quot;&gt;&lt;property id=&quot;20148&quot; value=&quot;5&quot;/&gt;&lt;property id=&quot;20300&quot; value=&quot;Slide 3 - &amp;quot;Diversities in bond contracts (1)&amp;quot;&quot;/&gt;&lt;property id=&quot;20307&quot; value=&quot;262&quot;/&gt;&lt;/object&gt;&lt;object type=&quot;3&quot; unique_id=&quot;10006&quot;&gt;&lt;property id=&quot;20148&quot; value=&quot;5&quot;/&gt;&lt;property id=&quot;20300&quot; value=&quot;Slide 4 - &amp;quot;Diversities in bond contracts (2)&amp;quot;&quot;/&gt;&lt;property id=&quot;20307&quot; value=&quot;263&quot;/&gt;&lt;/object&gt;&lt;object type=&quot;3&quot; unique_id=&quot;10007&quot;&gt;&lt;property id=&quot;20148&quot; value=&quot;5&quot;/&gt;&lt;property id=&quot;20300&quot; value=&quot;Slide 5 - &amp;quot;Underlying principles of pricing&amp;quot;&quot;/&gt;&lt;property id=&quot;20307&quot; value=&quot;270&quot;/&gt;&lt;/object&gt;&lt;object type=&quot;3&quot; unique_id=&quot;10008&quot;&gt;&lt;property id=&quot;20148&quot; value=&quot;5&quot;/&gt;&lt;property id=&quot;20300&quot; value=&quot;Slide 6 - &amp;quot;Discounting conventions (1)&amp;quot;&quot;/&gt;&lt;property id=&quot;20307&quot; value=&quot;265&quot;/&gt;&lt;/object&gt;&lt;object type=&quot;3&quot; unique_id=&quot;10009&quot;&gt;&lt;property id=&quot;20148&quot; value=&quot;5&quot;/&gt;&lt;property id=&quot;20300&quot; value=&quot;Slide 7 - &amp;quot;Discounting conventions (2)&amp;quot;&quot;/&gt;&lt;property id=&quot;20307&quot; value=&quot;266&quot;/&gt;&lt;/object&gt;&lt;object type=&quot;3&quot; unique_id=&quot;10010&quot;&gt;&lt;property id=&quot;20148&quot; value=&quot;5&quot;/&gt;&lt;property id=&quot;20300&quot; value=&quot;Slide 8 - &amp;quot;Clean and full price&amp;quot;&quot;/&gt;&lt;property id=&quot;20307&quot; value=&quot;267&quot;/&gt;&lt;/object&gt;&lt;object type=&quot;3&quot; unique_id=&quot;10011&quot;&gt;&lt;property id=&quot;20148&quot; value=&quot;5&quot;/&gt;&lt;property id=&quot;20300&quot; value=&quot;Slide 9 - &amp;quot;Price-yield relationship&amp;quot;&quot;/&gt;&lt;property id=&quot;20307&quot; value=&quot;261&quot;/&gt;&lt;/object&gt;&lt;object type=&quot;3&quot; unique_id=&quot;10012&quot;&gt;&lt;property id=&quot;20148&quot; value=&quot;5&quot;/&gt;&lt;property id=&quot;20300&quot; value=&quot;Slide 10 - &amp;quot;Price–maturity relationship&amp;quot;&quot;/&gt;&lt;property id=&quot;20307&quot; value=&quot;269&quot;/&gt;&lt;/object&gt;&lt;object type=&quot;3&quot; unique_id=&quot;10013&quot;&gt;&lt;property id=&quot;20148&quot; value=&quot;5&quot;/&gt;&lt;property id=&quot;20300&quot; value=&quot;Slide 11 - &amp;quot;Yield to maturity&amp;quot;&quot;/&gt;&lt;property id=&quot;20307&quot; value=&quot;268&quot;/&gt;&lt;/object&gt;&lt;object type=&quot;3&quot; unique_id=&quot;10014&quot;&gt;&lt;property id=&quot;20148&quot; value=&quot;5&quot;/&gt;&lt;property id=&quot;20300&quot; value=&quot;Slide 12 - &amp;quot;Other yield measures&amp;quot;&quot;/&gt;&lt;property id=&quot;20307&quot; value=&quot;271&quot;/&gt;&lt;/object&gt;&lt;object type=&quot;3&quot; unique_id=&quot;10015&quot;&gt;&lt;property id=&quot;20148&quot; value=&quot;5&quot;/&gt;&lt;property id=&quot;20300&quot; value=&quot;Slide 13 - &amp;quot;See you  in the next lecture&amp;quot;&quot;/&gt;&lt;property id=&quot;20307&quot; value=&quot;272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MI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lnDef>
      <a:spPr>
        <a:ln w="25400">
          <a:headEnd type="none" w="lg" len="med"/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1600" i="1" smtClean="0">
            <a:latin typeface="Cambria Math"/>
            <a:ea typeface="Cambria Math" panose="020405030504060302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11510</TotalTime>
  <Words>2094</Words>
  <Application>Microsoft Office PowerPoint</Application>
  <PresentationFormat>Předvádění na obrazovce (4:3)</PresentationFormat>
  <Paragraphs>238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Algerian</vt:lpstr>
      <vt:lpstr>Calibri</vt:lpstr>
      <vt:lpstr>Cambria Math</vt:lpstr>
      <vt:lpstr>Georgia</vt:lpstr>
      <vt:lpstr>Trebuchet MS</vt:lpstr>
      <vt:lpstr>Wingdings</vt:lpstr>
      <vt:lpstr>FMI</vt:lpstr>
      <vt:lpstr>Essentials of futures trading</vt:lpstr>
      <vt:lpstr>Spot contract</vt:lpstr>
      <vt:lpstr>Forward contract</vt:lpstr>
      <vt:lpstr>Futures contract</vt:lpstr>
      <vt:lpstr>Opening of futures contract</vt:lpstr>
      <vt:lpstr>Marking to market</vt:lpstr>
      <vt:lpstr>Termination of futures contracts</vt:lpstr>
      <vt:lpstr>Futures basis and spread</vt:lpstr>
      <vt:lpstr>Zero basis at delivery</vt:lpstr>
      <vt:lpstr>Mechanics of futures hedge </vt:lpstr>
      <vt:lpstr>Value of futures contract</vt:lpstr>
      <vt:lpstr>Elimination of counterparty risk</vt:lpstr>
      <vt:lpstr>See you  in the next lecture</vt:lpstr>
    </vt:vector>
  </TitlesOfParts>
  <Company>Institute of Eonomic Studies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Essentials of futures trading</dc:title>
  <dc:subject>FI - TALKING SLIDES</dc:subject>
  <dc:creator>Oldřich DĚDEK</dc:creator>
  <cp:keywords>pptxFI_L10</cp:keywords>
  <dc:description>Financial markets instruments</dc:description>
  <cp:lastModifiedBy>Oldrich DEDEK</cp:lastModifiedBy>
  <cp:revision>1830</cp:revision>
  <dcterms:created xsi:type="dcterms:W3CDTF">2014-05-11T12:40:16Z</dcterms:created>
  <dcterms:modified xsi:type="dcterms:W3CDTF">2020-10-04T18:26:25Z</dcterms:modified>
  <cp:category>O.D. Lecturing Legacy</cp:category>
  <cp:contentStatus>OD Web</cp:contentStatus>
</cp:coreProperties>
</file>