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3" r:id="rId4"/>
    <p:sldId id="275" r:id="rId5"/>
    <p:sldId id="266" r:id="rId6"/>
    <p:sldId id="276" r:id="rId7"/>
    <p:sldId id="281" r:id="rId8"/>
    <p:sldId id="267" r:id="rId9"/>
    <p:sldId id="283" r:id="rId10"/>
    <p:sldId id="268" r:id="rId11"/>
    <p:sldId id="284" r:id="rId12"/>
    <p:sldId id="301" r:id="rId13"/>
    <p:sldId id="264" r:id="rId14"/>
    <p:sldId id="312" r:id="rId15"/>
    <p:sldId id="265" r:id="rId16"/>
    <p:sldId id="260" r:id="rId17"/>
    <p:sldId id="302" r:id="rId18"/>
    <p:sldId id="261" r:id="rId19"/>
    <p:sldId id="298" r:id="rId20"/>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3" d="100"/>
          <a:sy n="63" d="100"/>
        </p:scale>
        <p:origin x="804" y="56"/>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29T09:38:29.258"/>
    </inkml:context>
    <inkml:brush xml:id="br0">
      <inkml:brushProperty name="width" value="0.035" units="cm"/>
      <inkml:brushProperty name="height" value="0.035" units="cm"/>
      <inkml:brushProperty name="color" value="#E71224"/>
    </inkml:brush>
  </inkml:definitions>
  <inkml:trace contextRef="#ctx0" brushRef="#br0">0 0 24575,'0'0'-8191</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29T09:40:26.918"/>
    </inkml:context>
    <inkml:brush xml:id="br0">
      <inkml:brushProperty name="width" value="0.035" units="cm"/>
      <inkml:brushProperty name="height" value="0.035" units="cm"/>
      <inkml:brushProperty name="color" value="#E71224"/>
    </inkml:brush>
  </inkml:definitions>
  <inkml:trace contextRef="#ctx0" brushRef="#br0">0 1 24575,'174'13'0,"-25"1"0,446-12 0,-307-4 0,285 2 0,-545 2 0,0 0 0,34 9 0,-32-5 0,50 3 0,3-9-1365,-58 0-5461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29T09:38:35.427"/>
    </inkml:context>
    <inkml:brush xml:id="br0">
      <inkml:brushProperty name="width" value="0.035" units="cm"/>
      <inkml:brushProperty name="height" value="0.035" units="cm"/>
      <inkml:brushProperty name="color" value="#E71224"/>
    </inkml:brush>
  </inkml:definitions>
  <inkml:trace contextRef="#ctx0" brushRef="#br0">0 58 24575,'34'-2'0,"0"-1"0,-1-2 0,40-12 0,48-6 0,-20 15 0,124 8 0,-92 2 0,-76-3 0,66 3 0,-100 2 0,0 1 0,0 1 0,-1 1 0,0 1 0,38 21 0,-46-23 0,-4-2-227,-1-1-1,1 0 1,0-1-1,-1 0 1,21 2-1,-2-2-6598</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29T09:38:38.897"/>
    </inkml:context>
    <inkml:brush xml:id="br0">
      <inkml:brushProperty name="width" value="0.035" units="cm"/>
      <inkml:brushProperty name="height" value="0.035" units="cm"/>
      <inkml:brushProperty name="color" value="#E71224"/>
    </inkml:brush>
  </inkml:definitions>
  <inkml:trace contextRef="#ctx0" brushRef="#br0">0 2 24575,'147'-1'0,"159"3"0,-200 13 0,-35-3 0,7 0 0,-37-5 0,59 3 0,-62-9 0,-9-1 0,-1 1 0,46 7 0,-7 2 0,0-3 0,1-3 0,80-7 0,-40 2 0,546 1-1365,-624 0-5461</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29T09:38:50.232"/>
    </inkml:context>
    <inkml:brush xml:id="br0">
      <inkml:brushProperty name="width" value="0.035" units="cm"/>
      <inkml:brushProperty name="height" value="0.035" units="cm"/>
      <inkml:brushProperty name="color" value="#E71224"/>
    </inkml:brush>
  </inkml:definitions>
  <inkml:trace contextRef="#ctx0" brushRef="#br0">1 178 24575,'311'0'0,"-286"1"0,-1 1 0,33 8 0,-28-4 0,32 1 0,301-4 0,-185-5 0,466 2 0,-629-1 0,1 0 0,-1-1 0,1-1 0,-1-1 0,0 1 0,0-2 0,26-12 0,-24 11 0,1 1 0,31-5 0,3-1 0,-9-2 0,1 3 0,0 2 0,0 1 0,55-1 0,439 10 0,-519-3 0,1-1 0,-1-1 0,18-5 0,34-4 0,82 9 0,-14 2 0,-47-11 0,10-2 0,-44 13 0,-19 0 0,60-9 0,-39 1 0,88-2 0,60 12 0,-72 1 0,513-2 0,-614 2 0,63 11 0,-59-7 0,48 3 0,-43-8 0,-1-1 0,0-2 0,57-9 0,-54 3 0,51 0 0,-13 1 0,-61 5 12,0 2 0,33 3 1,-12 0-1415,-21-2-5424</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29T09:38:58.100"/>
    </inkml:context>
    <inkml:brush xml:id="br0">
      <inkml:brushProperty name="width" value="0.035" units="cm"/>
      <inkml:brushProperty name="height" value="0.035" units="cm"/>
      <inkml:brushProperty name="color" value="#E71224"/>
    </inkml:brush>
  </inkml:definitions>
  <inkml:trace contextRef="#ctx0" brushRef="#br0">1 116 24575,'1640'0'0,"-1633"1"0,0-1 0,0-1 0,0 1 0,0-1 0,0 0 0,-1-1 0,1 0 0,0 0 0,-1 0 0,1-1 0,-1 0 0,0 0 0,0 0 0,0-1 0,-1 0 0,1 0 0,5-6 0,-3 3 0,0 0 0,1 1 0,0 0 0,1 0 0,-1 1 0,1 0 0,0 0 0,0 2 0,19-6 0,-13 5 0,1 1 0,0 1 0,0 0 0,0 1 0,26 2 0,-30 1 0,0 0 0,18 6 0,13 3 0,14 0-1365,-36-3-5461</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29T09:39:06.170"/>
    </inkml:context>
    <inkml:brush xml:id="br0">
      <inkml:brushProperty name="width" value="0.035" units="cm"/>
      <inkml:brushProperty name="height" value="0.035" units="cm"/>
      <inkml:brushProperty name="color" value="#E71224"/>
    </inkml:brush>
  </inkml:definitions>
  <inkml:trace contextRef="#ctx0" brushRef="#br0">0 1 24575,'0'0'-8191</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29T09:39:10.642"/>
    </inkml:context>
    <inkml:brush xml:id="br0">
      <inkml:brushProperty name="width" value="0.035" units="cm"/>
      <inkml:brushProperty name="height" value="0.035" units="cm"/>
      <inkml:brushProperty name="color" value="#E71224"/>
    </inkml:brush>
  </inkml:definitions>
  <inkml:trace contextRef="#ctx0" brushRef="#br0">0 1 24575,'0'0'-8191</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29T09:39:11.286"/>
    </inkml:context>
    <inkml:brush xml:id="br0">
      <inkml:brushProperty name="width" value="0.035" units="cm"/>
      <inkml:brushProperty name="height" value="0.035" units="cm"/>
      <inkml:brushProperty name="color" value="#E71224"/>
    </inkml:brush>
  </inkml:definitions>
  <inkml:trace contextRef="#ctx0" brushRef="#br0">0 1 24575,'0'0'-8191</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29T09:39:25.587"/>
    </inkml:context>
    <inkml:brush xml:id="br0">
      <inkml:brushProperty name="width" value="0.035" units="cm"/>
      <inkml:brushProperty name="height" value="0.035" units="cm"/>
      <inkml:brushProperty name="color" value="#E71224"/>
    </inkml:brush>
  </inkml:definitions>
  <inkml:trace contextRef="#ctx0" brushRef="#br0">1 228 24575,'12'-1'0,"1"0"0,0-1 0,24-7 0,-21 5 0,31-5 0,269 4 0,-177 7 0,-67-3 0,82 3 0,-27 23 0,-67-22 0,-40-3 0,1 1 0,-1 1 0,32 7 0,-43-6 0,17 3 0,-1 2 0,1 0 0,32 18 0,-44-21 0,1 1 0,-1-1 0,1-1 0,0-1 0,29 3 0,-2 1 0,148 25 0,-136-25 0,0-4 0,91-4 0,50 3 0,-60 23 0,-76-21 0,-38-4 0,1 2 0,0 0 0,-1 1 0,0 1 0,30 10 0,-29-6 0,-1-2 0,1 0 0,0-2 0,1 0 0,22 0 0,117-4 0,-74-2 0,483 2 0,-540-2 0,33-5 0,-37 3 0,49-1 0,149 29 0,-4-1 0,-196-24 0,-1-2 0,1 0 0,0-1 0,47-15 0,-43 11 0,0 0 0,58-5 0,-38 7 0,0-1 0,69-21 0,55-9 0,-154 33 0,0 0 0,-1-1 0,25-10 0,-22 7 0,41-10 0,34 3 0,0 4 0,124 1 0,-171 7 0,0-2 0,63-16 0,-54 10 0,61-5 0,15 14 0,-78 3 0,91-12 0,-45 1 0,185 3 0,-185 8 0,-72-2 0,54-11 0,-19 3 0,-35 4 0,0-1 0,37-13 0,-38 10 0,1 1 0,38-5 0,-14 9 0,-33 3 0,0-1 0,36-7 0,-19 2 0,1 2 0,0 1 0,0 2 0,43 3 0,-38 0 0,-30-2 0,0-1 0,0 0 0,0-1 0,-1 0 0,1-1 0,15-7 0,-11 4 0,1 1 0,24-5 0,-9 7-682,60 0-1,-69 4-6143</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5BE93E8-1989-8B36-3EAD-EACB11E68A4F}"/>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B324A70E-0B06-57F0-6C21-7427FA84AE7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23C855CE-F718-0EA0-5FFF-60C787022455}"/>
              </a:ext>
            </a:extLst>
          </p:cNvPr>
          <p:cNvSpPr>
            <a:spLocks noGrp="1"/>
          </p:cNvSpPr>
          <p:nvPr>
            <p:ph type="dt" sz="half" idx="10"/>
          </p:nvPr>
        </p:nvSpPr>
        <p:spPr/>
        <p:txBody>
          <a:bodyPr/>
          <a:lstStyle/>
          <a:p>
            <a:fld id="{318A58A7-060F-4232-9035-DBFFA6434493}" type="datetimeFigureOut">
              <a:rPr lang="de-DE" smtClean="0"/>
              <a:t>09.03.2024</a:t>
            </a:fld>
            <a:endParaRPr lang="de-DE"/>
          </a:p>
        </p:txBody>
      </p:sp>
      <p:sp>
        <p:nvSpPr>
          <p:cNvPr id="5" name="Fußzeilenplatzhalter 4">
            <a:extLst>
              <a:ext uri="{FF2B5EF4-FFF2-40B4-BE49-F238E27FC236}">
                <a16:creationId xmlns:a16="http://schemas.microsoft.com/office/drawing/2014/main" id="{BD2018B2-CA5B-0DD1-2347-AC10A6A28A86}"/>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2E25261A-5982-61DD-17A9-9642F3AA6039}"/>
              </a:ext>
            </a:extLst>
          </p:cNvPr>
          <p:cNvSpPr>
            <a:spLocks noGrp="1"/>
          </p:cNvSpPr>
          <p:nvPr>
            <p:ph type="sldNum" sz="quarter" idx="12"/>
          </p:nvPr>
        </p:nvSpPr>
        <p:spPr/>
        <p:txBody>
          <a:bodyPr/>
          <a:lstStyle/>
          <a:p>
            <a:fld id="{8922AB97-86F4-4BCB-9ED5-E1BB359F9BAD}" type="slidenum">
              <a:rPr lang="de-DE" smtClean="0"/>
              <a:t>‹Nr.›</a:t>
            </a:fld>
            <a:endParaRPr lang="de-DE"/>
          </a:p>
        </p:txBody>
      </p:sp>
    </p:spTree>
    <p:extLst>
      <p:ext uri="{BB962C8B-B14F-4D97-AF65-F5344CB8AC3E}">
        <p14:creationId xmlns:p14="http://schemas.microsoft.com/office/powerpoint/2010/main" val="6359183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04795D1-4361-3F77-23D2-B20AA675F30C}"/>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B954F27B-AD4A-3C14-EDFE-D45F05EAC9AE}"/>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1604291B-0D49-19DC-1916-3122C96FAD6A}"/>
              </a:ext>
            </a:extLst>
          </p:cNvPr>
          <p:cNvSpPr>
            <a:spLocks noGrp="1"/>
          </p:cNvSpPr>
          <p:nvPr>
            <p:ph type="dt" sz="half" idx="10"/>
          </p:nvPr>
        </p:nvSpPr>
        <p:spPr/>
        <p:txBody>
          <a:bodyPr/>
          <a:lstStyle/>
          <a:p>
            <a:fld id="{318A58A7-060F-4232-9035-DBFFA6434493}" type="datetimeFigureOut">
              <a:rPr lang="de-DE" smtClean="0"/>
              <a:t>09.03.2024</a:t>
            </a:fld>
            <a:endParaRPr lang="de-DE"/>
          </a:p>
        </p:txBody>
      </p:sp>
      <p:sp>
        <p:nvSpPr>
          <p:cNvPr id="5" name="Fußzeilenplatzhalter 4">
            <a:extLst>
              <a:ext uri="{FF2B5EF4-FFF2-40B4-BE49-F238E27FC236}">
                <a16:creationId xmlns:a16="http://schemas.microsoft.com/office/drawing/2014/main" id="{7194C2BC-3204-564D-E984-8136BC880A37}"/>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19B395A6-42DC-C244-9107-36D79AFEA532}"/>
              </a:ext>
            </a:extLst>
          </p:cNvPr>
          <p:cNvSpPr>
            <a:spLocks noGrp="1"/>
          </p:cNvSpPr>
          <p:nvPr>
            <p:ph type="sldNum" sz="quarter" idx="12"/>
          </p:nvPr>
        </p:nvSpPr>
        <p:spPr/>
        <p:txBody>
          <a:bodyPr/>
          <a:lstStyle/>
          <a:p>
            <a:fld id="{8922AB97-86F4-4BCB-9ED5-E1BB359F9BAD}" type="slidenum">
              <a:rPr lang="de-DE" smtClean="0"/>
              <a:t>‹Nr.›</a:t>
            </a:fld>
            <a:endParaRPr lang="de-DE"/>
          </a:p>
        </p:txBody>
      </p:sp>
    </p:spTree>
    <p:extLst>
      <p:ext uri="{BB962C8B-B14F-4D97-AF65-F5344CB8AC3E}">
        <p14:creationId xmlns:p14="http://schemas.microsoft.com/office/powerpoint/2010/main" val="20453605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2A661026-D0D9-E136-250B-E6C0E7DA2763}"/>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9702FA4A-7651-BE63-E1BD-266ADF13B815}"/>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C3A0C2A8-89AD-B229-BC1E-8EA9C577B92B}"/>
              </a:ext>
            </a:extLst>
          </p:cNvPr>
          <p:cNvSpPr>
            <a:spLocks noGrp="1"/>
          </p:cNvSpPr>
          <p:nvPr>
            <p:ph type="dt" sz="half" idx="10"/>
          </p:nvPr>
        </p:nvSpPr>
        <p:spPr/>
        <p:txBody>
          <a:bodyPr/>
          <a:lstStyle/>
          <a:p>
            <a:fld id="{318A58A7-060F-4232-9035-DBFFA6434493}" type="datetimeFigureOut">
              <a:rPr lang="de-DE" smtClean="0"/>
              <a:t>09.03.2024</a:t>
            </a:fld>
            <a:endParaRPr lang="de-DE"/>
          </a:p>
        </p:txBody>
      </p:sp>
      <p:sp>
        <p:nvSpPr>
          <p:cNvPr id="5" name="Fußzeilenplatzhalter 4">
            <a:extLst>
              <a:ext uri="{FF2B5EF4-FFF2-40B4-BE49-F238E27FC236}">
                <a16:creationId xmlns:a16="http://schemas.microsoft.com/office/drawing/2014/main" id="{0E627DC9-548E-5C37-FFEA-855846D71082}"/>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9167B96A-3D3E-9DAA-03C6-49FD90C659C6}"/>
              </a:ext>
            </a:extLst>
          </p:cNvPr>
          <p:cNvSpPr>
            <a:spLocks noGrp="1"/>
          </p:cNvSpPr>
          <p:nvPr>
            <p:ph type="sldNum" sz="quarter" idx="12"/>
          </p:nvPr>
        </p:nvSpPr>
        <p:spPr/>
        <p:txBody>
          <a:bodyPr/>
          <a:lstStyle/>
          <a:p>
            <a:fld id="{8922AB97-86F4-4BCB-9ED5-E1BB359F9BAD}" type="slidenum">
              <a:rPr lang="de-DE" smtClean="0"/>
              <a:t>‹Nr.›</a:t>
            </a:fld>
            <a:endParaRPr lang="de-DE"/>
          </a:p>
        </p:txBody>
      </p:sp>
    </p:spTree>
    <p:extLst>
      <p:ext uri="{BB962C8B-B14F-4D97-AF65-F5344CB8AC3E}">
        <p14:creationId xmlns:p14="http://schemas.microsoft.com/office/powerpoint/2010/main" val="20234131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255CBD1-F7CF-4D9A-E183-156B69A30765}"/>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3D2A12D1-BA9B-62AF-84B8-88C959F666F4}"/>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ED1823E7-844F-1155-1F06-C8BF4D73BF7F}"/>
              </a:ext>
            </a:extLst>
          </p:cNvPr>
          <p:cNvSpPr>
            <a:spLocks noGrp="1"/>
          </p:cNvSpPr>
          <p:nvPr>
            <p:ph type="dt" sz="half" idx="10"/>
          </p:nvPr>
        </p:nvSpPr>
        <p:spPr/>
        <p:txBody>
          <a:bodyPr/>
          <a:lstStyle/>
          <a:p>
            <a:fld id="{318A58A7-060F-4232-9035-DBFFA6434493}" type="datetimeFigureOut">
              <a:rPr lang="de-DE" smtClean="0"/>
              <a:t>09.03.2024</a:t>
            </a:fld>
            <a:endParaRPr lang="de-DE"/>
          </a:p>
        </p:txBody>
      </p:sp>
      <p:sp>
        <p:nvSpPr>
          <p:cNvPr id="5" name="Fußzeilenplatzhalter 4">
            <a:extLst>
              <a:ext uri="{FF2B5EF4-FFF2-40B4-BE49-F238E27FC236}">
                <a16:creationId xmlns:a16="http://schemas.microsoft.com/office/drawing/2014/main" id="{566DC288-3659-528D-1919-67402D0A4A0F}"/>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F1B19457-7790-8399-EF4B-8A11333E5039}"/>
              </a:ext>
            </a:extLst>
          </p:cNvPr>
          <p:cNvSpPr>
            <a:spLocks noGrp="1"/>
          </p:cNvSpPr>
          <p:nvPr>
            <p:ph type="sldNum" sz="quarter" idx="12"/>
          </p:nvPr>
        </p:nvSpPr>
        <p:spPr/>
        <p:txBody>
          <a:bodyPr/>
          <a:lstStyle/>
          <a:p>
            <a:fld id="{8922AB97-86F4-4BCB-9ED5-E1BB359F9BAD}" type="slidenum">
              <a:rPr lang="de-DE" smtClean="0"/>
              <a:t>‹Nr.›</a:t>
            </a:fld>
            <a:endParaRPr lang="de-DE"/>
          </a:p>
        </p:txBody>
      </p:sp>
    </p:spTree>
    <p:extLst>
      <p:ext uri="{BB962C8B-B14F-4D97-AF65-F5344CB8AC3E}">
        <p14:creationId xmlns:p14="http://schemas.microsoft.com/office/powerpoint/2010/main" val="15418181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FFA5FAB-61C8-FFE6-7F6F-CFB75B252E62}"/>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37758DA8-A340-F808-A780-275701164AFF}"/>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14A95560-9C1F-8FC6-57A2-9597D8B9B8DF}"/>
              </a:ext>
            </a:extLst>
          </p:cNvPr>
          <p:cNvSpPr>
            <a:spLocks noGrp="1"/>
          </p:cNvSpPr>
          <p:nvPr>
            <p:ph type="dt" sz="half" idx="10"/>
          </p:nvPr>
        </p:nvSpPr>
        <p:spPr/>
        <p:txBody>
          <a:bodyPr/>
          <a:lstStyle/>
          <a:p>
            <a:fld id="{318A58A7-060F-4232-9035-DBFFA6434493}" type="datetimeFigureOut">
              <a:rPr lang="de-DE" smtClean="0"/>
              <a:t>09.03.2024</a:t>
            </a:fld>
            <a:endParaRPr lang="de-DE"/>
          </a:p>
        </p:txBody>
      </p:sp>
      <p:sp>
        <p:nvSpPr>
          <p:cNvPr id="5" name="Fußzeilenplatzhalter 4">
            <a:extLst>
              <a:ext uri="{FF2B5EF4-FFF2-40B4-BE49-F238E27FC236}">
                <a16:creationId xmlns:a16="http://schemas.microsoft.com/office/drawing/2014/main" id="{9857EAEF-3386-5195-1B5F-666C0802DB66}"/>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8FB6CA3C-55E5-9B24-8CF8-90F00E6D5065}"/>
              </a:ext>
            </a:extLst>
          </p:cNvPr>
          <p:cNvSpPr>
            <a:spLocks noGrp="1"/>
          </p:cNvSpPr>
          <p:nvPr>
            <p:ph type="sldNum" sz="quarter" idx="12"/>
          </p:nvPr>
        </p:nvSpPr>
        <p:spPr/>
        <p:txBody>
          <a:bodyPr/>
          <a:lstStyle/>
          <a:p>
            <a:fld id="{8922AB97-86F4-4BCB-9ED5-E1BB359F9BAD}" type="slidenum">
              <a:rPr lang="de-DE" smtClean="0"/>
              <a:t>‹Nr.›</a:t>
            </a:fld>
            <a:endParaRPr lang="de-DE"/>
          </a:p>
        </p:txBody>
      </p:sp>
    </p:spTree>
    <p:extLst>
      <p:ext uri="{BB962C8B-B14F-4D97-AF65-F5344CB8AC3E}">
        <p14:creationId xmlns:p14="http://schemas.microsoft.com/office/powerpoint/2010/main" val="5489503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3F1C5A9-EDB3-3C39-F469-F9C7AB0C86C0}"/>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0FD92378-DD92-4E8C-445A-29931BE7275E}"/>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FB7BE3E8-63BA-5675-98B2-75ABE81EC426}"/>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BF045469-699C-AE60-E97F-89F14EDDC70C}"/>
              </a:ext>
            </a:extLst>
          </p:cNvPr>
          <p:cNvSpPr>
            <a:spLocks noGrp="1"/>
          </p:cNvSpPr>
          <p:nvPr>
            <p:ph type="dt" sz="half" idx="10"/>
          </p:nvPr>
        </p:nvSpPr>
        <p:spPr/>
        <p:txBody>
          <a:bodyPr/>
          <a:lstStyle/>
          <a:p>
            <a:fld id="{318A58A7-060F-4232-9035-DBFFA6434493}" type="datetimeFigureOut">
              <a:rPr lang="de-DE" smtClean="0"/>
              <a:t>09.03.2024</a:t>
            </a:fld>
            <a:endParaRPr lang="de-DE"/>
          </a:p>
        </p:txBody>
      </p:sp>
      <p:sp>
        <p:nvSpPr>
          <p:cNvPr id="6" name="Fußzeilenplatzhalter 5">
            <a:extLst>
              <a:ext uri="{FF2B5EF4-FFF2-40B4-BE49-F238E27FC236}">
                <a16:creationId xmlns:a16="http://schemas.microsoft.com/office/drawing/2014/main" id="{2841F0E7-D59A-9133-D7BC-ADC9627D9364}"/>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7BEDECAD-FB51-D922-85A1-372F93CCAAAA}"/>
              </a:ext>
            </a:extLst>
          </p:cNvPr>
          <p:cNvSpPr>
            <a:spLocks noGrp="1"/>
          </p:cNvSpPr>
          <p:nvPr>
            <p:ph type="sldNum" sz="quarter" idx="12"/>
          </p:nvPr>
        </p:nvSpPr>
        <p:spPr/>
        <p:txBody>
          <a:bodyPr/>
          <a:lstStyle/>
          <a:p>
            <a:fld id="{8922AB97-86F4-4BCB-9ED5-E1BB359F9BAD}" type="slidenum">
              <a:rPr lang="de-DE" smtClean="0"/>
              <a:t>‹Nr.›</a:t>
            </a:fld>
            <a:endParaRPr lang="de-DE"/>
          </a:p>
        </p:txBody>
      </p:sp>
    </p:spTree>
    <p:extLst>
      <p:ext uri="{BB962C8B-B14F-4D97-AF65-F5344CB8AC3E}">
        <p14:creationId xmlns:p14="http://schemas.microsoft.com/office/powerpoint/2010/main" val="6930451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76E1D6C-8E2C-CFE0-CA06-A1D5F815ED32}"/>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679EF419-FA50-C148-AB07-209F9F3D07F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EE5F4C5C-B723-D8F7-7BF1-063D3C89BE4C}"/>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44108378-3299-EAD1-5043-52ECE0E5AD6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4AE551BC-5C8E-6F5F-1F0F-B6244AECC7A5}"/>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0943830B-FD18-DCAC-3010-1D97BA6177B2}"/>
              </a:ext>
            </a:extLst>
          </p:cNvPr>
          <p:cNvSpPr>
            <a:spLocks noGrp="1"/>
          </p:cNvSpPr>
          <p:nvPr>
            <p:ph type="dt" sz="half" idx="10"/>
          </p:nvPr>
        </p:nvSpPr>
        <p:spPr/>
        <p:txBody>
          <a:bodyPr/>
          <a:lstStyle/>
          <a:p>
            <a:fld id="{318A58A7-060F-4232-9035-DBFFA6434493}" type="datetimeFigureOut">
              <a:rPr lang="de-DE" smtClean="0"/>
              <a:t>09.03.2024</a:t>
            </a:fld>
            <a:endParaRPr lang="de-DE"/>
          </a:p>
        </p:txBody>
      </p:sp>
      <p:sp>
        <p:nvSpPr>
          <p:cNvPr id="8" name="Fußzeilenplatzhalter 7">
            <a:extLst>
              <a:ext uri="{FF2B5EF4-FFF2-40B4-BE49-F238E27FC236}">
                <a16:creationId xmlns:a16="http://schemas.microsoft.com/office/drawing/2014/main" id="{5800EE93-67CC-4490-DE1C-E7F0F6742001}"/>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8C89BE1B-D3A6-6976-DE24-99E549726A70}"/>
              </a:ext>
            </a:extLst>
          </p:cNvPr>
          <p:cNvSpPr>
            <a:spLocks noGrp="1"/>
          </p:cNvSpPr>
          <p:nvPr>
            <p:ph type="sldNum" sz="quarter" idx="12"/>
          </p:nvPr>
        </p:nvSpPr>
        <p:spPr/>
        <p:txBody>
          <a:bodyPr/>
          <a:lstStyle/>
          <a:p>
            <a:fld id="{8922AB97-86F4-4BCB-9ED5-E1BB359F9BAD}" type="slidenum">
              <a:rPr lang="de-DE" smtClean="0"/>
              <a:t>‹Nr.›</a:t>
            </a:fld>
            <a:endParaRPr lang="de-DE"/>
          </a:p>
        </p:txBody>
      </p:sp>
    </p:spTree>
    <p:extLst>
      <p:ext uri="{BB962C8B-B14F-4D97-AF65-F5344CB8AC3E}">
        <p14:creationId xmlns:p14="http://schemas.microsoft.com/office/powerpoint/2010/main" val="36565384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60A5F9F-F584-05E9-8C4E-97B77753B5DE}"/>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FD42F86A-A893-FEB0-9B16-E6C3F107BDF1}"/>
              </a:ext>
            </a:extLst>
          </p:cNvPr>
          <p:cNvSpPr>
            <a:spLocks noGrp="1"/>
          </p:cNvSpPr>
          <p:nvPr>
            <p:ph type="dt" sz="half" idx="10"/>
          </p:nvPr>
        </p:nvSpPr>
        <p:spPr/>
        <p:txBody>
          <a:bodyPr/>
          <a:lstStyle/>
          <a:p>
            <a:fld id="{318A58A7-060F-4232-9035-DBFFA6434493}" type="datetimeFigureOut">
              <a:rPr lang="de-DE" smtClean="0"/>
              <a:t>09.03.2024</a:t>
            </a:fld>
            <a:endParaRPr lang="de-DE"/>
          </a:p>
        </p:txBody>
      </p:sp>
      <p:sp>
        <p:nvSpPr>
          <p:cNvPr id="4" name="Fußzeilenplatzhalter 3">
            <a:extLst>
              <a:ext uri="{FF2B5EF4-FFF2-40B4-BE49-F238E27FC236}">
                <a16:creationId xmlns:a16="http://schemas.microsoft.com/office/drawing/2014/main" id="{CB2494E7-E688-EC44-48C4-4E44E3B5F94D}"/>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28A87E76-F3C8-00AB-FCC8-3A9D7BD5D087}"/>
              </a:ext>
            </a:extLst>
          </p:cNvPr>
          <p:cNvSpPr>
            <a:spLocks noGrp="1"/>
          </p:cNvSpPr>
          <p:nvPr>
            <p:ph type="sldNum" sz="quarter" idx="12"/>
          </p:nvPr>
        </p:nvSpPr>
        <p:spPr/>
        <p:txBody>
          <a:bodyPr/>
          <a:lstStyle/>
          <a:p>
            <a:fld id="{8922AB97-86F4-4BCB-9ED5-E1BB359F9BAD}" type="slidenum">
              <a:rPr lang="de-DE" smtClean="0"/>
              <a:t>‹Nr.›</a:t>
            </a:fld>
            <a:endParaRPr lang="de-DE"/>
          </a:p>
        </p:txBody>
      </p:sp>
    </p:spTree>
    <p:extLst>
      <p:ext uri="{BB962C8B-B14F-4D97-AF65-F5344CB8AC3E}">
        <p14:creationId xmlns:p14="http://schemas.microsoft.com/office/powerpoint/2010/main" val="6249866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D8E404B8-08D5-CE72-F69D-9633E4B69A9B}"/>
              </a:ext>
            </a:extLst>
          </p:cNvPr>
          <p:cNvSpPr>
            <a:spLocks noGrp="1"/>
          </p:cNvSpPr>
          <p:nvPr>
            <p:ph type="dt" sz="half" idx="10"/>
          </p:nvPr>
        </p:nvSpPr>
        <p:spPr/>
        <p:txBody>
          <a:bodyPr/>
          <a:lstStyle/>
          <a:p>
            <a:fld id="{318A58A7-060F-4232-9035-DBFFA6434493}" type="datetimeFigureOut">
              <a:rPr lang="de-DE" smtClean="0"/>
              <a:t>09.03.2024</a:t>
            </a:fld>
            <a:endParaRPr lang="de-DE"/>
          </a:p>
        </p:txBody>
      </p:sp>
      <p:sp>
        <p:nvSpPr>
          <p:cNvPr id="3" name="Fußzeilenplatzhalter 2">
            <a:extLst>
              <a:ext uri="{FF2B5EF4-FFF2-40B4-BE49-F238E27FC236}">
                <a16:creationId xmlns:a16="http://schemas.microsoft.com/office/drawing/2014/main" id="{CF0633D8-4071-306C-E590-88FB7F274DDE}"/>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E57D3F67-6C64-8117-0250-983F8557D32F}"/>
              </a:ext>
            </a:extLst>
          </p:cNvPr>
          <p:cNvSpPr>
            <a:spLocks noGrp="1"/>
          </p:cNvSpPr>
          <p:nvPr>
            <p:ph type="sldNum" sz="quarter" idx="12"/>
          </p:nvPr>
        </p:nvSpPr>
        <p:spPr/>
        <p:txBody>
          <a:bodyPr/>
          <a:lstStyle/>
          <a:p>
            <a:fld id="{8922AB97-86F4-4BCB-9ED5-E1BB359F9BAD}" type="slidenum">
              <a:rPr lang="de-DE" smtClean="0"/>
              <a:t>‹Nr.›</a:t>
            </a:fld>
            <a:endParaRPr lang="de-DE"/>
          </a:p>
        </p:txBody>
      </p:sp>
    </p:spTree>
    <p:extLst>
      <p:ext uri="{BB962C8B-B14F-4D97-AF65-F5344CB8AC3E}">
        <p14:creationId xmlns:p14="http://schemas.microsoft.com/office/powerpoint/2010/main" val="31289280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841EEA3-F3B6-6550-AB93-9CCFF8434A22}"/>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A0C8B0C0-4F98-5A47-7735-661525B410F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D6B56FDF-AC95-4B2B-9C2E-1E368FDA5D5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2B104186-F822-4318-DF33-E8679129D590}"/>
              </a:ext>
            </a:extLst>
          </p:cNvPr>
          <p:cNvSpPr>
            <a:spLocks noGrp="1"/>
          </p:cNvSpPr>
          <p:nvPr>
            <p:ph type="dt" sz="half" idx="10"/>
          </p:nvPr>
        </p:nvSpPr>
        <p:spPr/>
        <p:txBody>
          <a:bodyPr/>
          <a:lstStyle/>
          <a:p>
            <a:fld id="{318A58A7-060F-4232-9035-DBFFA6434493}" type="datetimeFigureOut">
              <a:rPr lang="de-DE" smtClean="0"/>
              <a:t>09.03.2024</a:t>
            </a:fld>
            <a:endParaRPr lang="de-DE"/>
          </a:p>
        </p:txBody>
      </p:sp>
      <p:sp>
        <p:nvSpPr>
          <p:cNvPr id="6" name="Fußzeilenplatzhalter 5">
            <a:extLst>
              <a:ext uri="{FF2B5EF4-FFF2-40B4-BE49-F238E27FC236}">
                <a16:creationId xmlns:a16="http://schemas.microsoft.com/office/drawing/2014/main" id="{F0292182-1B1E-8296-0D90-10A578DE8DB7}"/>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EF557216-20B5-9A09-0686-D55B43FAFC59}"/>
              </a:ext>
            </a:extLst>
          </p:cNvPr>
          <p:cNvSpPr>
            <a:spLocks noGrp="1"/>
          </p:cNvSpPr>
          <p:nvPr>
            <p:ph type="sldNum" sz="quarter" idx="12"/>
          </p:nvPr>
        </p:nvSpPr>
        <p:spPr/>
        <p:txBody>
          <a:bodyPr/>
          <a:lstStyle/>
          <a:p>
            <a:fld id="{8922AB97-86F4-4BCB-9ED5-E1BB359F9BAD}" type="slidenum">
              <a:rPr lang="de-DE" smtClean="0"/>
              <a:t>‹Nr.›</a:t>
            </a:fld>
            <a:endParaRPr lang="de-DE"/>
          </a:p>
        </p:txBody>
      </p:sp>
    </p:spTree>
    <p:extLst>
      <p:ext uri="{BB962C8B-B14F-4D97-AF65-F5344CB8AC3E}">
        <p14:creationId xmlns:p14="http://schemas.microsoft.com/office/powerpoint/2010/main" val="26544267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E8F7935-A316-EC3A-D133-1EDCA76473B7}"/>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9DEB51D6-47CD-12A1-6CCE-F7CFF38717C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1502E100-E662-BF1E-5380-6E015986F5F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3203E2AB-D524-47C7-9144-6D027A854B0A}"/>
              </a:ext>
            </a:extLst>
          </p:cNvPr>
          <p:cNvSpPr>
            <a:spLocks noGrp="1"/>
          </p:cNvSpPr>
          <p:nvPr>
            <p:ph type="dt" sz="half" idx="10"/>
          </p:nvPr>
        </p:nvSpPr>
        <p:spPr/>
        <p:txBody>
          <a:bodyPr/>
          <a:lstStyle/>
          <a:p>
            <a:fld id="{318A58A7-060F-4232-9035-DBFFA6434493}" type="datetimeFigureOut">
              <a:rPr lang="de-DE" smtClean="0"/>
              <a:t>09.03.2024</a:t>
            </a:fld>
            <a:endParaRPr lang="de-DE"/>
          </a:p>
        </p:txBody>
      </p:sp>
      <p:sp>
        <p:nvSpPr>
          <p:cNvPr id="6" name="Fußzeilenplatzhalter 5">
            <a:extLst>
              <a:ext uri="{FF2B5EF4-FFF2-40B4-BE49-F238E27FC236}">
                <a16:creationId xmlns:a16="http://schemas.microsoft.com/office/drawing/2014/main" id="{686B40D3-0AAE-B931-BF13-84D30655F8F4}"/>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1566EC6B-9B52-0D57-08EA-5928C357FB32}"/>
              </a:ext>
            </a:extLst>
          </p:cNvPr>
          <p:cNvSpPr>
            <a:spLocks noGrp="1"/>
          </p:cNvSpPr>
          <p:nvPr>
            <p:ph type="sldNum" sz="quarter" idx="12"/>
          </p:nvPr>
        </p:nvSpPr>
        <p:spPr/>
        <p:txBody>
          <a:bodyPr/>
          <a:lstStyle/>
          <a:p>
            <a:fld id="{8922AB97-86F4-4BCB-9ED5-E1BB359F9BAD}" type="slidenum">
              <a:rPr lang="de-DE" smtClean="0"/>
              <a:t>‹Nr.›</a:t>
            </a:fld>
            <a:endParaRPr lang="de-DE"/>
          </a:p>
        </p:txBody>
      </p:sp>
    </p:spTree>
    <p:extLst>
      <p:ext uri="{BB962C8B-B14F-4D97-AF65-F5344CB8AC3E}">
        <p14:creationId xmlns:p14="http://schemas.microsoft.com/office/powerpoint/2010/main" val="21497158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7C15D480-0E48-EC68-C950-A549DFD5FCB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50436D4B-2B5A-BC4E-009A-52F8C1E8248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1B28AE8A-8F3E-9033-902A-2881D4D6046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18A58A7-060F-4232-9035-DBFFA6434493}" type="datetimeFigureOut">
              <a:rPr lang="de-DE" smtClean="0"/>
              <a:t>09.03.2024</a:t>
            </a:fld>
            <a:endParaRPr lang="de-DE"/>
          </a:p>
        </p:txBody>
      </p:sp>
      <p:sp>
        <p:nvSpPr>
          <p:cNvPr id="5" name="Fußzeilenplatzhalter 4">
            <a:extLst>
              <a:ext uri="{FF2B5EF4-FFF2-40B4-BE49-F238E27FC236}">
                <a16:creationId xmlns:a16="http://schemas.microsoft.com/office/drawing/2014/main" id="{CE4137F1-3ED9-B352-C452-5CD96697306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de-DE"/>
          </a:p>
        </p:txBody>
      </p:sp>
      <p:sp>
        <p:nvSpPr>
          <p:cNvPr id="6" name="Foliennummernplatzhalter 5">
            <a:extLst>
              <a:ext uri="{FF2B5EF4-FFF2-40B4-BE49-F238E27FC236}">
                <a16:creationId xmlns:a16="http://schemas.microsoft.com/office/drawing/2014/main" id="{6134D70F-2768-379A-53D0-C772F7AF164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8922AB97-86F4-4BCB-9ED5-E1BB359F9BAD}" type="slidenum">
              <a:rPr lang="de-DE" smtClean="0"/>
              <a:t>‹Nr.›</a:t>
            </a:fld>
            <a:endParaRPr lang="de-DE"/>
          </a:p>
        </p:txBody>
      </p:sp>
    </p:spTree>
    <p:extLst>
      <p:ext uri="{BB962C8B-B14F-4D97-AF65-F5344CB8AC3E}">
        <p14:creationId xmlns:p14="http://schemas.microsoft.com/office/powerpoint/2010/main" val="17575410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s://www.prague.eu/cs/blog/tramvaji-do-protektoratni-minulosti-19567"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hyperlink" Target="https://www.getyourguide.de/prague-l10/ghost-tour-prague-ghosts-legends-of-the-old-town-t6845/?visitor-id=A782NS2WHYEGYN2CPNPI6G9LLE4H2YWQ&amp;locale_autoredirect_optout=true"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customXml" Target="../ink/ink3.xml"/><Relationship Id="rId13" Type="http://schemas.openxmlformats.org/officeDocument/2006/relationships/image" Target="../media/image14.png"/><Relationship Id="rId18" Type="http://schemas.openxmlformats.org/officeDocument/2006/relationships/image" Target="../media/image15.png"/><Relationship Id="rId3" Type="http://schemas.openxmlformats.org/officeDocument/2006/relationships/image" Target="../media/image5.jpg"/><Relationship Id="rId7" Type="http://schemas.openxmlformats.org/officeDocument/2006/relationships/image" Target="../media/image11.png"/><Relationship Id="rId12" Type="http://schemas.openxmlformats.org/officeDocument/2006/relationships/customXml" Target="../ink/ink5.xml"/><Relationship Id="rId17" Type="http://schemas.openxmlformats.org/officeDocument/2006/relationships/customXml" Target="../ink/ink9.xml"/><Relationship Id="rId2" Type="http://schemas.openxmlformats.org/officeDocument/2006/relationships/image" Target="../media/image4.jpg"/><Relationship Id="rId16" Type="http://schemas.openxmlformats.org/officeDocument/2006/relationships/customXml" Target="../ink/ink8.xml"/><Relationship Id="rId20"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customXml" Target="../ink/ink2.xml"/><Relationship Id="rId11" Type="http://schemas.openxmlformats.org/officeDocument/2006/relationships/image" Target="../media/image13.png"/><Relationship Id="rId5" Type="http://schemas.openxmlformats.org/officeDocument/2006/relationships/image" Target="../media/image10.png"/><Relationship Id="rId15" Type="http://schemas.openxmlformats.org/officeDocument/2006/relationships/customXml" Target="../ink/ink7.xml"/><Relationship Id="rId10" Type="http://schemas.openxmlformats.org/officeDocument/2006/relationships/customXml" Target="../ink/ink4.xml"/><Relationship Id="rId19" Type="http://schemas.openxmlformats.org/officeDocument/2006/relationships/customXml" Target="../ink/ink10.xml"/><Relationship Id="rId4" Type="http://schemas.openxmlformats.org/officeDocument/2006/relationships/customXml" Target="../ink/ink1.xml"/><Relationship Id="rId9" Type="http://schemas.openxmlformats.org/officeDocument/2006/relationships/image" Target="../media/image12.png"/><Relationship Id="rId14" Type="http://schemas.openxmlformats.org/officeDocument/2006/relationships/customXml" Target="../ink/ink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DBF1ABE-8590-450D-BB49-BDDCCF3EEA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2">
              <a:tint val="95000"/>
              <a:satMod val="1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 name="Titel 1">
            <a:extLst>
              <a:ext uri="{FF2B5EF4-FFF2-40B4-BE49-F238E27FC236}">
                <a16:creationId xmlns:a16="http://schemas.microsoft.com/office/drawing/2014/main" id="{F976E7A7-3E81-2C17-FC3A-2830BD1383D6}"/>
              </a:ext>
            </a:extLst>
          </p:cNvPr>
          <p:cNvSpPr>
            <a:spLocks noGrp="1"/>
          </p:cNvSpPr>
          <p:nvPr>
            <p:ph type="ctrTitle"/>
          </p:nvPr>
        </p:nvSpPr>
        <p:spPr>
          <a:xfrm>
            <a:off x="6090045" y="1346200"/>
            <a:ext cx="5624118" cy="3284538"/>
          </a:xfrm>
        </p:spPr>
        <p:txBody>
          <a:bodyPr anchor="b">
            <a:normAutofit/>
          </a:bodyPr>
          <a:lstStyle/>
          <a:p>
            <a:pPr algn="l"/>
            <a:r>
              <a:rPr lang="de-DE" sz="4200" dirty="0"/>
              <a:t>Auf den Spuren der Vergangenheit: Wie Geschichte im Tourismus präsentiert und konsumiert wird</a:t>
            </a:r>
          </a:p>
        </p:txBody>
      </p:sp>
      <p:sp>
        <p:nvSpPr>
          <p:cNvPr id="3" name="Untertitel 2">
            <a:extLst>
              <a:ext uri="{FF2B5EF4-FFF2-40B4-BE49-F238E27FC236}">
                <a16:creationId xmlns:a16="http://schemas.microsoft.com/office/drawing/2014/main" id="{547D758D-05FA-12FD-E7E1-BDEA23316DA3}"/>
              </a:ext>
            </a:extLst>
          </p:cNvPr>
          <p:cNvSpPr>
            <a:spLocks noGrp="1"/>
          </p:cNvSpPr>
          <p:nvPr>
            <p:ph type="subTitle" idx="1"/>
          </p:nvPr>
        </p:nvSpPr>
        <p:spPr>
          <a:xfrm>
            <a:off x="6096369" y="4630738"/>
            <a:ext cx="5617794" cy="1150937"/>
          </a:xfrm>
        </p:spPr>
        <p:txBody>
          <a:bodyPr anchor="t">
            <a:normAutofit/>
          </a:bodyPr>
          <a:lstStyle/>
          <a:p>
            <a:pPr algn="l">
              <a:spcAft>
                <a:spcPts val="800"/>
              </a:spcAft>
            </a:pPr>
            <a:r>
              <a:rPr lang="de-DE" sz="2000" dirty="0" err="1">
                <a:effectLst/>
                <a:latin typeface="Calibri" panose="020F0502020204030204" pitchFamily="34" charset="0"/>
                <a:ea typeface="Calibri" panose="020F0502020204030204" pitchFamily="34" charset="0"/>
                <a:cs typeface="Times New Roman" panose="02020603050405020304" pitchFamily="18" charset="0"/>
              </a:rPr>
              <a:t>SoSe</a:t>
            </a:r>
            <a:r>
              <a:rPr lang="de-DE" sz="2000" dirty="0">
                <a:effectLst/>
                <a:latin typeface="Calibri" panose="020F0502020204030204" pitchFamily="34" charset="0"/>
                <a:ea typeface="Calibri" panose="020F0502020204030204" pitchFamily="34" charset="0"/>
                <a:cs typeface="Times New Roman" panose="02020603050405020304" pitchFamily="18" charset="0"/>
              </a:rPr>
              <a:t> 2024</a:t>
            </a:r>
          </a:p>
          <a:p>
            <a:pPr algn="l">
              <a:spcAft>
                <a:spcPts val="800"/>
              </a:spcAft>
            </a:pPr>
            <a:r>
              <a:rPr lang="de-DE" sz="2000" dirty="0">
                <a:latin typeface="Calibri" panose="020F0502020204030204" pitchFamily="34" charset="0"/>
                <a:ea typeface="Calibri" panose="020F0502020204030204" pitchFamily="34" charset="0"/>
                <a:cs typeface="Times New Roman" panose="02020603050405020304" pitchFamily="18" charset="0"/>
              </a:rPr>
              <a:t>Dr. Sabine Stach (Leibniz-Institut für Geschichte und Kultur des östlichen Europa; Leipzig)</a:t>
            </a:r>
            <a:endParaRPr lang="de-DE" sz="2000" dirty="0"/>
          </a:p>
        </p:txBody>
      </p:sp>
      <p:sp>
        <p:nvSpPr>
          <p:cNvPr id="12" name="Freeform: Shape 11">
            <a:extLst>
              <a:ext uri="{FF2B5EF4-FFF2-40B4-BE49-F238E27FC236}">
                <a16:creationId xmlns:a16="http://schemas.microsoft.com/office/drawing/2014/main" id="{18D32C3D-8F76-4E99-BE56-0836CC38CC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84938" y="0"/>
            <a:ext cx="2529723" cy="6858000"/>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4" name="Freeform: Shape 13">
            <a:extLst>
              <a:ext uri="{FF2B5EF4-FFF2-40B4-BE49-F238E27FC236}">
                <a16:creationId xmlns:a16="http://schemas.microsoft.com/office/drawing/2014/main" id="{70766076-46F5-42D5-A773-2B3BEF2B8B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925575" y="0"/>
            <a:ext cx="2486322" cy="6858000"/>
          </a:xfrm>
          <a:custGeom>
            <a:avLst/>
            <a:gdLst>
              <a:gd name="connsiteX0" fmla="*/ 879731 w 2521425"/>
              <a:gd name="connsiteY0" fmla="*/ 0 h 6858000"/>
              <a:gd name="connsiteX1" fmla="*/ 898402 w 2521425"/>
              <a:gd name="connsiteY1" fmla="*/ 0 h 6858000"/>
              <a:gd name="connsiteX2" fmla="*/ 920526 w 2521425"/>
              <a:gd name="connsiteY2" fmla="*/ 14997 h 6858000"/>
              <a:gd name="connsiteX3" fmla="*/ 2521425 w 2521425"/>
              <a:gd name="connsiteY3" fmla="*/ 3621656 h 6858000"/>
              <a:gd name="connsiteX4" fmla="*/ 647075 w 2521425"/>
              <a:gd name="connsiteY4" fmla="*/ 6374814 h 6858000"/>
              <a:gd name="connsiteX5" fmla="*/ 130427 w 2521425"/>
              <a:gd name="connsiteY5" fmla="*/ 6780599 h 6858000"/>
              <a:gd name="connsiteX6" fmla="*/ 18671 w 2521425"/>
              <a:gd name="connsiteY6" fmla="*/ 6858000 h 6858000"/>
              <a:gd name="connsiteX7" fmla="*/ 0 w 2521425"/>
              <a:gd name="connsiteY7" fmla="*/ 6858000 h 6858000"/>
              <a:gd name="connsiteX8" fmla="*/ 111756 w 2521425"/>
              <a:gd name="connsiteY8" fmla="*/ 6780599 h 6858000"/>
              <a:gd name="connsiteX9" fmla="*/ 628404 w 2521425"/>
              <a:gd name="connsiteY9" fmla="*/ 6374814 h 6858000"/>
              <a:gd name="connsiteX10" fmla="*/ 2502754 w 2521425"/>
              <a:gd name="connsiteY10" fmla="*/ 3621656 h 6858000"/>
              <a:gd name="connsiteX11" fmla="*/ 901855 w 2521425"/>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1425" h="6858000">
                <a:moveTo>
                  <a:pt x="879731" y="0"/>
                </a:moveTo>
                <a:lnTo>
                  <a:pt x="898402" y="0"/>
                </a:lnTo>
                <a:lnTo>
                  <a:pt x="920526" y="14997"/>
                </a:lnTo>
                <a:cubicBezTo>
                  <a:pt x="1947689" y="754641"/>
                  <a:pt x="2521425" y="2093192"/>
                  <a:pt x="2521425" y="3621656"/>
                </a:cubicBezTo>
                <a:cubicBezTo>
                  <a:pt x="2521425" y="4969131"/>
                  <a:pt x="1592700" y="5602839"/>
                  <a:pt x="647075" y="6374814"/>
                </a:cubicBezTo>
                <a:cubicBezTo>
                  <a:pt x="474872" y="6515397"/>
                  <a:pt x="304245" y="6653108"/>
                  <a:pt x="130427" y="6780599"/>
                </a:cubicBezTo>
                <a:lnTo>
                  <a:pt x="18671"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FFFF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pic>
        <p:nvPicPr>
          <p:cNvPr id="5" name="Grafik 4" descr="Ein Bild, das Himmel, draußen, Baum, Rad enthält.&#10;&#10;Automatisch generierte Beschreibung">
            <a:extLst>
              <a:ext uri="{FF2B5EF4-FFF2-40B4-BE49-F238E27FC236}">
                <a16:creationId xmlns:a16="http://schemas.microsoft.com/office/drawing/2014/main" id="{267E21B9-868B-3B05-669A-8B0224C8D8A4}"/>
              </a:ext>
            </a:extLst>
          </p:cNvPr>
          <p:cNvPicPr>
            <a:picLocks noChangeAspect="1"/>
          </p:cNvPicPr>
          <p:nvPr/>
        </p:nvPicPr>
        <p:blipFill rotWithShape="1">
          <a:blip r:embed="rId2">
            <a:extLst>
              <a:ext uri="{28A0092B-C50C-407E-A947-70E740481C1C}">
                <a14:useLocalDpi xmlns:a14="http://schemas.microsoft.com/office/drawing/2010/main" val="0"/>
              </a:ext>
            </a:extLst>
          </a:blip>
          <a:srcRect t="1200" r="-1" b="-1"/>
          <a:stretch/>
        </p:blipFill>
        <p:spPr>
          <a:xfrm>
            <a:off x="-1507" y="10"/>
            <a:ext cx="5205951" cy="6857990"/>
          </a:xfrm>
          <a:custGeom>
            <a:avLst/>
            <a:gdLst/>
            <a:ahLst/>
            <a:cxnLst/>
            <a:rect l="l" t="t" r="r" b="b"/>
            <a:pathLst>
              <a:path w="5205951" h="6858000">
                <a:moveTo>
                  <a:pt x="0" y="0"/>
                </a:moveTo>
                <a:lnTo>
                  <a:pt x="1709529" y="0"/>
                </a:lnTo>
                <a:lnTo>
                  <a:pt x="2489695" y="0"/>
                </a:lnTo>
                <a:lnTo>
                  <a:pt x="3582928" y="0"/>
                </a:lnTo>
                <a:lnTo>
                  <a:pt x="3605052" y="14997"/>
                </a:lnTo>
                <a:cubicBezTo>
                  <a:pt x="4632215" y="754641"/>
                  <a:pt x="5205951" y="2093192"/>
                  <a:pt x="5205951" y="3621656"/>
                </a:cubicBezTo>
                <a:cubicBezTo>
                  <a:pt x="5205951" y="4969131"/>
                  <a:pt x="4277226" y="5602839"/>
                  <a:pt x="3331601" y="6374814"/>
                </a:cubicBezTo>
                <a:cubicBezTo>
                  <a:pt x="3159398" y="6515397"/>
                  <a:pt x="2988771" y="6653108"/>
                  <a:pt x="2814953" y="6780599"/>
                </a:cubicBezTo>
                <a:lnTo>
                  <a:pt x="2703197" y="6858000"/>
                </a:lnTo>
                <a:lnTo>
                  <a:pt x="2489695" y="6858000"/>
                </a:lnTo>
                <a:lnTo>
                  <a:pt x="1709529" y="6858000"/>
                </a:lnTo>
                <a:lnTo>
                  <a:pt x="0" y="6858000"/>
                </a:lnTo>
                <a:close/>
              </a:path>
            </a:pathLst>
          </a:custGeom>
        </p:spPr>
      </p:pic>
      <p:sp>
        <p:nvSpPr>
          <p:cNvPr id="16" name="Freeform: Shape 15">
            <a:extLst>
              <a:ext uri="{FF2B5EF4-FFF2-40B4-BE49-F238E27FC236}">
                <a16:creationId xmlns:a16="http://schemas.microsoft.com/office/drawing/2014/main" id="{CB7B90D9-1EC2-4A12-B24A-342C1BCA2F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59072" y="0"/>
            <a:ext cx="2845372" cy="6858000"/>
          </a:xfrm>
          <a:custGeom>
            <a:avLst/>
            <a:gdLst>
              <a:gd name="connsiteX0" fmla="*/ 939908 w 2845372"/>
              <a:gd name="connsiteY0" fmla="*/ 0 h 6858000"/>
              <a:gd name="connsiteX1" fmla="*/ 1222349 w 2845372"/>
              <a:gd name="connsiteY1" fmla="*/ 0 h 6858000"/>
              <a:gd name="connsiteX2" fmla="*/ 1244473 w 2845372"/>
              <a:gd name="connsiteY2" fmla="*/ 14997 h 6858000"/>
              <a:gd name="connsiteX3" fmla="*/ 2845372 w 2845372"/>
              <a:gd name="connsiteY3" fmla="*/ 3621656 h 6858000"/>
              <a:gd name="connsiteX4" fmla="*/ 971022 w 2845372"/>
              <a:gd name="connsiteY4" fmla="*/ 6374814 h 6858000"/>
              <a:gd name="connsiteX5" fmla="*/ 454374 w 2845372"/>
              <a:gd name="connsiteY5" fmla="*/ 6780599 h 6858000"/>
              <a:gd name="connsiteX6" fmla="*/ 342618 w 2845372"/>
              <a:gd name="connsiteY6" fmla="*/ 6858000 h 6858000"/>
              <a:gd name="connsiteX7" fmla="*/ 129116 w 2845372"/>
              <a:gd name="connsiteY7" fmla="*/ 6858000 h 6858000"/>
              <a:gd name="connsiteX8" fmla="*/ 0 w 2845372"/>
              <a:gd name="connsiteY8" fmla="*/ 6858000 h 6858000"/>
              <a:gd name="connsiteX9" fmla="*/ 119401 w 2845372"/>
              <a:gd name="connsiteY9" fmla="*/ 6780599 h 6858000"/>
              <a:gd name="connsiteX10" fmla="*/ 671389 w 2845372"/>
              <a:gd name="connsiteY10" fmla="*/ 6374814 h 6858000"/>
              <a:gd name="connsiteX11" fmla="*/ 2673952 w 2845372"/>
              <a:gd name="connsiteY11" fmla="*/ 3621656 h 6858000"/>
              <a:gd name="connsiteX12" fmla="*/ 963545 w 2845372"/>
              <a:gd name="connsiteY12"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45372" h="6858000">
                <a:moveTo>
                  <a:pt x="939908" y="0"/>
                </a:moveTo>
                <a:lnTo>
                  <a:pt x="1222349" y="0"/>
                </a:lnTo>
                <a:lnTo>
                  <a:pt x="1244473" y="14997"/>
                </a:lnTo>
                <a:cubicBezTo>
                  <a:pt x="2271636" y="754641"/>
                  <a:pt x="2845372" y="2093192"/>
                  <a:pt x="2845372" y="3621656"/>
                </a:cubicBezTo>
                <a:cubicBezTo>
                  <a:pt x="2845372" y="4969131"/>
                  <a:pt x="1916647" y="5602839"/>
                  <a:pt x="971022" y="6374814"/>
                </a:cubicBezTo>
                <a:cubicBezTo>
                  <a:pt x="798819" y="6515397"/>
                  <a:pt x="628192" y="6653108"/>
                  <a:pt x="454374" y="6780599"/>
                </a:cubicBezTo>
                <a:lnTo>
                  <a:pt x="342618" y="6858000"/>
                </a:lnTo>
                <a:lnTo>
                  <a:pt x="129116" y="6858000"/>
                </a:lnTo>
                <a:lnTo>
                  <a:pt x="0" y="6858000"/>
                </a:lnTo>
                <a:lnTo>
                  <a:pt x="119401" y="6780599"/>
                </a:lnTo>
                <a:cubicBezTo>
                  <a:pt x="305108" y="6653108"/>
                  <a:pt x="487407" y="6515397"/>
                  <a:pt x="671389" y="6374814"/>
                </a:cubicBezTo>
                <a:cubicBezTo>
                  <a:pt x="1681699" y="5602839"/>
                  <a:pt x="2673952" y="4969131"/>
                  <a:pt x="2673952" y="3621656"/>
                </a:cubicBezTo>
                <a:cubicBezTo>
                  <a:pt x="2673952" y="2093192"/>
                  <a:pt x="2060970" y="754641"/>
                  <a:pt x="963545" y="14997"/>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28309678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A98503-FCBE-2568-96E7-EB74F44307A6}"/>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11CF550E-D169-739B-A987-00B52CDFC794}"/>
              </a:ext>
            </a:extLst>
          </p:cNvPr>
          <p:cNvSpPr>
            <a:spLocks noGrp="1"/>
          </p:cNvSpPr>
          <p:nvPr>
            <p:ph type="title"/>
          </p:nvPr>
        </p:nvSpPr>
        <p:spPr>
          <a:xfrm>
            <a:off x="929640" y="754235"/>
            <a:ext cx="10515600" cy="1325563"/>
          </a:xfrm>
        </p:spPr>
        <p:txBody>
          <a:bodyPr/>
          <a:lstStyle/>
          <a:p>
            <a:r>
              <a:rPr lang="de-DE" dirty="0"/>
              <a:t>Geschichtskonsum im Tourismus (oder: „Geschichtstourismus“ – Was ist das?)</a:t>
            </a:r>
          </a:p>
        </p:txBody>
      </p:sp>
      <p:pic>
        <p:nvPicPr>
          <p:cNvPr id="5" name="Inhaltsplatzhalter 4" descr="Ein Bild, das Text, Schrift, Screenshot, Quittung enthält.&#10;&#10;Automatisch generierte Beschreibung">
            <a:extLst>
              <a:ext uri="{FF2B5EF4-FFF2-40B4-BE49-F238E27FC236}">
                <a16:creationId xmlns:a16="http://schemas.microsoft.com/office/drawing/2014/main" id="{CAD16DF0-8E99-9E51-658F-77922F2A0C7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3124562"/>
            <a:ext cx="10515600" cy="2879378"/>
          </a:xfrm>
        </p:spPr>
      </p:pic>
      <p:sp>
        <p:nvSpPr>
          <p:cNvPr id="3" name="Textfeld 2">
            <a:extLst>
              <a:ext uri="{FF2B5EF4-FFF2-40B4-BE49-F238E27FC236}">
                <a16:creationId xmlns:a16="http://schemas.microsoft.com/office/drawing/2014/main" id="{8EF71AAB-69D0-47F1-B291-2070B379C595}"/>
              </a:ext>
            </a:extLst>
          </p:cNvPr>
          <p:cNvSpPr txBox="1"/>
          <p:nvPr/>
        </p:nvSpPr>
        <p:spPr>
          <a:xfrm>
            <a:off x="1097280" y="2621269"/>
            <a:ext cx="3159760" cy="523220"/>
          </a:xfrm>
          <a:prstGeom prst="rect">
            <a:avLst/>
          </a:prstGeom>
          <a:noFill/>
        </p:spPr>
        <p:txBody>
          <a:bodyPr wrap="square" rtlCol="0">
            <a:spAutoFit/>
          </a:bodyPr>
          <a:lstStyle/>
          <a:p>
            <a:r>
              <a:rPr lang="de-DE" sz="2800" dirty="0" err="1"/>
              <a:t>glossar</a:t>
            </a:r>
            <a:r>
              <a:rPr lang="de-DE" sz="2800" dirty="0"/>
              <a:t> UNWTO:</a:t>
            </a:r>
          </a:p>
        </p:txBody>
      </p:sp>
    </p:spTree>
    <p:extLst>
      <p:ext uri="{BB962C8B-B14F-4D97-AF65-F5344CB8AC3E}">
        <p14:creationId xmlns:p14="http://schemas.microsoft.com/office/powerpoint/2010/main" val="40289055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4CFBFB-7BB4-3776-6B0A-5B1E8002DB38}"/>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E4A4D779-ED66-E0F1-B13F-B16E1D6EF35B}"/>
              </a:ext>
            </a:extLst>
          </p:cNvPr>
          <p:cNvSpPr>
            <a:spLocks noGrp="1"/>
          </p:cNvSpPr>
          <p:nvPr>
            <p:ph type="title"/>
          </p:nvPr>
        </p:nvSpPr>
        <p:spPr>
          <a:xfrm>
            <a:off x="929640" y="754235"/>
            <a:ext cx="10515600" cy="1325563"/>
          </a:xfrm>
        </p:spPr>
        <p:txBody>
          <a:bodyPr/>
          <a:lstStyle/>
          <a:p>
            <a:r>
              <a:rPr lang="de-DE" dirty="0"/>
              <a:t>„Geschichtstourismus“ – Vorschlag einer Arbeitsdefinition</a:t>
            </a:r>
          </a:p>
        </p:txBody>
      </p:sp>
      <p:sp>
        <p:nvSpPr>
          <p:cNvPr id="6" name="Inhaltsplatzhalter 5">
            <a:extLst>
              <a:ext uri="{FF2B5EF4-FFF2-40B4-BE49-F238E27FC236}">
                <a16:creationId xmlns:a16="http://schemas.microsoft.com/office/drawing/2014/main" id="{31CE6E36-C262-1BAD-4F04-4EA6B2780AA9}"/>
              </a:ext>
            </a:extLst>
          </p:cNvPr>
          <p:cNvSpPr>
            <a:spLocks noGrp="1"/>
          </p:cNvSpPr>
          <p:nvPr>
            <p:ph idx="1"/>
          </p:nvPr>
        </p:nvSpPr>
        <p:spPr>
          <a:xfrm>
            <a:off x="929640" y="2529841"/>
            <a:ext cx="10424160" cy="3647122"/>
          </a:xfrm>
        </p:spPr>
        <p:txBody>
          <a:bodyPr>
            <a:normAutofit/>
          </a:bodyPr>
          <a:lstStyle/>
          <a:p>
            <a:pPr marL="0" indent="0">
              <a:buNone/>
            </a:pPr>
            <a:r>
              <a:rPr lang="de-DE" sz="2400" i="1" dirty="0">
                <a:latin typeface="Calibri" panose="020F0502020204030204" pitchFamily="34" charset="0"/>
                <a:ea typeface="Calibri" panose="020F0502020204030204" pitchFamily="34" charset="0"/>
                <a:cs typeface="Times New Roman" panose="02020603050405020304" pitchFamily="18" charset="0"/>
              </a:rPr>
              <a:t>[…] </a:t>
            </a:r>
            <a:r>
              <a:rPr lang="de-DE" sz="2400" i="1" dirty="0">
                <a:effectLst/>
                <a:latin typeface="Calibri" panose="020F0502020204030204" pitchFamily="34" charset="0"/>
                <a:ea typeface="Calibri" panose="020F0502020204030204" pitchFamily="34" charset="0"/>
                <a:cs typeface="Times New Roman" panose="02020603050405020304" pitchFamily="18" charset="0"/>
              </a:rPr>
              <a:t>all jene Praktiken des touristischen Geschichtskonsums […], die eine </a:t>
            </a:r>
            <a:r>
              <a:rPr lang="de-DE" sz="2400" i="1" u="sng" dirty="0">
                <a:effectLst/>
                <a:latin typeface="Calibri" panose="020F0502020204030204" pitchFamily="34" charset="0"/>
                <a:ea typeface="Calibri" panose="020F0502020204030204" pitchFamily="34" charset="0"/>
                <a:cs typeface="Times New Roman" panose="02020603050405020304" pitchFamily="18" charset="0"/>
              </a:rPr>
              <a:t>zeitlich begrenzte, physische Ortsveränderung in alltagsferne, unbekannte Räume</a:t>
            </a:r>
            <a:r>
              <a:rPr lang="de-DE" sz="2400" i="1" dirty="0">
                <a:effectLst/>
                <a:latin typeface="Calibri" panose="020F0502020204030204" pitchFamily="34" charset="0"/>
                <a:ea typeface="Calibri" panose="020F0502020204030204" pitchFamily="34" charset="0"/>
                <a:cs typeface="Times New Roman" panose="02020603050405020304" pitchFamily="18" charset="0"/>
              </a:rPr>
              <a:t> voraussetzen und Teil der (</a:t>
            </a:r>
            <a:r>
              <a:rPr lang="de-DE" sz="2400" i="1" dirty="0" err="1">
                <a:effectLst/>
                <a:latin typeface="Calibri" panose="020F0502020204030204" pitchFamily="34" charset="0"/>
                <a:ea typeface="Calibri" panose="020F0502020204030204" pitchFamily="34" charset="0"/>
                <a:cs typeface="Times New Roman" panose="02020603050405020304" pitchFamily="18" charset="0"/>
              </a:rPr>
              <a:t>inter</a:t>
            </a:r>
            <a:r>
              <a:rPr lang="de-DE" sz="2400" i="1" dirty="0">
                <a:effectLst/>
                <a:latin typeface="Calibri" panose="020F0502020204030204" pitchFamily="34" charset="0"/>
                <a:ea typeface="Calibri" panose="020F0502020204030204" pitchFamily="34" charset="0"/>
                <a:cs typeface="Times New Roman" panose="02020603050405020304" pitchFamily="18" charset="0"/>
              </a:rPr>
              <a:t>)nationalen Tourismusindustrie sind. </a:t>
            </a:r>
          </a:p>
          <a:p>
            <a:pPr marL="0" indent="0">
              <a:buNone/>
            </a:pPr>
            <a:r>
              <a:rPr lang="de-DE" sz="2400" i="1" dirty="0">
                <a:effectLst/>
                <a:latin typeface="Calibri" panose="020F0502020204030204" pitchFamily="34" charset="0"/>
                <a:ea typeface="Calibri" panose="020F0502020204030204" pitchFamily="34" charset="0"/>
                <a:cs typeface="Times New Roman" panose="02020603050405020304" pitchFamily="18" charset="0"/>
              </a:rPr>
              <a:t>„</a:t>
            </a:r>
            <a:r>
              <a:rPr lang="de-DE" sz="2400" i="1" dirty="0" err="1">
                <a:effectLst/>
                <a:latin typeface="Calibri" panose="020F0502020204030204" pitchFamily="34" charset="0"/>
                <a:ea typeface="Calibri" panose="020F0502020204030204" pitchFamily="34" charset="0"/>
                <a:cs typeface="Times New Roman" panose="02020603050405020304" pitchFamily="18" charset="0"/>
              </a:rPr>
              <a:t>Touristifizierte</a:t>
            </a:r>
            <a:r>
              <a:rPr lang="de-DE" sz="2400" i="1" dirty="0">
                <a:effectLst/>
                <a:latin typeface="Calibri" panose="020F0502020204030204" pitchFamily="34" charset="0"/>
                <a:ea typeface="Calibri" panose="020F0502020204030204" pitchFamily="34" charset="0"/>
                <a:cs typeface="Times New Roman" panose="02020603050405020304" pitchFamily="18" charset="0"/>
              </a:rPr>
              <a:t>“ Geschichte ist damit immer ein ortsspezifisches Produkt, dessen </a:t>
            </a:r>
            <a:r>
              <a:rPr lang="de-DE" sz="2400" i="1" u="sng" dirty="0">
                <a:effectLst/>
                <a:latin typeface="Calibri" panose="020F0502020204030204" pitchFamily="34" charset="0"/>
                <a:ea typeface="Calibri" panose="020F0502020204030204" pitchFamily="34" charset="0"/>
                <a:cs typeface="Times New Roman" panose="02020603050405020304" pitchFamily="18" charset="0"/>
              </a:rPr>
              <a:t>Konsum an den Besuch einer bestimmten Destination gebunden</a:t>
            </a:r>
            <a:r>
              <a:rPr lang="de-DE" sz="2400" i="1" dirty="0">
                <a:effectLst/>
                <a:latin typeface="Calibri" panose="020F0502020204030204" pitchFamily="34" charset="0"/>
                <a:ea typeface="Calibri" panose="020F0502020204030204" pitchFamily="34" charset="0"/>
                <a:cs typeface="Times New Roman" panose="02020603050405020304" pitchFamily="18" charset="0"/>
              </a:rPr>
              <a:t> ist. </a:t>
            </a:r>
          </a:p>
          <a:p>
            <a:pPr marL="0" indent="0">
              <a:buNone/>
            </a:pPr>
            <a:r>
              <a:rPr lang="de-DE" sz="2400" i="1" dirty="0">
                <a:effectLst/>
                <a:latin typeface="Calibri" panose="020F0502020204030204" pitchFamily="34" charset="0"/>
                <a:ea typeface="Calibri" panose="020F0502020204030204" pitchFamily="34" charset="0"/>
                <a:cs typeface="Times New Roman" panose="02020603050405020304" pitchFamily="18" charset="0"/>
              </a:rPr>
              <a:t>Ihre Untersuchung tangiert einerseits tourismustheoretische Ansätze, andererseits Fragen der ökonomischen, politischen und individuellen Aneignung von Geschichte.</a:t>
            </a:r>
          </a:p>
          <a:p>
            <a:pPr marL="0" indent="0">
              <a:buNone/>
            </a:pPr>
            <a:r>
              <a:rPr lang="de-DE" sz="1200" dirty="0">
                <a:latin typeface="Calibri" panose="020F0502020204030204" pitchFamily="34" charset="0"/>
                <a:cs typeface="Times New Roman" panose="02020603050405020304" pitchFamily="18" charset="0"/>
              </a:rPr>
              <a:t>[Stach: Geschichtstourismus, 2020]</a:t>
            </a:r>
          </a:p>
        </p:txBody>
      </p:sp>
    </p:spTree>
    <p:extLst>
      <p:ext uri="{BB962C8B-B14F-4D97-AF65-F5344CB8AC3E}">
        <p14:creationId xmlns:p14="http://schemas.microsoft.com/office/powerpoint/2010/main" val="8858550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A36A11-C440-003A-B2F4-AE6B69A2C3BA}"/>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59ADB351-DE11-1628-BB27-66EA1AE4548D}"/>
              </a:ext>
            </a:extLst>
          </p:cNvPr>
          <p:cNvSpPr>
            <a:spLocks noGrp="1"/>
          </p:cNvSpPr>
          <p:nvPr>
            <p:ph type="title"/>
          </p:nvPr>
        </p:nvSpPr>
        <p:spPr>
          <a:xfrm>
            <a:off x="929640" y="754235"/>
            <a:ext cx="10515600" cy="1325563"/>
          </a:xfrm>
        </p:spPr>
        <p:txBody>
          <a:bodyPr/>
          <a:lstStyle/>
          <a:p>
            <a:r>
              <a:rPr lang="de-DE" dirty="0"/>
              <a:t>„Geschichtstourismus“ </a:t>
            </a:r>
          </a:p>
        </p:txBody>
      </p:sp>
      <p:sp>
        <p:nvSpPr>
          <p:cNvPr id="6" name="Inhaltsplatzhalter 5">
            <a:extLst>
              <a:ext uri="{FF2B5EF4-FFF2-40B4-BE49-F238E27FC236}">
                <a16:creationId xmlns:a16="http://schemas.microsoft.com/office/drawing/2014/main" id="{F46EB047-46E1-DB4C-3483-C7FC126930EE}"/>
              </a:ext>
            </a:extLst>
          </p:cNvPr>
          <p:cNvSpPr>
            <a:spLocks noGrp="1"/>
          </p:cNvSpPr>
          <p:nvPr>
            <p:ph idx="1"/>
          </p:nvPr>
        </p:nvSpPr>
        <p:spPr>
          <a:xfrm>
            <a:off x="929640" y="2255520"/>
            <a:ext cx="10424160" cy="3890963"/>
          </a:xfrm>
        </p:spPr>
        <p:txBody>
          <a:bodyPr>
            <a:normAutofit/>
          </a:bodyPr>
          <a:lstStyle/>
          <a:p>
            <a:pPr marL="0" indent="0">
              <a:buNone/>
            </a:pPr>
            <a:r>
              <a:rPr lang="de-DE" sz="2400" dirty="0">
                <a:latin typeface="Calibri" panose="020F0502020204030204" pitchFamily="34" charset="0"/>
                <a:ea typeface="Calibri" panose="020F0502020204030204" pitchFamily="34" charset="0"/>
                <a:cs typeface="Times New Roman" panose="02020603050405020304" pitchFamily="18" charset="0"/>
              </a:rPr>
              <a:t>…als doppelte Suche nach dem räumlich und zeitlich Fremden</a:t>
            </a:r>
          </a:p>
          <a:p>
            <a:pPr marL="0" indent="0">
              <a:buNone/>
            </a:pPr>
            <a:r>
              <a:rPr lang="de-DE" sz="2400" dirty="0">
                <a:latin typeface="Calibri" panose="020F0502020204030204" pitchFamily="34" charset="0"/>
                <a:ea typeface="Calibri" panose="020F0502020204030204" pitchFamily="34" charset="0"/>
                <a:cs typeface="Times New Roman" panose="02020603050405020304" pitchFamily="18" charset="0"/>
              </a:rPr>
              <a:t>zentrale Perspektiven:</a:t>
            </a:r>
          </a:p>
          <a:p>
            <a:pPr marL="0" indent="0">
              <a:buNone/>
            </a:pPr>
            <a:r>
              <a:rPr lang="de-DE" sz="2400" dirty="0">
                <a:latin typeface="Calibri" panose="020F0502020204030204" pitchFamily="34" charset="0"/>
                <a:cs typeface="Times New Roman" panose="02020603050405020304" pitchFamily="18" charset="0"/>
              </a:rPr>
              <a:t>	&gt; Imagination und Symbolkonsum („</a:t>
            </a:r>
            <a:r>
              <a:rPr lang="de-DE" sz="2400" dirty="0" err="1">
                <a:latin typeface="Calibri" panose="020F0502020204030204" pitchFamily="34" charset="0"/>
                <a:cs typeface="Times New Roman" panose="02020603050405020304" pitchFamily="18" charset="0"/>
              </a:rPr>
              <a:t>tourist</a:t>
            </a:r>
            <a:r>
              <a:rPr lang="de-DE" sz="2400" dirty="0">
                <a:latin typeface="Calibri" panose="020F0502020204030204" pitchFamily="34" charset="0"/>
                <a:cs typeface="Times New Roman" panose="02020603050405020304" pitchFamily="18" charset="0"/>
              </a:rPr>
              <a:t> </a:t>
            </a:r>
            <a:r>
              <a:rPr lang="de-DE" sz="2400" dirty="0" err="1">
                <a:latin typeface="Calibri" panose="020F0502020204030204" pitchFamily="34" charset="0"/>
                <a:cs typeface="Times New Roman" panose="02020603050405020304" pitchFamily="18" charset="0"/>
              </a:rPr>
              <a:t>gaze</a:t>
            </a:r>
            <a:r>
              <a:rPr lang="de-DE" sz="2400" dirty="0">
                <a:latin typeface="Calibri" panose="020F0502020204030204" pitchFamily="34" charset="0"/>
                <a:cs typeface="Times New Roman" panose="02020603050405020304" pitchFamily="18" charset="0"/>
              </a:rPr>
              <a:t>“ [</a:t>
            </a:r>
            <a:r>
              <a:rPr lang="de-DE" sz="2400" dirty="0" err="1">
                <a:latin typeface="Calibri" panose="020F0502020204030204" pitchFamily="34" charset="0"/>
                <a:cs typeface="Times New Roman" panose="02020603050405020304" pitchFamily="18" charset="0"/>
              </a:rPr>
              <a:t>Urry</a:t>
            </a:r>
            <a:r>
              <a:rPr lang="de-DE" sz="2400" dirty="0">
                <a:latin typeface="Calibri" panose="020F0502020204030204" pitchFamily="34" charset="0"/>
                <a:cs typeface="Times New Roman" panose="02020603050405020304" pitchFamily="18" charset="0"/>
              </a:rPr>
              <a:t> 1990]; „</a:t>
            </a:r>
            <a:r>
              <a:rPr lang="de-DE" sz="2400" dirty="0" err="1">
                <a:latin typeface="Calibri" panose="020F0502020204030204" pitchFamily="34" charset="0"/>
                <a:cs typeface="Times New Roman" panose="02020603050405020304" pitchFamily="18" charset="0"/>
              </a:rPr>
              <a:t>sight</a:t>
            </a:r>
            <a:r>
              <a:rPr lang="de-DE" sz="2400" dirty="0">
                <a:latin typeface="Calibri" panose="020F0502020204030204" pitchFamily="34" charset="0"/>
                <a:cs typeface="Times New Roman" panose="02020603050405020304" pitchFamily="18" charset="0"/>
              </a:rPr>
              <a:t> 	</a:t>
            </a:r>
            <a:r>
              <a:rPr lang="de-DE" sz="2400" dirty="0" err="1">
                <a:latin typeface="Calibri" panose="020F0502020204030204" pitchFamily="34" charset="0"/>
                <a:cs typeface="Times New Roman" panose="02020603050405020304" pitchFamily="18" charset="0"/>
              </a:rPr>
              <a:t>sacralization</a:t>
            </a:r>
            <a:r>
              <a:rPr lang="de-DE" sz="2400" dirty="0">
                <a:latin typeface="Calibri" panose="020F0502020204030204" pitchFamily="34" charset="0"/>
                <a:cs typeface="Times New Roman" panose="02020603050405020304" pitchFamily="18" charset="0"/>
              </a:rPr>
              <a:t>“ [</a:t>
            </a:r>
            <a:r>
              <a:rPr lang="de-DE" sz="2400" dirty="0" err="1">
                <a:latin typeface="Calibri" panose="020F0502020204030204" pitchFamily="34" charset="0"/>
                <a:cs typeface="Times New Roman" panose="02020603050405020304" pitchFamily="18" charset="0"/>
              </a:rPr>
              <a:t>MacCannell</a:t>
            </a:r>
            <a:r>
              <a:rPr lang="de-DE" sz="2400" dirty="0">
                <a:latin typeface="Calibri" panose="020F0502020204030204" pitchFamily="34" charset="0"/>
                <a:cs typeface="Times New Roman" panose="02020603050405020304" pitchFamily="18" charset="0"/>
              </a:rPr>
              <a:t> 1976] u.a.)</a:t>
            </a:r>
          </a:p>
          <a:p>
            <a:pPr marL="0" indent="0">
              <a:buNone/>
            </a:pPr>
            <a:r>
              <a:rPr lang="de-DE" sz="2400" dirty="0">
                <a:latin typeface="Calibri" panose="020F0502020204030204" pitchFamily="34" charset="0"/>
                <a:cs typeface="Times New Roman" panose="02020603050405020304" pitchFamily="18" charset="0"/>
              </a:rPr>
              <a:t>	&gt; Körperlichkeit („</a:t>
            </a:r>
            <a:r>
              <a:rPr lang="de-DE" sz="2400" dirty="0" err="1">
                <a:latin typeface="Calibri" panose="020F0502020204030204" pitchFamily="34" charset="0"/>
                <a:cs typeface="Times New Roman" panose="02020603050405020304" pitchFamily="18" charset="0"/>
              </a:rPr>
              <a:t>Sight</a:t>
            </a:r>
            <a:r>
              <a:rPr lang="de-DE" sz="2400" i="1" dirty="0" err="1">
                <a:latin typeface="Calibri" panose="020F0502020204030204" pitchFamily="34" charset="0"/>
                <a:cs typeface="Times New Roman" panose="02020603050405020304" pitchFamily="18" charset="0"/>
              </a:rPr>
              <a:t>sens</a:t>
            </a:r>
            <a:r>
              <a:rPr lang="de-DE" sz="2400" dirty="0" err="1">
                <a:latin typeface="Calibri" panose="020F0502020204030204" pitchFamily="34" charset="0"/>
                <a:cs typeface="Times New Roman" panose="02020603050405020304" pitchFamily="18" charset="0"/>
              </a:rPr>
              <a:t>ing</a:t>
            </a:r>
            <a:r>
              <a:rPr lang="de-DE" sz="2400" dirty="0">
                <a:latin typeface="Calibri" panose="020F0502020204030204" pitchFamily="34" charset="0"/>
                <a:cs typeface="Times New Roman" panose="02020603050405020304" pitchFamily="18" charset="0"/>
              </a:rPr>
              <a:t>“ statt nur „Sight</a:t>
            </a:r>
            <a:r>
              <a:rPr lang="de-DE" sz="2400" i="1" dirty="0">
                <a:latin typeface="Calibri" panose="020F0502020204030204" pitchFamily="34" charset="0"/>
                <a:cs typeface="Times New Roman" panose="02020603050405020304" pitchFamily="18" charset="0"/>
              </a:rPr>
              <a:t>see</a:t>
            </a:r>
            <a:r>
              <a:rPr lang="de-DE" sz="2400" dirty="0">
                <a:latin typeface="Calibri" panose="020F0502020204030204" pitchFamily="34" charset="0"/>
                <a:cs typeface="Times New Roman" panose="02020603050405020304" pitchFamily="18" charset="0"/>
              </a:rPr>
              <a:t>ing“?; Interaktion 	zwischenmenschlich und mit dem Raum; Performativität: touristische 	Choreographien etc.)</a:t>
            </a:r>
          </a:p>
          <a:p>
            <a:pPr marL="0" indent="0">
              <a:buNone/>
            </a:pPr>
            <a:r>
              <a:rPr lang="de-DE" sz="2400" i="1" dirty="0">
                <a:latin typeface="Calibri" panose="020F0502020204030204" pitchFamily="34" charset="0"/>
                <a:cs typeface="Times New Roman" panose="02020603050405020304" pitchFamily="18" charset="0"/>
              </a:rPr>
              <a:t>Welche Folgen haben die Spezifika des Tourismus für die (darin entstehenden/ tradierten/ hinterfragten) Vorstellungen über Vergangenheit/Geschichte?</a:t>
            </a:r>
          </a:p>
          <a:p>
            <a:pPr marL="0" indent="0">
              <a:buNone/>
            </a:pPr>
            <a:r>
              <a:rPr lang="de-DE" sz="1200" i="1" dirty="0">
                <a:latin typeface="Calibri" panose="020F0502020204030204" pitchFamily="34" charset="0"/>
                <a:cs typeface="Times New Roman" panose="02020603050405020304" pitchFamily="18" charset="0"/>
              </a:rPr>
              <a:t> </a:t>
            </a:r>
            <a:endParaRPr lang="de-DE" sz="2400" i="1" dirty="0">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233972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C486EF8-EE0E-7E8A-B244-FE524A58C1BA}"/>
              </a:ext>
            </a:extLst>
          </p:cNvPr>
          <p:cNvSpPr>
            <a:spLocks noGrp="1"/>
          </p:cNvSpPr>
          <p:nvPr>
            <p:ph type="title"/>
          </p:nvPr>
        </p:nvSpPr>
        <p:spPr/>
        <p:txBody>
          <a:bodyPr/>
          <a:lstStyle/>
          <a:p>
            <a:r>
              <a:rPr lang="de-DE" dirty="0"/>
              <a:t>„Geschichtstourismus“/“</a:t>
            </a:r>
            <a:r>
              <a:rPr lang="de-DE" dirty="0" err="1"/>
              <a:t>HisTourismus</a:t>
            </a:r>
            <a:r>
              <a:rPr lang="de-DE" dirty="0"/>
              <a:t>“</a:t>
            </a:r>
          </a:p>
        </p:txBody>
      </p:sp>
      <p:sp>
        <p:nvSpPr>
          <p:cNvPr id="3" name="Inhaltsplatzhalter 2">
            <a:extLst>
              <a:ext uri="{FF2B5EF4-FFF2-40B4-BE49-F238E27FC236}">
                <a16:creationId xmlns:a16="http://schemas.microsoft.com/office/drawing/2014/main" id="{0F4820BC-E63E-B49A-C98B-69D892531973}"/>
              </a:ext>
            </a:extLst>
          </p:cNvPr>
          <p:cNvSpPr>
            <a:spLocks noGrp="1"/>
          </p:cNvSpPr>
          <p:nvPr>
            <p:ph idx="1"/>
          </p:nvPr>
        </p:nvSpPr>
        <p:spPr/>
        <p:txBody>
          <a:bodyPr>
            <a:normAutofit fontScale="77500" lnSpcReduction="20000"/>
          </a:bodyPr>
          <a:lstStyle/>
          <a:p>
            <a:pPr marL="0" indent="0">
              <a:buNone/>
            </a:pPr>
            <a:r>
              <a:rPr lang="de-DE" sz="2600" dirty="0"/>
              <a:t>unterschiedliche disziplinäre Perspektiven:</a:t>
            </a:r>
          </a:p>
          <a:p>
            <a:pPr marL="0" indent="0">
              <a:buNone/>
            </a:pPr>
            <a:endParaRPr lang="de-DE" sz="2600" dirty="0"/>
          </a:p>
          <a:p>
            <a:pPr marL="514350" indent="-514350">
              <a:buAutoNum type="arabicParenBoth"/>
            </a:pPr>
            <a:r>
              <a:rPr lang="de-DE" sz="2600" dirty="0"/>
              <a:t>Hanno Hochmuth (2012): </a:t>
            </a:r>
            <a:r>
              <a:rPr lang="de-DE" sz="2600" dirty="0" err="1"/>
              <a:t>HisTourismus</a:t>
            </a:r>
            <a:r>
              <a:rPr lang="de-DE" sz="2600" dirty="0"/>
              <a:t>. Public </a:t>
            </a:r>
            <a:r>
              <a:rPr lang="de-DE" sz="2600" dirty="0" err="1"/>
              <a:t>History</a:t>
            </a:r>
            <a:r>
              <a:rPr lang="de-DE" sz="2600" dirty="0"/>
              <a:t> und Berlin-Tourismus</a:t>
            </a:r>
          </a:p>
          <a:p>
            <a:pPr marL="514350" indent="-514350">
              <a:buAutoNum type="arabicParenBoth"/>
            </a:pPr>
            <a:r>
              <a:rPr lang="de-DE" sz="2600" dirty="0"/>
              <a:t>Bernd Mütter (2014): His Tourismus. Raum, Geschichte und Historisches Lernen</a:t>
            </a:r>
          </a:p>
          <a:p>
            <a:pPr marL="514350" indent="-514350">
              <a:buAutoNum type="arabicParenBoth"/>
            </a:pPr>
            <a:r>
              <a:rPr lang="de-DE" sz="2600" dirty="0"/>
              <a:t>Wiebke Kolbe (2021): Geschichtstourismus</a:t>
            </a:r>
          </a:p>
          <a:p>
            <a:pPr marL="0" indent="0">
              <a:buNone/>
            </a:pPr>
            <a:endParaRPr lang="de-DE" sz="2600" dirty="0"/>
          </a:p>
          <a:p>
            <a:pPr marL="0" indent="0">
              <a:buNone/>
            </a:pPr>
            <a:r>
              <a:rPr lang="de-DE" sz="2600" i="1" dirty="0">
                <a:solidFill>
                  <a:schemeClr val="accent2">
                    <a:lumMod val="75000"/>
                  </a:schemeClr>
                </a:solidFill>
              </a:rPr>
              <a:t>ÜBUNG</a:t>
            </a:r>
          </a:p>
          <a:p>
            <a:pPr marL="0" indent="0">
              <a:buNone/>
            </a:pPr>
            <a:r>
              <a:rPr lang="de-DE" sz="2600" i="1" dirty="0">
                <a:solidFill>
                  <a:schemeClr val="accent2">
                    <a:lumMod val="75000"/>
                  </a:schemeClr>
                </a:solidFill>
              </a:rPr>
              <a:t>Bilden Sie Gruppen mit je drei Personen. Jede Person der Gruppe wählt einen anderen Text aus. </a:t>
            </a:r>
          </a:p>
          <a:p>
            <a:pPr marL="0" indent="0">
              <a:buNone/>
            </a:pPr>
            <a:r>
              <a:rPr lang="de-DE" sz="2600" i="1" dirty="0">
                <a:solidFill>
                  <a:schemeClr val="accent2">
                    <a:lumMod val="75000"/>
                  </a:schemeClr>
                </a:solidFill>
              </a:rPr>
              <a:t>Aufgabe: „Überfliegen“ Sie die Struktur des ausgewählten Textes und lesen Sie die markierten Passagen genauer (15-20 min). Stellen Sie sich gegenseitig die Texte entlang der folgenden Fragen vor und diskutieren sie die Unterschiede (15-20 min):</a:t>
            </a:r>
          </a:p>
          <a:p>
            <a:pPr marL="0" indent="0">
              <a:buNone/>
            </a:pPr>
            <a:r>
              <a:rPr lang="de-DE" sz="2600" i="1" dirty="0">
                <a:solidFill>
                  <a:schemeClr val="accent2">
                    <a:lumMod val="75000"/>
                  </a:schemeClr>
                </a:solidFill>
              </a:rPr>
              <a:t>-Welche Fachdisziplin bzw. Forschungsperspektive repräsentiert der Text?</a:t>
            </a:r>
          </a:p>
          <a:p>
            <a:pPr marL="0" indent="0">
              <a:buNone/>
            </a:pPr>
            <a:r>
              <a:rPr lang="de-DE" sz="2600" i="1" dirty="0">
                <a:solidFill>
                  <a:schemeClr val="accent2">
                    <a:lumMod val="75000"/>
                  </a:schemeClr>
                </a:solidFill>
              </a:rPr>
              <a:t>-Welche Haltung zum „Geschichtstourismus“ wird darin vertreten und wie wird er definiert?   </a:t>
            </a:r>
          </a:p>
          <a:p>
            <a:pPr marL="0" indent="0">
              <a:buNone/>
            </a:pPr>
            <a:endParaRPr lang="de-DE" dirty="0"/>
          </a:p>
        </p:txBody>
      </p:sp>
    </p:spTree>
    <p:extLst>
      <p:ext uri="{BB962C8B-B14F-4D97-AF65-F5344CB8AC3E}">
        <p14:creationId xmlns:p14="http://schemas.microsoft.com/office/powerpoint/2010/main" val="21434088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EAB0FBC-2F35-39A4-2504-048A6D82FA6E}"/>
              </a:ext>
            </a:extLst>
          </p:cNvPr>
          <p:cNvSpPr>
            <a:spLocks noGrp="1"/>
          </p:cNvSpPr>
          <p:nvPr>
            <p:ph type="title"/>
          </p:nvPr>
        </p:nvSpPr>
        <p:spPr/>
        <p:txBody>
          <a:bodyPr/>
          <a:lstStyle/>
          <a:p>
            <a:endParaRPr lang="de-DE"/>
          </a:p>
        </p:txBody>
      </p:sp>
      <p:graphicFrame>
        <p:nvGraphicFramePr>
          <p:cNvPr id="4" name="Inhaltsplatzhalter 3">
            <a:extLst>
              <a:ext uri="{FF2B5EF4-FFF2-40B4-BE49-F238E27FC236}">
                <a16:creationId xmlns:a16="http://schemas.microsoft.com/office/drawing/2014/main" id="{19008CDE-C932-2B6C-3CB0-F7653FA14BFB}"/>
              </a:ext>
            </a:extLst>
          </p:cNvPr>
          <p:cNvGraphicFramePr>
            <a:graphicFrameLocks noGrp="1"/>
          </p:cNvGraphicFramePr>
          <p:nvPr>
            <p:ph idx="1"/>
            <p:extLst>
              <p:ext uri="{D42A27DB-BD31-4B8C-83A1-F6EECF244321}">
                <p14:modId xmlns:p14="http://schemas.microsoft.com/office/powerpoint/2010/main" val="2657737018"/>
              </p:ext>
            </p:extLst>
          </p:nvPr>
        </p:nvGraphicFramePr>
        <p:xfrm>
          <a:off x="838200" y="1825625"/>
          <a:ext cx="10515597" cy="4028440"/>
        </p:xfrm>
        <a:graphic>
          <a:graphicData uri="http://schemas.openxmlformats.org/drawingml/2006/table">
            <a:tbl>
              <a:tblPr firstRow="1" bandRow="1">
                <a:tableStyleId>{5C22544A-7EE6-4342-B048-85BDC9FD1C3A}</a:tableStyleId>
              </a:tblPr>
              <a:tblGrid>
                <a:gridCol w="3505199">
                  <a:extLst>
                    <a:ext uri="{9D8B030D-6E8A-4147-A177-3AD203B41FA5}">
                      <a16:colId xmlns:a16="http://schemas.microsoft.com/office/drawing/2014/main" val="3413346057"/>
                    </a:ext>
                  </a:extLst>
                </a:gridCol>
                <a:gridCol w="3505199">
                  <a:extLst>
                    <a:ext uri="{9D8B030D-6E8A-4147-A177-3AD203B41FA5}">
                      <a16:colId xmlns:a16="http://schemas.microsoft.com/office/drawing/2014/main" val="2175374294"/>
                    </a:ext>
                  </a:extLst>
                </a:gridCol>
                <a:gridCol w="3505199">
                  <a:extLst>
                    <a:ext uri="{9D8B030D-6E8A-4147-A177-3AD203B41FA5}">
                      <a16:colId xmlns:a16="http://schemas.microsoft.com/office/drawing/2014/main" val="2965528112"/>
                    </a:ext>
                  </a:extLst>
                </a:gridCol>
              </a:tblGrid>
              <a:tr h="370840">
                <a:tc>
                  <a:txBody>
                    <a:bodyPr/>
                    <a:lstStyle/>
                    <a:p>
                      <a:r>
                        <a:rPr lang="de-DE" dirty="0"/>
                        <a:t>Hochmuth: „</a:t>
                      </a:r>
                      <a:r>
                        <a:rPr lang="de-DE" dirty="0" err="1"/>
                        <a:t>HisTourismus</a:t>
                      </a:r>
                      <a:r>
                        <a:rPr lang="de-DE" dirty="0"/>
                        <a:t>“</a:t>
                      </a:r>
                    </a:p>
                  </a:txBody>
                  <a:tcPr>
                    <a:lnB w="12700" cap="flat" cmpd="sng" algn="ctr">
                      <a:solidFill>
                        <a:schemeClr val="tx1"/>
                      </a:solidFill>
                      <a:prstDash val="solid"/>
                      <a:round/>
                      <a:headEnd type="none" w="med" len="med"/>
                      <a:tailEnd type="none" w="med" len="med"/>
                    </a:lnB>
                  </a:tcPr>
                </a:tc>
                <a:tc>
                  <a:txBody>
                    <a:bodyPr/>
                    <a:lstStyle/>
                    <a:p>
                      <a:r>
                        <a:rPr lang="de-DE" dirty="0"/>
                        <a:t>Mütter: „</a:t>
                      </a:r>
                      <a:r>
                        <a:rPr lang="de-DE" dirty="0" err="1"/>
                        <a:t>HisTourismus</a:t>
                      </a:r>
                      <a:r>
                        <a:rPr lang="de-DE" dirty="0"/>
                        <a:t>“</a:t>
                      </a:r>
                    </a:p>
                  </a:txBody>
                  <a:tcPr/>
                </a:tc>
                <a:tc>
                  <a:txBody>
                    <a:bodyPr/>
                    <a:lstStyle/>
                    <a:p>
                      <a:r>
                        <a:rPr lang="de-DE" dirty="0"/>
                        <a:t>Kolbe: „Geschichtstourismus“</a:t>
                      </a:r>
                    </a:p>
                  </a:txBody>
                  <a:tcPr/>
                </a:tc>
                <a:extLst>
                  <a:ext uri="{0D108BD9-81ED-4DB2-BD59-A6C34878D82A}">
                    <a16:rowId xmlns:a16="http://schemas.microsoft.com/office/drawing/2014/main" val="4173656802"/>
                  </a:ext>
                </a:extLst>
              </a:tr>
              <a:tr h="370840">
                <a:tc>
                  <a:txBody>
                    <a:bodyPr/>
                    <a:lstStyle/>
                    <a:p>
                      <a:r>
                        <a:rPr lang="de-DE" dirty="0"/>
                        <a:t>Public </a:t>
                      </a:r>
                      <a:r>
                        <a:rPr lang="de-DE" dirty="0" err="1"/>
                        <a:t>History</a:t>
                      </a:r>
                      <a:r>
                        <a:rPr lang="de-DE" dirty="0"/>
                        <a:t> / Heritage Studies</a:t>
                      </a:r>
                    </a:p>
                    <a:p>
                      <a:endParaRPr lang="de-DE" dirty="0"/>
                    </a:p>
                    <a:p>
                      <a:endParaRPr lang="de-DE" dirty="0"/>
                    </a:p>
                    <a:p>
                      <a:r>
                        <a:rPr lang="de-DE" dirty="0"/>
                        <a:t>Neutrale Perspektive auf Tourismus-/ Heritage Industrie</a:t>
                      </a:r>
                    </a:p>
                    <a:p>
                      <a:endParaRPr lang="de-DE" dirty="0"/>
                    </a:p>
                    <a:p>
                      <a:endParaRPr lang="de-DE" dirty="0"/>
                    </a:p>
                    <a:p>
                      <a:endParaRPr lang="de-DE" dirty="0"/>
                    </a:p>
                    <a:p>
                      <a:endParaRPr lang="de-DE" dirty="0"/>
                    </a:p>
                    <a:p>
                      <a:endParaRPr lang="de-DE" dirty="0"/>
                    </a:p>
                    <a:p>
                      <a:endParaRPr lang="de-DE" dirty="0"/>
                    </a:p>
                    <a:p>
                      <a:endParaRPr lang="de-DE" dirty="0"/>
                    </a:p>
                    <a:p>
                      <a:endParaRPr lang="de-DE" dirty="0"/>
                    </a:p>
                  </a:txBody>
                  <a:tcPr>
                    <a:lnT w="12700" cap="flat" cmpd="sng" algn="ctr">
                      <a:solidFill>
                        <a:schemeClr val="tx1"/>
                      </a:solidFill>
                      <a:prstDash val="solid"/>
                      <a:round/>
                      <a:headEnd type="none" w="med" len="med"/>
                      <a:tailEnd type="none" w="med" len="med"/>
                    </a:lnT>
                  </a:tcPr>
                </a:tc>
                <a:tc>
                  <a:txBody>
                    <a:bodyPr/>
                    <a:lstStyle/>
                    <a:p>
                      <a:r>
                        <a:rPr lang="de-DE" dirty="0"/>
                        <a:t>Geschichtsdidaktik (Erwachsenenbildung)</a:t>
                      </a:r>
                    </a:p>
                    <a:p>
                      <a:endParaRPr lang="de-DE" dirty="0"/>
                    </a:p>
                    <a:p>
                      <a:r>
                        <a:rPr lang="de-DE" dirty="0"/>
                        <a:t>Normativ-kritische Perspektive auf Tourismusindustrie (Defizite der Geschichtsvermittlung in kommerziellen Angeboten)</a:t>
                      </a:r>
                    </a:p>
                  </a:txBody>
                  <a:tcPr/>
                </a:tc>
                <a:tc>
                  <a:txBody>
                    <a:bodyPr/>
                    <a:lstStyle/>
                    <a:p>
                      <a:r>
                        <a:rPr lang="de-DE" dirty="0"/>
                        <a:t>Public </a:t>
                      </a:r>
                      <a:r>
                        <a:rPr lang="de-DE" dirty="0" err="1"/>
                        <a:t>History</a:t>
                      </a:r>
                      <a:r>
                        <a:rPr lang="de-DE" dirty="0"/>
                        <a:t> (Theorie und angewandt; Lehrbuch)</a:t>
                      </a:r>
                    </a:p>
                    <a:p>
                      <a:endParaRPr lang="de-DE" dirty="0"/>
                    </a:p>
                    <a:p>
                      <a:r>
                        <a:rPr lang="de-DE" dirty="0"/>
                        <a:t>Tourismusindustrie als potenzieller Arbeitsmarkt für Leser*innen/Public-</a:t>
                      </a:r>
                      <a:r>
                        <a:rPr lang="de-DE" dirty="0" err="1"/>
                        <a:t>History</a:t>
                      </a:r>
                      <a:r>
                        <a:rPr lang="de-DE"/>
                        <a:t>-Studierende</a:t>
                      </a:r>
                      <a:endParaRPr lang="de-DE" dirty="0"/>
                    </a:p>
                    <a:p>
                      <a:endParaRPr lang="de-DE" dirty="0"/>
                    </a:p>
                  </a:txBody>
                  <a:tcPr/>
                </a:tc>
                <a:extLst>
                  <a:ext uri="{0D108BD9-81ED-4DB2-BD59-A6C34878D82A}">
                    <a16:rowId xmlns:a16="http://schemas.microsoft.com/office/drawing/2014/main" val="2436924246"/>
                  </a:ext>
                </a:extLst>
              </a:tr>
            </a:tbl>
          </a:graphicData>
        </a:graphic>
      </p:graphicFrame>
    </p:spTree>
    <p:extLst>
      <p:ext uri="{BB962C8B-B14F-4D97-AF65-F5344CB8AC3E}">
        <p14:creationId xmlns:p14="http://schemas.microsoft.com/office/powerpoint/2010/main" val="38929064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D3F1342-DF23-C342-6AEE-365A629398DC}"/>
              </a:ext>
            </a:extLst>
          </p:cNvPr>
          <p:cNvSpPr>
            <a:spLocks noGrp="1"/>
          </p:cNvSpPr>
          <p:nvPr>
            <p:ph type="title"/>
          </p:nvPr>
        </p:nvSpPr>
        <p:spPr>
          <a:xfrm>
            <a:off x="1333500" y="681037"/>
            <a:ext cx="10045700" cy="1325563"/>
          </a:xfrm>
        </p:spPr>
        <p:txBody>
          <a:bodyPr/>
          <a:lstStyle/>
          <a:p>
            <a:r>
              <a:rPr lang="de-DE" dirty="0"/>
              <a:t>„</a:t>
            </a:r>
            <a:r>
              <a:rPr lang="de-DE" dirty="0" err="1"/>
              <a:t>Histotainment</a:t>
            </a:r>
            <a:r>
              <a:rPr lang="de-DE" dirty="0"/>
              <a:t>“</a:t>
            </a:r>
          </a:p>
        </p:txBody>
      </p:sp>
      <p:sp>
        <p:nvSpPr>
          <p:cNvPr id="3" name="Inhaltsplatzhalter 2">
            <a:extLst>
              <a:ext uri="{FF2B5EF4-FFF2-40B4-BE49-F238E27FC236}">
                <a16:creationId xmlns:a16="http://schemas.microsoft.com/office/drawing/2014/main" id="{6BA2A669-21E3-CEE3-C61E-3CD75E626326}"/>
              </a:ext>
            </a:extLst>
          </p:cNvPr>
          <p:cNvSpPr>
            <a:spLocks noGrp="1"/>
          </p:cNvSpPr>
          <p:nvPr>
            <p:ph idx="1"/>
          </p:nvPr>
        </p:nvSpPr>
        <p:spPr>
          <a:xfrm>
            <a:off x="1422400" y="1825625"/>
            <a:ext cx="8686800" cy="4351338"/>
          </a:xfrm>
        </p:spPr>
        <p:txBody>
          <a:bodyPr>
            <a:normAutofit/>
          </a:bodyPr>
          <a:lstStyle/>
          <a:p>
            <a:pPr marL="0" indent="0" algn="l">
              <a:buNone/>
            </a:pPr>
            <a:r>
              <a:rPr lang="de-DE" sz="1800" b="0" i="1" u="none" strike="noStrike" baseline="0" dirty="0">
                <a:solidFill>
                  <a:srgbClr val="1A1A18"/>
                </a:solidFill>
                <a:latin typeface="TheSans-Italic"/>
              </a:rPr>
              <a:t>„</a:t>
            </a:r>
            <a:r>
              <a:rPr lang="de-DE" sz="1800" b="0" i="1" u="none" strike="noStrike" baseline="0" dirty="0" err="1">
                <a:solidFill>
                  <a:srgbClr val="1A1A18"/>
                </a:solidFill>
                <a:latin typeface="TheSans-Italic"/>
              </a:rPr>
              <a:t>Histotainment</a:t>
            </a:r>
            <a:r>
              <a:rPr lang="de-DE" sz="1800" b="0" i="1" u="none" strike="noStrike" baseline="0" dirty="0">
                <a:solidFill>
                  <a:srgbClr val="1A1A18"/>
                </a:solidFill>
                <a:latin typeface="TheSans-Italic"/>
              </a:rPr>
              <a:t> </a:t>
            </a:r>
            <a:r>
              <a:rPr lang="de-DE" sz="1800" b="0" i="0" u="none" strike="noStrike" baseline="0" dirty="0">
                <a:solidFill>
                  <a:srgbClr val="1A1A18"/>
                </a:solidFill>
                <a:latin typeface="TheSans-Plain"/>
              </a:rPr>
              <a:t>ist ein Schachtelwort aus </a:t>
            </a:r>
            <a:r>
              <a:rPr lang="de-DE" sz="1800" b="0" i="1" u="none" strike="noStrike" baseline="0" dirty="0" err="1">
                <a:solidFill>
                  <a:srgbClr val="1A1A18"/>
                </a:solidFill>
                <a:latin typeface="TheSans-Italic"/>
              </a:rPr>
              <a:t>History</a:t>
            </a:r>
            <a:r>
              <a:rPr lang="de-DE" sz="1800" b="0" i="1" u="none" strike="noStrike" baseline="0" dirty="0">
                <a:solidFill>
                  <a:srgbClr val="1A1A18"/>
                </a:solidFill>
                <a:latin typeface="TheSans-Italic"/>
              </a:rPr>
              <a:t> </a:t>
            </a:r>
            <a:r>
              <a:rPr lang="de-DE" sz="1800" b="0" i="0" u="none" strike="noStrike" baseline="0" dirty="0">
                <a:solidFill>
                  <a:srgbClr val="1A1A18"/>
                </a:solidFill>
                <a:latin typeface="TheSans-Plain"/>
              </a:rPr>
              <a:t>und </a:t>
            </a:r>
            <a:r>
              <a:rPr lang="de-DE" sz="1800" b="0" i="1" u="none" strike="noStrike" baseline="0" dirty="0">
                <a:solidFill>
                  <a:srgbClr val="1A1A18"/>
                </a:solidFill>
                <a:latin typeface="TheSans-Italic"/>
              </a:rPr>
              <a:t>Entertainment, </a:t>
            </a:r>
            <a:r>
              <a:rPr lang="de-DE" sz="1800" b="0" i="0" u="none" strike="noStrike" baseline="0" dirty="0">
                <a:solidFill>
                  <a:srgbClr val="1A1A18"/>
                </a:solidFill>
                <a:latin typeface="TheSans-Plain"/>
              </a:rPr>
              <a:t>das die kommerzialisierte, unterhaltsame Vermittlung von Geschichte bezeichnet. Dabei kommt es vorwiegend auf den Unterhaltungsaspekt und weniger auf historische Korrektheit an. </a:t>
            </a:r>
            <a:r>
              <a:rPr lang="de-DE" sz="1800" b="0" i="1" u="none" strike="noStrike" baseline="0" dirty="0" err="1">
                <a:solidFill>
                  <a:srgbClr val="1A1A18"/>
                </a:solidFill>
                <a:latin typeface="TheSans-Italic"/>
              </a:rPr>
              <a:t>Histotainment</a:t>
            </a:r>
            <a:r>
              <a:rPr lang="de-DE" sz="1800" b="0" i="1" u="none" strike="noStrike" baseline="0" dirty="0">
                <a:solidFill>
                  <a:srgbClr val="1A1A18"/>
                </a:solidFill>
                <a:latin typeface="TheSans-Italic"/>
              </a:rPr>
              <a:t> </a:t>
            </a:r>
            <a:r>
              <a:rPr lang="de-DE" sz="1800" b="0" i="0" u="none" strike="noStrike" baseline="0" dirty="0">
                <a:solidFill>
                  <a:srgbClr val="1A1A18"/>
                </a:solidFill>
                <a:latin typeface="TheSans-Plain"/>
              </a:rPr>
              <a:t>gab es bereits im 19. Jahrhundert mit historischen Romanen, Dramen und Historiengemälden. Im 20. Jahrhundert kamen historische Hörspiele, Historienfilme, historische Doku-Soaps und Computerspiele hinzu. Auch Mittelaltermärkte und Ritterspiele gehören zum </a:t>
            </a:r>
            <a:r>
              <a:rPr lang="de-DE" sz="1800" b="0" i="1" u="none" strike="noStrike" baseline="0" dirty="0" err="1">
                <a:solidFill>
                  <a:srgbClr val="1A1A18"/>
                </a:solidFill>
                <a:latin typeface="TheSans-Italic"/>
              </a:rPr>
              <a:t>Histotainment</a:t>
            </a:r>
            <a:r>
              <a:rPr lang="de-DE" sz="1800" b="0" i="1" u="none" strike="noStrike" baseline="0" dirty="0">
                <a:solidFill>
                  <a:srgbClr val="1A1A18"/>
                </a:solidFill>
                <a:latin typeface="TheSans-Italic"/>
              </a:rPr>
              <a:t>. </a:t>
            </a:r>
            <a:r>
              <a:rPr lang="de-DE" sz="1800" b="0" i="0" u="none" strike="noStrike" baseline="0" dirty="0">
                <a:solidFill>
                  <a:srgbClr val="1A1A18"/>
                </a:solidFill>
                <a:latin typeface="TheSans-Plain"/>
              </a:rPr>
              <a:t>Es ist ein wesentlicher Bestandteil öffentlicher Geschichtsvermittlung und beeinflusst das Geschichtsbild vieler Menschen. Historiker*innen sehen es häufig kritisch, weil es eine historische Korrektheit suggeriert, die es nicht hat, und Geschichte auf ein vereinfachtes Bild von Vergangenheit reduziert. So würden falsche Geschichtsbilder in den Köpfen der Menschen erzeugt (</a:t>
            </a:r>
            <a:r>
              <a:rPr lang="de-DE" sz="1800" b="0" i="0" u="none" strike="noStrike" baseline="0" dirty="0" err="1">
                <a:solidFill>
                  <a:srgbClr val="1A1A18"/>
                </a:solidFill>
                <a:latin typeface="TheSans-Plain"/>
              </a:rPr>
              <a:t>Hardtwig</a:t>
            </a:r>
            <a:r>
              <a:rPr lang="de-DE" sz="1800" b="0" i="0" u="none" strike="noStrike" baseline="0" dirty="0">
                <a:solidFill>
                  <a:srgbClr val="1A1A18"/>
                </a:solidFill>
                <a:latin typeface="TheSans-Plain"/>
              </a:rPr>
              <a:t> 2010; </a:t>
            </a:r>
            <a:r>
              <a:rPr lang="de-DE" sz="1800" b="0" i="0" u="none" strike="noStrike" baseline="0" dirty="0" err="1">
                <a:solidFill>
                  <a:srgbClr val="1A1A18"/>
                </a:solidFill>
                <a:latin typeface="TheSans-Plain"/>
              </a:rPr>
              <a:t>Hardtwig</a:t>
            </a:r>
            <a:r>
              <a:rPr lang="de-DE" sz="1800" b="0" i="0" u="none" strike="noStrike" baseline="0" dirty="0">
                <a:solidFill>
                  <a:srgbClr val="1A1A18"/>
                </a:solidFill>
                <a:latin typeface="TheSans-Plain"/>
              </a:rPr>
              <a:t> / </a:t>
            </a:r>
            <a:r>
              <a:rPr lang="de-DE" sz="1800" b="0" i="0" u="none" strike="noStrike" baseline="0" dirty="0" err="1">
                <a:solidFill>
                  <a:srgbClr val="1A1A18"/>
                </a:solidFill>
                <a:latin typeface="TheSans-Plain"/>
              </a:rPr>
              <a:t>Schug</a:t>
            </a:r>
            <a:r>
              <a:rPr lang="de-DE" sz="1800" b="0" i="0" u="none" strike="noStrike" baseline="0" dirty="0">
                <a:solidFill>
                  <a:srgbClr val="1A1A18"/>
                </a:solidFill>
                <a:latin typeface="TheSans-Plain"/>
              </a:rPr>
              <a:t> 2009).“</a:t>
            </a:r>
            <a:endParaRPr lang="de-DE" sz="1800" dirty="0">
              <a:solidFill>
                <a:srgbClr val="1A1A18"/>
              </a:solidFill>
              <a:latin typeface="TheSans-Plain"/>
            </a:endParaRPr>
          </a:p>
          <a:p>
            <a:pPr marL="0" indent="0" algn="l">
              <a:buNone/>
            </a:pPr>
            <a:r>
              <a:rPr lang="de-DE" sz="1800" dirty="0">
                <a:solidFill>
                  <a:srgbClr val="1A1A18"/>
                </a:solidFill>
                <a:latin typeface="TheSans-Plain"/>
              </a:rPr>
              <a:t>aus: Kolbe: Geschichtstourismus, S. 40.</a:t>
            </a:r>
            <a:endParaRPr lang="de-DE" dirty="0"/>
          </a:p>
        </p:txBody>
      </p:sp>
    </p:spTree>
    <p:extLst>
      <p:ext uri="{BB962C8B-B14F-4D97-AF65-F5344CB8AC3E}">
        <p14:creationId xmlns:p14="http://schemas.microsoft.com/office/powerpoint/2010/main" val="31232856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00054B7-AABB-4ECF-51D8-73E8F213DE29}"/>
              </a:ext>
            </a:extLst>
          </p:cNvPr>
          <p:cNvSpPr>
            <a:spLocks noGrp="1"/>
          </p:cNvSpPr>
          <p:nvPr>
            <p:ph type="title"/>
          </p:nvPr>
        </p:nvSpPr>
        <p:spPr/>
        <p:txBody>
          <a:bodyPr>
            <a:normAutofit/>
          </a:bodyPr>
          <a:lstStyle/>
          <a:p>
            <a:r>
              <a:rPr lang="de-DE" dirty="0"/>
              <a:t>„Authentizität“ </a:t>
            </a:r>
          </a:p>
        </p:txBody>
      </p:sp>
      <p:sp>
        <p:nvSpPr>
          <p:cNvPr id="3" name="Inhaltsplatzhalter 2">
            <a:extLst>
              <a:ext uri="{FF2B5EF4-FFF2-40B4-BE49-F238E27FC236}">
                <a16:creationId xmlns:a16="http://schemas.microsoft.com/office/drawing/2014/main" id="{F1ED824E-9304-3B1F-2451-28224DF19CA6}"/>
              </a:ext>
            </a:extLst>
          </p:cNvPr>
          <p:cNvSpPr>
            <a:spLocks noGrp="1"/>
          </p:cNvSpPr>
          <p:nvPr>
            <p:ph idx="1"/>
          </p:nvPr>
        </p:nvSpPr>
        <p:spPr>
          <a:xfrm>
            <a:off x="952500" y="2578100"/>
            <a:ext cx="4533900" cy="3914774"/>
          </a:xfrm>
        </p:spPr>
        <p:txBody>
          <a:bodyPr>
            <a:normAutofit fontScale="92500" lnSpcReduction="10000"/>
          </a:bodyPr>
          <a:lstStyle/>
          <a:p>
            <a:pPr marL="0" indent="0">
              <a:buNone/>
            </a:pPr>
            <a:r>
              <a:rPr lang="de-DE" sz="2400" i="1" dirty="0">
                <a:solidFill>
                  <a:schemeClr val="accent2">
                    <a:lumMod val="75000"/>
                  </a:schemeClr>
                </a:solidFill>
              </a:rPr>
              <a:t>ÜBUNG</a:t>
            </a:r>
            <a:endParaRPr lang="de-DE" sz="2400" dirty="0">
              <a:solidFill>
                <a:schemeClr val="accent2">
                  <a:lumMod val="75000"/>
                </a:schemeClr>
              </a:solidFill>
            </a:endParaRPr>
          </a:p>
          <a:p>
            <a:pPr marL="0" indent="0">
              <a:buNone/>
            </a:pPr>
            <a:r>
              <a:rPr lang="de-DE" sz="2400" i="1" dirty="0">
                <a:solidFill>
                  <a:schemeClr val="accent2">
                    <a:lumMod val="75000"/>
                  </a:schemeClr>
                </a:solidFill>
              </a:rPr>
              <a:t>Machen Sie sich in Paaren mit dem folgenden Angebot von PRAGUE CITY TOURISM vertraut. Wie wird die Vorstellung erzeugt, dass man hier Geschichte ganz unmittelbar erleben kann?</a:t>
            </a:r>
          </a:p>
          <a:p>
            <a:pPr marL="0" indent="0">
              <a:buNone/>
            </a:pPr>
            <a:endParaRPr lang="de-DE" i="1" dirty="0"/>
          </a:p>
          <a:p>
            <a:pPr marL="0" indent="0">
              <a:buNone/>
            </a:pPr>
            <a:endParaRPr lang="de-DE" i="1" dirty="0"/>
          </a:p>
          <a:p>
            <a:pPr marL="0" indent="0">
              <a:buNone/>
            </a:pPr>
            <a:endParaRPr lang="de-DE" i="1" dirty="0"/>
          </a:p>
          <a:p>
            <a:pPr marL="0" indent="0">
              <a:buNone/>
            </a:pPr>
            <a:r>
              <a:rPr lang="de-DE" sz="12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a:rPr>
              <a:t>https://www.prague.eu/cs/blog/tramvaji-do-protektoratni-minulosti-19567</a:t>
            </a:r>
            <a:endParaRPr lang="de-DE" sz="1200" i="1" dirty="0"/>
          </a:p>
        </p:txBody>
      </p:sp>
      <p:pic>
        <p:nvPicPr>
          <p:cNvPr id="7" name="Grafik 6">
            <a:hlinkClick r:id="rId2"/>
            <a:extLst>
              <a:ext uri="{FF2B5EF4-FFF2-40B4-BE49-F238E27FC236}">
                <a16:creationId xmlns:a16="http://schemas.microsoft.com/office/drawing/2014/main" id="{2774607C-0F6C-74B3-3A53-75ABE1F8DDCE}"/>
              </a:ext>
            </a:extLst>
          </p:cNvPr>
          <p:cNvPicPr>
            <a:picLocks noChangeAspect="1"/>
          </p:cNvPicPr>
          <p:nvPr/>
        </p:nvPicPr>
        <p:blipFill>
          <a:blip r:embed="rId3"/>
          <a:stretch>
            <a:fillRect/>
          </a:stretch>
        </p:blipFill>
        <p:spPr>
          <a:xfrm>
            <a:off x="5664199" y="1589676"/>
            <a:ext cx="5484229" cy="4903198"/>
          </a:xfrm>
          <a:prstGeom prst="rect">
            <a:avLst/>
          </a:prstGeom>
        </p:spPr>
      </p:pic>
    </p:spTree>
    <p:extLst>
      <p:ext uri="{BB962C8B-B14F-4D97-AF65-F5344CB8AC3E}">
        <p14:creationId xmlns:p14="http://schemas.microsoft.com/office/powerpoint/2010/main" val="17960160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33DF6B-ED17-ADD9-0FF3-2E0D00EC6B5B}"/>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3A2B67C0-3745-B7FA-EA17-F9DD17C74B64}"/>
              </a:ext>
            </a:extLst>
          </p:cNvPr>
          <p:cNvSpPr>
            <a:spLocks noGrp="1"/>
          </p:cNvSpPr>
          <p:nvPr>
            <p:ph type="title"/>
          </p:nvPr>
        </p:nvSpPr>
        <p:spPr/>
        <p:txBody>
          <a:bodyPr>
            <a:normAutofit/>
          </a:bodyPr>
          <a:lstStyle/>
          <a:p>
            <a:r>
              <a:rPr lang="de-DE" dirty="0"/>
              <a:t>„Authentizität“ </a:t>
            </a:r>
          </a:p>
        </p:txBody>
      </p:sp>
      <p:sp>
        <p:nvSpPr>
          <p:cNvPr id="3" name="Inhaltsplatzhalter 2">
            <a:extLst>
              <a:ext uri="{FF2B5EF4-FFF2-40B4-BE49-F238E27FC236}">
                <a16:creationId xmlns:a16="http://schemas.microsoft.com/office/drawing/2014/main" id="{98FD894C-6358-A486-FE82-FFD1FD36AEF2}"/>
              </a:ext>
            </a:extLst>
          </p:cNvPr>
          <p:cNvSpPr>
            <a:spLocks noGrp="1"/>
          </p:cNvSpPr>
          <p:nvPr>
            <p:ph idx="1"/>
          </p:nvPr>
        </p:nvSpPr>
        <p:spPr>
          <a:xfrm>
            <a:off x="838200" y="1825625"/>
            <a:ext cx="10124440" cy="4667250"/>
          </a:xfrm>
        </p:spPr>
        <p:txBody>
          <a:bodyPr>
            <a:normAutofit/>
          </a:bodyPr>
          <a:lstStyle/>
          <a:p>
            <a:pPr marL="514350" indent="-514350">
              <a:buAutoNum type="alphaLcParenBoth"/>
            </a:pPr>
            <a:r>
              <a:rPr lang="de-DE" sz="2000" dirty="0"/>
              <a:t>als touristisches Versprechen (Quellenbegriff):</a:t>
            </a:r>
          </a:p>
          <a:p>
            <a:pPr marL="457200" lvl="1" indent="0">
              <a:buNone/>
            </a:pPr>
            <a:r>
              <a:rPr lang="de-DE" sz="800" i="1" dirty="0"/>
              <a:t>	</a:t>
            </a:r>
          </a:p>
          <a:p>
            <a:pPr marL="457200" lvl="1" indent="0">
              <a:buNone/>
            </a:pPr>
            <a:r>
              <a:rPr lang="de-DE" sz="2000" i="1" dirty="0"/>
              <a:t>Geschichte „am eigenen Körper“ erleben; „in die Vergangenheit eintauchen“, eine „Zeitreise“ unternehmen, „am authentischen Ort“ bzw. am „historischen Schauplatz“ sein etc.</a:t>
            </a:r>
            <a:r>
              <a:rPr lang="de-DE" sz="2000" dirty="0"/>
              <a:t> </a:t>
            </a:r>
          </a:p>
          <a:p>
            <a:pPr marL="457200" lvl="1" indent="0">
              <a:buNone/>
            </a:pPr>
            <a:endParaRPr lang="de-DE" sz="2000" dirty="0"/>
          </a:p>
          <a:p>
            <a:pPr marL="514350" indent="-514350">
              <a:buAutoNum type="alphaLcParenBoth"/>
            </a:pPr>
            <a:r>
              <a:rPr lang="de-DE" sz="2000" dirty="0"/>
              <a:t>als Analysekategorie:</a:t>
            </a:r>
          </a:p>
          <a:p>
            <a:pPr marL="0" indent="0">
              <a:buNone/>
            </a:pPr>
            <a:endParaRPr lang="de-DE" sz="800" dirty="0"/>
          </a:p>
          <a:p>
            <a:pPr lvl="1"/>
            <a:r>
              <a:rPr lang="de-DE" sz="2000" dirty="0"/>
              <a:t>„Authentizität“ nicht als Dingen/Orten/Personen inhärente Qualität, sondern als eine Zuschreibung („Authentisierung“)</a:t>
            </a:r>
          </a:p>
          <a:p>
            <a:pPr lvl="1"/>
            <a:r>
              <a:rPr lang="de-DE" sz="2000" dirty="0"/>
              <a:t>Zwei Felder der Zuschreibung Bezüge: Objekt („authentisches </a:t>
            </a:r>
            <a:r>
              <a:rPr lang="de-DE" sz="2000" i="1" dirty="0"/>
              <a:t>Zeugnis</a:t>
            </a:r>
            <a:r>
              <a:rPr lang="de-DE" sz="2000" dirty="0"/>
              <a:t> der Vergangenheit“) und Subjekt („authentisches </a:t>
            </a:r>
            <a:r>
              <a:rPr lang="de-DE" sz="2000" i="1" dirty="0"/>
              <a:t>Erleben</a:t>
            </a:r>
            <a:r>
              <a:rPr lang="de-DE" sz="2000" dirty="0"/>
              <a:t> der Vergangenheit“)</a:t>
            </a:r>
          </a:p>
          <a:p>
            <a:pPr lvl="1"/>
            <a:r>
              <a:rPr lang="de-DE" sz="2000" dirty="0"/>
              <a:t>paradoxale Struktur: Fiktion einer „vermittelten Unvermitteltheit“  (Erzeugung von A. braucht immer Medien/Praktiken der Vermittlung!)</a:t>
            </a:r>
          </a:p>
          <a:p>
            <a:pPr lvl="1"/>
            <a:endParaRPr lang="de-DE" i="1" dirty="0"/>
          </a:p>
          <a:p>
            <a:pPr marL="457200" lvl="1" indent="0">
              <a:buNone/>
            </a:pPr>
            <a:endParaRPr lang="de-DE" dirty="0"/>
          </a:p>
          <a:p>
            <a:pPr marL="514350" indent="-514350">
              <a:buAutoNum type="alphaLcParenBoth"/>
            </a:pPr>
            <a:endParaRPr lang="de-DE" dirty="0"/>
          </a:p>
        </p:txBody>
      </p:sp>
    </p:spTree>
    <p:extLst>
      <p:ext uri="{BB962C8B-B14F-4D97-AF65-F5344CB8AC3E}">
        <p14:creationId xmlns:p14="http://schemas.microsoft.com/office/powerpoint/2010/main" val="26286822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ABB54A1-70A7-CBD6-3FBB-642CC38C3BF4}"/>
              </a:ext>
            </a:extLst>
          </p:cNvPr>
          <p:cNvSpPr>
            <a:spLocks noGrp="1"/>
          </p:cNvSpPr>
          <p:nvPr>
            <p:ph type="title"/>
          </p:nvPr>
        </p:nvSpPr>
        <p:spPr/>
        <p:txBody>
          <a:bodyPr/>
          <a:lstStyle/>
          <a:p>
            <a:endParaRPr lang="de-DE"/>
          </a:p>
        </p:txBody>
      </p:sp>
      <p:pic>
        <p:nvPicPr>
          <p:cNvPr id="5" name="Inhaltsplatzhalter 4" descr="Ein Bild, das Text, Schrift, Gedenktafel, Gelände enthält.&#10;&#10;Automatisch generierte Beschreibung">
            <a:extLst>
              <a:ext uri="{FF2B5EF4-FFF2-40B4-BE49-F238E27FC236}">
                <a16:creationId xmlns:a16="http://schemas.microsoft.com/office/drawing/2014/main" id="{EDDE539F-8044-2B8C-A691-AC3B9C1B89E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95108" y="1825625"/>
            <a:ext cx="5801784" cy="4351338"/>
          </a:xfrm>
        </p:spPr>
      </p:pic>
    </p:spTree>
    <p:extLst>
      <p:ext uri="{BB962C8B-B14F-4D97-AF65-F5344CB8AC3E}">
        <p14:creationId xmlns:p14="http://schemas.microsoft.com/office/powerpoint/2010/main" val="15958744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96C8773-85FD-6B65-24F0-6B0A45919F08}"/>
              </a:ext>
            </a:extLst>
          </p:cNvPr>
          <p:cNvSpPr>
            <a:spLocks noGrp="1"/>
          </p:cNvSpPr>
          <p:nvPr>
            <p:ph type="title"/>
          </p:nvPr>
        </p:nvSpPr>
        <p:spPr/>
        <p:txBody>
          <a:bodyPr/>
          <a:lstStyle/>
          <a:p>
            <a:r>
              <a:rPr lang="de-DE" dirty="0" err="1"/>
              <a:t>To</a:t>
            </a:r>
            <a:r>
              <a:rPr lang="de-DE" dirty="0"/>
              <a:t> do (Hausaufgaben):</a:t>
            </a:r>
          </a:p>
        </p:txBody>
      </p:sp>
      <p:sp>
        <p:nvSpPr>
          <p:cNvPr id="3" name="Inhaltsplatzhalter 2">
            <a:extLst>
              <a:ext uri="{FF2B5EF4-FFF2-40B4-BE49-F238E27FC236}">
                <a16:creationId xmlns:a16="http://schemas.microsoft.com/office/drawing/2014/main" id="{D6CB574B-1BB4-8203-BFC5-777B2E53A04F}"/>
              </a:ext>
            </a:extLst>
          </p:cNvPr>
          <p:cNvSpPr>
            <a:spLocks noGrp="1"/>
          </p:cNvSpPr>
          <p:nvPr>
            <p:ph idx="1"/>
          </p:nvPr>
        </p:nvSpPr>
        <p:spPr/>
        <p:txBody>
          <a:bodyPr>
            <a:normAutofit/>
          </a:bodyPr>
          <a:lstStyle/>
          <a:p>
            <a:r>
              <a:rPr lang="de-DE" dirty="0"/>
              <a:t>Referate</a:t>
            </a:r>
          </a:p>
          <a:p>
            <a:r>
              <a:rPr lang="de-DE" dirty="0"/>
              <a:t>Textlektüre (Schwarz; Stone)</a:t>
            </a:r>
          </a:p>
          <a:p>
            <a:pPr lvl="1"/>
            <a:r>
              <a:rPr lang="de-DE" dirty="0"/>
              <a:t>Exzerpte mit Hauptthesen pro Absatz</a:t>
            </a:r>
          </a:p>
          <a:p>
            <a:pPr lvl="1"/>
            <a:r>
              <a:rPr lang="de-DE" dirty="0"/>
              <a:t>Leitfragen zur Lektüre Schwarz:</a:t>
            </a:r>
          </a:p>
          <a:p>
            <a:pPr marL="563880" indent="-342900">
              <a:lnSpc>
                <a:spcPct val="107000"/>
              </a:lnSpc>
              <a:spcAft>
                <a:spcPts val="800"/>
              </a:spcAft>
              <a:buAutoNum type="arabicParenBoth"/>
            </a:pPr>
            <a:r>
              <a:rPr lang="de-DE" sz="1800" i="1" dirty="0">
                <a:latin typeface="Calibri" panose="020F0502020204030204" pitchFamily="34" charset="0"/>
                <a:cs typeface="Times New Roman" panose="02020603050405020304" pitchFamily="18" charset="0"/>
              </a:rPr>
              <a:t>W</a:t>
            </a:r>
            <a:r>
              <a:rPr lang="de-DE" sz="1800" i="1" dirty="0">
                <a:effectLst/>
                <a:latin typeface="Calibri" panose="020F0502020204030204" pitchFamily="34" charset="0"/>
                <a:ea typeface="Calibri" panose="020F0502020204030204" pitchFamily="34" charset="0"/>
                <a:cs typeface="Times New Roman" panose="02020603050405020304" pitchFamily="18" charset="0"/>
              </a:rPr>
              <a:t>as zeichnet den touristischen Geschichtskonsum gegenüber anderen populären Formaten (wie historische Romane, Filme o.ä.) aus? </a:t>
            </a:r>
          </a:p>
          <a:p>
            <a:pPr marL="563880" indent="-342900">
              <a:lnSpc>
                <a:spcPct val="107000"/>
              </a:lnSpc>
              <a:spcAft>
                <a:spcPts val="800"/>
              </a:spcAft>
              <a:buAutoNum type="arabicParenBoth"/>
            </a:pPr>
            <a:r>
              <a:rPr lang="de-DE" sz="1800" i="1" dirty="0">
                <a:effectLst/>
                <a:latin typeface="Calibri" panose="020F0502020204030204" pitchFamily="34" charset="0"/>
                <a:ea typeface="Calibri" panose="020F0502020204030204" pitchFamily="34" charset="0"/>
                <a:cs typeface="Times New Roman" panose="02020603050405020304" pitchFamily="18" charset="0"/>
              </a:rPr>
              <a:t>Was versteht die Autorin unter „begehbarer Geschichte“, was unter „Alterswert“ bzw. „</a:t>
            </a:r>
            <a:r>
              <a:rPr lang="de-DE" sz="1800" i="1" dirty="0" err="1">
                <a:effectLst/>
                <a:latin typeface="Calibri" panose="020F0502020204030204" pitchFamily="34" charset="0"/>
                <a:ea typeface="Calibri" panose="020F0502020204030204" pitchFamily="34" charset="0"/>
                <a:cs typeface="Times New Roman" panose="02020603050405020304" pitchFamily="18" charset="0"/>
              </a:rPr>
              <a:t>Pastness</a:t>
            </a:r>
            <a:r>
              <a:rPr lang="de-DE" sz="1800" i="1" dirty="0">
                <a:effectLst/>
                <a:latin typeface="Calibri" panose="020F0502020204030204" pitchFamily="34" charset="0"/>
                <a:ea typeface="Calibri" panose="020F0502020204030204" pitchFamily="34" charset="0"/>
                <a:cs typeface="Times New Roman" panose="02020603050405020304" pitchFamily="18" charset="0"/>
              </a:rPr>
              <a:t>“</a:t>
            </a:r>
            <a:r>
              <a:rPr lang="de-DE" sz="1800" dirty="0">
                <a:effectLst/>
                <a:latin typeface="Calibri" panose="020F0502020204030204" pitchFamily="34" charset="0"/>
                <a:ea typeface="Calibri" panose="020F0502020204030204" pitchFamily="34" charset="0"/>
                <a:cs typeface="Times New Roman" panose="02020603050405020304" pitchFamily="18" charset="0"/>
              </a:rPr>
              <a:t>?</a:t>
            </a:r>
          </a:p>
          <a:p>
            <a:pPr marL="563880" indent="-342900">
              <a:lnSpc>
                <a:spcPct val="107000"/>
              </a:lnSpc>
              <a:spcAft>
                <a:spcPts val="800"/>
              </a:spcAft>
              <a:buAutoNum type="arabicParenBoth"/>
            </a:pPr>
            <a:r>
              <a:rPr lang="de-DE" sz="1800" dirty="0">
                <a:effectLst/>
                <a:latin typeface="Calibri" panose="020F0502020204030204" pitchFamily="34" charset="0"/>
                <a:ea typeface="Calibri" panose="020F0502020204030204" pitchFamily="34" charset="0"/>
                <a:cs typeface="Times New Roman" panose="02020603050405020304" pitchFamily="18" charset="0"/>
              </a:rPr>
              <a:t>Angela </a:t>
            </a:r>
            <a:r>
              <a:rPr lang="de-DE" sz="1800" i="1" dirty="0">
                <a:effectLst/>
                <a:latin typeface="Calibri" panose="020F0502020204030204" pitchFamily="34" charset="0"/>
                <a:ea typeface="Calibri" panose="020F0502020204030204" pitchFamily="34" charset="0"/>
                <a:cs typeface="Times New Roman" panose="02020603050405020304" pitchFamily="18" charset="0"/>
              </a:rPr>
              <a:t>Schwarz unterscheidet drei spezifisch „touristische“ Arten der Wahrnehmung von Zeit. Welche sind das und worin liegt der Unterschied? Fallen Ihnen Beispiele für jeweils verschiedenen Formen ein?</a:t>
            </a: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a:p>
            <a:pPr lvl="1"/>
            <a:endParaRPr lang="de-DE" dirty="0"/>
          </a:p>
          <a:p>
            <a:endParaRPr lang="de-DE" dirty="0"/>
          </a:p>
          <a:p>
            <a:endParaRPr lang="de-DE" dirty="0"/>
          </a:p>
          <a:p>
            <a:endParaRPr lang="de-DE" dirty="0"/>
          </a:p>
        </p:txBody>
      </p:sp>
    </p:spTree>
    <p:extLst>
      <p:ext uri="{BB962C8B-B14F-4D97-AF65-F5344CB8AC3E}">
        <p14:creationId xmlns:p14="http://schemas.microsoft.com/office/powerpoint/2010/main" val="14825358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nhaltsplatzhalter 4" descr="Ein Bild, das Kleidung, Person, Menschliches Gesicht, Mann enthält.&#10;&#10;Automatisch generierte Beschreibung">
            <a:extLst>
              <a:ext uri="{FF2B5EF4-FFF2-40B4-BE49-F238E27FC236}">
                <a16:creationId xmlns:a16="http://schemas.microsoft.com/office/drawing/2014/main" id="{88CBFD9F-BF0B-8F46-2DBF-FE6D3B027081}"/>
              </a:ext>
            </a:extLst>
          </p:cNvPr>
          <p:cNvPicPr>
            <a:picLocks noChangeAspect="1"/>
          </p:cNvPicPr>
          <p:nvPr/>
        </p:nvPicPr>
        <p:blipFill rotWithShape="1">
          <a:blip r:embed="rId2">
            <a:extLst>
              <a:ext uri="{28A0092B-C50C-407E-A947-70E740481C1C}">
                <a14:useLocalDpi xmlns:a14="http://schemas.microsoft.com/office/drawing/2010/main" val="0"/>
              </a:ext>
            </a:extLst>
          </a:blip>
          <a:srcRect b="5436"/>
          <a:stretch/>
        </p:blipFill>
        <p:spPr>
          <a:xfrm>
            <a:off x="1" y="10"/>
            <a:ext cx="9669642" cy="6857990"/>
          </a:xfrm>
          <a:prstGeom prst="rect">
            <a:avLst/>
          </a:prstGeom>
        </p:spPr>
      </p:pic>
      <p:sp>
        <p:nvSpPr>
          <p:cNvPr id="14" name="Rectangle 13">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el 1">
            <a:extLst>
              <a:ext uri="{FF2B5EF4-FFF2-40B4-BE49-F238E27FC236}">
                <a16:creationId xmlns:a16="http://schemas.microsoft.com/office/drawing/2014/main" id="{69591EDF-F1C8-40AE-72B3-2EFE03B899B3}"/>
              </a:ext>
            </a:extLst>
          </p:cNvPr>
          <p:cNvSpPr>
            <a:spLocks noGrp="1"/>
          </p:cNvSpPr>
          <p:nvPr>
            <p:ph type="title"/>
          </p:nvPr>
        </p:nvSpPr>
        <p:spPr>
          <a:xfrm>
            <a:off x="7531610" y="365124"/>
            <a:ext cx="3822189" cy="3414395"/>
          </a:xfrm>
        </p:spPr>
        <p:txBody>
          <a:bodyPr>
            <a:normAutofit/>
          </a:bodyPr>
          <a:lstStyle/>
          <a:p>
            <a:pPr algn="r"/>
            <a:r>
              <a:rPr lang="de-DE" sz="4000" dirty="0"/>
              <a:t>Geschichte als Ressource des (Massen-) Tourismus</a:t>
            </a:r>
          </a:p>
        </p:txBody>
      </p:sp>
      <p:sp>
        <p:nvSpPr>
          <p:cNvPr id="9" name="Content Placeholder 8">
            <a:extLst>
              <a:ext uri="{FF2B5EF4-FFF2-40B4-BE49-F238E27FC236}">
                <a16:creationId xmlns:a16="http://schemas.microsoft.com/office/drawing/2014/main" id="{2C32DDD2-C912-B2BD-D10F-A347F481979F}"/>
              </a:ext>
            </a:extLst>
          </p:cNvPr>
          <p:cNvSpPr>
            <a:spLocks noGrp="1"/>
          </p:cNvSpPr>
          <p:nvPr>
            <p:ph idx="1"/>
          </p:nvPr>
        </p:nvSpPr>
        <p:spPr>
          <a:xfrm>
            <a:off x="7531610" y="3261361"/>
            <a:ext cx="3822189" cy="2915602"/>
          </a:xfrm>
        </p:spPr>
        <p:txBody>
          <a:bodyPr>
            <a:normAutofit/>
          </a:bodyPr>
          <a:lstStyle/>
          <a:p>
            <a:pPr marL="0" indent="0" algn="r">
              <a:buNone/>
            </a:pPr>
            <a:endParaRPr lang="en-US" sz="2000" dirty="0"/>
          </a:p>
          <a:p>
            <a:pPr marL="0" indent="0" algn="r">
              <a:buNone/>
            </a:pPr>
            <a:endParaRPr lang="en-US" sz="2000" dirty="0"/>
          </a:p>
          <a:p>
            <a:pPr marL="0" indent="0" algn="r">
              <a:buNone/>
            </a:pPr>
            <a:endParaRPr lang="en-US" sz="2000" dirty="0"/>
          </a:p>
          <a:p>
            <a:pPr marL="0" indent="0" algn="r">
              <a:buNone/>
            </a:pPr>
            <a:endParaRPr lang="en-US" sz="2000" dirty="0"/>
          </a:p>
          <a:p>
            <a:pPr marL="0" indent="0" algn="r">
              <a:buNone/>
            </a:pPr>
            <a:endParaRPr lang="en-US" sz="2000" dirty="0"/>
          </a:p>
          <a:p>
            <a:pPr marL="0" indent="0" algn="r">
              <a:buNone/>
            </a:pPr>
            <a:r>
              <a:rPr lang="en-US" sz="2000" dirty="0" err="1"/>
              <a:t>Prag</a:t>
            </a:r>
            <a:r>
              <a:rPr lang="en-US" sz="2000" dirty="0"/>
              <a:t>, </a:t>
            </a:r>
            <a:r>
              <a:rPr lang="en-US" sz="2000" dirty="0" err="1"/>
              <a:t>Altstädter</a:t>
            </a:r>
            <a:r>
              <a:rPr lang="en-US" sz="2000" dirty="0"/>
              <a:t> Ring</a:t>
            </a:r>
          </a:p>
          <a:p>
            <a:pPr marL="0" indent="0" algn="r">
              <a:buNone/>
            </a:pPr>
            <a:r>
              <a:rPr lang="en-US" sz="2000" dirty="0"/>
              <a:t>© Sabine Stach</a:t>
            </a:r>
          </a:p>
        </p:txBody>
      </p:sp>
    </p:spTree>
    <p:extLst>
      <p:ext uri="{BB962C8B-B14F-4D97-AF65-F5344CB8AC3E}">
        <p14:creationId xmlns:p14="http://schemas.microsoft.com/office/powerpoint/2010/main" val="28078617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25FA4E3-26FE-79CB-7E80-33E8DDB1781A}"/>
              </a:ext>
            </a:extLst>
          </p:cNvPr>
          <p:cNvSpPr>
            <a:spLocks noGrp="1"/>
          </p:cNvSpPr>
          <p:nvPr>
            <p:ph type="title"/>
          </p:nvPr>
        </p:nvSpPr>
        <p:spPr/>
        <p:txBody>
          <a:bodyPr/>
          <a:lstStyle/>
          <a:p>
            <a:r>
              <a:rPr lang="de-DE" dirty="0"/>
              <a:t>Ist das „Geschichtstourismus“?</a:t>
            </a:r>
          </a:p>
        </p:txBody>
      </p:sp>
      <p:sp>
        <p:nvSpPr>
          <p:cNvPr id="3" name="Inhaltsplatzhalter 2">
            <a:extLst>
              <a:ext uri="{FF2B5EF4-FFF2-40B4-BE49-F238E27FC236}">
                <a16:creationId xmlns:a16="http://schemas.microsoft.com/office/drawing/2014/main" id="{AF9D6C65-8A01-AF83-DDFE-CDEE6892225D}"/>
              </a:ext>
            </a:extLst>
          </p:cNvPr>
          <p:cNvSpPr>
            <a:spLocks noGrp="1"/>
          </p:cNvSpPr>
          <p:nvPr>
            <p:ph idx="1"/>
          </p:nvPr>
        </p:nvSpPr>
        <p:spPr>
          <a:xfrm>
            <a:off x="961083" y="5990998"/>
            <a:ext cx="11230917" cy="446723"/>
          </a:xfrm>
        </p:spPr>
        <p:txBody>
          <a:bodyPr>
            <a:normAutofit fontScale="85000" lnSpcReduction="20000"/>
          </a:bodyPr>
          <a:lstStyle/>
          <a:p>
            <a:r>
              <a:rPr lang="de-DE"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a:rPr>
              <a:t>https://www.getyourguide.de/prague-l10/ghost-tour-prague-ghosts-legends-of-the-old-town-t6845/?visitor-id=A782NS2WHYEGYN2CPNPI6G9LLE4H2YWQ&amp;locale_autoredirect_optout=true</a:t>
            </a:r>
            <a:endParaRPr lang="de-DE"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endParaRPr>
          </a:p>
          <a:p>
            <a:endParaRPr lang="de-DE" dirty="0"/>
          </a:p>
        </p:txBody>
      </p:sp>
      <p:pic>
        <p:nvPicPr>
          <p:cNvPr id="5" name="Grafik 4" descr="Ein Bild, das Kleidung, draußen, Schuhwerk, Gebäude enthält.&#10;&#10;Automatisch generierte Beschreibung">
            <a:hlinkClick r:id="rId2"/>
            <a:extLst>
              <a:ext uri="{FF2B5EF4-FFF2-40B4-BE49-F238E27FC236}">
                <a16:creationId xmlns:a16="http://schemas.microsoft.com/office/drawing/2014/main" id="{906684C3-A5C5-EE26-F80F-6C0FF4CC13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1083" y="1690688"/>
            <a:ext cx="6303782" cy="4202521"/>
          </a:xfrm>
          <a:prstGeom prst="rect">
            <a:avLst/>
          </a:prstGeom>
        </p:spPr>
      </p:pic>
      <p:sp>
        <p:nvSpPr>
          <p:cNvPr id="4" name="Textfeld 3">
            <a:extLst>
              <a:ext uri="{FF2B5EF4-FFF2-40B4-BE49-F238E27FC236}">
                <a16:creationId xmlns:a16="http://schemas.microsoft.com/office/drawing/2014/main" id="{5EB35FED-8F22-C810-E002-0DDA779ADAFF}"/>
              </a:ext>
            </a:extLst>
          </p:cNvPr>
          <p:cNvSpPr txBox="1"/>
          <p:nvPr/>
        </p:nvSpPr>
        <p:spPr>
          <a:xfrm>
            <a:off x="7556499" y="1690688"/>
            <a:ext cx="4118917" cy="4247317"/>
          </a:xfrm>
          <a:prstGeom prst="rect">
            <a:avLst/>
          </a:prstGeom>
          <a:noFill/>
        </p:spPr>
        <p:txBody>
          <a:bodyPr wrap="square" rtlCol="0">
            <a:spAutoFit/>
          </a:bodyPr>
          <a:lstStyle/>
          <a:p>
            <a:r>
              <a:rPr lang="de-DE" sz="2000" i="1" dirty="0">
                <a:solidFill>
                  <a:schemeClr val="accent2">
                    <a:lumMod val="75000"/>
                  </a:schemeClr>
                </a:solidFill>
              </a:rPr>
              <a:t>ÜBUNG: </a:t>
            </a:r>
          </a:p>
          <a:p>
            <a:r>
              <a:rPr lang="de-DE" sz="2000" i="1" dirty="0">
                <a:solidFill>
                  <a:schemeClr val="accent2">
                    <a:lumMod val="75000"/>
                  </a:schemeClr>
                </a:solidFill>
              </a:rPr>
              <a:t>Diskutieren Sie paarweise die Frage: Gehört dieses Angebot einer „Ghost Tour“ zum „Geschichtstourismus“? Sammeln Sie Argumente dafür und dagegen (eine Person im Team vertritt die Antwort „Ja“, die andere die Antwort „Nein“).</a:t>
            </a:r>
          </a:p>
          <a:p>
            <a:endParaRPr lang="de-DE" dirty="0"/>
          </a:p>
          <a:p>
            <a:endParaRPr lang="de-DE" dirty="0"/>
          </a:p>
          <a:p>
            <a:endParaRPr lang="de-DE" dirty="0"/>
          </a:p>
          <a:p>
            <a:endParaRPr lang="de-DE" dirty="0"/>
          </a:p>
          <a:p>
            <a:endParaRPr lang="de-DE" dirty="0"/>
          </a:p>
        </p:txBody>
      </p:sp>
    </p:spTree>
    <p:extLst>
      <p:ext uri="{BB962C8B-B14F-4D97-AF65-F5344CB8AC3E}">
        <p14:creationId xmlns:p14="http://schemas.microsoft.com/office/powerpoint/2010/main" val="7198004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2ED144-0880-95F3-04D8-6074F2BE54A5}"/>
            </a:ext>
          </a:extLst>
        </p:cNvPr>
        <p:cNvGrpSpPr/>
        <p:nvPr/>
      </p:nvGrpSpPr>
      <p:grpSpPr>
        <a:xfrm>
          <a:off x="0" y="0"/>
          <a:ext cx="0" cy="0"/>
          <a:chOff x="0" y="0"/>
          <a:chExt cx="0" cy="0"/>
        </a:xfrm>
      </p:grpSpPr>
      <p:pic>
        <p:nvPicPr>
          <p:cNvPr id="5" name="Inhaltsplatzhalter 4" descr="Ein Bild, das Text, Screenshot, Software, Webseite enthält.&#10;&#10;Automatisch generierte Beschreibung">
            <a:extLst>
              <a:ext uri="{FF2B5EF4-FFF2-40B4-BE49-F238E27FC236}">
                <a16:creationId xmlns:a16="http://schemas.microsoft.com/office/drawing/2014/main" id="{56B1D61F-912F-D89F-F536-2F39528CE23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1775372"/>
            <a:ext cx="5534393" cy="3398503"/>
          </a:xfrm>
        </p:spPr>
      </p:pic>
      <p:pic>
        <p:nvPicPr>
          <p:cNvPr id="4" name="Grafik 3" descr="Ein Bild, das Text, Screenshot, Schrift, Dokument enthält.&#10;&#10;Automatisch generierte Beschreibung">
            <a:extLst>
              <a:ext uri="{FF2B5EF4-FFF2-40B4-BE49-F238E27FC236}">
                <a16:creationId xmlns:a16="http://schemas.microsoft.com/office/drawing/2014/main" id="{35BCFB05-1F5B-5441-33B8-9B3C29549B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96105" y="863958"/>
            <a:ext cx="6957695" cy="5363569"/>
          </a:xfrm>
          <a:prstGeom prst="rect">
            <a:avLst/>
          </a:prstGeom>
        </p:spPr>
      </p:pic>
      <p:sp>
        <p:nvSpPr>
          <p:cNvPr id="10" name="Ellipse 9">
            <a:extLst>
              <a:ext uri="{FF2B5EF4-FFF2-40B4-BE49-F238E27FC236}">
                <a16:creationId xmlns:a16="http://schemas.microsoft.com/office/drawing/2014/main" id="{5206A673-9FA1-E308-0C5F-C978BE3E013D}"/>
              </a:ext>
            </a:extLst>
          </p:cNvPr>
          <p:cNvSpPr/>
          <p:nvPr/>
        </p:nvSpPr>
        <p:spPr>
          <a:xfrm>
            <a:off x="5455920" y="944880"/>
            <a:ext cx="2164080" cy="416560"/>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1" name="Ellipse 10">
            <a:extLst>
              <a:ext uri="{FF2B5EF4-FFF2-40B4-BE49-F238E27FC236}">
                <a16:creationId xmlns:a16="http://schemas.microsoft.com/office/drawing/2014/main" id="{434FB6BD-3DC6-2BAF-E09F-F2B81896E380}"/>
              </a:ext>
            </a:extLst>
          </p:cNvPr>
          <p:cNvSpPr/>
          <p:nvPr/>
        </p:nvSpPr>
        <p:spPr>
          <a:xfrm>
            <a:off x="7322820" y="1358812"/>
            <a:ext cx="2164080" cy="416560"/>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solidFill>
                <a:srgbClr val="FF0000"/>
              </a:solidFill>
            </a:endParaRPr>
          </a:p>
        </p:txBody>
      </p:sp>
      <mc:AlternateContent xmlns:mc="http://schemas.openxmlformats.org/markup-compatibility/2006" xmlns:p14="http://schemas.microsoft.com/office/powerpoint/2010/main">
        <mc:Choice Requires="p14">
          <p:contentPart p14:bwMode="auto" r:id="rId4">
            <p14:nvContentPartPr>
              <p14:cNvPr id="18" name="Freihand 17">
                <a:extLst>
                  <a:ext uri="{FF2B5EF4-FFF2-40B4-BE49-F238E27FC236}">
                    <a16:creationId xmlns:a16="http://schemas.microsoft.com/office/drawing/2014/main" id="{4182E166-F824-7E1B-3A2A-3F3F29339574}"/>
                  </a:ext>
                </a:extLst>
              </p14:cNvPr>
              <p14:cNvContentPartPr/>
              <p14:nvPr/>
            </p14:nvContentPartPr>
            <p14:xfrm>
              <a:off x="1219080" y="944600"/>
              <a:ext cx="360" cy="360"/>
            </p14:xfrm>
          </p:contentPart>
        </mc:Choice>
        <mc:Fallback xmlns="">
          <p:pic>
            <p:nvPicPr>
              <p:cNvPr id="18" name="Freihand 17">
                <a:extLst>
                  <a:ext uri="{FF2B5EF4-FFF2-40B4-BE49-F238E27FC236}">
                    <a16:creationId xmlns:a16="http://schemas.microsoft.com/office/drawing/2014/main" id="{4182E166-F824-7E1B-3A2A-3F3F29339574}"/>
                  </a:ext>
                </a:extLst>
              </p:cNvPr>
              <p:cNvPicPr/>
              <p:nvPr/>
            </p:nvPicPr>
            <p:blipFill>
              <a:blip r:embed="rId5"/>
              <a:stretch>
                <a:fillRect/>
              </a:stretch>
            </p:blipFill>
            <p:spPr>
              <a:xfrm>
                <a:off x="1212960" y="938480"/>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9" name="Freihand 18">
                <a:extLst>
                  <a:ext uri="{FF2B5EF4-FFF2-40B4-BE49-F238E27FC236}">
                    <a16:creationId xmlns:a16="http://schemas.microsoft.com/office/drawing/2014/main" id="{C5864C11-769D-BD25-772C-C75CA931FA5E}"/>
                  </a:ext>
                </a:extLst>
              </p14:cNvPr>
              <p14:cNvContentPartPr/>
              <p14:nvPr/>
            </p14:nvContentPartPr>
            <p14:xfrm>
              <a:off x="10098840" y="2752520"/>
              <a:ext cx="442080" cy="32040"/>
            </p14:xfrm>
          </p:contentPart>
        </mc:Choice>
        <mc:Fallback xmlns="">
          <p:pic>
            <p:nvPicPr>
              <p:cNvPr id="19" name="Freihand 18">
                <a:extLst>
                  <a:ext uri="{FF2B5EF4-FFF2-40B4-BE49-F238E27FC236}">
                    <a16:creationId xmlns:a16="http://schemas.microsoft.com/office/drawing/2014/main" id="{C5864C11-769D-BD25-772C-C75CA931FA5E}"/>
                  </a:ext>
                </a:extLst>
              </p:cNvPr>
              <p:cNvPicPr/>
              <p:nvPr/>
            </p:nvPicPr>
            <p:blipFill>
              <a:blip r:embed="rId7"/>
              <a:stretch>
                <a:fillRect/>
              </a:stretch>
            </p:blipFill>
            <p:spPr>
              <a:xfrm>
                <a:off x="10092720" y="2746400"/>
                <a:ext cx="454320" cy="442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20" name="Freihand 19">
                <a:extLst>
                  <a:ext uri="{FF2B5EF4-FFF2-40B4-BE49-F238E27FC236}">
                    <a16:creationId xmlns:a16="http://schemas.microsoft.com/office/drawing/2014/main" id="{3EC192D7-F628-E6B1-4478-85DBF5240C3D}"/>
                  </a:ext>
                </a:extLst>
              </p14:cNvPr>
              <p14:cNvContentPartPr/>
              <p14:nvPr/>
            </p14:nvContentPartPr>
            <p14:xfrm>
              <a:off x="4765080" y="3047360"/>
              <a:ext cx="777960" cy="32400"/>
            </p14:xfrm>
          </p:contentPart>
        </mc:Choice>
        <mc:Fallback xmlns="">
          <p:pic>
            <p:nvPicPr>
              <p:cNvPr id="20" name="Freihand 19">
                <a:extLst>
                  <a:ext uri="{FF2B5EF4-FFF2-40B4-BE49-F238E27FC236}">
                    <a16:creationId xmlns:a16="http://schemas.microsoft.com/office/drawing/2014/main" id="{3EC192D7-F628-E6B1-4478-85DBF5240C3D}"/>
                  </a:ext>
                </a:extLst>
              </p:cNvPr>
              <p:cNvPicPr/>
              <p:nvPr/>
            </p:nvPicPr>
            <p:blipFill>
              <a:blip r:embed="rId9"/>
              <a:stretch>
                <a:fillRect/>
              </a:stretch>
            </p:blipFill>
            <p:spPr>
              <a:xfrm>
                <a:off x="4758960" y="3041240"/>
                <a:ext cx="790200" cy="4464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21" name="Freihand 20">
                <a:extLst>
                  <a:ext uri="{FF2B5EF4-FFF2-40B4-BE49-F238E27FC236}">
                    <a16:creationId xmlns:a16="http://schemas.microsoft.com/office/drawing/2014/main" id="{BDBCA070-224C-537D-90E9-B1677CB844A7}"/>
                  </a:ext>
                </a:extLst>
              </p14:cNvPr>
              <p14:cNvContentPartPr/>
              <p14:nvPr/>
            </p14:nvContentPartPr>
            <p14:xfrm>
              <a:off x="8534280" y="4975520"/>
              <a:ext cx="2041200" cy="74520"/>
            </p14:xfrm>
          </p:contentPart>
        </mc:Choice>
        <mc:Fallback xmlns="">
          <p:pic>
            <p:nvPicPr>
              <p:cNvPr id="21" name="Freihand 20">
                <a:extLst>
                  <a:ext uri="{FF2B5EF4-FFF2-40B4-BE49-F238E27FC236}">
                    <a16:creationId xmlns:a16="http://schemas.microsoft.com/office/drawing/2014/main" id="{BDBCA070-224C-537D-90E9-B1677CB844A7}"/>
                  </a:ext>
                </a:extLst>
              </p:cNvPr>
              <p:cNvPicPr/>
              <p:nvPr/>
            </p:nvPicPr>
            <p:blipFill>
              <a:blip r:embed="rId11"/>
              <a:stretch>
                <a:fillRect/>
              </a:stretch>
            </p:blipFill>
            <p:spPr>
              <a:xfrm>
                <a:off x="8528160" y="4969400"/>
                <a:ext cx="205344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22" name="Freihand 21">
                <a:extLst>
                  <a:ext uri="{FF2B5EF4-FFF2-40B4-BE49-F238E27FC236}">
                    <a16:creationId xmlns:a16="http://schemas.microsoft.com/office/drawing/2014/main" id="{379E3302-9710-DCAE-200D-52DAFFD0DE83}"/>
                  </a:ext>
                </a:extLst>
              </p14:cNvPr>
              <p14:cNvContentPartPr/>
              <p14:nvPr/>
            </p14:nvContentPartPr>
            <p14:xfrm>
              <a:off x="4795320" y="5221040"/>
              <a:ext cx="785520" cy="42120"/>
            </p14:xfrm>
          </p:contentPart>
        </mc:Choice>
        <mc:Fallback xmlns="">
          <p:pic>
            <p:nvPicPr>
              <p:cNvPr id="22" name="Freihand 21">
                <a:extLst>
                  <a:ext uri="{FF2B5EF4-FFF2-40B4-BE49-F238E27FC236}">
                    <a16:creationId xmlns:a16="http://schemas.microsoft.com/office/drawing/2014/main" id="{379E3302-9710-DCAE-200D-52DAFFD0DE83}"/>
                  </a:ext>
                </a:extLst>
              </p:cNvPr>
              <p:cNvPicPr/>
              <p:nvPr/>
            </p:nvPicPr>
            <p:blipFill>
              <a:blip r:embed="rId13"/>
              <a:stretch>
                <a:fillRect/>
              </a:stretch>
            </p:blipFill>
            <p:spPr>
              <a:xfrm>
                <a:off x="4789200" y="5214920"/>
                <a:ext cx="797760" cy="5436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23" name="Freihand 22">
                <a:extLst>
                  <a:ext uri="{FF2B5EF4-FFF2-40B4-BE49-F238E27FC236}">
                    <a16:creationId xmlns:a16="http://schemas.microsoft.com/office/drawing/2014/main" id="{94AB9599-067F-E8E4-D4B2-68EF320BE8AD}"/>
                  </a:ext>
                </a:extLst>
              </p14:cNvPr>
              <p14:cNvContentPartPr/>
              <p14:nvPr/>
            </p14:nvContentPartPr>
            <p14:xfrm>
              <a:off x="12700200" y="2692040"/>
              <a:ext cx="360" cy="360"/>
            </p14:xfrm>
          </p:contentPart>
        </mc:Choice>
        <mc:Fallback xmlns="">
          <p:pic>
            <p:nvPicPr>
              <p:cNvPr id="23" name="Freihand 22">
                <a:extLst>
                  <a:ext uri="{FF2B5EF4-FFF2-40B4-BE49-F238E27FC236}">
                    <a16:creationId xmlns:a16="http://schemas.microsoft.com/office/drawing/2014/main" id="{94AB9599-067F-E8E4-D4B2-68EF320BE8AD}"/>
                  </a:ext>
                </a:extLst>
              </p:cNvPr>
              <p:cNvPicPr/>
              <p:nvPr/>
            </p:nvPicPr>
            <p:blipFill>
              <a:blip r:embed="rId5"/>
              <a:stretch>
                <a:fillRect/>
              </a:stretch>
            </p:blipFill>
            <p:spPr>
              <a:xfrm>
                <a:off x="12694080" y="2685920"/>
                <a:ext cx="12600" cy="12600"/>
              </a:xfrm>
              <a:prstGeom prst="rect">
                <a:avLst/>
              </a:prstGeom>
            </p:spPr>
          </p:pic>
        </mc:Fallback>
      </mc:AlternateContent>
      <p:grpSp>
        <p:nvGrpSpPr>
          <p:cNvPr id="26" name="Gruppieren 25">
            <a:extLst>
              <a:ext uri="{FF2B5EF4-FFF2-40B4-BE49-F238E27FC236}">
                <a16:creationId xmlns:a16="http://schemas.microsoft.com/office/drawing/2014/main" id="{5239013A-17E9-E034-E6F8-98C2FA6CA494}"/>
              </a:ext>
            </a:extLst>
          </p:cNvPr>
          <p:cNvGrpSpPr/>
          <p:nvPr/>
        </p:nvGrpSpPr>
        <p:grpSpPr>
          <a:xfrm>
            <a:off x="12689760" y="2814080"/>
            <a:ext cx="360" cy="360"/>
            <a:chOff x="12689760" y="2814080"/>
            <a:chExt cx="360" cy="360"/>
          </a:xfrm>
        </p:grpSpPr>
        <mc:AlternateContent xmlns:mc="http://schemas.openxmlformats.org/markup-compatibility/2006" xmlns:p14="http://schemas.microsoft.com/office/powerpoint/2010/main">
          <mc:Choice Requires="p14">
            <p:contentPart p14:bwMode="auto" r:id="rId15">
              <p14:nvContentPartPr>
                <p14:cNvPr id="24" name="Freihand 23">
                  <a:extLst>
                    <a:ext uri="{FF2B5EF4-FFF2-40B4-BE49-F238E27FC236}">
                      <a16:creationId xmlns:a16="http://schemas.microsoft.com/office/drawing/2014/main" id="{2C6552A0-2B81-CCFF-FFBE-80D53663031D}"/>
                    </a:ext>
                  </a:extLst>
                </p14:cNvPr>
                <p14:cNvContentPartPr/>
                <p14:nvPr/>
              </p14:nvContentPartPr>
              <p14:xfrm>
                <a:off x="12689760" y="2814080"/>
                <a:ext cx="360" cy="360"/>
              </p14:xfrm>
            </p:contentPart>
          </mc:Choice>
          <mc:Fallback xmlns="">
            <p:pic>
              <p:nvPicPr>
                <p:cNvPr id="24" name="Freihand 23">
                  <a:extLst>
                    <a:ext uri="{FF2B5EF4-FFF2-40B4-BE49-F238E27FC236}">
                      <a16:creationId xmlns:a16="http://schemas.microsoft.com/office/drawing/2014/main" id="{2C6552A0-2B81-CCFF-FFBE-80D53663031D}"/>
                    </a:ext>
                  </a:extLst>
                </p:cNvPr>
                <p:cNvPicPr/>
                <p:nvPr/>
              </p:nvPicPr>
              <p:blipFill>
                <a:blip r:embed="rId5"/>
                <a:stretch>
                  <a:fillRect/>
                </a:stretch>
              </p:blipFill>
              <p:spPr>
                <a:xfrm>
                  <a:off x="12683640" y="2807960"/>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25" name="Freihand 24">
                  <a:extLst>
                    <a:ext uri="{FF2B5EF4-FFF2-40B4-BE49-F238E27FC236}">
                      <a16:creationId xmlns:a16="http://schemas.microsoft.com/office/drawing/2014/main" id="{E95808DF-F16B-6B3B-65A5-13BCC120C2D4}"/>
                    </a:ext>
                  </a:extLst>
                </p14:cNvPr>
                <p14:cNvContentPartPr/>
                <p14:nvPr/>
              </p14:nvContentPartPr>
              <p14:xfrm>
                <a:off x="12689760" y="2814080"/>
                <a:ext cx="360" cy="360"/>
              </p14:xfrm>
            </p:contentPart>
          </mc:Choice>
          <mc:Fallback xmlns="">
            <p:pic>
              <p:nvPicPr>
                <p:cNvPr id="25" name="Freihand 24">
                  <a:extLst>
                    <a:ext uri="{FF2B5EF4-FFF2-40B4-BE49-F238E27FC236}">
                      <a16:creationId xmlns:a16="http://schemas.microsoft.com/office/drawing/2014/main" id="{E95808DF-F16B-6B3B-65A5-13BCC120C2D4}"/>
                    </a:ext>
                  </a:extLst>
                </p:cNvPr>
                <p:cNvPicPr/>
                <p:nvPr/>
              </p:nvPicPr>
              <p:blipFill>
                <a:blip r:embed="rId5"/>
                <a:stretch>
                  <a:fillRect/>
                </a:stretch>
              </p:blipFill>
              <p:spPr>
                <a:xfrm>
                  <a:off x="12683640" y="2807960"/>
                  <a:ext cx="12600" cy="126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7">
            <p14:nvContentPartPr>
              <p14:cNvPr id="27" name="Freihand 26">
                <a:extLst>
                  <a:ext uri="{FF2B5EF4-FFF2-40B4-BE49-F238E27FC236}">
                    <a16:creationId xmlns:a16="http://schemas.microsoft.com/office/drawing/2014/main" id="{11AF895A-D5C0-1BAF-A45A-D9EE93546BD7}"/>
                  </a:ext>
                </a:extLst>
              </p14:cNvPr>
              <p14:cNvContentPartPr/>
              <p14:nvPr/>
            </p14:nvContentPartPr>
            <p14:xfrm>
              <a:off x="7437000" y="5627840"/>
              <a:ext cx="2793240" cy="173880"/>
            </p14:xfrm>
          </p:contentPart>
        </mc:Choice>
        <mc:Fallback xmlns="">
          <p:pic>
            <p:nvPicPr>
              <p:cNvPr id="27" name="Freihand 26">
                <a:extLst>
                  <a:ext uri="{FF2B5EF4-FFF2-40B4-BE49-F238E27FC236}">
                    <a16:creationId xmlns:a16="http://schemas.microsoft.com/office/drawing/2014/main" id="{11AF895A-D5C0-1BAF-A45A-D9EE93546BD7}"/>
                  </a:ext>
                </a:extLst>
              </p:cNvPr>
              <p:cNvPicPr/>
              <p:nvPr/>
            </p:nvPicPr>
            <p:blipFill>
              <a:blip r:embed="rId18"/>
              <a:stretch>
                <a:fillRect/>
              </a:stretch>
            </p:blipFill>
            <p:spPr>
              <a:xfrm>
                <a:off x="7430880" y="5621720"/>
                <a:ext cx="2805480" cy="18612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35" name="Freihand 34">
                <a:extLst>
                  <a:ext uri="{FF2B5EF4-FFF2-40B4-BE49-F238E27FC236}">
                    <a16:creationId xmlns:a16="http://schemas.microsoft.com/office/drawing/2014/main" id="{217EF24D-E56C-3859-DA6A-C785BCACF8A5}"/>
                  </a:ext>
                </a:extLst>
              </p14:cNvPr>
              <p14:cNvContentPartPr/>
              <p14:nvPr/>
            </p14:nvContentPartPr>
            <p14:xfrm>
              <a:off x="4724040" y="5912960"/>
              <a:ext cx="761400" cy="20880"/>
            </p14:xfrm>
          </p:contentPart>
        </mc:Choice>
        <mc:Fallback xmlns="">
          <p:pic>
            <p:nvPicPr>
              <p:cNvPr id="35" name="Freihand 34">
                <a:extLst>
                  <a:ext uri="{FF2B5EF4-FFF2-40B4-BE49-F238E27FC236}">
                    <a16:creationId xmlns:a16="http://schemas.microsoft.com/office/drawing/2014/main" id="{217EF24D-E56C-3859-DA6A-C785BCACF8A5}"/>
                  </a:ext>
                </a:extLst>
              </p:cNvPr>
              <p:cNvPicPr/>
              <p:nvPr/>
            </p:nvPicPr>
            <p:blipFill>
              <a:blip r:embed="rId20"/>
              <a:stretch>
                <a:fillRect/>
              </a:stretch>
            </p:blipFill>
            <p:spPr>
              <a:xfrm>
                <a:off x="4717920" y="5906840"/>
                <a:ext cx="773640" cy="33120"/>
              </a:xfrm>
              <a:prstGeom prst="rect">
                <a:avLst/>
              </a:prstGeom>
            </p:spPr>
          </p:pic>
        </mc:Fallback>
      </mc:AlternateContent>
    </p:spTree>
    <p:extLst>
      <p:ext uri="{BB962C8B-B14F-4D97-AF65-F5344CB8AC3E}">
        <p14:creationId xmlns:p14="http://schemas.microsoft.com/office/powerpoint/2010/main" val="11885134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3C210A0-A5B7-5887-66FC-8B51DB68063D}"/>
              </a:ext>
            </a:extLst>
          </p:cNvPr>
          <p:cNvSpPr>
            <a:spLocks noGrp="1"/>
          </p:cNvSpPr>
          <p:nvPr>
            <p:ph type="title"/>
          </p:nvPr>
        </p:nvSpPr>
        <p:spPr>
          <a:xfrm>
            <a:off x="1041400" y="883285"/>
            <a:ext cx="10515600" cy="1325563"/>
          </a:xfrm>
        </p:spPr>
        <p:txBody>
          <a:bodyPr/>
          <a:lstStyle/>
          <a:p>
            <a:r>
              <a:rPr lang="de-DE" dirty="0"/>
              <a:t>Geschichtskonsum im Tourismus (oder: „Geschichtstourismus“ – Was ist das?)</a:t>
            </a:r>
          </a:p>
        </p:txBody>
      </p:sp>
      <p:sp>
        <p:nvSpPr>
          <p:cNvPr id="3" name="Inhaltsplatzhalter 2">
            <a:extLst>
              <a:ext uri="{FF2B5EF4-FFF2-40B4-BE49-F238E27FC236}">
                <a16:creationId xmlns:a16="http://schemas.microsoft.com/office/drawing/2014/main" id="{1A9ECB46-CCE2-61FC-9C74-74EBBEEB8153}"/>
              </a:ext>
            </a:extLst>
          </p:cNvPr>
          <p:cNvSpPr>
            <a:spLocks noGrp="1"/>
          </p:cNvSpPr>
          <p:nvPr>
            <p:ph idx="1"/>
          </p:nvPr>
        </p:nvSpPr>
        <p:spPr>
          <a:xfrm>
            <a:off x="1706880" y="2611119"/>
            <a:ext cx="9646920" cy="3565843"/>
          </a:xfrm>
        </p:spPr>
        <p:txBody>
          <a:bodyPr/>
          <a:lstStyle/>
          <a:p>
            <a:r>
              <a:rPr lang="de-DE" dirty="0"/>
              <a:t>Welche Arten von Tourismus würden Sie als „Geschichtstourismus“ verstehen?</a:t>
            </a:r>
          </a:p>
          <a:p>
            <a:r>
              <a:rPr lang="de-DE" dirty="0"/>
              <a:t>Welche eher nicht?</a:t>
            </a:r>
          </a:p>
          <a:p>
            <a:r>
              <a:rPr lang="de-DE" dirty="0"/>
              <a:t>Welchen „Medien“ der Vermittlung fallen Ihnen ein?</a:t>
            </a:r>
          </a:p>
        </p:txBody>
      </p:sp>
    </p:spTree>
    <p:extLst>
      <p:ext uri="{BB962C8B-B14F-4D97-AF65-F5344CB8AC3E}">
        <p14:creationId xmlns:p14="http://schemas.microsoft.com/office/powerpoint/2010/main" val="292379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nhaltsplatzhalter 4" descr="Ein Bild, das Text, Jeans, Schuhwerk, Kleidung enthält.&#10;&#10;Automatisch generierte Beschreibung">
            <a:extLst>
              <a:ext uri="{FF2B5EF4-FFF2-40B4-BE49-F238E27FC236}">
                <a16:creationId xmlns:a16="http://schemas.microsoft.com/office/drawing/2014/main" id="{F271C999-2BEE-A33B-204E-A6D26CBE6D8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5029" y="1222460"/>
            <a:ext cx="3376744" cy="4862989"/>
          </a:xfrm>
        </p:spPr>
      </p:pic>
      <p:pic>
        <p:nvPicPr>
          <p:cNvPr id="7" name="Grafik 6" descr="Ein Bild, das Text, Screenshot, Schrift, Zahl enthält.&#10;&#10;Automatisch generierte Beschreibung">
            <a:extLst>
              <a:ext uri="{FF2B5EF4-FFF2-40B4-BE49-F238E27FC236}">
                <a16:creationId xmlns:a16="http://schemas.microsoft.com/office/drawing/2014/main" id="{5635CC70-AB92-BCE1-8A31-6E5051AB7A0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81773" y="635648"/>
            <a:ext cx="4622800" cy="6036614"/>
          </a:xfrm>
          <a:prstGeom prst="rect">
            <a:avLst/>
          </a:prstGeom>
        </p:spPr>
      </p:pic>
      <p:pic>
        <p:nvPicPr>
          <p:cNvPr id="9" name="Grafik 8" descr="Ein Bild, das Text, Karte Menü, Schrift, Zahl enthält.&#10;&#10;Automatisch generierte Beschreibung">
            <a:extLst>
              <a:ext uri="{FF2B5EF4-FFF2-40B4-BE49-F238E27FC236}">
                <a16:creationId xmlns:a16="http://schemas.microsoft.com/office/drawing/2014/main" id="{B5A341CE-9910-E8D8-1E5F-68EAB0EA202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06396" y="902229"/>
            <a:ext cx="4185604" cy="5770033"/>
          </a:xfrm>
          <a:prstGeom prst="rect">
            <a:avLst/>
          </a:prstGeom>
        </p:spPr>
      </p:pic>
    </p:spTree>
    <p:extLst>
      <p:ext uri="{BB962C8B-B14F-4D97-AF65-F5344CB8AC3E}">
        <p14:creationId xmlns:p14="http://schemas.microsoft.com/office/powerpoint/2010/main" val="21570300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875A0E-3136-F2A3-D84B-148A9852C6D2}"/>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0428C7A0-D3C3-5770-ED38-7041ECD5141A}"/>
              </a:ext>
            </a:extLst>
          </p:cNvPr>
          <p:cNvSpPr>
            <a:spLocks noGrp="1"/>
          </p:cNvSpPr>
          <p:nvPr>
            <p:ph type="title"/>
          </p:nvPr>
        </p:nvSpPr>
        <p:spPr/>
        <p:txBody>
          <a:bodyPr/>
          <a:lstStyle/>
          <a:p>
            <a:r>
              <a:rPr lang="de-DE" dirty="0"/>
              <a:t>Was ist „Tourismus“?</a:t>
            </a:r>
          </a:p>
        </p:txBody>
      </p:sp>
      <p:sp>
        <p:nvSpPr>
          <p:cNvPr id="3" name="Inhaltsplatzhalter 2">
            <a:extLst>
              <a:ext uri="{FF2B5EF4-FFF2-40B4-BE49-F238E27FC236}">
                <a16:creationId xmlns:a16="http://schemas.microsoft.com/office/drawing/2014/main" id="{646717D4-1E96-2EC7-BAC6-69D75C06A5A7}"/>
              </a:ext>
            </a:extLst>
          </p:cNvPr>
          <p:cNvSpPr>
            <a:spLocks noGrp="1"/>
          </p:cNvSpPr>
          <p:nvPr>
            <p:ph idx="1"/>
          </p:nvPr>
        </p:nvSpPr>
        <p:spPr/>
        <p:txBody>
          <a:bodyPr/>
          <a:lstStyle/>
          <a:p>
            <a:r>
              <a:rPr lang="de-DE" dirty="0"/>
              <a:t>Historisch: „Prototourismus“ und Entstehung des modernen Tourismus im 18. </a:t>
            </a:r>
            <a:r>
              <a:rPr lang="de-DE" dirty="0" err="1"/>
              <a:t>Jh</a:t>
            </a:r>
            <a:r>
              <a:rPr lang="de-DE" dirty="0"/>
              <a:t>, erst im 20. Jahrhundert Massenphänomen</a:t>
            </a:r>
          </a:p>
          <a:p>
            <a:r>
              <a:rPr lang="de-DE" dirty="0"/>
              <a:t>Soziologisch / Tourismustheorien: Frage nach Motivationen; Fluchtthese</a:t>
            </a:r>
          </a:p>
          <a:p>
            <a:r>
              <a:rPr lang="de-DE" dirty="0"/>
              <a:t>Eigenbeschreibung: Abgrenzung „Tourist*in“ vs. „Reisende*r“</a:t>
            </a:r>
          </a:p>
          <a:p>
            <a:r>
              <a:rPr lang="de-DE" dirty="0"/>
              <a:t>Tourismusbranche: wichtigster Dienstleistungssektor; ökonomischer Faktor; Statistik</a:t>
            </a:r>
          </a:p>
          <a:p>
            <a:endParaRPr lang="de-DE" dirty="0"/>
          </a:p>
        </p:txBody>
      </p:sp>
    </p:spTree>
    <p:extLst>
      <p:ext uri="{BB962C8B-B14F-4D97-AF65-F5344CB8AC3E}">
        <p14:creationId xmlns:p14="http://schemas.microsoft.com/office/powerpoint/2010/main" val="35984484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3E5BF7-153D-8932-0EAD-27FCE2B9ED76}"/>
            </a:ext>
          </a:extLst>
        </p:cNvPr>
        <p:cNvGrpSpPr/>
        <p:nvPr/>
      </p:nvGrpSpPr>
      <p:grpSpPr>
        <a:xfrm>
          <a:off x="0" y="0"/>
          <a:ext cx="0" cy="0"/>
          <a:chOff x="0" y="0"/>
          <a:chExt cx="0" cy="0"/>
        </a:xfrm>
      </p:grpSpPr>
      <p:pic>
        <p:nvPicPr>
          <p:cNvPr id="6" name="Inhaltsplatzhalter 5" descr="Ein Bild, das Text, Screenshot, Schrift, Webseite enthält.&#10;&#10;Automatisch generierte Beschreibung">
            <a:extLst>
              <a:ext uri="{FF2B5EF4-FFF2-40B4-BE49-F238E27FC236}">
                <a16:creationId xmlns:a16="http://schemas.microsoft.com/office/drawing/2014/main" id="{3FBDDCFA-01E0-64F3-915A-63C345610CF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83154" y="632579"/>
            <a:ext cx="10625691" cy="5592842"/>
          </a:xfrm>
        </p:spPr>
      </p:pic>
    </p:spTree>
    <p:extLst>
      <p:ext uri="{BB962C8B-B14F-4D97-AF65-F5344CB8AC3E}">
        <p14:creationId xmlns:p14="http://schemas.microsoft.com/office/powerpoint/2010/main" val="9387606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B0A800-147E-B3F5-1DF6-C4B956735767}"/>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EE91FA5E-82C7-4724-A74B-DA778A5FA271}"/>
              </a:ext>
            </a:extLst>
          </p:cNvPr>
          <p:cNvSpPr>
            <a:spLocks noGrp="1"/>
          </p:cNvSpPr>
          <p:nvPr>
            <p:ph type="title"/>
          </p:nvPr>
        </p:nvSpPr>
        <p:spPr/>
        <p:txBody>
          <a:bodyPr/>
          <a:lstStyle/>
          <a:p>
            <a:r>
              <a:rPr lang="de-DE" dirty="0"/>
              <a:t>Was ist „Tourismus“?</a:t>
            </a:r>
          </a:p>
        </p:txBody>
      </p:sp>
      <p:sp>
        <p:nvSpPr>
          <p:cNvPr id="3" name="Inhaltsplatzhalter 2">
            <a:extLst>
              <a:ext uri="{FF2B5EF4-FFF2-40B4-BE49-F238E27FC236}">
                <a16:creationId xmlns:a16="http://schemas.microsoft.com/office/drawing/2014/main" id="{0E0E0A11-3DD5-B2DE-5167-B029ECA84530}"/>
              </a:ext>
            </a:extLst>
          </p:cNvPr>
          <p:cNvSpPr>
            <a:spLocks noGrp="1"/>
          </p:cNvSpPr>
          <p:nvPr>
            <p:ph idx="1"/>
          </p:nvPr>
        </p:nvSpPr>
        <p:spPr/>
        <p:txBody>
          <a:bodyPr/>
          <a:lstStyle/>
          <a:p>
            <a:pPr marL="0" indent="0">
              <a:buNone/>
            </a:pPr>
            <a:r>
              <a:rPr lang="de-DE" dirty="0"/>
              <a:t>Minimaldefinition:</a:t>
            </a:r>
          </a:p>
          <a:p>
            <a:pPr marL="0" indent="0">
              <a:buNone/>
            </a:pPr>
            <a:endParaRPr lang="de-DE" dirty="0"/>
          </a:p>
          <a:p>
            <a:r>
              <a:rPr lang="de-DE" dirty="0"/>
              <a:t>Ortswechsel (Inland oder Ausland)</a:t>
            </a:r>
          </a:p>
          <a:p>
            <a:r>
              <a:rPr lang="de-DE" dirty="0"/>
              <a:t>freiwillig (vs. Migration; Geschäftsreisen?)</a:t>
            </a:r>
          </a:p>
          <a:p>
            <a:r>
              <a:rPr lang="de-DE" dirty="0"/>
              <a:t>alltagsfern („outside </a:t>
            </a:r>
            <a:r>
              <a:rPr lang="de-DE" dirty="0" err="1"/>
              <a:t>their</a:t>
            </a:r>
            <a:r>
              <a:rPr lang="de-DE" dirty="0"/>
              <a:t> </a:t>
            </a:r>
            <a:r>
              <a:rPr lang="de-DE" dirty="0" err="1"/>
              <a:t>usual</a:t>
            </a:r>
            <a:r>
              <a:rPr lang="de-DE" dirty="0"/>
              <a:t> </a:t>
            </a:r>
            <a:r>
              <a:rPr lang="de-DE" dirty="0" err="1"/>
              <a:t>environment</a:t>
            </a:r>
            <a:r>
              <a:rPr lang="de-DE" dirty="0"/>
              <a:t>“)</a:t>
            </a:r>
          </a:p>
          <a:p>
            <a:r>
              <a:rPr lang="de-DE" dirty="0"/>
              <a:t>temporär (mind. 24 Stunden, höchstens ein Jahr – Rückkehr!)</a:t>
            </a: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de-DE" dirty="0"/>
          </a:p>
          <a:p>
            <a:endParaRPr lang="de-DE" dirty="0"/>
          </a:p>
        </p:txBody>
      </p:sp>
    </p:spTree>
    <p:extLst>
      <p:ext uri="{BB962C8B-B14F-4D97-AF65-F5344CB8AC3E}">
        <p14:creationId xmlns:p14="http://schemas.microsoft.com/office/powerpoint/2010/main" val="1053509967"/>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0</TotalTime>
  <Words>1045</Words>
  <Application>Microsoft Office PowerPoint</Application>
  <PresentationFormat>Breitbild</PresentationFormat>
  <Paragraphs>110</Paragraphs>
  <Slides>19</Slides>
  <Notes>0</Notes>
  <HiddenSlides>0</HiddenSlides>
  <MMClips>0</MMClips>
  <ScaleCrop>false</ScaleCrop>
  <HeadingPairs>
    <vt:vector size="6" baseType="variant">
      <vt:variant>
        <vt:lpstr>Verwendete Schriftarten</vt:lpstr>
      </vt:variant>
      <vt:variant>
        <vt:i4>7</vt:i4>
      </vt:variant>
      <vt:variant>
        <vt:lpstr>Design</vt:lpstr>
      </vt:variant>
      <vt:variant>
        <vt:i4>1</vt:i4>
      </vt:variant>
      <vt:variant>
        <vt:lpstr>Folientitel</vt:lpstr>
      </vt:variant>
      <vt:variant>
        <vt:i4>19</vt:i4>
      </vt:variant>
    </vt:vector>
  </HeadingPairs>
  <TitlesOfParts>
    <vt:vector size="27" baseType="lpstr">
      <vt:lpstr>Meiryo</vt:lpstr>
      <vt:lpstr>Aptos</vt:lpstr>
      <vt:lpstr>Aptos Display</vt:lpstr>
      <vt:lpstr>Arial</vt:lpstr>
      <vt:lpstr>Calibri</vt:lpstr>
      <vt:lpstr>TheSans-Italic</vt:lpstr>
      <vt:lpstr>TheSans-Plain</vt:lpstr>
      <vt:lpstr>Office</vt:lpstr>
      <vt:lpstr>Auf den Spuren der Vergangenheit: Wie Geschichte im Tourismus präsentiert und konsumiert wird</vt:lpstr>
      <vt:lpstr>Geschichte als Ressource des (Massen-) Tourismus</vt:lpstr>
      <vt:lpstr>Ist das „Geschichtstourismus“?</vt:lpstr>
      <vt:lpstr>PowerPoint-Präsentation</vt:lpstr>
      <vt:lpstr>Geschichtskonsum im Tourismus (oder: „Geschichtstourismus“ – Was ist das?)</vt:lpstr>
      <vt:lpstr>PowerPoint-Präsentation</vt:lpstr>
      <vt:lpstr>Was ist „Tourismus“?</vt:lpstr>
      <vt:lpstr>PowerPoint-Präsentation</vt:lpstr>
      <vt:lpstr>Was ist „Tourismus“?</vt:lpstr>
      <vt:lpstr>Geschichtskonsum im Tourismus (oder: „Geschichtstourismus“ – Was ist das?)</vt:lpstr>
      <vt:lpstr>„Geschichtstourismus“ – Vorschlag einer Arbeitsdefinition</vt:lpstr>
      <vt:lpstr>„Geschichtstourismus“ </vt:lpstr>
      <vt:lpstr>„Geschichtstourismus“/“HisTourismus“</vt:lpstr>
      <vt:lpstr>PowerPoint-Präsentation</vt:lpstr>
      <vt:lpstr>„Histotainment“</vt:lpstr>
      <vt:lpstr>„Authentizität“ </vt:lpstr>
      <vt:lpstr>„Authentizität“ </vt:lpstr>
      <vt:lpstr>PowerPoint-Präsentation</vt:lpstr>
      <vt:lpstr>To do (Hausaufgaben):</vt:lpstr>
    </vt:vector>
  </TitlesOfParts>
  <Company>Leibniz GWZO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Auf den Spuren der Vergangenheit: Wie Geschichte im Tourismus präsentiert und konsumiert wird</dc:title>
  <dc:creator>Stach, Sabine</dc:creator>
  <cp:lastModifiedBy>Stach, Sabine</cp:lastModifiedBy>
  <cp:revision>36</cp:revision>
  <dcterms:created xsi:type="dcterms:W3CDTF">2024-02-27T12:48:21Z</dcterms:created>
  <dcterms:modified xsi:type="dcterms:W3CDTF">2024-03-09T19:04:45Z</dcterms:modified>
</cp:coreProperties>
</file>