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61"/>
  </p:notesMasterIdLst>
  <p:sldIdLst>
    <p:sldId id="256" r:id="rId3"/>
    <p:sldId id="257" r:id="rId4"/>
    <p:sldId id="330" r:id="rId5"/>
    <p:sldId id="259" r:id="rId6"/>
    <p:sldId id="260" r:id="rId7"/>
    <p:sldId id="329" r:id="rId8"/>
    <p:sldId id="261" r:id="rId9"/>
    <p:sldId id="262" r:id="rId10"/>
    <p:sldId id="350" r:id="rId11"/>
    <p:sldId id="263" r:id="rId12"/>
    <p:sldId id="265" r:id="rId13"/>
    <p:sldId id="266" r:id="rId14"/>
    <p:sldId id="268" r:id="rId15"/>
    <p:sldId id="269" r:id="rId16"/>
    <p:sldId id="271" r:id="rId17"/>
    <p:sldId id="319" r:id="rId18"/>
    <p:sldId id="325" r:id="rId19"/>
    <p:sldId id="331" r:id="rId20"/>
    <p:sldId id="327" r:id="rId21"/>
    <p:sldId id="326" r:id="rId22"/>
    <p:sldId id="274" r:id="rId23"/>
    <p:sldId id="276" r:id="rId24"/>
    <p:sldId id="277" r:id="rId25"/>
    <p:sldId id="278" r:id="rId26"/>
    <p:sldId id="332" r:id="rId27"/>
    <p:sldId id="281" r:id="rId28"/>
    <p:sldId id="349" r:id="rId29"/>
    <p:sldId id="333" r:id="rId30"/>
    <p:sldId id="334" r:id="rId31"/>
    <p:sldId id="280" r:id="rId32"/>
    <p:sldId id="284" r:id="rId33"/>
    <p:sldId id="335" r:id="rId34"/>
    <p:sldId id="285" r:id="rId35"/>
    <p:sldId id="336" r:id="rId36"/>
    <p:sldId id="291" r:id="rId37"/>
    <p:sldId id="323" r:id="rId38"/>
    <p:sldId id="338" r:id="rId39"/>
    <p:sldId id="295" r:id="rId40"/>
    <p:sldId id="296" r:id="rId41"/>
    <p:sldId id="344" r:id="rId42"/>
    <p:sldId id="321" r:id="rId43"/>
    <p:sldId id="305" r:id="rId44"/>
    <p:sldId id="339" r:id="rId45"/>
    <p:sldId id="341" r:id="rId46"/>
    <p:sldId id="342" r:id="rId47"/>
    <p:sldId id="343" r:id="rId48"/>
    <p:sldId id="309" r:id="rId49"/>
    <p:sldId id="308" r:id="rId50"/>
    <p:sldId id="345" r:id="rId51"/>
    <p:sldId id="347" r:id="rId52"/>
    <p:sldId id="310" r:id="rId53"/>
    <p:sldId id="346" r:id="rId54"/>
    <p:sldId id="312" r:id="rId55"/>
    <p:sldId id="313" r:id="rId56"/>
    <p:sldId id="314" r:id="rId57"/>
    <p:sldId id="348" r:id="rId58"/>
    <p:sldId id="315" r:id="rId59"/>
    <p:sldId id="316" r:id="rId6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noProof="0"/>
          </a:p>
        </p:txBody>
      </p:sp>
    </p:spTree>
    <p:extLst>
      <p:ext uri="{BB962C8B-B14F-4D97-AF65-F5344CB8AC3E}">
        <p14:creationId xmlns:p14="http://schemas.microsoft.com/office/powerpoint/2010/main" val="22135439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10/12/12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07C640-A464-45A7-95F3-01B6126E991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538497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10/12/12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F79A0D-CEF0-47EA-B686-FE7D86B9F00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71577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2" y="274642"/>
            <a:ext cx="2055813" cy="584993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499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10/12/12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D9A01A-7B67-4F5D-AC66-B51BE561A67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64745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B3887-5CBB-4B7A-BACB-1973EC1571F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44134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08D707-2DD9-4F72-8F46-9A93FD33661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76569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3B74D7-9A94-4535-9BC1-2589DF55EBD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15248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020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85B49D-DEFA-49F4-9A73-E2AD472F7C5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90085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C7E1A8-9ABE-43E6-BC48-ABFBAC9596F4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07438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245D5-BED4-436E-81D7-01C121DA463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874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85B320-542D-4FE2-8E09-1FD787F0670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49550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A6BB4-B003-40F3-BF33-4AE6D858162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096492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10/12/12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E5D1CD-B441-46FB-8887-312BBF31A17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95424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B1478F-D323-4599-8876-571F6EF4677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04365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0A1A34-3336-46C7-B003-9DBE644CE02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675295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2" y="274642"/>
            <a:ext cx="2055813" cy="584993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499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16997-083F-4A3D-9087-297E26FED95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55009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10/12/12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B63472-C389-4D7F-9A74-8C2C483BF34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07179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020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10/12/12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FC227-CF66-4CEA-B6E5-62EA9AB612D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61759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10/12/12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F42BF5-B840-4BA1-AB2D-4D7B4894A0C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93637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10/12/12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735C1A-00CF-4B7B-BA71-863550FF282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17039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10/12/12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E8E00A-A044-4E25-9404-173CB92C1AD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23569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10/12/12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8AE101-4211-4E67-B6A6-A9BBD5F4E22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8802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10/12/12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2F870-3CE9-4FAC-B149-5D0C81A17C8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9243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60020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Click to edit the outline text format</a:t>
            </a:r>
          </a:p>
          <a:p>
            <a:pPr lvl="1"/>
            <a:r>
              <a:rPr lang="en-GB" altLang="cs-CZ"/>
              <a:t>Second Outline Level</a:t>
            </a:r>
          </a:p>
          <a:p>
            <a:pPr lvl="2"/>
            <a:r>
              <a:rPr lang="en-GB" altLang="cs-CZ"/>
              <a:t>Third Outline Level</a:t>
            </a:r>
          </a:p>
          <a:p>
            <a:pPr lvl="3"/>
            <a:r>
              <a:rPr lang="en-GB" altLang="cs-CZ"/>
              <a:t>Fourth Outline Level</a:t>
            </a:r>
          </a:p>
          <a:p>
            <a:pPr lvl="4"/>
            <a:r>
              <a:rPr lang="en-GB" altLang="cs-CZ"/>
              <a:t>Fifth Outline Level</a:t>
            </a:r>
          </a:p>
          <a:p>
            <a:pPr lvl="4"/>
            <a:r>
              <a:rPr lang="en-GB" altLang="cs-CZ"/>
              <a:t>Sixth Outline Level</a:t>
            </a:r>
          </a:p>
          <a:p>
            <a:pPr lvl="4"/>
            <a:r>
              <a:rPr lang="en-GB" altLang="cs-CZ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2" y="6308725"/>
            <a:ext cx="213201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cs-CZ"/>
              <a:t>10/12/12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08729"/>
            <a:ext cx="2895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z="240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2" y="6308725"/>
            <a:ext cx="213201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D64596E1-7206-4ED9-8FA8-42D2DDA5B836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2pPr>
      <a:lvl3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3pPr>
      <a:lvl4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4pPr>
      <a:lvl5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5pPr>
      <a:lvl6pPr marL="2514537" indent="-228594"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6pPr>
      <a:lvl7pPr marL="2971726" indent="-228594"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7pPr>
      <a:lvl8pPr marL="3428914" indent="-228594"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8pPr>
      <a:lvl9pPr marL="3886103" indent="-228594"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9pPr>
    </p:titleStyle>
    <p:bodyStyle>
      <a:lvl1pPr marL="342891" indent="-342891" algn="l" defTabSz="449251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32" indent="-285744" algn="l" defTabSz="449251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2971" indent="-228594" algn="l" defTabSz="449251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160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349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537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726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8914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103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60020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Click to edit the outline text format</a:t>
            </a:r>
          </a:p>
          <a:p>
            <a:pPr lvl="1"/>
            <a:r>
              <a:rPr lang="en-GB" altLang="cs-CZ"/>
              <a:t>Second Outline Level</a:t>
            </a:r>
          </a:p>
          <a:p>
            <a:pPr lvl="2"/>
            <a:r>
              <a:rPr lang="en-GB" altLang="cs-CZ"/>
              <a:t>Third Outline Level</a:t>
            </a:r>
          </a:p>
          <a:p>
            <a:pPr lvl="3"/>
            <a:r>
              <a:rPr lang="en-GB" altLang="cs-CZ"/>
              <a:t>Fourth Outline Level</a:t>
            </a:r>
          </a:p>
          <a:p>
            <a:pPr lvl="4"/>
            <a:r>
              <a:rPr lang="en-GB" altLang="cs-CZ"/>
              <a:t>Fifth Outline Level</a:t>
            </a:r>
          </a:p>
          <a:p>
            <a:pPr lvl="4"/>
            <a:r>
              <a:rPr lang="en-GB" altLang="cs-CZ"/>
              <a:t>Sixth Outline Level</a:t>
            </a:r>
          </a:p>
          <a:p>
            <a:pPr lvl="4"/>
            <a:r>
              <a:rPr lang="en-GB" altLang="cs-CZ"/>
              <a:t>Seventh Outline Level</a:t>
            </a: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457200" y="6356354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z="2400"/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3124200" y="6356354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z="240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2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882" algn="l"/>
                <a:tab pos="1447764" algn="l"/>
              </a:tabLst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7E8CF99-0027-4997-9BD2-879CEF571A5E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2pPr>
      <a:lvl3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3pPr>
      <a:lvl4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4pPr>
      <a:lvl5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5pPr>
      <a:lvl6pPr marL="2514537" indent="-228594"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6pPr>
      <a:lvl7pPr marL="2971726" indent="-228594"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7pPr>
      <a:lvl8pPr marL="3428914" indent="-228594"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8pPr>
      <a:lvl9pPr marL="3886103" indent="-228594"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9pPr>
    </p:titleStyle>
    <p:bodyStyle>
      <a:lvl1pPr marL="342891" indent="-342891" algn="l" defTabSz="449251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32" indent="-285744" algn="l" defTabSz="449251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2971" indent="-228594" algn="l" defTabSz="449251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160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349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537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726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8914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103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rsa.org/events/rsaanimate/animate/power-of-outrospectio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71500" y="1600202"/>
            <a:ext cx="8001000" cy="290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  <a:t>JMB113 </a:t>
            </a:r>
            <a:r>
              <a:rPr lang="en-US" altLang="cs-CZ" sz="3000" dirty="0" err="1">
                <a:solidFill>
                  <a:srgbClr val="000000"/>
                </a:solidFill>
                <a:latin typeface="Garamond" panose="02020404030301010803" pitchFamily="18" charset="0"/>
              </a:rPr>
              <a:t>Úvod</a:t>
            </a:r>
            <a: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  <a:t> do </a:t>
            </a:r>
            <a:r>
              <a:rPr lang="en-US" altLang="cs-CZ" sz="3000" dirty="0" err="1">
                <a:solidFill>
                  <a:srgbClr val="000000"/>
                </a:solidFill>
                <a:latin typeface="Garamond" panose="02020404030301010803" pitchFamily="18" charset="0"/>
              </a:rPr>
              <a:t>teritoriálních</a:t>
            </a:r>
            <a: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000" dirty="0" err="1">
                <a:solidFill>
                  <a:srgbClr val="000000"/>
                </a:solidFill>
                <a:latin typeface="Garamond" panose="02020404030301010803" pitchFamily="18" charset="0"/>
              </a:rPr>
              <a:t>studií</a:t>
            </a:r>
            <a: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000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40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2.</a:t>
            </a:r>
            <a:b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Sociální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vědy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v 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systému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poznávání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Energetické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souvislosti</a:t>
            </a:r>
            <a: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endParaRPr lang="en-US" altLang="cs-CZ" sz="40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1371600" y="43434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751"/>
              </a:spcBef>
              <a:buClrTx/>
            </a:pPr>
            <a:r>
              <a:rPr lang="en-US" altLang="cs-CZ" sz="3000" dirty="0" err="1">
                <a:solidFill>
                  <a:srgbClr val="898989"/>
                </a:solidFill>
                <a:latin typeface="Garamond" panose="02020404030301010803" pitchFamily="18" charset="0"/>
              </a:rPr>
              <a:t>Vyučující</a:t>
            </a:r>
            <a:r>
              <a:rPr lang="en-US" altLang="cs-CZ" sz="3000" dirty="0">
                <a:solidFill>
                  <a:srgbClr val="898989"/>
                </a:solidFill>
                <a:latin typeface="Garamond" panose="02020404030301010803" pitchFamily="18" charset="0"/>
              </a:rPr>
              <a:t>: </a:t>
            </a:r>
          </a:p>
          <a:p>
            <a:pPr algn="ctr" eaLnBrk="1" hangingPunct="1">
              <a:spcBef>
                <a:spcPts val="751"/>
              </a:spcBef>
              <a:buClrTx/>
            </a:pPr>
            <a:r>
              <a:rPr lang="cs-CZ" altLang="cs-CZ" sz="3000" dirty="0" smtClean="0">
                <a:solidFill>
                  <a:srgbClr val="898989"/>
                </a:solidFill>
                <a:latin typeface="Garamond" panose="02020404030301010803" pitchFamily="18" charset="0"/>
              </a:rPr>
              <a:t>Kryštof Kozák</a:t>
            </a:r>
            <a:endParaRPr lang="en-US" altLang="cs-CZ" sz="3000" dirty="0">
              <a:solidFill>
                <a:srgbClr val="898989"/>
              </a:solidFill>
              <a:latin typeface="Garamond" panose="02020404030301010803" pitchFamily="18" charset="0"/>
            </a:endParaRPr>
          </a:p>
          <a:p>
            <a:pPr algn="ctr" eaLnBrk="1" hangingPunct="1">
              <a:spcBef>
                <a:spcPts val="751"/>
              </a:spcBef>
              <a:buClrTx/>
            </a:pPr>
            <a:r>
              <a:rPr lang="cs-CZ" altLang="cs-CZ" sz="3000" dirty="0">
                <a:solidFill>
                  <a:srgbClr val="898989"/>
                </a:solidFill>
                <a:latin typeface="Garamond" panose="02020404030301010803" pitchFamily="18" charset="0"/>
              </a:rPr>
              <a:t>čtvrtek</a:t>
            </a:r>
            <a:r>
              <a:rPr lang="en-US" altLang="cs-CZ" sz="3000" dirty="0">
                <a:solidFill>
                  <a:srgbClr val="898989"/>
                </a:solidFill>
                <a:latin typeface="Garamond" panose="02020404030301010803" pitchFamily="18" charset="0"/>
              </a:rPr>
              <a:t>, </a:t>
            </a:r>
            <a:r>
              <a:rPr lang="cs-CZ" altLang="cs-CZ" sz="3000" dirty="0" smtClean="0">
                <a:solidFill>
                  <a:srgbClr val="898989"/>
                </a:solidFill>
                <a:latin typeface="Garamond" panose="02020404030301010803" pitchFamily="18" charset="0"/>
              </a:rPr>
              <a:t>12:30</a:t>
            </a:r>
            <a:r>
              <a:rPr lang="en-US" altLang="cs-CZ" sz="3000" dirty="0" smtClean="0">
                <a:solidFill>
                  <a:srgbClr val="898989"/>
                </a:solidFill>
                <a:latin typeface="Garamond" panose="02020404030301010803" pitchFamily="18" charset="0"/>
              </a:rPr>
              <a:t>-</a:t>
            </a:r>
            <a:r>
              <a:rPr lang="cs-CZ" altLang="cs-CZ" sz="3000" dirty="0" smtClean="0">
                <a:solidFill>
                  <a:srgbClr val="898989"/>
                </a:solidFill>
                <a:latin typeface="Garamond" panose="02020404030301010803" pitchFamily="18" charset="0"/>
              </a:rPr>
              <a:t>13</a:t>
            </a:r>
            <a:r>
              <a:rPr lang="en-US" altLang="cs-CZ" sz="3000" dirty="0" smtClean="0">
                <a:solidFill>
                  <a:srgbClr val="898989"/>
                </a:solidFill>
                <a:latin typeface="Garamond" panose="02020404030301010803" pitchFamily="18" charset="0"/>
              </a:rPr>
              <a:t>:</a:t>
            </a:r>
            <a:r>
              <a:rPr lang="cs-CZ" altLang="cs-CZ" sz="3000" dirty="0">
                <a:solidFill>
                  <a:srgbClr val="898989"/>
                </a:solidFill>
                <a:latin typeface="Garamond" panose="02020404030301010803" pitchFamily="18" charset="0"/>
              </a:rPr>
              <a:t>5</a:t>
            </a:r>
            <a:r>
              <a:rPr lang="en-US" altLang="cs-CZ" sz="3000" dirty="0" smtClean="0">
                <a:solidFill>
                  <a:srgbClr val="898989"/>
                </a:solidFill>
                <a:latin typeface="Garamond" panose="02020404030301010803" pitchFamily="18" charset="0"/>
              </a:rPr>
              <a:t>0</a:t>
            </a:r>
            <a:r>
              <a:rPr lang="en-US" altLang="cs-CZ" sz="3000" dirty="0">
                <a:solidFill>
                  <a:srgbClr val="898989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3000" dirty="0" err="1">
                <a:solidFill>
                  <a:srgbClr val="898989"/>
                </a:solidFill>
                <a:latin typeface="Garamond" panose="02020404030301010803" pitchFamily="18" charset="0"/>
              </a:rPr>
              <a:t>místnost</a:t>
            </a:r>
            <a:r>
              <a:rPr lang="en-US" altLang="cs-CZ" sz="3000" dirty="0">
                <a:solidFill>
                  <a:srgbClr val="898989"/>
                </a:solidFill>
                <a:latin typeface="Garamond" panose="02020404030301010803" pitchFamily="18" charset="0"/>
              </a:rPr>
              <a:t> J103</a:t>
            </a:r>
            <a:r>
              <a:rPr lang="cs-CZ" altLang="cs-CZ" sz="3000" dirty="0">
                <a:solidFill>
                  <a:srgbClr val="898989"/>
                </a:solidFill>
                <a:latin typeface="Garamond" panose="02020404030301010803" pitchFamily="18" charset="0"/>
              </a:rPr>
              <a:t>7</a:t>
            </a:r>
            <a:endParaRPr lang="en-US" altLang="cs-CZ" sz="3000" dirty="0">
              <a:solidFill>
                <a:srgbClr val="898989"/>
              </a:solidFill>
              <a:latin typeface="Garamond" panose="02020404030301010803" pitchFamily="18" charset="0"/>
            </a:endParaRP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0648"/>
            <a:ext cx="1271587" cy="127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Druhy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sociálních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věd</a:t>
            </a:r>
            <a:endParaRPr lang="en-US" altLang="cs-CZ" sz="44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683568" y="1606388"/>
            <a:ext cx="4032448" cy="471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Ekonomika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Politické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vědy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Sociologie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Geografie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Mediální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studia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(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teorie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komunikace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Antropologie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</a:pP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</a:pP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716016" y="1606388"/>
            <a:ext cx="3996184" cy="4796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Mezinárodní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vztahy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Právo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Historie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Pedagogika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(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Politická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)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Filosofie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Psychologie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Kulturologie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Religionistika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</a:pP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9552" y="980728"/>
            <a:ext cx="8409880" cy="494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741363" indent="-28416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>
              <a:spcBef>
                <a:spcPts val="800"/>
              </a:spcBef>
              <a:defRPr/>
            </a:pPr>
            <a:r>
              <a:rPr lang="en-US" altLang="cs-CZ" sz="3200" b="1" dirty="0" err="1">
                <a:latin typeface="Garamond" panose="02020404030301010803" pitchFamily="18" charset="0"/>
              </a:rPr>
              <a:t>Mezinárodní</a:t>
            </a:r>
            <a:r>
              <a:rPr lang="en-US" altLang="cs-CZ" sz="3200" b="1" dirty="0">
                <a:latin typeface="Garamond" panose="02020404030301010803" pitchFamily="18" charset="0"/>
              </a:rPr>
              <a:t> </a:t>
            </a:r>
            <a:r>
              <a:rPr lang="en-US" altLang="cs-CZ" sz="3200" b="1" dirty="0" err="1">
                <a:latin typeface="Garamond" panose="02020404030301010803" pitchFamily="18" charset="0"/>
              </a:rPr>
              <a:t>teritoriální</a:t>
            </a:r>
            <a:r>
              <a:rPr lang="en-US" altLang="cs-CZ" sz="3200" b="1" dirty="0">
                <a:latin typeface="Garamond" panose="02020404030301010803" pitchFamily="18" charset="0"/>
              </a:rPr>
              <a:t> </a:t>
            </a:r>
            <a:r>
              <a:rPr lang="en-US" altLang="cs-CZ" sz="3200" b="1" dirty="0" err="1">
                <a:latin typeface="Garamond" panose="02020404030301010803" pitchFamily="18" charset="0"/>
              </a:rPr>
              <a:t>studia</a:t>
            </a:r>
            <a:endParaRPr lang="en-US" altLang="cs-CZ" sz="3200" b="1" dirty="0">
              <a:latin typeface="Garamond" panose="02020404030301010803" pitchFamily="18" charset="0"/>
            </a:endParaRPr>
          </a:p>
          <a:p>
            <a:pPr marL="914377" lvl="1" indent="-457189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800" dirty="0" err="1">
                <a:latin typeface="Garamond" panose="02020404030301010803" pitchFamily="18" charset="0"/>
              </a:rPr>
              <a:t>Holistické</a:t>
            </a:r>
            <a:r>
              <a:rPr lang="cs-CZ" altLang="cs-CZ" sz="2800" dirty="0">
                <a:latin typeface="Garamond" panose="02020404030301010803" pitchFamily="18" charset="0"/>
              </a:rPr>
              <a:t> v zaměření na region</a:t>
            </a:r>
            <a:endParaRPr lang="en-US" altLang="cs-CZ" sz="2800" dirty="0">
              <a:latin typeface="Garamond" panose="02020404030301010803" pitchFamily="18" charset="0"/>
            </a:endParaRPr>
          </a:p>
          <a:p>
            <a:pPr marL="914377" lvl="1" indent="-457189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800" dirty="0" err="1">
                <a:latin typeface="Garamond" panose="02020404030301010803" pitchFamily="18" charset="0"/>
              </a:rPr>
              <a:t>metoda</a:t>
            </a:r>
            <a:r>
              <a:rPr lang="en-US" altLang="cs-CZ" sz="2800" dirty="0"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latin typeface="Garamond" panose="02020404030301010803" pitchFamily="18" charset="0"/>
              </a:rPr>
              <a:t>záleží</a:t>
            </a:r>
            <a:r>
              <a:rPr lang="en-US" altLang="cs-CZ" sz="2800" dirty="0"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latin typeface="Garamond" panose="02020404030301010803" pitchFamily="18" charset="0"/>
              </a:rPr>
              <a:t>na</a:t>
            </a:r>
            <a:r>
              <a:rPr lang="en-US" altLang="cs-CZ" sz="2800" dirty="0"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latin typeface="Garamond" panose="02020404030301010803" pitchFamily="18" charset="0"/>
              </a:rPr>
              <a:t>pokládané</a:t>
            </a:r>
            <a:r>
              <a:rPr lang="en-US" altLang="cs-CZ" sz="2800" dirty="0"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latin typeface="Garamond" panose="02020404030301010803" pitchFamily="18" charset="0"/>
              </a:rPr>
              <a:t>otázce</a:t>
            </a:r>
            <a:endParaRPr lang="en-US" altLang="cs-CZ" sz="2800" dirty="0">
              <a:latin typeface="Garamond" panose="02020404030301010803" pitchFamily="18" charset="0"/>
            </a:endParaRPr>
          </a:p>
          <a:p>
            <a:pPr marL="914377" lvl="1" indent="-457189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800" dirty="0" err="1">
                <a:latin typeface="Garamond" panose="02020404030301010803" pitchFamily="18" charset="0"/>
              </a:rPr>
              <a:t>kontext</a:t>
            </a:r>
            <a:r>
              <a:rPr lang="en-US" altLang="cs-CZ" sz="2800" dirty="0"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latin typeface="Garamond" panose="02020404030301010803" pitchFamily="18" charset="0"/>
              </a:rPr>
              <a:t>zásadně</a:t>
            </a:r>
            <a:r>
              <a:rPr lang="en-US" altLang="cs-CZ" sz="2800" dirty="0"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latin typeface="Garamond" panose="02020404030301010803" pitchFamily="18" charset="0"/>
              </a:rPr>
              <a:t>ovlivňuje</a:t>
            </a:r>
            <a:r>
              <a:rPr lang="en-US" altLang="cs-CZ" sz="2800" dirty="0"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latin typeface="Garamond" panose="02020404030301010803" pitchFamily="18" charset="0"/>
              </a:rPr>
              <a:t>výsledky</a:t>
            </a:r>
            <a:r>
              <a:rPr lang="en-US" altLang="cs-CZ" sz="2800" dirty="0">
                <a:latin typeface="Garamond" panose="02020404030301010803" pitchFamily="18" charset="0"/>
              </a:rPr>
              <a:t> </a:t>
            </a:r>
          </a:p>
          <a:p>
            <a:pPr marL="914377" lvl="1" indent="-457189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800" dirty="0" err="1">
                <a:latin typeface="Garamond" panose="02020404030301010803" pitchFamily="18" charset="0"/>
              </a:rPr>
              <a:t>nutnost</a:t>
            </a:r>
            <a:r>
              <a:rPr lang="en-US" altLang="cs-CZ" sz="2800" dirty="0"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latin typeface="Garamond" panose="02020404030301010803" pitchFamily="18" charset="0"/>
              </a:rPr>
              <a:t>základního</a:t>
            </a:r>
            <a:r>
              <a:rPr lang="en-US" altLang="cs-CZ" sz="2800" dirty="0"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latin typeface="Garamond" panose="02020404030301010803" pitchFamily="18" charset="0"/>
              </a:rPr>
              <a:t>přehledu</a:t>
            </a:r>
            <a:r>
              <a:rPr lang="en-US" altLang="cs-CZ" sz="2800" dirty="0">
                <a:latin typeface="Garamond" panose="02020404030301010803" pitchFamily="18" charset="0"/>
              </a:rPr>
              <a:t> o </a:t>
            </a:r>
            <a:r>
              <a:rPr lang="en-US" altLang="cs-CZ" sz="2800" dirty="0" err="1">
                <a:latin typeface="Garamond" panose="02020404030301010803" pitchFamily="18" charset="0"/>
              </a:rPr>
              <a:t>ostatních</a:t>
            </a:r>
            <a:r>
              <a:rPr lang="en-US" altLang="cs-CZ" sz="2800" dirty="0"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latin typeface="Garamond" panose="02020404030301010803" pitchFamily="18" charset="0"/>
              </a:rPr>
              <a:t>přístupech</a:t>
            </a:r>
            <a:endParaRPr lang="cs-CZ" altLang="cs-CZ" sz="2800" dirty="0">
              <a:latin typeface="Garamond" panose="02020404030301010803" pitchFamily="18" charset="0"/>
            </a:endParaRPr>
          </a:p>
          <a:p>
            <a:pPr marL="457189" lvl="1" indent="0">
              <a:spcBef>
                <a:spcPts val="700"/>
              </a:spcBef>
              <a:defRPr/>
            </a:pPr>
            <a:endParaRPr lang="cs-CZ" altLang="cs-CZ" sz="2800" dirty="0">
              <a:latin typeface="Garamond" panose="02020404030301010803" pitchFamily="18" charset="0"/>
            </a:endParaRPr>
          </a:p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Garamond" panose="02020404030301010803" pitchFamily="18" charset="0"/>
              </a:rPr>
              <a:t>Roman </a:t>
            </a:r>
            <a:r>
              <a:rPr lang="en-US" dirty="0" err="1">
                <a:latin typeface="Garamond" panose="02020404030301010803" pitchFamily="18" charset="0"/>
              </a:rPr>
              <a:t>Krznaric</a:t>
            </a:r>
            <a:r>
              <a:rPr lang="en-US" dirty="0">
                <a:latin typeface="Garamond" panose="02020404030301010803" pitchFamily="18" charset="0"/>
              </a:rPr>
              <a:t>: The Power of </a:t>
            </a:r>
            <a:r>
              <a:rPr lang="en-US" dirty="0" err="1">
                <a:latin typeface="Garamond" panose="02020404030301010803" pitchFamily="18" charset="0"/>
              </a:rPr>
              <a:t>Outrospection</a:t>
            </a:r>
            <a:r>
              <a:rPr lang="en-US" dirty="0">
                <a:latin typeface="Garamond" panose="02020404030301010803" pitchFamily="18" charset="0"/>
              </a:rPr>
              <a:t> </a:t>
            </a:r>
          </a:p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Garamond" panose="02020404030301010803" pitchFamily="18" charset="0"/>
                <a:hlinkClick r:id="rId3"/>
              </a:rPr>
              <a:t>http://www.thersa.org/events/rsaanimate/animate/power-of-outrospection</a:t>
            </a:r>
            <a:endParaRPr lang="en-US" dirty="0">
              <a:latin typeface="Garamond" panose="02020404030301010803" pitchFamily="18" charset="0"/>
            </a:endParaRPr>
          </a:p>
          <a:p>
            <a:pPr marL="457189" lvl="1" indent="0">
              <a:spcBef>
                <a:spcPts val="700"/>
              </a:spcBef>
              <a:defRPr/>
            </a:pPr>
            <a:endParaRPr lang="en-US" altLang="cs-CZ" sz="28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457200" y="11663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Subverzivní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myšlenka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95536" y="1700808"/>
            <a:ext cx="8229600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Dělení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sociálních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věd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je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nesmysl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který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nás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mate.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Sociální realita je také jenom jedna.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Existuje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pouze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historická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sociologie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(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holistická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).</a:t>
            </a:r>
          </a:p>
          <a:p>
            <a:pPr eaLnBrk="1" hangingPunct="1">
              <a:spcBef>
                <a:spcPts val="800"/>
              </a:spcBef>
              <a:buClrTx/>
            </a:pP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								</a:t>
            </a:r>
            <a:r>
              <a:rPr lang="en-US" altLang="cs-CZ" sz="3200" i="1" dirty="0">
                <a:solidFill>
                  <a:srgbClr val="000000"/>
                </a:solidFill>
                <a:latin typeface="Garamond" panose="02020404030301010803" pitchFamily="18" charset="0"/>
              </a:rPr>
              <a:t>(Immanuel Wallerstein)</a:t>
            </a:r>
          </a:p>
          <a:p>
            <a:pPr eaLnBrk="1" hangingPunct="1">
              <a:spcBef>
                <a:spcPts val="800"/>
              </a:spcBef>
            </a:pPr>
            <a:endParaRPr lang="en-US" altLang="cs-CZ" sz="3200" i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61048"/>
            <a:ext cx="303172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>
                <a:solidFill>
                  <a:srgbClr val="000000"/>
                </a:solidFill>
                <a:latin typeface="Garamond" panose="02020404030301010803" pitchFamily="18" charset="0"/>
              </a:rPr>
              <a:t>Text</a:t>
            </a: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>
                <a:solidFill>
                  <a:srgbClr val="000000"/>
                </a:solidFill>
                <a:latin typeface="Garamond" panose="02020404030301010803" pitchFamily="18" charset="0"/>
              </a:rPr>
              <a:t>Martin Hollis and Steve Smith: </a:t>
            </a:r>
            <a:r>
              <a:rPr lang="en-US" altLang="cs-CZ" sz="3200" i="1">
                <a:solidFill>
                  <a:srgbClr val="000000"/>
                </a:solidFill>
                <a:latin typeface="Garamond" panose="02020404030301010803" pitchFamily="18" charset="0"/>
              </a:rPr>
              <a:t>Explaining and Understanding International Relations, </a:t>
            </a:r>
            <a:r>
              <a:rPr lang="en-US" altLang="cs-CZ" sz="3200">
                <a:solidFill>
                  <a:srgbClr val="000000"/>
                </a:solidFill>
                <a:latin typeface="Garamond" panose="02020404030301010803" pitchFamily="18" charset="0"/>
              </a:rPr>
              <a:t>Clarendon Paperbacks, 1991. Introduction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251523" y="764705"/>
            <a:ext cx="5053013" cy="52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Explaining 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(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vysvětlení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) –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pozice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vnějšího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nezávislého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pozorovatele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objektivní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zákonitosti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, hledání kauzality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</a:pP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</a:pP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Understanding 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(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chápání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) –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pohled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zevnitř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subjektivita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vztahy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významy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normy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motivy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6" y="381002"/>
            <a:ext cx="3633787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6" y="3962400"/>
            <a:ext cx="3633787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"/>
          <p:cNvGrpSpPr>
            <a:grpSpLocks/>
          </p:cNvGrpSpPr>
          <p:nvPr/>
        </p:nvGrpSpPr>
        <p:grpSpPr bwMode="auto">
          <a:xfrm>
            <a:off x="-331787" y="1484784"/>
            <a:ext cx="9475788" cy="5210175"/>
            <a:chOff x="-210" y="576"/>
            <a:chExt cx="5969" cy="3282"/>
          </a:xfrm>
        </p:grpSpPr>
        <p:pic>
          <p:nvPicPr>
            <p:cNvPr id="174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815" r="-6815"/>
            <a:stretch>
              <a:fillRect/>
            </a:stretch>
          </p:blipFill>
          <p:spPr bwMode="auto">
            <a:xfrm>
              <a:off x="-210" y="576"/>
              <a:ext cx="5969" cy="3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-6815" r="-681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412" name="Text Box 3"/>
            <p:cNvSpPr txBox="1">
              <a:spLocks noChangeArrowheads="1"/>
            </p:cNvSpPr>
            <p:nvPr/>
          </p:nvSpPr>
          <p:spPr bwMode="auto">
            <a:xfrm>
              <a:off x="-210" y="576"/>
              <a:ext cx="5969" cy="3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661691" y="332659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Level-of-analysis</a:t>
            </a:r>
            <a:r>
              <a:rPr lang="cs-CZ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cs-CZ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problem</a:t>
            </a:r>
            <a:endParaRPr lang="cs-CZ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latin typeface="Garamond" panose="02020404030301010803" pitchFamily="18" charset="0"/>
              </a:rPr>
              <a:t>Energie a současný svět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575995"/>
            <a:ext cx="9144001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24828" y="5733259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Výdaje za energii se rovnají cca 10% světového HDP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1" y="54237"/>
            <a:ext cx="8898085" cy="56070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1" y="404665"/>
            <a:ext cx="902224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8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17" y="765178"/>
            <a:ext cx="8748080" cy="52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395536" y="97160"/>
            <a:ext cx="8229600" cy="73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Sociální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vědy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a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vědecká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metoda</a:t>
            </a:r>
            <a:endParaRPr lang="en-US" altLang="cs-CZ" sz="44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51520" y="1052736"/>
            <a:ext cx="432048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ts val="1000"/>
              </a:spcBef>
            </a:pPr>
            <a:r>
              <a:rPr lang="cs-CZ" altLang="cs-CZ" sz="4000" dirty="0">
                <a:solidFill>
                  <a:srgbClr val="000000"/>
                </a:solidFill>
                <a:latin typeface="Garamond" panose="02020404030301010803" pitchFamily="18" charset="0"/>
              </a:rPr>
              <a:t>Redukcionismus</a:t>
            </a:r>
          </a:p>
          <a:p>
            <a:pPr marL="342891" indent="-342891"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„celek je souhrnem svých částí“</a:t>
            </a:r>
          </a:p>
          <a:p>
            <a:pPr marL="342891" indent="-342891"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K pochopení celku jej musíme rozložit do jednotlivých částí</a:t>
            </a:r>
          </a:p>
          <a:p>
            <a:pPr marL="342891" indent="-342891"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experiment</a:t>
            </a:r>
          </a:p>
          <a:p>
            <a:pPr marL="0" indent="0" eaLnBrk="1" hangingPunct="1">
              <a:spcBef>
                <a:spcPts val="1000"/>
              </a:spcBef>
            </a:pPr>
            <a:endParaRPr lang="en-US" altLang="cs-CZ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1000"/>
              </a:spcBef>
            </a:pPr>
            <a:endParaRPr lang="en-US" altLang="cs-CZ" sz="40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932040" y="1052739"/>
            <a:ext cx="3888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tx1"/>
                </a:solidFill>
                <a:latin typeface="Garamond" panose="02020404030301010803" pitchFamily="18" charset="0"/>
              </a:rPr>
              <a:t>Holismus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„celek je více než pouhý souhrn částí“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Celek má vlastnosti, které není možné odhalit pouhým pozorováním jeho částí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42" y="4221088"/>
            <a:ext cx="3827515" cy="232001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096" y="3841493"/>
            <a:ext cx="2600325" cy="28575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7"/>
            <a:ext cx="8712968" cy="614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770" y="3162328"/>
            <a:ext cx="5066233" cy="343502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4" y="3"/>
            <a:ext cx="5505451" cy="37623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Energetická intenzita (MJ/$)</a:t>
            </a:r>
          </a:p>
        </p:txBody>
      </p:sp>
      <p:grpSp>
        <p:nvGrpSpPr>
          <p:cNvPr id="28675" name="Group 2"/>
          <p:cNvGrpSpPr>
            <a:grpSpLocks/>
          </p:cNvGrpSpPr>
          <p:nvPr/>
        </p:nvGrpSpPr>
        <p:grpSpPr bwMode="auto">
          <a:xfrm>
            <a:off x="327027" y="1196754"/>
            <a:ext cx="8489951" cy="5465763"/>
            <a:chOff x="0" y="754"/>
            <a:chExt cx="5348" cy="3443"/>
          </a:xfrm>
        </p:grpSpPr>
        <p:pic>
          <p:nvPicPr>
            <p:cNvPr id="2867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4"/>
              <a:ext cx="5348" cy="3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7" name="Text Box 4"/>
            <p:cNvSpPr txBox="1">
              <a:spLocks noChangeArrowheads="1"/>
            </p:cNvSpPr>
            <p:nvPr/>
          </p:nvSpPr>
          <p:spPr bwMode="auto">
            <a:xfrm>
              <a:off x="0" y="754"/>
              <a:ext cx="5348" cy="3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"/>
          <p:cNvGrpSpPr>
            <a:grpSpLocks/>
          </p:cNvGrpSpPr>
          <p:nvPr/>
        </p:nvGrpSpPr>
        <p:grpSpPr bwMode="auto">
          <a:xfrm>
            <a:off x="755653" y="1773241"/>
            <a:ext cx="7618413" cy="3017837"/>
            <a:chOff x="476" y="1117"/>
            <a:chExt cx="4799" cy="1901"/>
          </a:xfrm>
        </p:grpSpPr>
        <p:pic>
          <p:nvPicPr>
            <p:cNvPr id="2969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117"/>
              <a:ext cx="4799" cy="1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9700" name="Text Box 3"/>
            <p:cNvSpPr txBox="1">
              <a:spLocks noChangeArrowheads="1"/>
            </p:cNvSpPr>
            <p:nvPr/>
          </p:nvSpPr>
          <p:spPr bwMode="auto">
            <a:xfrm>
              <a:off x="476" y="1117"/>
              <a:ext cx="4799" cy="1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"/>
          <p:cNvGrpSpPr>
            <a:grpSpLocks/>
          </p:cNvGrpSpPr>
          <p:nvPr/>
        </p:nvGrpSpPr>
        <p:grpSpPr bwMode="auto">
          <a:xfrm>
            <a:off x="188914" y="762003"/>
            <a:ext cx="8572500" cy="6094413"/>
            <a:chOff x="119" y="480"/>
            <a:chExt cx="5400" cy="3839"/>
          </a:xfrm>
        </p:grpSpPr>
        <p:pic>
          <p:nvPicPr>
            <p:cNvPr id="3072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7548" b="-17548"/>
            <a:stretch>
              <a:fillRect/>
            </a:stretch>
          </p:blipFill>
          <p:spPr bwMode="auto">
            <a:xfrm>
              <a:off x="119" y="480"/>
              <a:ext cx="5400" cy="3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-17548" b="-1754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0725" name="Text Box 3"/>
            <p:cNvSpPr txBox="1">
              <a:spLocks noChangeArrowheads="1"/>
            </p:cNvSpPr>
            <p:nvPr/>
          </p:nvSpPr>
          <p:spPr bwMode="auto">
            <a:xfrm>
              <a:off x="119" y="480"/>
              <a:ext cx="5400" cy="3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835696" y="406969"/>
            <a:ext cx="6192688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cs-CZ" sz="4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Hlavní</a:t>
            </a:r>
            <a: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zdroje</a:t>
            </a:r>
            <a: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 ropy </a:t>
            </a:r>
            <a:r>
              <a:rPr lang="en-US" altLang="cs-CZ" sz="4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ve</a:t>
            </a:r>
            <a: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světě</a:t>
            </a:r>
            <a:endParaRPr lang="en-US" altLang="cs-CZ" sz="40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870"/>
            <a:ext cx="9089354" cy="46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70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1" y="208414"/>
            <a:ext cx="3191451" cy="616184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771" y="224645"/>
            <a:ext cx="2736304" cy="619107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224645"/>
            <a:ext cx="2583607" cy="611907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>
          <a:xfrm>
            <a:off x="1043608" y="476672"/>
            <a:ext cx="7416824" cy="458788"/>
          </a:xfrm>
        </p:spPr>
        <p:txBody>
          <a:bodyPr/>
          <a:lstStyle/>
          <a:p>
            <a:pPr>
              <a:defRPr/>
            </a:pPr>
            <a:r>
              <a:rPr lang="cs-CZ" altLang="cs-CZ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Ropné písky v Albertě, Kanada</a:t>
            </a:r>
            <a:endParaRPr lang="en-US" altLang="cs-CZ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19" y="1412776"/>
            <a:ext cx="7492725" cy="499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95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67544" y="602129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Zdroj mapy: </a:t>
            </a:r>
            <a:r>
              <a:rPr lang="cs-CZ" i="1" dirty="0" err="1">
                <a:solidFill>
                  <a:schemeClr val="tx1"/>
                </a:solidFill>
                <a:latin typeface="Garamond" panose="02020404030301010803" pitchFamily="18" charset="0"/>
              </a:rPr>
              <a:t>Resurgence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 1/2014 (propagandistický časopis Al-Káidy)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02" y="191744"/>
            <a:ext cx="8875813" cy="532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26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56" y="3387621"/>
            <a:ext cx="5634944" cy="350537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67" y="554"/>
            <a:ext cx="6048672" cy="340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7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360" y="1360735"/>
            <a:ext cx="2320259" cy="208823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3" y="1393349"/>
            <a:ext cx="4908833" cy="24544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91" y="3898915"/>
            <a:ext cx="3660801" cy="29286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34" y="3850570"/>
            <a:ext cx="3324225" cy="29622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43608" y="18864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Komplexní systémy a jejich redukce</a:t>
            </a:r>
          </a:p>
        </p:txBody>
      </p:sp>
    </p:spTree>
    <p:extLst>
      <p:ext uri="{BB962C8B-B14F-4D97-AF65-F5344CB8AC3E}">
        <p14:creationId xmlns:p14="http://schemas.microsoft.com/office/powerpoint/2010/main" val="3304485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455612" y="175129"/>
            <a:ext cx="8229600" cy="109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Spotřeba ropy na 1 obyvatele </a:t>
            </a:r>
          </a:p>
        </p:txBody>
      </p:sp>
      <p:grpSp>
        <p:nvGrpSpPr>
          <p:cNvPr id="32771" name="Group 2"/>
          <p:cNvGrpSpPr>
            <a:grpSpLocks/>
          </p:cNvGrpSpPr>
          <p:nvPr/>
        </p:nvGrpSpPr>
        <p:grpSpPr bwMode="auto">
          <a:xfrm>
            <a:off x="179389" y="1700215"/>
            <a:ext cx="7618412" cy="3522663"/>
            <a:chOff x="113" y="1071"/>
            <a:chExt cx="4799" cy="2219"/>
          </a:xfrm>
        </p:grpSpPr>
        <p:pic>
          <p:nvPicPr>
            <p:cNvPr id="327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071"/>
              <a:ext cx="4799" cy="2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2776" name="Text Box 4"/>
            <p:cNvSpPr txBox="1">
              <a:spLocks noChangeArrowheads="1"/>
            </p:cNvSpPr>
            <p:nvPr/>
          </p:nvSpPr>
          <p:spPr bwMode="auto">
            <a:xfrm>
              <a:off x="113" y="1071"/>
              <a:ext cx="4799" cy="2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9" y="1412875"/>
            <a:ext cx="1822451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1550195" y="5841087"/>
            <a:ext cx="48768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1 </a:t>
            </a:r>
            <a:r>
              <a:rPr lang="en-US" altLang="cs-CZ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barel</a:t>
            </a: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 = </a:t>
            </a:r>
            <a:r>
              <a:rPr lang="en-US" altLang="cs-CZ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cca</a:t>
            </a: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 159 </a:t>
            </a:r>
            <a:r>
              <a:rPr lang="en-US" altLang="cs-CZ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litrů</a:t>
            </a:r>
            <a:endParaRPr lang="en-US" altLang="cs-CZ" sz="18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277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362" y="4770195"/>
            <a:ext cx="13684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457201" y="274641"/>
            <a:ext cx="8002588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Ceny ropy, 1861-2006</a:t>
            </a:r>
          </a:p>
        </p:txBody>
      </p:sp>
      <p:grpSp>
        <p:nvGrpSpPr>
          <p:cNvPr id="36867" name="Group 2"/>
          <p:cNvGrpSpPr>
            <a:grpSpLocks/>
          </p:cNvGrpSpPr>
          <p:nvPr/>
        </p:nvGrpSpPr>
        <p:grpSpPr bwMode="auto">
          <a:xfrm>
            <a:off x="93664" y="1828800"/>
            <a:ext cx="8958263" cy="3759200"/>
            <a:chOff x="59" y="1152"/>
            <a:chExt cx="5643" cy="2368"/>
          </a:xfrm>
        </p:grpSpPr>
        <p:pic>
          <p:nvPicPr>
            <p:cNvPr id="3686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1152"/>
              <a:ext cx="5643" cy="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6869" name="Text Box 4"/>
            <p:cNvSpPr txBox="1">
              <a:spLocks noChangeArrowheads="1"/>
            </p:cNvSpPr>
            <p:nvPr/>
          </p:nvSpPr>
          <p:spPr bwMode="auto">
            <a:xfrm>
              <a:off x="59" y="1152"/>
              <a:ext cx="5643" cy="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7" y="1196752"/>
            <a:ext cx="9056003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1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3233090" y="620686"/>
            <a:ext cx="5205264" cy="85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Produkce ropy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2" y="27634"/>
            <a:ext cx="2915816" cy="203621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276872"/>
            <a:ext cx="7286625" cy="44100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17516"/>
            <a:ext cx="8784976" cy="542296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9552" y="623731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Zdroj: OPEC</a:t>
            </a:r>
          </a:p>
        </p:txBody>
      </p:sp>
    </p:spTree>
    <p:extLst>
      <p:ext uri="{BB962C8B-B14F-4D97-AF65-F5344CB8AC3E}">
        <p14:creationId xmlns:p14="http://schemas.microsoft.com/office/powerpoint/2010/main" val="19075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457200" y="36794"/>
            <a:ext cx="8229600" cy="86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USA </a:t>
            </a: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a ropa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0803"/>
            <a:ext cx="9146141" cy="537358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34460" y="6299258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Zákaz vývozu ropy 1975 – 2015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latin typeface="Garamond" panose="02020404030301010803" pitchFamily="18" charset="0"/>
              </a:rPr>
              <a:t>Zdroje ropy USA, 2012</a:t>
            </a:r>
          </a:p>
        </p:txBody>
      </p:sp>
      <p:pic>
        <p:nvPicPr>
          <p:cNvPr id="48131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776" y="1772816"/>
            <a:ext cx="4699424" cy="37444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Garamond" panose="02020404030301010803" pitchFamily="18" charset="0"/>
              </a:rPr>
              <a:t>Strategické zásobníky ropy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4" y="1412776"/>
            <a:ext cx="4088379" cy="32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2776"/>
            <a:ext cx="44323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89477"/>
            <a:ext cx="2755940" cy="162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00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457200" y="274641"/>
            <a:ext cx="8229600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42900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>
            <a:spLocks noChangeArrowheads="1"/>
          </p:cNvSpPr>
          <p:nvPr/>
        </p:nvSpPr>
        <p:spPr bwMode="auto">
          <a:xfrm>
            <a:off x="457200" y="274639"/>
            <a:ext cx="8229600" cy="77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Státy produkující zemní plyn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35" y="1052736"/>
            <a:ext cx="7785329" cy="56627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615156" y="266331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Humanitní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vědy</a:t>
            </a:r>
            <a:endParaRPr lang="en-US" altLang="cs-CZ" sz="44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6147" name="Group 2"/>
          <p:cNvGrpSpPr>
            <a:grpSpLocks/>
          </p:cNvGrpSpPr>
          <p:nvPr/>
        </p:nvGrpSpPr>
        <p:grpSpPr bwMode="auto">
          <a:xfrm>
            <a:off x="2590803" y="1417642"/>
            <a:ext cx="4278313" cy="5133975"/>
            <a:chOff x="1632" y="893"/>
            <a:chExt cx="2695" cy="3234"/>
          </a:xfrm>
        </p:grpSpPr>
        <p:pic>
          <p:nvPicPr>
            <p:cNvPr id="614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893"/>
              <a:ext cx="2695" cy="3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9" name="Text Box 4"/>
            <p:cNvSpPr txBox="1">
              <a:spLocks noChangeArrowheads="1"/>
            </p:cNvSpPr>
            <p:nvPr/>
          </p:nvSpPr>
          <p:spPr bwMode="auto">
            <a:xfrm>
              <a:off x="1632" y="893"/>
              <a:ext cx="2695" cy="3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8640"/>
            <a:ext cx="2830510" cy="65038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18079"/>
            <a:ext cx="2808312" cy="65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5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1412"/>
          </a:xfrm>
        </p:spPr>
        <p:txBody>
          <a:bodyPr/>
          <a:lstStyle/>
          <a:p>
            <a:r>
              <a:rPr lang="cs-CZ" altLang="cs-CZ" b="1" dirty="0">
                <a:latin typeface="Garamond" panose="02020404030301010803" pitchFamily="18" charset="0"/>
              </a:rPr>
              <a:t>Zásoby břidlicového plynu </a:t>
            </a:r>
            <a:br>
              <a:rPr lang="cs-CZ" altLang="cs-CZ" b="1" dirty="0">
                <a:latin typeface="Garamond" panose="02020404030301010803" pitchFamily="18" charset="0"/>
              </a:rPr>
            </a:br>
            <a:r>
              <a:rPr lang="cs-CZ" altLang="cs-CZ" b="1" dirty="0">
                <a:latin typeface="Garamond" panose="02020404030301010803" pitchFamily="18" charset="0"/>
              </a:rPr>
              <a:t>(</a:t>
            </a:r>
            <a:r>
              <a:rPr lang="cs-CZ" altLang="cs-CZ" b="1" dirty="0" err="1">
                <a:latin typeface="Garamond" panose="02020404030301010803" pitchFamily="18" charset="0"/>
              </a:rPr>
              <a:t>shale</a:t>
            </a:r>
            <a:r>
              <a:rPr lang="cs-CZ" altLang="cs-CZ" b="1" dirty="0">
                <a:latin typeface="Garamond" panose="02020404030301010803" pitchFamily="18" charset="0"/>
              </a:rPr>
              <a:t> </a:t>
            </a:r>
            <a:r>
              <a:rPr lang="cs-CZ" altLang="cs-CZ" b="1" dirty="0" err="1">
                <a:latin typeface="Garamond" panose="02020404030301010803" pitchFamily="18" charset="0"/>
              </a:rPr>
              <a:t>gas</a:t>
            </a:r>
            <a:r>
              <a:rPr lang="cs-CZ" altLang="cs-CZ" b="1" dirty="0"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5837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126" y="1628800"/>
            <a:ext cx="8185747" cy="50744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5110"/>
            <a:ext cx="8229600" cy="634998"/>
          </a:xfrm>
        </p:spPr>
        <p:txBody>
          <a:bodyPr/>
          <a:lstStyle/>
          <a:p>
            <a:pPr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</a:pPr>
            <a:r>
              <a:rPr lang="cs-CZ" altLang="cs-CZ" b="1" dirty="0" err="1">
                <a:latin typeface="Garamond" panose="02020404030301010803" pitchFamily="18" charset="0"/>
              </a:rPr>
              <a:t>Hydraulic</a:t>
            </a:r>
            <a:r>
              <a:rPr lang="cs-CZ" altLang="cs-CZ" b="1" dirty="0">
                <a:latin typeface="Garamond" panose="02020404030301010803" pitchFamily="18" charset="0"/>
              </a:rPr>
              <a:t> </a:t>
            </a:r>
            <a:r>
              <a:rPr lang="cs-CZ" altLang="cs-CZ" b="1" dirty="0" err="1">
                <a:latin typeface="Garamond" panose="02020404030301010803" pitchFamily="18" charset="0"/>
              </a:rPr>
              <a:t>Fracking</a:t>
            </a:r>
            <a:endParaRPr lang="cs-CZ" altLang="cs-CZ" b="1" dirty="0">
              <a:latin typeface="Garamond" panose="02020404030301010803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968" y="643002"/>
            <a:ext cx="6480720" cy="62332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7735" y="1027979"/>
            <a:ext cx="7056818" cy="64377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  <a:latin typeface="Adobe Garamond Pro" panose="02020502060506020403" pitchFamily="18" charset="-18"/>
              </a:rPr>
              <a:t>4. </a:t>
            </a:r>
            <a:r>
              <a:rPr lang="cs-CZ" b="1" dirty="0" err="1">
                <a:solidFill>
                  <a:schemeClr val="bg1"/>
                </a:solidFill>
                <a:latin typeface="Adobe Garamond Pro" panose="02020502060506020403" pitchFamily="18" charset="-18"/>
              </a:rPr>
              <a:t>Energy</a:t>
            </a:r>
            <a:endParaRPr lang="en-US" b="1" dirty="0">
              <a:solidFill>
                <a:schemeClr val="bg1"/>
              </a:solidFill>
              <a:latin typeface="Adobe Garamond Pro" panose="02020502060506020403" pitchFamily="18" charset="-18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8297" y="68385"/>
            <a:ext cx="6876256" cy="677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5856" y="2379478"/>
            <a:ext cx="5868144" cy="43790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419872" cy="300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7735" y="1027979"/>
            <a:ext cx="7056818" cy="64377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  <a:latin typeface="Adobe Garamond Pro" panose="02020502060506020403" pitchFamily="18" charset="-18"/>
              </a:rPr>
              <a:t>4. </a:t>
            </a:r>
            <a:r>
              <a:rPr lang="cs-CZ" b="1" dirty="0" err="1">
                <a:solidFill>
                  <a:schemeClr val="bg1"/>
                </a:solidFill>
                <a:latin typeface="Adobe Garamond Pro" panose="02020502060506020403" pitchFamily="18" charset="-18"/>
              </a:rPr>
              <a:t>Energy</a:t>
            </a:r>
            <a:endParaRPr lang="en-US" b="1" dirty="0">
              <a:solidFill>
                <a:schemeClr val="bg1"/>
              </a:solidFill>
              <a:latin typeface="Adobe Garamond Pro" panose="02020502060506020403" pitchFamily="18" charset="-18"/>
            </a:endParaRP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4287"/>
            <a:ext cx="6624736" cy="68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576"/>
            <a:ext cx="9184993" cy="621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457200" y="204790"/>
            <a:ext cx="77866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Uhlí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91" y="838200"/>
            <a:ext cx="8936405" cy="589976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42"/>
            <a:ext cx="8229600" cy="877887"/>
          </a:xfrm>
        </p:spPr>
        <p:txBody>
          <a:bodyPr/>
          <a:lstStyle/>
          <a:p>
            <a:pPr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</a:pPr>
            <a:r>
              <a:rPr lang="cs-CZ" altLang="cs-CZ" b="1" dirty="0" smtClean="0">
                <a:latin typeface="Garamond" panose="02020404030301010803" pitchFamily="18" charset="0"/>
              </a:rPr>
              <a:t>Uhlí – produkce, export, import</a:t>
            </a:r>
            <a:endParaRPr lang="cs-CZ" altLang="cs-CZ" b="1" dirty="0">
              <a:latin typeface="Garamond" panose="02020404030301010803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52736"/>
            <a:ext cx="2846566" cy="554461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422" y="991499"/>
            <a:ext cx="2580680" cy="576688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9798" y="976707"/>
            <a:ext cx="2456430" cy="562064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08720"/>
            <a:ext cx="8908854" cy="460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3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Jedna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z 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mnoha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definic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humanitních věd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(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Rockefellerova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komise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, 1980)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Through the humanities we reflect on the fundamental question: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What does it mean to be human? </a:t>
            </a: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The humanities offer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clues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but never a complete answer. </a:t>
            </a: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They reveal how people have tried to make moral, spiritual, and intellectual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sense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of a world in which irrationality, despair, loneliness, and death are as conspicuous as birth, friendship, hope, and reason.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262580"/>
            <a:ext cx="5260901" cy="45243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833" y="2095500"/>
            <a:ext cx="36099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9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611560" y="14988"/>
            <a:ext cx="8147051" cy="56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Jaderná energie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74" y="590476"/>
            <a:ext cx="8715422" cy="600174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41" y="673369"/>
            <a:ext cx="7346317" cy="55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2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770186"/>
            <a:ext cx="2370781" cy="2370781"/>
          </a:xfrm>
          <a:prstGeom prst="rect">
            <a:avLst/>
          </a:prstGeom>
        </p:spPr>
      </p:pic>
      <p:sp>
        <p:nvSpPr>
          <p:cNvPr id="686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229600" cy="836712"/>
          </a:xfrm>
        </p:spPr>
        <p:txBody>
          <a:bodyPr/>
          <a:lstStyle/>
          <a:p>
            <a:pPr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</a:pPr>
            <a:r>
              <a:rPr lang="cs-CZ" altLang="cs-CZ" b="1" dirty="0">
                <a:latin typeface="Garamond" panose="02020404030301010803" pitchFamily="18" charset="0"/>
              </a:rPr>
              <a:t>Ekonomická výhodnost?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2708920"/>
            <a:ext cx="5715000" cy="32194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536" y="1124744"/>
            <a:ext cx="2813298" cy="28132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7284" y="4869160"/>
            <a:ext cx="2876550" cy="15906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395536" y="116632"/>
            <a:ext cx="8229600" cy="77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Spad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z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Černobylu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, 1986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34" y="870452"/>
            <a:ext cx="7497004" cy="576064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1" y="130177"/>
            <a:ext cx="8892479" cy="77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Pripyat u </a:t>
            </a: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Černobylu</a:t>
            </a: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(</a:t>
            </a: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zakázaná</a:t>
            </a: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zóna</a:t>
            </a: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028" y="908721"/>
            <a:ext cx="4102451" cy="273630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78" y="830245"/>
            <a:ext cx="4425035" cy="29523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531" y="3789040"/>
            <a:ext cx="4197424" cy="28529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4293096"/>
            <a:ext cx="4111765" cy="23208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2776"/>
            <a:ext cx="8800462" cy="511526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843808" y="26064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Fukušima</a:t>
            </a:r>
            <a:r>
              <a:rPr lang="cs-CZ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, 2011 </a:t>
            </a:r>
          </a:p>
        </p:txBody>
      </p:sp>
    </p:spTree>
    <p:extLst>
      <p:ext uri="{BB962C8B-B14F-4D97-AF65-F5344CB8AC3E}">
        <p14:creationId xmlns:p14="http://schemas.microsoft.com/office/powerpoint/2010/main" val="63365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467544" y="2892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Německo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–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konec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2020?</a:t>
            </a:r>
          </a:p>
        </p:txBody>
      </p:sp>
      <p:grpSp>
        <p:nvGrpSpPr>
          <p:cNvPr id="71683" name="Group 2"/>
          <p:cNvGrpSpPr>
            <a:grpSpLocks/>
          </p:cNvGrpSpPr>
          <p:nvPr/>
        </p:nvGrpSpPr>
        <p:grpSpPr bwMode="auto">
          <a:xfrm>
            <a:off x="-757213" y="908720"/>
            <a:ext cx="10679113" cy="5872162"/>
            <a:chOff x="-968" y="735"/>
            <a:chExt cx="6727" cy="3699"/>
          </a:xfrm>
        </p:grpSpPr>
        <p:pic>
          <p:nvPicPr>
            <p:cNvPr id="7168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8790" r="-48790"/>
            <a:stretch>
              <a:fillRect/>
            </a:stretch>
          </p:blipFill>
          <p:spPr bwMode="auto">
            <a:xfrm>
              <a:off x="-968" y="735"/>
              <a:ext cx="6727" cy="3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-48790" r="-48790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685" name="Text Box 4"/>
            <p:cNvSpPr txBox="1">
              <a:spLocks noChangeArrowheads="1"/>
            </p:cNvSpPr>
            <p:nvPr/>
          </p:nvSpPr>
          <p:spPr bwMode="auto">
            <a:xfrm>
              <a:off x="-968" y="735"/>
              <a:ext cx="6727" cy="3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03"/>
            <a:ext cx="8964488" cy="633532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>
          <a:xfrm>
            <a:off x="899592" y="620688"/>
            <a:ext cx="7200800" cy="864096"/>
          </a:xfrm>
        </p:spPr>
        <p:txBody>
          <a:bodyPr/>
          <a:lstStyle/>
          <a:p>
            <a:pPr algn="ctr">
              <a:defRPr/>
            </a:pPr>
            <a:r>
              <a:rPr lang="cs-CZ" altLang="cs-CZ" sz="3600" b="1" dirty="0">
                <a:latin typeface="Garamond" panose="02020404030301010803" pitchFamily="18" charset="0"/>
              </a:rPr>
              <a:t>Metodologický individualismus (redukcionismus)</a:t>
            </a:r>
            <a:endParaRPr lang="en-US" altLang="cs-CZ" sz="3600" b="1" dirty="0">
              <a:latin typeface="Garamond" panose="02020404030301010803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79" y="1747840"/>
            <a:ext cx="9188227" cy="463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22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Sociální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vědy</a:t>
            </a:r>
            <a:endParaRPr lang="en-US" altLang="cs-CZ" sz="44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79512" y="1600201"/>
            <a:ext cx="8856984" cy="34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Kritické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metody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a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postupy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přírodních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věd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Aplikace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na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sociální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realitu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Poznání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obecných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zákonitostí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společenské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dynamiky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Praktická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využitelnost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–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sociální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politiky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předvídání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jednání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manipulace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?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076" y="4941169"/>
            <a:ext cx="4727848" cy="170276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0" y="260649"/>
            <a:ext cx="9144000" cy="106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</a:pPr>
            <a:r>
              <a:rPr lang="en-US" altLang="cs-CZ" sz="4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Akademická</a:t>
            </a:r>
            <a: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celebrita</a:t>
            </a:r>
            <a:r>
              <a:rPr lang="cs-CZ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 – </a:t>
            </a:r>
            <a: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August Comte (1798-1857)</a:t>
            </a: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2735263" y="1522414"/>
            <a:ext cx="5867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189" indent="-457189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Zakladatel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moderní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sociologie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457189" indent="-457189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Pozitivista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–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objektivně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poznatelné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zákonitosti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457189" indent="-457189" eaLnBrk="1" hangingPunct="1">
              <a:spcBef>
                <a:spcPts val="80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Zákon tří stadií 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– teologické, metafyzické, pozitivistické</a:t>
            </a:r>
          </a:p>
          <a:p>
            <a:pPr marL="457189" indent="-457189" eaLnBrk="1" hangingPunct="1">
              <a:spcBef>
                <a:spcPts val="80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Klasifikace vědních oborů podle míry abstrakce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64" y="1772817"/>
            <a:ext cx="254000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10/12/12</a:t>
            </a:r>
            <a:endParaRPr lang="en-US" altLang="cs-CZ"/>
          </a:p>
        </p:txBody>
      </p:sp>
      <p:pic>
        <p:nvPicPr>
          <p:cNvPr id="1026" name="Picture 2" descr="https://upload.wikimedia.org/wikipedia/en/thumb/0/05/Flag_of_Brazil.svg/220px-Flag_of_Brazil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389" y="2492896"/>
            <a:ext cx="39090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2/29/Comte%27s_Theory_of_Scie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51166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0" y="260649"/>
            <a:ext cx="9144000" cy="106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</a:pPr>
            <a:r>
              <a:rPr lang="en-US" altLang="cs-CZ" sz="4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Akademická</a:t>
            </a:r>
            <a: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celebrita</a:t>
            </a:r>
            <a:r>
              <a:rPr lang="cs-CZ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 – </a:t>
            </a:r>
            <a: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August Comte (1798-1857)</a:t>
            </a:r>
          </a:p>
        </p:txBody>
      </p:sp>
    </p:spTree>
    <p:extLst>
      <p:ext uri="{BB962C8B-B14F-4D97-AF65-F5344CB8AC3E}">
        <p14:creationId xmlns:p14="http://schemas.microsoft.com/office/powerpoint/2010/main" val="44164498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4732</TotalTime>
  <Words>483</Words>
  <Application>Microsoft Office PowerPoint</Application>
  <PresentationFormat>Předvádění na obrazovce (4:3)</PresentationFormat>
  <Paragraphs>93</Paragraphs>
  <Slides>58</Slides>
  <Notes>32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58</vt:i4>
      </vt:variant>
    </vt:vector>
  </HeadingPairs>
  <TitlesOfParts>
    <vt:vector size="66" baseType="lpstr">
      <vt:lpstr>ＭＳ Ｐゴシック</vt:lpstr>
      <vt:lpstr>Adobe Garamond Pro</vt:lpstr>
      <vt:lpstr>Arial</vt:lpstr>
      <vt:lpstr>Calibri</vt:lpstr>
      <vt:lpstr>Garamond</vt:lpstr>
      <vt:lpstr>Times New Roman</vt:lpstr>
      <vt:lpstr>Motiv systému Office</vt:lpstr>
      <vt:lpstr>1_Motiv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Energie a současný svět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Zdroje ropy USA, 2012</vt:lpstr>
      <vt:lpstr>Strategické zásobníky ropy</vt:lpstr>
      <vt:lpstr>Prezentace aplikace PowerPoint</vt:lpstr>
      <vt:lpstr>Prezentace aplikace PowerPoint</vt:lpstr>
      <vt:lpstr>Prezentace aplikace PowerPoint</vt:lpstr>
      <vt:lpstr>Zásoby břidlicového plynu  (shale gas)</vt:lpstr>
      <vt:lpstr>Hydraulic Fracking</vt:lpstr>
      <vt:lpstr>4. Energy</vt:lpstr>
      <vt:lpstr>Prezentace aplikace PowerPoint</vt:lpstr>
      <vt:lpstr>4. Energy</vt:lpstr>
      <vt:lpstr>Prezentace aplikace PowerPoint</vt:lpstr>
      <vt:lpstr>Prezentace aplikace PowerPoint</vt:lpstr>
      <vt:lpstr>Uhlí – produkce, export, import</vt:lpstr>
      <vt:lpstr>Prezentace aplikace PowerPoint</vt:lpstr>
      <vt:lpstr>Prezentace aplikace PowerPoint</vt:lpstr>
      <vt:lpstr>Prezentace aplikace PowerPoint</vt:lpstr>
      <vt:lpstr>Prezentace aplikace PowerPoint</vt:lpstr>
      <vt:lpstr>Ekonomická výhodnost?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JMB113  Úvod do teritoriálních studií</dc:title>
  <dc:creator>Krystof Kozak</dc:creator>
  <cp:lastModifiedBy>46422277,Kryštof Kozák,staffs</cp:lastModifiedBy>
  <cp:revision>106</cp:revision>
  <cp:lastPrinted>1601-01-01T00:00:00Z</cp:lastPrinted>
  <dcterms:created xsi:type="dcterms:W3CDTF">2011-10-12T11:34:24Z</dcterms:created>
  <dcterms:modified xsi:type="dcterms:W3CDTF">2018-10-11T10:17:43Z</dcterms:modified>
</cp:coreProperties>
</file>