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6" r:id="rId6"/>
    <p:sldId id="277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6" r:id="rId15"/>
    <p:sldId id="267" r:id="rId16"/>
    <p:sldId id="271" r:id="rId17"/>
    <p:sldId id="272" r:id="rId18"/>
    <p:sldId id="273" r:id="rId19"/>
    <p:sldId id="274" r:id="rId20"/>
    <p:sldId id="275" r:id="rId21"/>
    <p:sldId id="278" r:id="rId22"/>
    <p:sldId id="270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68202-F947-75CF-1ECD-54D9C5022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4A9534-AD99-C607-39B2-A3CB8DAF4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4F9B31-FA58-0F1C-498B-18C27A6C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A385E1-7C91-6977-02F6-57DC6F29D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D3CB90-60FB-FBA2-9C66-44E3E6DA9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66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82EBA-E96B-CC37-D89C-552A94FC5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31FDFB-EE20-37A6-755C-AED5A2090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2AA775-249A-3A52-5780-77D805A30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2D48A4-711B-2023-1EA7-FFADE4393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08DE33-D2DD-3AB9-CF75-723B63B60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24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B475D36-E839-AB2A-2405-B75E94F265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CD3C9D-4251-147C-8286-B1A065BC4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A17382-314E-2C05-F874-1DCE24F89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79EB3B-9540-3D16-5499-7CC3CB10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BCC988-A0AC-C9A5-2343-80DF97D2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82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2C3B1-4E08-279A-EFF0-EC65DC512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CB046-B517-F8B3-4BA1-1DE2BFD6D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B5A602-2C13-68D0-910E-89B53F32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086076-DD22-B42D-CF12-919521885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B4C29F-41AA-7818-C913-DC8248988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786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BD274-783E-C37D-2BA9-471091D3C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64F679-DB56-6DBD-3437-9105F596D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7E47F2-61E0-EB69-A58C-98716FB2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ECCC75-A3B1-BC24-63AB-272F9FA9F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3BE555-1CE6-41C2-C756-E4AD4FC6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61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4A3C1-2CBA-4FBF-62B1-9B7C14453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E30C8D-AF78-C967-458F-FE6D46916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3BB9BCC-8C52-6BB6-1101-81F90BC8B8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CF6C77-C6F4-4C1F-C618-DFD528884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8D2FBE-E158-E407-DF84-1E5D9C2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111975-AD56-766B-CCDC-CAF7623F1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9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4D8B8-7B8F-D6A2-BF1B-7E25A7D30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91DB17-821F-3C2E-8A39-5377E0E97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D6EB33-1FA2-7786-C505-83D29ED68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40AE0A0-311A-AE93-B9E6-C2BA5F94C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5871413-C277-BA01-543D-1F165C6C66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BBFA440-D834-2567-F7D0-DF3E21B09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192FB2-56E6-8FF8-D2E7-3CDD6B46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3A10A25-6973-0B0D-754D-EB4AF4B71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83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136FA-957A-3F02-BB9F-09A21771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95BF89B-2216-787C-5C01-CACCE58E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B502670-A35A-D263-7DA2-89EEE4CF1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276AE9-1310-1D50-8098-A2286EB0F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60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1472C35-5D28-1466-1457-9F66CFF46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006293-6B41-BDD4-050B-C66FE7BF6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346B0C-B172-3530-6418-61DDC51DF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87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7CF0F-B57B-D138-AA3E-5A9BA7EAD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A3AAC-B4D4-BAAC-38ED-463118621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318023-CF55-C2FF-4B79-98CB4BB31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0C4DA8-6E3F-F5B2-DA56-038E37240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AC7D45-D73B-164D-3B5D-6FE61523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22C1F0-4A57-F339-51DB-AF6A77FBD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73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4B8D6-3663-8E3E-F8B5-8C4698DB8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EC52030-7843-FB81-9B8D-E6967737D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6BE2940-B22B-F870-6FC3-4D9FA7392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3A40E3-686B-8D99-AB34-2DAD301B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F77382-20CD-AFE1-7DAD-9D9F830E8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5E047D-D6DA-FA72-4D7E-98FB6DA3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29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0A20284-3DD8-6054-C72A-DBF936DF9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ADC405-CA84-34A5-3B38-FCF4D82DF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794728-BDD5-FEDB-7995-8A614F180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96D2E3-069F-4C65-AB22-EEF1A477D7E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43B076-374C-1A63-C56D-F626CCFC8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9F2D5B-A6CE-C640-B95E-DBC239279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CF0FF3-F8E0-4E88-98A7-E07CF906D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7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hrance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11ACA-7748-E5D4-52EE-681611504C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Veřejný ochránce práv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01C5D0-736A-2ABF-FC7C-8269056956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V. Sládeček</a:t>
            </a:r>
          </a:p>
        </p:txBody>
      </p:sp>
    </p:spTree>
    <p:extLst>
      <p:ext uri="{BB962C8B-B14F-4D97-AF65-F5344CB8AC3E}">
        <p14:creationId xmlns:p14="http://schemas.microsoft.com/office/powerpoint/2010/main" val="3827875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9780E-A1E0-448D-2038-E3E028B67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působnost Veřejného ochránce práv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29443-4707-4E8E-4398-302061E62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800" dirty="0"/>
              <a:t>(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Ochránce vykonává působnost ve věcech práva na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rovné zacházení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ochrany před diskriminací.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 Ochránce provádí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sledování zajištění cizinců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výkonu správního vyhoštění, předání nebo průvozu zajištěných cizinců a trestu vyhoštění cizinců, kteří byli vzati do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vyhošťovací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vazby, nebo kteří vykonávají trest odnětí svobody (dále jen „sledování vyhoštění“)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 Ochránce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sleduje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naplňování mezinárodní smlouvy upravující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práva osob se zdravotním postižením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(8) Ochránce vykonává působnost ve věcech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práva na volný pohyb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občanů Evropské unie a Evropského hospodářského prostoru a jejich rodinných příslušníků (dále jen „občané EU“) v rozsahu podle § 21d.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987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391D1-01BE-CAE3-C419-803E8E657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působnost Veřejného ochránce práv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09D44-27E6-8607-F763-5115685A3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 Ochránce je oprávněn podat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 na zahájení řízení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zákona o řízení ve věcech soudců a státních zástupců a zúčastnit se tohoto řízení.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(11) Ochránce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není oprávněn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zasahovat do činnosti a rozhodování úřadů a zařízení jinak, než jak stanoví tento zákon.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oprávnění ochránce 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zákona č. 182/1993 Sb., o Ústavním soudu 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zákona č. 150/2002 Sb. , soudní řád správní</a:t>
            </a:r>
          </a:p>
        </p:txBody>
      </p:sp>
    </p:spTree>
    <p:extLst>
      <p:ext uri="{BB962C8B-B14F-4D97-AF65-F5344CB8AC3E}">
        <p14:creationId xmlns:p14="http://schemas.microsoft.com/office/powerpoint/2010/main" val="3356286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5634A-4AD4-5604-66B4-DBC6A1200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instituce (znaky)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3E877-6ECD-8B5C-D9D8-39AC5682E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nezávislá a nestranná osoba</a:t>
            </a:r>
          </a:p>
          <a:p>
            <a:pPr marL="0" indent="0" algn="just" eaLnBrk="1" hangingPunct="1"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(neslučitelnost funkcí a činností a zákaz členství)</a:t>
            </a:r>
          </a:p>
          <a:p>
            <a:pPr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volená parlamentem</a:t>
            </a:r>
          </a:p>
          <a:p>
            <a:pPr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provádí (zejména) šetření stížností na veřejnou (státní) správu</a:t>
            </a:r>
          </a:p>
          <a:p>
            <a:pPr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základně podnětu nebo z vlastní iniciativy</a:t>
            </a:r>
          </a:p>
          <a:p>
            <a:pPr algn="just" eaLnBrk="1" hangingPunct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předmětem podnětu jednání nebo nečinnost, která je v rozporu s právními předpisy nebo je jinak "nesprávné" , tj. je zejména v rozporu s principy tzv. dobré správy, resp. zjistí „jiná pochybení“</a:t>
            </a:r>
          </a:p>
        </p:txBody>
      </p:sp>
    </p:spTree>
    <p:extLst>
      <p:ext uri="{BB962C8B-B14F-4D97-AF65-F5344CB8AC3E}">
        <p14:creationId xmlns:p14="http://schemas.microsoft.com/office/powerpoint/2010/main" val="428855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51572-3305-AF68-D2BD-894C56674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Znaky (charakteristika) podle  judikatury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56C5D0-F44F-E629-AD02-587B57C58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Veřejný ochránce práv je monokratickým nezávislým a nestranným státním  orgánem, který stojí mimo veřejnou správu a je zákonem povolán k tomu, aby kontroloval a dohlížel nad činností veřejné správy…</a:t>
            </a:r>
          </a:p>
          <a:p>
            <a:pPr algn="just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(rozhodnutí  NSS č.j. 2 As 58/2007-52) </a:t>
            </a:r>
          </a:p>
          <a:p>
            <a:pPr marL="0" indent="0" algn="just">
              <a:buNone/>
            </a:pPr>
            <a:endParaRPr lang="cs-CZ" alt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(Ústavní soud žádnou charakteristiku prozatím neprovedl)</a:t>
            </a:r>
          </a:p>
          <a:p>
            <a:endParaRPr lang="cs-CZ" alt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24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560D4-5CE9-4864-254F-38D53B4D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Důvody zřízení instituce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4B462-9F3C-DCBD-E4CB-5D48DAFDF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nezávislé a kvalifikované prošetřování stížností </a:t>
            </a:r>
          </a:p>
          <a:p>
            <a:pPr marL="0" indent="0" algn="just" eaLnBrk="1" hangingPunct="1"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 rozdíl od šetření stížností podle správního řádu)</a:t>
            </a:r>
          </a:p>
          <a:p>
            <a:pPr marL="0" indent="0" algn="just" eaLnBrk="1" hangingPunct="1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akty orgánů Rady Evropy</a:t>
            </a:r>
          </a:p>
          <a:p>
            <a:pPr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Výboru ministrů členských států Rady Evropy R (85) 13 o instituci ombudsman, rezoluce Výborů ministrů (85) 8 o spolupráci ombudsmanů členských států navzájem a s Radou Evropy</a:t>
            </a:r>
          </a:p>
          <a:p>
            <a:pPr marL="0" indent="0" algn="just" eaLnBrk="1" hangingPunct="1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existence instituce prakticky ve všech evropských státech</a:t>
            </a:r>
          </a:p>
        </p:txBody>
      </p:sp>
    </p:spTree>
    <p:extLst>
      <p:ext uri="{BB962C8B-B14F-4D97-AF65-F5344CB8AC3E}">
        <p14:creationId xmlns:p14="http://schemas.microsoft.com/office/powerpoint/2010/main" val="1856652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AEF88-3193-254C-7C43-A83B14840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Přednosti oproti správnímu soudnictví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F6B42-3C5F-A5B1-451C-F0B86DF03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Jednoduchost  a </a:t>
            </a:r>
            <a:r>
              <a:rPr lang="cs-CZ" alt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neformalizovanost</a:t>
            </a: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"řízení"</a:t>
            </a:r>
          </a:p>
          <a:p>
            <a:pPr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rychlost  </a:t>
            </a:r>
          </a:p>
          <a:p>
            <a:pPr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operativnost</a:t>
            </a:r>
          </a:p>
          <a:p>
            <a:pPr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bezplatnost</a:t>
            </a:r>
          </a:p>
          <a:p>
            <a:r>
              <a:rPr lang="cs-CZ" sz="3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zkoumá nejen protiprávnost, ale i „jiná pochybení“ </a:t>
            </a:r>
            <a:endParaRPr lang="cs-CZ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 "obyčejným" lidem, právním laikům </a:t>
            </a:r>
          </a:p>
          <a:p>
            <a:pPr marL="0" indent="0" eaLnBrk="1" hangingPunct="1">
              <a:buNone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(právní zastoupení se nevyžaduje ani neočekává)</a:t>
            </a:r>
          </a:p>
        </p:txBody>
      </p:sp>
    </p:spTree>
    <p:extLst>
      <p:ext uri="{BB962C8B-B14F-4D97-AF65-F5344CB8AC3E}">
        <p14:creationId xmlns:p14="http://schemas.microsoft.com/office/powerpoint/2010/main" val="3536976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76DCD6-484D-4DD7-0EF0-915CDAE45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Funkce Veřejného ochránce práv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8682FB-0DF1-A65A-4371-AB318E4C9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Předpoklady pro výkonu funkce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Návrhy  dvou osob prezidentem a Senátem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Volba Poslaneckou sněmovnou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Funkční období 6 let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Pozbytí funkce (taxativně)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uplynutí funkčního období 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pravomocné odsouzení pro trestný čin 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ztráta volitelnosti do Senátu 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neslučitelnosti 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rezignace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(výjimečná možnost odvolání z funkce Poslaneckou sněmovnou)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3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3DA4C-F5DC-7000-EC6D-1EDBEC560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Podněty a šetření z vlastní iniciativy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DE065D-5486-615A-05E7-3DCA47953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Podnět, náležitosti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písemně nebo ústně do protokolu 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fyzická nebo právnická osoba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Parlament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Vyřizování podnětu 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předběžná analýza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odložení 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diskrece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poučení o postupu 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šetření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783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F2BCA-91F9-3911-6B59-19724C8EE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Podněty a šetření z vlastní iniciativy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AAF8A2-9329-02BF-6A08-AB9743BAB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Šetření na základě podnětu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vyšetřovací oprávnění 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výzva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audiatur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závěrečné stanovisko s návrhem opatření (doporučení, nejde o rozhodnutí)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provedena náprava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náprava neprovedena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nadřízený správní úřad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zveřejnění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 vlastní iniciativy obdobný postup, ale bez podnětu)</a:t>
            </a:r>
          </a:p>
          <a:p>
            <a:pPr>
              <a:buFont typeface="Wingdings" panose="05000000000000000000" pitchFamily="2" charset="2"/>
              <a:buChar char="n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759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437883-C59B-4AD5-10B4-143CCD0D7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Zprávy, poznatky o činnosti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D7C76B-6908-D415-F9B6-812E4B152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Souhrnná zpráva Poslanecké sněmovně o činnosti za rok (do 31. 3.)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Zveřejňována, přístupná (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www.ochrance.cz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obligatorně se zasílá Senátu, prezidentu republiky, vládě a ministerstvům a správním úřadům s celostátní působností 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Čtvrtletní zpráva  Poslanecké sněmovně o činnosti 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Počty podání kolísají , 6000 až 8000 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Úřady vesměs vstřícné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520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DFBBD-043F-D30F-02F4-9D459C386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 před přijetím zákona o Veřejné ochránci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2F1C9E-1F54-A12A-1FAF-ABE9DD781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b="1" dirty="0"/>
              <a:t> Stížnosti</a:t>
            </a:r>
          </a:p>
          <a:p>
            <a:pPr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vládní vyhláška č. 150/1958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Ú.l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o vyřizování stížností, oznámení a podnětů pracujících</a:t>
            </a:r>
          </a:p>
          <a:p>
            <a:pPr algn="just" eaLnBrk="1" hangingPunct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 na vydání zákona o přijímání a vyřizování stížností (Poslanecká sněmovna 2000, tisk 574)</a:t>
            </a:r>
          </a:p>
          <a:p>
            <a:pPr algn="just" eaLnBrk="1" hangingPunct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vyhláška č. 150/1958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Ú.l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zrušena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nař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vlády č. 370/2005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179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4D855-E64E-EB31-74CF-10D55AC4C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Specifické prostředky Veřejného ochránce práv</a:t>
            </a:r>
            <a:br>
              <a:rPr lang="cs-CZ" alt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7B1E4C-97CC-BC82-1F10-9F73D5C01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k změně či zrušení právního nebo vnitřního předpisu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  k Ústavnímu soudu na zrušení podzákonného právního předpisu (celkem 10 návrhů)</a:t>
            </a:r>
          </a:p>
          <a:p>
            <a:pPr algn="just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Účast v řízení o zrušení právních předpisů před Ústavním soudem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Žaloba k ochraně veřejného zájmu 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 na zahájení kárného řízení předsedů a místopředsedů soudů a státních zástupců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 přísedícího pro řízení ve věcech soudních exekutorů</a:t>
            </a:r>
          </a:p>
          <a:p>
            <a:pPr algn="just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74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41989-261F-6D8A-9100-A4F5A416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alt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iné instituce vykazující některé znaky ombudsmana</a:t>
            </a:r>
            <a:br>
              <a:rPr lang="cs-CZ" alt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C41E16-8B06-F1F6-2C92-ED77B09B9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Zmocněnec vlády pro lidská práva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(ustanovenému původně na základě usnesení vlády č. 579 z roku 1998) </a:t>
            </a:r>
          </a:p>
          <a:p>
            <a:pPr marL="0" indent="0">
              <a:buNone/>
            </a:pPr>
            <a:endParaRPr lang="cs-CZ" sz="32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Úřad pro ochranu osobních údajů 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(zákon č. 110/2019 Sb., o zpracování osobních údajů)</a:t>
            </a:r>
          </a:p>
        </p:txBody>
      </p:sp>
    </p:spTree>
    <p:extLst>
      <p:ext uri="{BB962C8B-B14F-4D97-AF65-F5344CB8AC3E}">
        <p14:creationId xmlns:p14="http://schemas.microsoft.com/office/powerpoint/2010/main" val="349566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4A602-10D1-4AB7-D223-F66FDA517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13DEF-E0A3-2A72-7BB3-EF1BEFE87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Proč</a:t>
            </a:r>
            <a:r>
              <a:rPr lang="cs-C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není Veřejný ochránce práv zakotven v Ústavě jako je tomu v řadě států, např. ve Slovenské republice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V nejbližší době vláda bude projednávat  návrh rozsáhlé novely zákona o Veřejném ochránci práv </a:t>
            </a:r>
          </a:p>
          <a:p>
            <a:pPr algn="just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 působnosti 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Zřízení ochránce práv dětí 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Zpřísnění požadavků na osobu ochránce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Potlačení prioritní funkce ochrany práv ve veřejné správě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(„malý ústavní soud“)</a:t>
            </a:r>
          </a:p>
        </p:txBody>
      </p:sp>
    </p:spTree>
    <p:extLst>
      <p:ext uri="{BB962C8B-B14F-4D97-AF65-F5344CB8AC3E}">
        <p14:creationId xmlns:p14="http://schemas.microsoft.com/office/powerpoint/2010/main" val="202468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FE79F-FF6A-FB3A-E1F2-074D44876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Nový správní řád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BE6B14-62A3-7FD1-BF5A-429DC7CAD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správní řád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§ 175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Dotčené osoby mají právo obracet se na správní orgány se stížnostmi proti nevhodnému chování úředních osob nebo proti postupu správního orgánu, neposkytuje-li tento zákon jiný prostředek ochrany.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(podrobnosti odst. 2 až 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317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510CA-2EF5-774C-3DE6-9317C3D30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Ombudsman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E5AA9-AFAD-5376-AD53-550ACE67A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Nezávislá a nestranná osoba volená parlamentem, která na základě stížnosti nebo z vlastní iniciativy a poměrně neformálně šetří namítanou nezákonnost (protiprávnost) nebo jiná pochybení v jednání (včetně event. nečinnosti) veřejné správy. 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Ombudsma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– původu švédského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Zárodkem slovo „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umbup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(moc, autorita) patrně islandského původu  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Ombud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ombudsman – zástupce, zmocněnec (mluvčí) skupiny lidí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636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63BD2-8123-0A70-87CA-FC92EEED6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Trochu historie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D5D3F5-9620-FE56-7DB1-A8A2314B5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1723 (Švédsko) – Královský  Nejvyšší ombudsman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1809 – zakotven v Ústavě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1915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militieombudsman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ombudsmanů postupně rozšiřován, od r. 1986 čtyři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(ve 20. století postupně zřizován v ostatních skandinávských státech) 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Ombudsmánie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60. a 70.  letech 20. století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konec 80. a 90. léta – zřízení ombudsmanů v bývalých socialistických státech </a:t>
            </a:r>
          </a:p>
        </p:txBody>
      </p:sp>
    </p:spTree>
    <p:extLst>
      <p:ext uri="{BB962C8B-B14F-4D97-AF65-F5344CB8AC3E}">
        <p14:creationId xmlns:p14="http://schemas.microsoft.com/office/powerpoint/2010/main" val="53756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8C2B2C-998D-C973-62B1-1A102BF9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Trochu historie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1AB21-3AD6-88FD-F503-69F73ACB0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80000"/>
              </a:lnSpc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1990 - Federální zákon č. 540/1990 Sb., o Generální inspektorovi ozbrojených sil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1992 - Vládní návrh zásad ústavního zákona o ochránci lidských a občanských práv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1993 – návrh zásad zákona o Veřejném ochránci práv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posléze několik návrhů -  parlamentních tisků,  úspěšný až návrh vlády - Poslanecká sněmovna 199, tisk  1999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zákon č. 349/1999 Sb., o Veřejném ochránci práv (řada novel)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33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060D4-DE05-A064-8F8B-E79D70D76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působnost Veřejného ochránce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2CE561-2F85-F4DB-24B3-C926AEEFC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1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Veřejný ochránce práv (dále jen " ochránce") působí </a:t>
            </a: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ochraně osob před jednáním úřadů 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dalších institucí uvedených v tomto zákoně, pokud je </a:t>
            </a: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rozporu s právem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neodpovídá principům demokratického právního státu a </a:t>
            </a: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dobré správy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jakož i před jejich nečinností, a tím přispívá k ochraně základních práv a svobod.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46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C13FFA-3A38-DC10-8657-8736DAC55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působnost Veřejného ochránce práv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3B9F6-63C4-FE90-9CE8-0F2A181F8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altLang="cs-CZ" sz="2800" dirty="0"/>
          </a:p>
          <a:p>
            <a:pPr algn="just"/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Působnost ochránce podle odstavce 1 se vztahuje na ministerstva a jiné správní úřady s působností pro celé území státu, správní úřady jim podléhající, Českou národní banku, pokud působí jako správní úřad, Radu pro rozhlasové a televizní vysílání, orgány územních samosprávných celků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výkonu státní správy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není-li dále stanoveno jinak na Policii České republiky, Armádu České republiky, Hradní stráž, Vězeňskou službu České republiky, dále na zařízení, v nichž se vykonává vazba, trest odnětí svobody, ochranná nebo ústavní výchova, ochranné léčení, jakož i na veřejné zdravotní pojišťovny (dále jen "úřad").</a:t>
            </a:r>
            <a:endParaRPr lang="cs-CZ" alt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(9) Působnost ochránce se nevztahuje na Parlament, prezidenta republiky a vládu, na Nejvyšší kontrolní úřad, na zpravodajské služby České republiky, na orgány činné v trestním řízení, státní zastupitelství a na soudy, s výjimkou orgánů správy zastupitelství a státní správy soudů.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71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9BCFB-D533-D1CB-8041-0D0926F4D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působnost Veřejného ochránce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DD8678-7D4E-F205-52C5-B48E5CE40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Ochránce provádí </a:t>
            </a: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systematické návštěvy míst</a:t>
            </a: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kde se nacházejí nebo mohou nacházet osoby </a:t>
            </a: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omezené na svobodě </a:t>
            </a: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veřejnou mocí nebo v důsledku závislosti na poskytované péči, s cílem posílit ochranu těchto osob před mučením, krutým, nelidským, ponižujícím zacházením nebo trestáním a jiným špatným zacházením.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Působnost ochránce podle odstavce 3 se vztahuje na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 zařízení, v nichž se vykonává vazba, trest odnětí svobody, ochranná nebo ústavní výchova, ochranné léčení anebo zabezpečovací detence,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 další místa, kde se nacházejí nebo mohou nacházet osoby omezené na svobodě veřejnou mocí, zejména policejní cely, zařízení pro zajištění cizinců a azylová zařízení,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 místa, kde se nacházejí nebo mohou nacházet osoby omezené na svobodě v důsledku závislosti na poskytované péči, zejména ústavy sociálních služeb a jiná zařízení poskytující obdobnou péči, zdravotnická zařízení a zařízení sociálně-právní ochrany dětí (dále jen "zařízení").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0871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1538</Words>
  <Application>Microsoft Office PowerPoint</Application>
  <PresentationFormat>Širokoúhlá obrazovka</PresentationFormat>
  <Paragraphs>159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Aptos</vt:lpstr>
      <vt:lpstr>Aptos Display</vt:lpstr>
      <vt:lpstr>Arial</vt:lpstr>
      <vt:lpstr>Calibri</vt:lpstr>
      <vt:lpstr>Times New Roman</vt:lpstr>
      <vt:lpstr>Wingdings</vt:lpstr>
      <vt:lpstr>Motiv Office</vt:lpstr>
      <vt:lpstr>Veřejný ochránce práv</vt:lpstr>
      <vt:lpstr>Stav před přijetím zákona o Veřejné ochránci práv</vt:lpstr>
      <vt:lpstr>Nový správní řád </vt:lpstr>
      <vt:lpstr>Ombudsman</vt:lpstr>
      <vt:lpstr>Trochu historie </vt:lpstr>
      <vt:lpstr>Trochu historie </vt:lpstr>
      <vt:lpstr>Základní působnost Veřejného ochránce práv</vt:lpstr>
      <vt:lpstr>Základní působnost Veřejného ochránce práv</vt:lpstr>
      <vt:lpstr>Další působnost Veřejného ochránce práv</vt:lpstr>
      <vt:lpstr>Další působnost Veřejného ochránce práv</vt:lpstr>
      <vt:lpstr>Další působnost Veřejného ochránce práv</vt:lpstr>
      <vt:lpstr>Charakteristika instituce (znaky)</vt:lpstr>
      <vt:lpstr>Znaky (charakteristika) podle  judikatury</vt:lpstr>
      <vt:lpstr>Důvody zřízení instituce </vt:lpstr>
      <vt:lpstr>Přednosti oproti správnímu soudnictví </vt:lpstr>
      <vt:lpstr>Funkce Veřejného ochránce práv</vt:lpstr>
      <vt:lpstr>Podněty a šetření z vlastní iniciativy</vt:lpstr>
      <vt:lpstr>Podněty a šetření z vlastní iniciativy </vt:lpstr>
      <vt:lpstr>Zprávy, poznatky o činnosti </vt:lpstr>
      <vt:lpstr>Specifické prostředky Veřejného ochránce práv </vt:lpstr>
      <vt:lpstr> Jiné instituce vykazující některé znaky ombudsmana 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Veřejný ochránce práv</dc:title>
  <dc:creator>Vladimír Sládeček</dc:creator>
  <cp:lastModifiedBy>Handrlica Jakub</cp:lastModifiedBy>
  <cp:revision>11</cp:revision>
  <dcterms:created xsi:type="dcterms:W3CDTF">2024-03-20T14:45:40Z</dcterms:created>
  <dcterms:modified xsi:type="dcterms:W3CDTF">2024-04-03T13:45:19Z</dcterms:modified>
</cp:coreProperties>
</file>