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375" r:id="rId3"/>
    <p:sldId id="287" r:id="rId4"/>
    <p:sldId id="289" r:id="rId5"/>
    <p:sldId id="262" r:id="rId6"/>
    <p:sldId id="301" r:id="rId7"/>
    <p:sldId id="272" r:id="rId8"/>
    <p:sldId id="273" r:id="rId9"/>
    <p:sldId id="274" r:id="rId10"/>
    <p:sldId id="276" r:id="rId11"/>
    <p:sldId id="278" r:id="rId12"/>
    <p:sldId id="282" r:id="rId13"/>
    <p:sldId id="279" r:id="rId14"/>
    <p:sldId id="290" r:id="rId15"/>
    <p:sldId id="281" r:id="rId16"/>
    <p:sldId id="291" r:id="rId17"/>
    <p:sldId id="306" r:id="rId18"/>
    <p:sldId id="286" r:id="rId19"/>
    <p:sldId id="353" r:id="rId20"/>
    <p:sldId id="364" r:id="rId21"/>
    <p:sldId id="379" r:id="rId22"/>
    <p:sldId id="360" r:id="rId23"/>
    <p:sldId id="366" r:id="rId24"/>
    <p:sldId id="314" r:id="rId25"/>
    <p:sldId id="380" r:id="rId26"/>
    <p:sldId id="292" r:id="rId27"/>
    <p:sldId id="318" r:id="rId28"/>
    <p:sldId id="302" r:id="rId29"/>
    <p:sldId id="296" r:id="rId30"/>
    <p:sldId id="305" r:id="rId31"/>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102" d="100"/>
          <a:sy n="102" d="100"/>
        </p:scale>
        <p:origin x="138" y="12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EEBD04C-457A-46DD-8A5D-A323C938D16D}"/>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CFE14455-9A54-460D-8B60-6B0067F57CA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AA3CA35D-776F-4742-B35F-4D4672D033E0}"/>
              </a:ext>
            </a:extLst>
          </p:cNvPr>
          <p:cNvSpPr>
            <a:spLocks noGrp="1"/>
          </p:cNvSpPr>
          <p:nvPr>
            <p:ph type="dt" sz="half" idx="10"/>
          </p:nvPr>
        </p:nvSpPr>
        <p:spPr/>
        <p:txBody>
          <a:bodyPr/>
          <a:lstStyle/>
          <a:p>
            <a:fld id="{B9C311EA-F93A-4757-936C-026D7B134937}" type="datetimeFigureOut">
              <a:rPr lang="cs-CZ" smtClean="0"/>
              <a:t>12.11.2020</a:t>
            </a:fld>
            <a:endParaRPr lang="cs-CZ"/>
          </a:p>
        </p:txBody>
      </p:sp>
      <p:sp>
        <p:nvSpPr>
          <p:cNvPr id="5" name="Zástupný symbol pro zápatí 4">
            <a:extLst>
              <a:ext uri="{FF2B5EF4-FFF2-40B4-BE49-F238E27FC236}">
                <a16:creationId xmlns:a16="http://schemas.microsoft.com/office/drawing/2014/main" id="{6CBDFF37-5841-4766-A6F5-3CB0B3AF634B}"/>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03780A2E-6BD8-4704-BCE7-947D84708EF9}"/>
              </a:ext>
            </a:extLst>
          </p:cNvPr>
          <p:cNvSpPr>
            <a:spLocks noGrp="1"/>
          </p:cNvSpPr>
          <p:nvPr>
            <p:ph type="sldNum" sz="quarter" idx="12"/>
          </p:nvPr>
        </p:nvSpPr>
        <p:spPr/>
        <p:txBody>
          <a:bodyPr/>
          <a:lstStyle/>
          <a:p>
            <a:fld id="{7DD2BBA6-46CB-4CE6-98CD-646FF1229826}" type="slidenum">
              <a:rPr lang="cs-CZ" smtClean="0"/>
              <a:t>‹#›</a:t>
            </a:fld>
            <a:endParaRPr lang="cs-CZ"/>
          </a:p>
        </p:txBody>
      </p:sp>
    </p:spTree>
    <p:extLst>
      <p:ext uri="{BB962C8B-B14F-4D97-AF65-F5344CB8AC3E}">
        <p14:creationId xmlns:p14="http://schemas.microsoft.com/office/powerpoint/2010/main" val="29579169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DD2D6DE-80F7-4068-94CC-5537CAFA4C9A}"/>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0F718F6B-44A0-4AF9-81A2-8D4D97FC3D7F}"/>
              </a:ext>
            </a:extLst>
          </p:cNvPr>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A1A2C860-A7B4-40A1-A195-D25CFEB03CD3}"/>
              </a:ext>
            </a:extLst>
          </p:cNvPr>
          <p:cNvSpPr>
            <a:spLocks noGrp="1"/>
          </p:cNvSpPr>
          <p:nvPr>
            <p:ph type="dt" sz="half" idx="10"/>
          </p:nvPr>
        </p:nvSpPr>
        <p:spPr/>
        <p:txBody>
          <a:bodyPr/>
          <a:lstStyle/>
          <a:p>
            <a:fld id="{B9C311EA-F93A-4757-936C-026D7B134937}" type="datetimeFigureOut">
              <a:rPr lang="cs-CZ" smtClean="0"/>
              <a:t>12.11.2020</a:t>
            </a:fld>
            <a:endParaRPr lang="cs-CZ"/>
          </a:p>
        </p:txBody>
      </p:sp>
      <p:sp>
        <p:nvSpPr>
          <p:cNvPr id="5" name="Zástupný symbol pro zápatí 4">
            <a:extLst>
              <a:ext uri="{FF2B5EF4-FFF2-40B4-BE49-F238E27FC236}">
                <a16:creationId xmlns:a16="http://schemas.microsoft.com/office/drawing/2014/main" id="{4B122277-73DF-4E97-82E6-793A3129D54E}"/>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1E8CF341-3FA7-4000-98F9-C4CE31978A41}"/>
              </a:ext>
            </a:extLst>
          </p:cNvPr>
          <p:cNvSpPr>
            <a:spLocks noGrp="1"/>
          </p:cNvSpPr>
          <p:nvPr>
            <p:ph type="sldNum" sz="quarter" idx="12"/>
          </p:nvPr>
        </p:nvSpPr>
        <p:spPr/>
        <p:txBody>
          <a:bodyPr/>
          <a:lstStyle/>
          <a:p>
            <a:fld id="{7DD2BBA6-46CB-4CE6-98CD-646FF1229826}" type="slidenum">
              <a:rPr lang="cs-CZ" smtClean="0"/>
              <a:t>‹#›</a:t>
            </a:fld>
            <a:endParaRPr lang="cs-CZ"/>
          </a:p>
        </p:txBody>
      </p:sp>
    </p:spTree>
    <p:extLst>
      <p:ext uri="{BB962C8B-B14F-4D97-AF65-F5344CB8AC3E}">
        <p14:creationId xmlns:p14="http://schemas.microsoft.com/office/powerpoint/2010/main" val="21699624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31E681F4-23AF-4D4E-8673-D3015C8E69D5}"/>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610826E8-1E2B-4614-B277-057089090400}"/>
              </a:ext>
            </a:extLst>
          </p:cNvPr>
          <p:cNvSpPr>
            <a:spLocks noGrp="1"/>
          </p:cNvSpPr>
          <p:nvPr>
            <p:ph type="body" orient="vert" idx="1"/>
          </p:nvPr>
        </p:nvSpPr>
        <p:spPr>
          <a:xfrm>
            <a:off x="838200" y="365125"/>
            <a:ext cx="7734300" cy="5811838"/>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641A24CD-72F4-48E6-94CA-557DC65D2A32}"/>
              </a:ext>
            </a:extLst>
          </p:cNvPr>
          <p:cNvSpPr>
            <a:spLocks noGrp="1"/>
          </p:cNvSpPr>
          <p:nvPr>
            <p:ph type="dt" sz="half" idx="10"/>
          </p:nvPr>
        </p:nvSpPr>
        <p:spPr/>
        <p:txBody>
          <a:bodyPr/>
          <a:lstStyle/>
          <a:p>
            <a:fld id="{B9C311EA-F93A-4757-936C-026D7B134937}" type="datetimeFigureOut">
              <a:rPr lang="cs-CZ" smtClean="0"/>
              <a:t>12.11.2020</a:t>
            </a:fld>
            <a:endParaRPr lang="cs-CZ"/>
          </a:p>
        </p:txBody>
      </p:sp>
      <p:sp>
        <p:nvSpPr>
          <p:cNvPr id="5" name="Zástupný symbol pro zápatí 4">
            <a:extLst>
              <a:ext uri="{FF2B5EF4-FFF2-40B4-BE49-F238E27FC236}">
                <a16:creationId xmlns:a16="http://schemas.microsoft.com/office/drawing/2014/main" id="{FC2491C8-D943-419E-8E6B-842E02A3B232}"/>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757CF1BB-3FF3-4DBB-BF5B-7060A399C63B}"/>
              </a:ext>
            </a:extLst>
          </p:cNvPr>
          <p:cNvSpPr>
            <a:spLocks noGrp="1"/>
          </p:cNvSpPr>
          <p:nvPr>
            <p:ph type="sldNum" sz="quarter" idx="12"/>
          </p:nvPr>
        </p:nvSpPr>
        <p:spPr/>
        <p:txBody>
          <a:bodyPr/>
          <a:lstStyle/>
          <a:p>
            <a:fld id="{7DD2BBA6-46CB-4CE6-98CD-646FF1229826}" type="slidenum">
              <a:rPr lang="cs-CZ" smtClean="0"/>
              <a:t>‹#›</a:t>
            </a:fld>
            <a:endParaRPr lang="cs-CZ"/>
          </a:p>
        </p:txBody>
      </p:sp>
    </p:spTree>
    <p:extLst>
      <p:ext uri="{BB962C8B-B14F-4D97-AF65-F5344CB8AC3E}">
        <p14:creationId xmlns:p14="http://schemas.microsoft.com/office/powerpoint/2010/main" val="11094394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A5BC23F-7C7A-41AE-BE5C-97D58F42461A}"/>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7204FD5E-5F73-46B4-A013-97DE8AE96ED3}"/>
              </a:ext>
            </a:extLst>
          </p:cNvPr>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D29E65A7-1C59-4E5C-94C5-72FFA6675E3A}"/>
              </a:ext>
            </a:extLst>
          </p:cNvPr>
          <p:cNvSpPr>
            <a:spLocks noGrp="1"/>
          </p:cNvSpPr>
          <p:nvPr>
            <p:ph type="dt" sz="half" idx="10"/>
          </p:nvPr>
        </p:nvSpPr>
        <p:spPr/>
        <p:txBody>
          <a:bodyPr/>
          <a:lstStyle/>
          <a:p>
            <a:fld id="{B9C311EA-F93A-4757-936C-026D7B134937}" type="datetimeFigureOut">
              <a:rPr lang="cs-CZ" smtClean="0"/>
              <a:t>12.11.2020</a:t>
            </a:fld>
            <a:endParaRPr lang="cs-CZ"/>
          </a:p>
        </p:txBody>
      </p:sp>
      <p:sp>
        <p:nvSpPr>
          <p:cNvPr id="5" name="Zástupný symbol pro zápatí 4">
            <a:extLst>
              <a:ext uri="{FF2B5EF4-FFF2-40B4-BE49-F238E27FC236}">
                <a16:creationId xmlns:a16="http://schemas.microsoft.com/office/drawing/2014/main" id="{AFA46FDC-36CA-484C-9A1F-2F7B97D14FB9}"/>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5B6B6326-16FE-485C-869F-C4C041A71AF5}"/>
              </a:ext>
            </a:extLst>
          </p:cNvPr>
          <p:cNvSpPr>
            <a:spLocks noGrp="1"/>
          </p:cNvSpPr>
          <p:nvPr>
            <p:ph type="sldNum" sz="quarter" idx="12"/>
          </p:nvPr>
        </p:nvSpPr>
        <p:spPr/>
        <p:txBody>
          <a:bodyPr/>
          <a:lstStyle/>
          <a:p>
            <a:fld id="{7DD2BBA6-46CB-4CE6-98CD-646FF1229826}" type="slidenum">
              <a:rPr lang="cs-CZ" smtClean="0"/>
              <a:t>‹#›</a:t>
            </a:fld>
            <a:endParaRPr lang="cs-CZ"/>
          </a:p>
        </p:txBody>
      </p:sp>
    </p:spTree>
    <p:extLst>
      <p:ext uri="{BB962C8B-B14F-4D97-AF65-F5344CB8AC3E}">
        <p14:creationId xmlns:p14="http://schemas.microsoft.com/office/powerpoint/2010/main" val="20370276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9BF651-8130-4E70-94D7-C9AA3686BCDC}"/>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text 2">
            <a:extLst>
              <a:ext uri="{FF2B5EF4-FFF2-40B4-BE49-F238E27FC236}">
                <a16:creationId xmlns:a16="http://schemas.microsoft.com/office/drawing/2014/main" id="{A5CBCA02-9D4A-4C09-834B-0B5C4455CB2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Po kliknutí můžete upravovat styly textu v předloze.</a:t>
            </a:r>
          </a:p>
        </p:txBody>
      </p:sp>
      <p:sp>
        <p:nvSpPr>
          <p:cNvPr id="4" name="Zástupný symbol pro datum 3">
            <a:extLst>
              <a:ext uri="{FF2B5EF4-FFF2-40B4-BE49-F238E27FC236}">
                <a16:creationId xmlns:a16="http://schemas.microsoft.com/office/drawing/2014/main" id="{E5DE616C-F807-4B51-AD5E-3072B183F523}"/>
              </a:ext>
            </a:extLst>
          </p:cNvPr>
          <p:cNvSpPr>
            <a:spLocks noGrp="1"/>
          </p:cNvSpPr>
          <p:nvPr>
            <p:ph type="dt" sz="half" idx="10"/>
          </p:nvPr>
        </p:nvSpPr>
        <p:spPr/>
        <p:txBody>
          <a:bodyPr/>
          <a:lstStyle/>
          <a:p>
            <a:fld id="{B9C311EA-F93A-4757-936C-026D7B134937}" type="datetimeFigureOut">
              <a:rPr lang="cs-CZ" smtClean="0"/>
              <a:t>12.11.2020</a:t>
            </a:fld>
            <a:endParaRPr lang="cs-CZ"/>
          </a:p>
        </p:txBody>
      </p:sp>
      <p:sp>
        <p:nvSpPr>
          <p:cNvPr id="5" name="Zástupný symbol pro zápatí 4">
            <a:extLst>
              <a:ext uri="{FF2B5EF4-FFF2-40B4-BE49-F238E27FC236}">
                <a16:creationId xmlns:a16="http://schemas.microsoft.com/office/drawing/2014/main" id="{6114754B-C2F0-4419-8EAD-28B4D135F216}"/>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CBCBF26F-CCD0-47C4-9101-F3F32BFDE6B4}"/>
              </a:ext>
            </a:extLst>
          </p:cNvPr>
          <p:cNvSpPr>
            <a:spLocks noGrp="1"/>
          </p:cNvSpPr>
          <p:nvPr>
            <p:ph type="sldNum" sz="quarter" idx="12"/>
          </p:nvPr>
        </p:nvSpPr>
        <p:spPr/>
        <p:txBody>
          <a:bodyPr/>
          <a:lstStyle/>
          <a:p>
            <a:fld id="{7DD2BBA6-46CB-4CE6-98CD-646FF1229826}" type="slidenum">
              <a:rPr lang="cs-CZ" smtClean="0"/>
              <a:t>‹#›</a:t>
            </a:fld>
            <a:endParaRPr lang="cs-CZ"/>
          </a:p>
        </p:txBody>
      </p:sp>
    </p:spTree>
    <p:extLst>
      <p:ext uri="{BB962C8B-B14F-4D97-AF65-F5344CB8AC3E}">
        <p14:creationId xmlns:p14="http://schemas.microsoft.com/office/powerpoint/2010/main" val="28771121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ABB60FC-44E9-436E-BD1F-9CA85B5862E4}"/>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1B2D6E77-A572-45FE-85F7-92420068B21F}"/>
              </a:ext>
            </a:extLst>
          </p:cNvPr>
          <p:cNvSpPr>
            <a:spLocks noGrp="1"/>
          </p:cNvSpPr>
          <p:nvPr>
            <p:ph sz="half" idx="1"/>
          </p:nvPr>
        </p:nvSpPr>
        <p:spPr>
          <a:xfrm>
            <a:off x="838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obsah 3">
            <a:extLst>
              <a:ext uri="{FF2B5EF4-FFF2-40B4-BE49-F238E27FC236}">
                <a16:creationId xmlns:a16="http://schemas.microsoft.com/office/drawing/2014/main" id="{33E6534B-87B1-4F58-8587-FCC7067AAFA4}"/>
              </a:ext>
            </a:extLst>
          </p:cNvPr>
          <p:cNvSpPr>
            <a:spLocks noGrp="1"/>
          </p:cNvSpPr>
          <p:nvPr>
            <p:ph sz="half" idx="2"/>
          </p:nvPr>
        </p:nvSpPr>
        <p:spPr>
          <a:xfrm>
            <a:off x="6172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8FA205DB-4FD4-40BD-9C8F-E881CF266FB4}"/>
              </a:ext>
            </a:extLst>
          </p:cNvPr>
          <p:cNvSpPr>
            <a:spLocks noGrp="1"/>
          </p:cNvSpPr>
          <p:nvPr>
            <p:ph type="dt" sz="half" idx="10"/>
          </p:nvPr>
        </p:nvSpPr>
        <p:spPr/>
        <p:txBody>
          <a:bodyPr/>
          <a:lstStyle/>
          <a:p>
            <a:fld id="{B9C311EA-F93A-4757-936C-026D7B134937}" type="datetimeFigureOut">
              <a:rPr lang="cs-CZ" smtClean="0"/>
              <a:t>12.11.2020</a:t>
            </a:fld>
            <a:endParaRPr lang="cs-CZ"/>
          </a:p>
        </p:txBody>
      </p:sp>
      <p:sp>
        <p:nvSpPr>
          <p:cNvPr id="6" name="Zástupný symbol pro zápatí 5">
            <a:extLst>
              <a:ext uri="{FF2B5EF4-FFF2-40B4-BE49-F238E27FC236}">
                <a16:creationId xmlns:a16="http://schemas.microsoft.com/office/drawing/2014/main" id="{955E66D9-0138-425F-8947-93563B0526B4}"/>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60162F5F-5912-4A13-A97C-F5FAA01A26FD}"/>
              </a:ext>
            </a:extLst>
          </p:cNvPr>
          <p:cNvSpPr>
            <a:spLocks noGrp="1"/>
          </p:cNvSpPr>
          <p:nvPr>
            <p:ph type="sldNum" sz="quarter" idx="12"/>
          </p:nvPr>
        </p:nvSpPr>
        <p:spPr/>
        <p:txBody>
          <a:bodyPr/>
          <a:lstStyle/>
          <a:p>
            <a:fld id="{7DD2BBA6-46CB-4CE6-98CD-646FF1229826}" type="slidenum">
              <a:rPr lang="cs-CZ" smtClean="0"/>
              <a:t>‹#›</a:t>
            </a:fld>
            <a:endParaRPr lang="cs-CZ"/>
          </a:p>
        </p:txBody>
      </p:sp>
    </p:spTree>
    <p:extLst>
      <p:ext uri="{BB962C8B-B14F-4D97-AF65-F5344CB8AC3E}">
        <p14:creationId xmlns:p14="http://schemas.microsoft.com/office/powerpoint/2010/main" val="940467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25FA984-0AC5-41BD-B789-A42350574F1F}"/>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text 2">
            <a:extLst>
              <a:ext uri="{FF2B5EF4-FFF2-40B4-BE49-F238E27FC236}">
                <a16:creationId xmlns:a16="http://schemas.microsoft.com/office/drawing/2014/main" id="{1F90872A-7266-4476-B5CA-84049A808AC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Zástupný obsah 3">
            <a:extLst>
              <a:ext uri="{FF2B5EF4-FFF2-40B4-BE49-F238E27FC236}">
                <a16:creationId xmlns:a16="http://schemas.microsoft.com/office/drawing/2014/main" id="{B6B60DCE-1E9D-42CC-B4B5-AE186B00CF50}"/>
              </a:ext>
            </a:extLst>
          </p:cNvPr>
          <p:cNvSpPr>
            <a:spLocks noGrp="1"/>
          </p:cNvSpPr>
          <p:nvPr>
            <p:ph sz="half" idx="2"/>
          </p:nvPr>
        </p:nvSpPr>
        <p:spPr>
          <a:xfrm>
            <a:off x="839788" y="2505075"/>
            <a:ext cx="5157787"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text 4">
            <a:extLst>
              <a:ext uri="{FF2B5EF4-FFF2-40B4-BE49-F238E27FC236}">
                <a16:creationId xmlns:a16="http://schemas.microsoft.com/office/drawing/2014/main" id="{FB866B58-DDBA-49E0-8F4D-A92538A689A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Zástupný obsah 5">
            <a:extLst>
              <a:ext uri="{FF2B5EF4-FFF2-40B4-BE49-F238E27FC236}">
                <a16:creationId xmlns:a16="http://schemas.microsoft.com/office/drawing/2014/main" id="{CC81DF02-0161-4293-8DB3-D63848F8AC01}"/>
              </a:ext>
            </a:extLst>
          </p:cNvPr>
          <p:cNvSpPr>
            <a:spLocks noGrp="1"/>
          </p:cNvSpPr>
          <p:nvPr>
            <p:ph sz="quarter" idx="4"/>
          </p:nvPr>
        </p:nvSpPr>
        <p:spPr>
          <a:xfrm>
            <a:off x="6172200" y="2505075"/>
            <a:ext cx="5183188"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E8DE0221-A550-4BA9-83F6-50E35695F9DE}"/>
              </a:ext>
            </a:extLst>
          </p:cNvPr>
          <p:cNvSpPr>
            <a:spLocks noGrp="1"/>
          </p:cNvSpPr>
          <p:nvPr>
            <p:ph type="dt" sz="half" idx="10"/>
          </p:nvPr>
        </p:nvSpPr>
        <p:spPr/>
        <p:txBody>
          <a:bodyPr/>
          <a:lstStyle/>
          <a:p>
            <a:fld id="{B9C311EA-F93A-4757-936C-026D7B134937}" type="datetimeFigureOut">
              <a:rPr lang="cs-CZ" smtClean="0"/>
              <a:t>12.11.2020</a:t>
            </a:fld>
            <a:endParaRPr lang="cs-CZ"/>
          </a:p>
        </p:txBody>
      </p:sp>
      <p:sp>
        <p:nvSpPr>
          <p:cNvPr id="8" name="Zástupný symbol pro zápatí 7">
            <a:extLst>
              <a:ext uri="{FF2B5EF4-FFF2-40B4-BE49-F238E27FC236}">
                <a16:creationId xmlns:a16="http://schemas.microsoft.com/office/drawing/2014/main" id="{B361FA02-83A8-40F7-A5A7-170C63C57973}"/>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6D159608-5A6C-4C3E-B1F1-ABD2B3EADA92}"/>
              </a:ext>
            </a:extLst>
          </p:cNvPr>
          <p:cNvSpPr>
            <a:spLocks noGrp="1"/>
          </p:cNvSpPr>
          <p:nvPr>
            <p:ph type="sldNum" sz="quarter" idx="12"/>
          </p:nvPr>
        </p:nvSpPr>
        <p:spPr/>
        <p:txBody>
          <a:bodyPr/>
          <a:lstStyle/>
          <a:p>
            <a:fld id="{7DD2BBA6-46CB-4CE6-98CD-646FF1229826}" type="slidenum">
              <a:rPr lang="cs-CZ" smtClean="0"/>
              <a:t>‹#›</a:t>
            </a:fld>
            <a:endParaRPr lang="cs-CZ"/>
          </a:p>
        </p:txBody>
      </p:sp>
    </p:spTree>
    <p:extLst>
      <p:ext uri="{BB962C8B-B14F-4D97-AF65-F5344CB8AC3E}">
        <p14:creationId xmlns:p14="http://schemas.microsoft.com/office/powerpoint/2010/main" val="20320369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F471399-BD1B-44C9-BFC4-6932331C29BC}"/>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914E4432-1165-47F5-82FC-6713C00F0D30}"/>
              </a:ext>
            </a:extLst>
          </p:cNvPr>
          <p:cNvSpPr>
            <a:spLocks noGrp="1"/>
          </p:cNvSpPr>
          <p:nvPr>
            <p:ph type="dt" sz="half" idx="10"/>
          </p:nvPr>
        </p:nvSpPr>
        <p:spPr/>
        <p:txBody>
          <a:bodyPr/>
          <a:lstStyle/>
          <a:p>
            <a:fld id="{B9C311EA-F93A-4757-936C-026D7B134937}" type="datetimeFigureOut">
              <a:rPr lang="cs-CZ" smtClean="0"/>
              <a:t>12.11.2020</a:t>
            </a:fld>
            <a:endParaRPr lang="cs-CZ"/>
          </a:p>
        </p:txBody>
      </p:sp>
      <p:sp>
        <p:nvSpPr>
          <p:cNvPr id="4" name="Zástupný symbol pro zápatí 3">
            <a:extLst>
              <a:ext uri="{FF2B5EF4-FFF2-40B4-BE49-F238E27FC236}">
                <a16:creationId xmlns:a16="http://schemas.microsoft.com/office/drawing/2014/main" id="{D4C98CBA-151F-49E2-B7C6-DD44EF1563F6}"/>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57A3CA11-ACDD-4B1B-971A-FA6A37B4F3F4}"/>
              </a:ext>
            </a:extLst>
          </p:cNvPr>
          <p:cNvSpPr>
            <a:spLocks noGrp="1"/>
          </p:cNvSpPr>
          <p:nvPr>
            <p:ph type="sldNum" sz="quarter" idx="12"/>
          </p:nvPr>
        </p:nvSpPr>
        <p:spPr/>
        <p:txBody>
          <a:bodyPr/>
          <a:lstStyle/>
          <a:p>
            <a:fld id="{7DD2BBA6-46CB-4CE6-98CD-646FF1229826}" type="slidenum">
              <a:rPr lang="cs-CZ" smtClean="0"/>
              <a:t>‹#›</a:t>
            </a:fld>
            <a:endParaRPr lang="cs-CZ"/>
          </a:p>
        </p:txBody>
      </p:sp>
    </p:spTree>
    <p:extLst>
      <p:ext uri="{BB962C8B-B14F-4D97-AF65-F5344CB8AC3E}">
        <p14:creationId xmlns:p14="http://schemas.microsoft.com/office/powerpoint/2010/main" val="22225849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32E36FA4-0C67-431C-B53A-1D25205F4A6E}"/>
              </a:ext>
            </a:extLst>
          </p:cNvPr>
          <p:cNvSpPr>
            <a:spLocks noGrp="1"/>
          </p:cNvSpPr>
          <p:nvPr>
            <p:ph type="dt" sz="half" idx="10"/>
          </p:nvPr>
        </p:nvSpPr>
        <p:spPr/>
        <p:txBody>
          <a:bodyPr/>
          <a:lstStyle/>
          <a:p>
            <a:fld id="{B9C311EA-F93A-4757-936C-026D7B134937}" type="datetimeFigureOut">
              <a:rPr lang="cs-CZ" smtClean="0"/>
              <a:t>12.11.2020</a:t>
            </a:fld>
            <a:endParaRPr lang="cs-CZ"/>
          </a:p>
        </p:txBody>
      </p:sp>
      <p:sp>
        <p:nvSpPr>
          <p:cNvPr id="3" name="Zástupný symbol pro zápatí 2">
            <a:extLst>
              <a:ext uri="{FF2B5EF4-FFF2-40B4-BE49-F238E27FC236}">
                <a16:creationId xmlns:a16="http://schemas.microsoft.com/office/drawing/2014/main" id="{87C35FF7-41EB-4453-811F-F0C8BE7266AF}"/>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E7EF5333-1489-4176-AFD3-29457DF5E336}"/>
              </a:ext>
            </a:extLst>
          </p:cNvPr>
          <p:cNvSpPr>
            <a:spLocks noGrp="1"/>
          </p:cNvSpPr>
          <p:nvPr>
            <p:ph type="sldNum" sz="quarter" idx="12"/>
          </p:nvPr>
        </p:nvSpPr>
        <p:spPr/>
        <p:txBody>
          <a:bodyPr/>
          <a:lstStyle/>
          <a:p>
            <a:fld id="{7DD2BBA6-46CB-4CE6-98CD-646FF1229826}" type="slidenum">
              <a:rPr lang="cs-CZ" smtClean="0"/>
              <a:t>‹#›</a:t>
            </a:fld>
            <a:endParaRPr lang="cs-CZ"/>
          </a:p>
        </p:txBody>
      </p:sp>
    </p:spTree>
    <p:extLst>
      <p:ext uri="{BB962C8B-B14F-4D97-AF65-F5344CB8AC3E}">
        <p14:creationId xmlns:p14="http://schemas.microsoft.com/office/powerpoint/2010/main" val="40331034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83F90B3-D023-458A-9F58-C433B6D8E8D8}"/>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obsah 2">
            <a:extLst>
              <a:ext uri="{FF2B5EF4-FFF2-40B4-BE49-F238E27FC236}">
                <a16:creationId xmlns:a16="http://schemas.microsoft.com/office/drawing/2014/main" id="{787B2216-A082-45E2-B371-193CF6827E9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text 3">
            <a:extLst>
              <a:ext uri="{FF2B5EF4-FFF2-40B4-BE49-F238E27FC236}">
                <a16:creationId xmlns:a16="http://schemas.microsoft.com/office/drawing/2014/main" id="{52411BA6-51E4-4A11-9287-04AA140E4C8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47D6958D-290C-4F2F-A9CC-3F27B23D5533}"/>
              </a:ext>
            </a:extLst>
          </p:cNvPr>
          <p:cNvSpPr>
            <a:spLocks noGrp="1"/>
          </p:cNvSpPr>
          <p:nvPr>
            <p:ph type="dt" sz="half" idx="10"/>
          </p:nvPr>
        </p:nvSpPr>
        <p:spPr/>
        <p:txBody>
          <a:bodyPr/>
          <a:lstStyle/>
          <a:p>
            <a:fld id="{B9C311EA-F93A-4757-936C-026D7B134937}" type="datetimeFigureOut">
              <a:rPr lang="cs-CZ" smtClean="0"/>
              <a:t>12.11.2020</a:t>
            </a:fld>
            <a:endParaRPr lang="cs-CZ"/>
          </a:p>
        </p:txBody>
      </p:sp>
      <p:sp>
        <p:nvSpPr>
          <p:cNvPr id="6" name="Zástupný symbol pro zápatí 5">
            <a:extLst>
              <a:ext uri="{FF2B5EF4-FFF2-40B4-BE49-F238E27FC236}">
                <a16:creationId xmlns:a16="http://schemas.microsoft.com/office/drawing/2014/main" id="{4B7AFB6D-BA44-4B3A-AD65-0D258306672C}"/>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D3967FD4-C57A-43FF-AF81-1AFA163D72D8}"/>
              </a:ext>
            </a:extLst>
          </p:cNvPr>
          <p:cNvSpPr>
            <a:spLocks noGrp="1"/>
          </p:cNvSpPr>
          <p:nvPr>
            <p:ph type="sldNum" sz="quarter" idx="12"/>
          </p:nvPr>
        </p:nvSpPr>
        <p:spPr/>
        <p:txBody>
          <a:bodyPr/>
          <a:lstStyle/>
          <a:p>
            <a:fld id="{7DD2BBA6-46CB-4CE6-98CD-646FF1229826}" type="slidenum">
              <a:rPr lang="cs-CZ" smtClean="0"/>
              <a:t>‹#›</a:t>
            </a:fld>
            <a:endParaRPr lang="cs-CZ"/>
          </a:p>
        </p:txBody>
      </p:sp>
    </p:spTree>
    <p:extLst>
      <p:ext uri="{BB962C8B-B14F-4D97-AF65-F5344CB8AC3E}">
        <p14:creationId xmlns:p14="http://schemas.microsoft.com/office/powerpoint/2010/main" val="12532160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C3E4C20-1B0B-4277-B6BA-F5101AA4FD3A}"/>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5EB49046-55A8-4F75-929D-F498309354B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text 3">
            <a:extLst>
              <a:ext uri="{FF2B5EF4-FFF2-40B4-BE49-F238E27FC236}">
                <a16:creationId xmlns:a16="http://schemas.microsoft.com/office/drawing/2014/main" id="{80555238-F85C-4B43-8D94-B6D877ED8B5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FE325AB1-AE94-4751-AA4F-04AB032734E5}"/>
              </a:ext>
            </a:extLst>
          </p:cNvPr>
          <p:cNvSpPr>
            <a:spLocks noGrp="1"/>
          </p:cNvSpPr>
          <p:nvPr>
            <p:ph type="dt" sz="half" idx="10"/>
          </p:nvPr>
        </p:nvSpPr>
        <p:spPr/>
        <p:txBody>
          <a:bodyPr/>
          <a:lstStyle/>
          <a:p>
            <a:fld id="{B9C311EA-F93A-4757-936C-026D7B134937}" type="datetimeFigureOut">
              <a:rPr lang="cs-CZ" smtClean="0"/>
              <a:t>12.11.2020</a:t>
            </a:fld>
            <a:endParaRPr lang="cs-CZ"/>
          </a:p>
        </p:txBody>
      </p:sp>
      <p:sp>
        <p:nvSpPr>
          <p:cNvPr id="6" name="Zástupný symbol pro zápatí 5">
            <a:extLst>
              <a:ext uri="{FF2B5EF4-FFF2-40B4-BE49-F238E27FC236}">
                <a16:creationId xmlns:a16="http://schemas.microsoft.com/office/drawing/2014/main" id="{EAFA34E9-F5BB-41FB-8AC3-096D1B795324}"/>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FEDABD94-D6CB-4D76-A71F-4FEDEF1946E9}"/>
              </a:ext>
            </a:extLst>
          </p:cNvPr>
          <p:cNvSpPr>
            <a:spLocks noGrp="1"/>
          </p:cNvSpPr>
          <p:nvPr>
            <p:ph type="sldNum" sz="quarter" idx="12"/>
          </p:nvPr>
        </p:nvSpPr>
        <p:spPr/>
        <p:txBody>
          <a:bodyPr/>
          <a:lstStyle/>
          <a:p>
            <a:fld id="{7DD2BBA6-46CB-4CE6-98CD-646FF1229826}" type="slidenum">
              <a:rPr lang="cs-CZ" smtClean="0"/>
              <a:t>‹#›</a:t>
            </a:fld>
            <a:endParaRPr lang="cs-CZ"/>
          </a:p>
        </p:txBody>
      </p:sp>
    </p:spTree>
    <p:extLst>
      <p:ext uri="{BB962C8B-B14F-4D97-AF65-F5344CB8AC3E}">
        <p14:creationId xmlns:p14="http://schemas.microsoft.com/office/powerpoint/2010/main" val="33133193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FC361AF0-1CB9-4E16-A01D-B85E270D939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text 2">
            <a:extLst>
              <a:ext uri="{FF2B5EF4-FFF2-40B4-BE49-F238E27FC236}">
                <a16:creationId xmlns:a16="http://schemas.microsoft.com/office/drawing/2014/main" id="{CC891098-0A21-4677-BD60-A7A687B197B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8B852DD7-2772-427B-89E4-E9E5DC787B7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9C311EA-F93A-4757-936C-026D7B134937}" type="datetimeFigureOut">
              <a:rPr lang="cs-CZ" smtClean="0"/>
              <a:t>12.11.2020</a:t>
            </a:fld>
            <a:endParaRPr lang="cs-CZ"/>
          </a:p>
        </p:txBody>
      </p:sp>
      <p:sp>
        <p:nvSpPr>
          <p:cNvPr id="5" name="Zástupný symbol pro zápatí 4">
            <a:extLst>
              <a:ext uri="{FF2B5EF4-FFF2-40B4-BE49-F238E27FC236}">
                <a16:creationId xmlns:a16="http://schemas.microsoft.com/office/drawing/2014/main" id="{87FF70F9-AE8A-4759-8F50-813CB7D6580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id="{D2BF3B83-4761-4501-A2A8-5724E94CA03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D2BBA6-46CB-4CE6-98CD-646FF1229826}" type="slidenum">
              <a:rPr lang="cs-CZ" smtClean="0"/>
              <a:t>‹#›</a:t>
            </a:fld>
            <a:endParaRPr lang="cs-CZ"/>
          </a:p>
        </p:txBody>
      </p:sp>
    </p:spTree>
    <p:extLst>
      <p:ext uri="{BB962C8B-B14F-4D97-AF65-F5344CB8AC3E}">
        <p14:creationId xmlns:p14="http://schemas.microsoft.com/office/powerpoint/2010/main" val="40118349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a:t>Dějiny evropského myšlení</a:t>
            </a:r>
          </a:p>
        </p:txBody>
      </p:sp>
      <p:sp>
        <p:nvSpPr>
          <p:cNvPr id="3" name="Podnadpis 2"/>
          <p:cNvSpPr>
            <a:spLocks noGrp="1"/>
          </p:cNvSpPr>
          <p:nvPr>
            <p:ph type="subTitle" idx="1"/>
          </p:nvPr>
        </p:nvSpPr>
        <p:spPr/>
        <p:txBody>
          <a:bodyPr>
            <a:normAutofit/>
          </a:bodyPr>
          <a:lstStyle/>
          <a:p>
            <a:r>
              <a:rPr lang="cs-CZ" dirty="0"/>
              <a:t>3. Poznání 2: Co vůbec může být předmětem našeho poznání? jevy, věci o sobě ideální obsahy mysli... matematika a přírodní vědy, jednota v podstatě světa (arché - pralátka, logos, číslo aj.) Co </a:t>
            </a:r>
            <a:r>
              <a:rPr lang="cs-CZ"/>
              <a:t>je pravda?</a:t>
            </a:r>
            <a:endParaRPr lang="cs-CZ"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Skepticismus</a:t>
            </a:r>
          </a:p>
        </p:txBody>
      </p:sp>
      <p:sp>
        <p:nvSpPr>
          <p:cNvPr id="3" name="Zástupný symbol pro obsah 2"/>
          <p:cNvSpPr>
            <a:spLocks noGrp="1"/>
          </p:cNvSpPr>
          <p:nvPr>
            <p:ph idx="1"/>
          </p:nvPr>
        </p:nvSpPr>
        <p:spPr>
          <a:xfrm>
            <a:off x="1981200" y="1600200"/>
            <a:ext cx="8003232" cy="4997152"/>
          </a:xfrm>
        </p:spPr>
        <p:txBody>
          <a:bodyPr>
            <a:noAutofit/>
          </a:bodyPr>
          <a:lstStyle/>
          <a:p>
            <a:r>
              <a:rPr lang="cs-CZ" sz="1800" dirty="0"/>
              <a:t>název pochází ze slova skepsis, tj. uvažování, zkoumání, pátravě se rozhlížet</a:t>
            </a:r>
          </a:p>
          <a:p>
            <a:r>
              <a:rPr lang="cs-CZ" sz="1800" dirty="0"/>
              <a:t>zakladatelem tohoto směru je </a:t>
            </a:r>
            <a:r>
              <a:rPr lang="cs-CZ" sz="1800" b="1" dirty="0" err="1"/>
              <a:t>Pyrrhón</a:t>
            </a:r>
            <a:r>
              <a:rPr lang="cs-CZ" sz="1800" b="1" dirty="0"/>
              <a:t> z </a:t>
            </a:r>
            <a:r>
              <a:rPr lang="cs-CZ" sz="1800" b="1" dirty="0" err="1"/>
              <a:t>Élidy</a:t>
            </a:r>
            <a:r>
              <a:rPr lang="cs-CZ" sz="1800" dirty="0"/>
              <a:t>, proto bývá nazýván i pyrrhonismus</a:t>
            </a:r>
          </a:p>
          <a:p>
            <a:r>
              <a:rPr lang="cs-CZ" sz="1800" dirty="0"/>
              <a:t>skepticismus vychází ze snahy nalézt kriterium, které by umožnilo odlišit pravdu od nepravdy, zkoumání se odvíjí od vymezení kontrastu věcí, které se nám jeví a věcí myšlených. „Na tomto základě dospíváme kvůli rovnocennosti protichůdných soudů ke „</a:t>
            </a:r>
            <a:r>
              <a:rPr lang="cs-CZ" sz="1800" b="1" dirty="0"/>
              <a:t>zdržení se soudu</a:t>
            </a:r>
            <a:r>
              <a:rPr lang="cs-CZ" sz="1800" dirty="0"/>
              <a:t>“ a poté k „</a:t>
            </a:r>
            <a:r>
              <a:rPr lang="cs-CZ" sz="1800" b="1" dirty="0"/>
              <a:t>neochvějnosti</a:t>
            </a:r>
            <a:r>
              <a:rPr lang="cs-CZ" sz="1800" dirty="0"/>
              <a:t>“ (</a:t>
            </a:r>
            <a:r>
              <a:rPr lang="cs-CZ" sz="1800" dirty="0" err="1"/>
              <a:t>Sextus</a:t>
            </a:r>
            <a:r>
              <a:rPr lang="cs-CZ" sz="1800" dirty="0"/>
              <a:t> </a:t>
            </a:r>
            <a:r>
              <a:rPr lang="cs-CZ" sz="1800" dirty="0" err="1"/>
              <a:t>Empiricus</a:t>
            </a:r>
            <a:r>
              <a:rPr lang="cs-CZ" sz="1800" dirty="0"/>
              <a:t>)</a:t>
            </a:r>
          </a:p>
          <a:p>
            <a:r>
              <a:rPr lang="cs-CZ" sz="1800" dirty="0" err="1"/>
              <a:t>Pyrrhónovým</a:t>
            </a:r>
            <a:r>
              <a:rPr lang="cs-CZ" sz="1800" dirty="0"/>
              <a:t> nejbližším spolupracovníkem a propagátorem jeho myšlenek byl jeho mladší současník </a:t>
            </a:r>
            <a:r>
              <a:rPr lang="cs-CZ" sz="1800" b="1" dirty="0" err="1"/>
              <a:t>Timón</a:t>
            </a:r>
            <a:r>
              <a:rPr lang="cs-CZ" sz="1800" b="1" dirty="0"/>
              <a:t> z </a:t>
            </a:r>
            <a:r>
              <a:rPr lang="cs-CZ" sz="1800" b="1" dirty="0" err="1"/>
              <a:t>Fliuntu</a:t>
            </a:r>
            <a:endParaRPr lang="cs-CZ" sz="1800" dirty="0"/>
          </a:p>
          <a:p>
            <a:r>
              <a:rPr lang="cs-CZ" sz="1800" dirty="0" err="1"/>
              <a:t>Pyrrhón</a:t>
            </a:r>
            <a:r>
              <a:rPr lang="cs-CZ" sz="1800" dirty="0"/>
              <a:t>  se narodil r. 365 př. </a:t>
            </a:r>
            <a:r>
              <a:rPr lang="cs-CZ" sz="1800" dirty="0" err="1"/>
              <a:t>Kr</a:t>
            </a:r>
            <a:r>
              <a:rPr lang="cs-CZ" sz="1800" dirty="0"/>
              <a:t>. na Peloponésu. Byl žákem </a:t>
            </a:r>
            <a:r>
              <a:rPr lang="cs-CZ" sz="1800" dirty="0" err="1"/>
              <a:t>megarské</a:t>
            </a:r>
            <a:r>
              <a:rPr lang="cs-CZ" sz="1800" dirty="0"/>
              <a:t> školy věnující se dialektice a vyjadřující nedůvěru ke smyslové evidenci. Blízko měl také ke kynikům s jejich obhajobou prostého života mimo život veřejný. Zemřel roku 270 př. </a:t>
            </a:r>
            <a:r>
              <a:rPr lang="cs-CZ" sz="1800" dirty="0" err="1"/>
              <a:t>Kr</a:t>
            </a:r>
            <a:r>
              <a:rPr lang="cs-CZ" sz="1800" dirty="0"/>
              <a:t>.</a:t>
            </a:r>
          </a:p>
          <a:p>
            <a:r>
              <a:rPr lang="cs-CZ" sz="1800" dirty="0"/>
              <a:t>zúčastnil se východní výprava Alexandra Makedonského, při níž se setkal s indickými filosofy a mágy. Sám žádná díla nenapsal,jeho myšlenky se rekonstruují dle fragmentů děl </a:t>
            </a:r>
            <a:r>
              <a:rPr lang="cs-CZ" sz="1800" dirty="0" err="1"/>
              <a:t>Timónových</a:t>
            </a:r>
            <a:r>
              <a:rPr lang="cs-CZ" sz="1800" dirty="0"/>
              <a:t> i z jiných antických pramenů</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Skeptická teorie poznání</a:t>
            </a:r>
          </a:p>
        </p:txBody>
      </p:sp>
      <p:sp>
        <p:nvSpPr>
          <p:cNvPr id="3" name="Zástupný symbol pro obsah 2"/>
          <p:cNvSpPr>
            <a:spLocks noGrp="1"/>
          </p:cNvSpPr>
          <p:nvPr>
            <p:ph idx="1"/>
          </p:nvPr>
        </p:nvSpPr>
        <p:spPr/>
        <p:txBody>
          <a:bodyPr>
            <a:normAutofit lnSpcReduction="10000"/>
          </a:bodyPr>
          <a:lstStyle/>
          <a:p>
            <a:r>
              <a:rPr lang="cs-CZ" dirty="0"/>
              <a:t>Skeptikové se zabývají „vnímanými předměty“, tj. smyslovými představami vyvolanými předmětem  (</a:t>
            </a:r>
            <a:r>
              <a:rPr lang="cs-CZ" b="1" dirty="0" err="1"/>
              <a:t>fainomena</a:t>
            </a:r>
            <a:r>
              <a:rPr lang="cs-CZ" dirty="0"/>
              <a:t> – jevy). Neodmítají tyto vjemy, ale zpochybňují možnost, že by  vjemy vypovídaly o samotných předmětech mimo naše vnímání. Dokládají to tím, že vnímání (a poznávání) je vždy závislé na osobě pozorovatele a vjemy o témže předmětu jsou u dvou lidí třeba i protichůdné: „Říkáme že kritériem skeptické školy je </a:t>
            </a:r>
            <a:r>
              <a:rPr lang="cs-CZ" b="1" dirty="0"/>
              <a:t>vnímaný předmět</a:t>
            </a:r>
            <a:r>
              <a:rPr lang="cs-CZ" dirty="0"/>
              <a:t>, přičemž tímto výrazem míníme smyslovou představu vyvolanou předmětem. Představa záleží totiž v trpném podléhání a mimovolním stavu a ocitá se tak vně okruhu zkoumání. A proto patrně nikdo nevede spor o to, zda se skutečný předmět jeví takový či onaký, nýbrž zkoumá se, zda je skutečný předmět takový, jaký se jeví.“ (</a:t>
            </a:r>
            <a:r>
              <a:rPr lang="cs-CZ" dirty="0" err="1"/>
              <a:t>Sextus</a:t>
            </a:r>
            <a:r>
              <a:rPr lang="cs-CZ" dirty="0"/>
              <a:t> </a:t>
            </a:r>
            <a:r>
              <a:rPr lang="cs-CZ" dirty="0" err="1"/>
              <a:t>Empiricus</a:t>
            </a:r>
            <a:r>
              <a:rPr lang="cs-CZ" dirty="0"/>
              <a:t>)</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Stoická </a:t>
            </a:r>
            <a:r>
              <a:rPr lang="cs-CZ" dirty="0"/>
              <a:t>teorie poznání</a:t>
            </a:r>
          </a:p>
        </p:txBody>
      </p:sp>
      <p:sp>
        <p:nvSpPr>
          <p:cNvPr id="3" name="Zástupný symbol pro obsah 2"/>
          <p:cNvSpPr>
            <a:spLocks noGrp="1"/>
          </p:cNvSpPr>
          <p:nvPr>
            <p:ph idx="1"/>
          </p:nvPr>
        </p:nvSpPr>
        <p:spPr/>
        <p:txBody>
          <a:bodyPr>
            <a:normAutofit/>
          </a:bodyPr>
          <a:lstStyle/>
          <a:p>
            <a:r>
              <a:rPr lang="cs-CZ" dirty="0"/>
              <a:t>vesmír je podle stoiků uspořádán racionálně a je přístupný racionálnímu vysvětlení, </a:t>
            </a:r>
            <a:r>
              <a:rPr lang="cs-CZ" b="1" dirty="0"/>
              <a:t>logos</a:t>
            </a:r>
            <a:r>
              <a:rPr lang="cs-CZ" dirty="0"/>
              <a:t>, je podle stoiků schopnost člověka, která mu umožňuje myslet, stanovovat si záměry i mluvit a je vtělena ve vesmírném celku, neboť vše je důsledkem jediné věci -  logu, na němž má podíl člověk i  kosmická příroda, neboli bůh. Pokud člověk rozpozná  této vztah, bude jednat ve shodě se svou přirozeností, ale to znamená i ve shodě s lidskou racionalitou. Toto stoikové nazývají </a:t>
            </a:r>
            <a:r>
              <a:rPr lang="cs-CZ" b="1" dirty="0"/>
              <a:t>moudrost</a:t>
            </a:r>
            <a:r>
              <a:rPr lang="cs-CZ" dirty="0"/>
              <a:t>, která je cílem lidské existence. Ta předpokládá tedy poznání přírody, které umožňuje přijímat soudy o světě i rozvrhovat svůj </a:t>
            </a:r>
            <a:r>
              <a:rPr lang="cs-CZ" b="1" dirty="0"/>
              <a:t>život ve shodě s přírodou čili bohem</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Skepticismus v pozdějších dobách</a:t>
            </a:r>
          </a:p>
        </p:txBody>
      </p:sp>
      <p:sp>
        <p:nvSpPr>
          <p:cNvPr id="3" name="Zástupný symbol pro obsah 2"/>
          <p:cNvSpPr>
            <a:spLocks noGrp="1"/>
          </p:cNvSpPr>
          <p:nvPr>
            <p:ph idx="1"/>
          </p:nvPr>
        </p:nvSpPr>
        <p:spPr/>
        <p:txBody>
          <a:bodyPr>
            <a:normAutofit/>
          </a:bodyPr>
          <a:lstStyle/>
          <a:p>
            <a:r>
              <a:rPr lang="cs-CZ" dirty="0"/>
              <a:t>akademický skepticismus v antickém Řecku: </a:t>
            </a:r>
            <a:r>
              <a:rPr lang="cs-CZ" dirty="0" err="1"/>
              <a:t>Arkesilaos</a:t>
            </a:r>
            <a:r>
              <a:rPr lang="cs-CZ" dirty="0"/>
              <a:t> a </a:t>
            </a:r>
            <a:r>
              <a:rPr lang="cs-CZ" dirty="0" err="1"/>
              <a:t>Karneades</a:t>
            </a:r>
            <a:r>
              <a:rPr lang="cs-CZ" dirty="0"/>
              <a:t> (3.-2. stol. př. </a:t>
            </a:r>
            <a:r>
              <a:rPr lang="cs-CZ" dirty="0" err="1"/>
              <a:t>Kr</a:t>
            </a:r>
            <a:r>
              <a:rPr lang="cs-CZ" dirty="0"/>
              <a:t>.)</a:t>
            </a:r>
          </a:p>
          <a:p>
            <a:r>
              <a:rPr lang="cs-CZ" dirty="0"/>
              <a:t>skepticismus v antickém Římě: </a:t>
            </a:r>
            <a:r>
              <a:rPr lang="cs-CZ" dirty="0" err="1"/>
              <a:t>Sextus</a:t>
            </a:r>
            <a:r>
              <a:rPr lang="cs-CZ" dirty="0"/>
              <a:t> </a:t>
            </a:r>
            <a:r>
              <a:rPr lang="cs-CZ" dirty="0" err="1"/>
              <a:t>Empiricus</a:t>
            </a:r>
            <a:endParaRPr lang="cs-CZ" dirty="0"/>
          </a:p>
          <a:p>
            <a:r>
              <a:rPr lang="cs-CZ" dirty="0"/>
              <a:t>novověk: Pascal, </a:t>
            </a:r>
            <a:r>
              <a:rPr lang="cs-CZ" dirty="0" err="1"/>
              <a:t>Montaigne</a:t>
            </a:r>
            <a:r>
              <a:rPr lang="cs-CZ" dirty="0"/>
              <a:t>, částečně i </a:t>
            </a:r>
            <a:r>
              <a:rPr lang="cs-CZ" dirty="0" err="1"/>
              <a:t>Descartes</a:t>
            </a:r>
            <a:r>
              <a:rPr lang="cs-CZ" dirty="0"/>
              <a:t> (16.,17. stol.), Hume, Kant (18. stol.), </a:t>
            </a:r>
            <a:r>
              <a:rPr lang="cs-CZ" dirty="0" err="1"/>
              <a:t>Hegel</a:t>
            </a:r>
            <a:r>
              <a:rPr lang="cs-CZ" dirty="0"/>
              <a:t>, </a:t>
            </a:r>
            <a:r>
              <a:rPr lang="cs-CZ" dirty="0" err="1"/>
              <a:t>Nietzsche</a:t>
            </a:r>
            <a:r>
              <a:rPr lang="cs-CZ" dirty="0"/>
              <a:t> (19. stol.), </a:t>
            </a:r>
            <a:r>
              <a:rPr lang="cs-CZ" dirty="0" err="1"/>
              <a:t>Camus</a:t>
            </a:r>
            <a:r>
              <a:rPr lang="cs-CZ" dirty="0"/>
              <a:t>, </a:t>
            </a:r>
            <a:r>
              <a:rPr lang="cs-CZ" dirty="0" err="1"/>
              <a:t>Horkheimer</a:t>
            </a:r>
            <a:r>
              <a:rPr lang="cs-CZ" dirty="0"/>
              <a:t>, </a:t>
            </a:r>
            <a:r>
              <a:rPr lang="cs-CZ" dirty="0" err="1"/>
              <a:t>Adorno</a:t>
            </a:r>
            <a:r>
              <a:rPr lang="cs-CZ" dirty="0"/>
              <a:t> (20. stol.), v pozměněné podobě fenomenologie (</a:t>
            </a:r>
            <a:r>
              <a:rPr lang="cs-CZ" dirty="0" err="1"/>
              <a:t>Husserl</a:t>
            </a:r>
            <a:r>
              <a:rPr lang="cs-CZ" dirty="0"/>
              <a:t>, Patočka)</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6A65F0C-D42D-4ECD-B7FA-6FB6C4A627E1}"/>
              </a:ext>
            </a:extLst>
          </p:cNvPr>
          <p:cNvSpPr>
            <a:spLocks noGrp="1"/>
          </p:cNvSpPr>
          <p:nvPr>
            <p:ph type="title"/>
          </p:nvPr>
        </p:nvSpPr>
        <p:spPr/>
        <p:txBody>
          <a:bodyPr/>
          <a:lstStyle/>
          <a:p>
            <a:r>
              <a:rPr lang="cs-CZ" dirty="0"/>
              <a:t>Helénistická filosofie a otázka po tom, co poznáváme smysly – co jsou jevy?</a:t>
            </a:r>
          </a:p>
        </p:txBody>
      </p:sp>
      <p:sp>
        <p:nvSpPr>
          <p:cNvPr id="3" name="Zástupný obsah 2">
            <a:extLst>
              <a:ext uri="{FF2B5EF4-FFF2-40B4-BE49-F238E27FC236}">
                <a16:creationId xmlns:a16="http://schemas.microsoft.com/office/drawing/2014/main" id="{27DD3ADF-3E59-4A58-97C8-389D5C084B78}"/>
              </a:ext>
            </a:extLst>
          </p:cNvPr>
          <p:cNvSpPr>
            <a:spLocks noGrp="1"/>
          </p:cNvSpPr>
          <p:nvPr>
            <p:ph idx="1"/>
          </p:nvPr>
        </p:nvSpPr>
        <p:spPr/>
        <p:txBody>
          <a:bodyPr>
            <a:normAutofit fontScale="62500" lnSpcReduction="20000"/>
          </a:bodyPr>
          <a:lstStyle/>
          <a:p>
            <a:r>
              <a:rPr lang="cs-CZ" b="1" u="sng" dirty="0" err="1"/>
              <a:t>Epikúros</a:t>
            </a:r>
            <a:r>
              <a:rPr lang="cs-CZ" dirty="0"/>
              <a:t>:</a:t>
            </a:r>
          </a:p>
          <a:p>
            <a:r>
              <a:rPr lang="cs-CZ" dirty="0"/>
              <a:t>To, co smysly vnímáme je něco nám vnějšího, ne věc sama, ale něco, co nazývá </a:t>
            </a:r>
            <a:r>
              <a:rPr lang="cs-CZ" dirty="0" err="1"/>
              <a:t>eidóla</a:t>
            </a:r>
            <a:r>
              <a:rPr lang="cs-CZ" dirty="0"/>
              <a:t> (výrony vnějších věcí – vlastně výrony atomů), které v nás utvářejí smyslovou představu (</a:t>
            </a:r>
            <a:r>
              <a:rPr lang="cs-CZ" dirty="0" err="1"/>
              <a:t>fantasia</a:t>
            </a:r>
            <a:r>
              <a:rPr lang="cs-CZ" dirty="0"/>
              <a:t>), které není klamná. Zároveň definuje, že smyslové vjemy nám dávají spolehlivé představy o věcech, tehdy, když jsou „jasné a zřetelné“ (</a:t>
            </a:r>
            <a:r>
              <a:rPr lang="cs-CZ" dirty="0" err="1"/>
              <a:t>anargeia</a:t>
            </a:r>
            <a:r>
              <a:rPr lang="cs-CZ" dirty="0"/>
              <a:t>) Opakované  jasné představy mysl třídí (pomocí jazyka) a upevňuje si je, a tím získává pojmy (</a:t>
            </a:r>
            <a:r>
              <a:rPr lang="cs-CZ" dirty="0" err="1"/>
              <a:t>prolépsis</a:t>
            </a:r>
            <a:r>
              <a:rPr lang="cs-CZ" dirty="0"/>
              <a:t>) z těchto pojmů jsou odvozeny i pojmy, které se nevztahují k žádnému empirickému předmětu</a:t>
            </a:r>
          </a:p>
          <a:p>
            <a:r>
              <a:rPr lang="cs-CZ" b="1" u="sng" dirty="0"/>
              <a:t>Skeptikové</a:t>
            </a:r>
            <a:r>
              <a:rPr lang="cs-CZ" dirty="0"/>
              <a:t>: poukazují na rozpor vnímaného a myšleného – smysly nás šálí, pravdivé poznání o vnějším </a:t>
            </a:r>
            <a:r>
              <a:rPr lang="cs-CZ" dirty="0" err="1"/>
              <a:t>světěje</a:t>
            </a:r>
            <a:r>
              <a:rPr lang="cs-CZ" dirty="0"/>
              <a:t> tedy v podstatě nemožné – smysly nám dávají fenomény, ale: Skeptikové se zabývají „vnímanými předměty“, tj. smyslovými představami vyvolanými předmětem  (</a:t>
            </a:r>
            <a:r>
              <a:rPr lang="cs-CZ" b="1" dirty="0" err="1"/>
              <a:t>fainomena</a:t>
            </a:r>
            <a:r>
              <a:rPr lang="cs-CZ" dirty="0"/>
              <a:t> – jevy). Neodmítají tyto vjemy, ale zpochybňují možnost, že by  vjemy vypovídaly o samotných předmětech mimo naše vnímání. Dokládají to tím, že vnímání (a poznávání) je vždy závislé na osobě pozorovatele a vjemy o témže předmětu jsou u dvou lidí třeba i protichůdné</a:t>
            </a:r>
          </a:p>
          <a:p>
            <a:r>
              <a:rPr lang="cs-CZ" b="1" u="sng" dirty="0"/>
              <a:t>Stoikové</a:t>
            </a:r>
            <a:r>
              <a:rPr lang="cs-CZ" dirty="0"/>
              <a:t>: stoikové nevycházejí při poznávání vnějšího světa z poznání jevů, nýbrž z identity mezi logem v nás a logem v základu světa</a:t>
            </a:r>
          </a:p>
          <a:p>
            <a:r>
              <a:rPr lang="cs-CZ" b="1" u="sng" dirty="0"/>
              <a:t>Augustinus</a:t>
            </a:r>
            <a:r>
              <a:rPr lang="cs-CZ" dirty="0"/>
              <a:t>: poznáváme skrze smysly, ale pravda je až za jevy zprostředkovanými smyslovým poznáním – </a:t>
            </a:r>
            <a:r>
              <a:rPr lang="cs-CZ" dirty="0" err="1"/>
              <a:t>výchází</a:t>
            </a:r>
            <a:r>
              <a:rPr lang="cs-CZ" dirty="0"/>
              <a:t> z novoplatónského stanoviska, tedy pronikání k pravdivému racionálnímu základu za jevy</a:t>
            </a:r>
          </a:p>
        </p:txBody>
      </p:sp>
    </p:spTree>
    <p:extLst>
      <p:ext uri="{BB962C8B-B14F-4D97-AF65-F5344CB8AC3E}">
        <p14:creationId xmlns:p14="http://schemas.microsoft.com/office/powerpoint/2010/main" val="559939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t>Hlavní body Augustinovy teorie poznání, etiky a estetiky</a:t>
            </a:r>
          </a:p>
        </p:txBody>
      </p:sp>
      <p:sp>
        <p:nvSpPr>
          <p:cNvPr id="3" name="Zástupný symbol pro obsah 2"/>
          <p:cNvSpPr>
            <a:spLocks noGrp="1"/>
          </p:cNvSpPr>
          <p:nvPr>
            <p:ph idx="1"/>
          </p:nvPr>
        </p:nvSpPr>
        <p:spPr/>
        <p:txBody>
          <a:bodyPr>
            <a:normAutofit fontScale="55000" lnSpcReduction="20000"/>
          </a:bodyPr>
          <a:lstStyle/>
          <a:p>
            <a:r>
              <a:rPr lang="cs-CZ" dirty="0"/>
              <a:t>„Nechoď ven, vrať se do sebe samého! V nitru člověka přebývá pravda!“</a:t>
            </a:r>
          </a:p>
          <a:p>
            <a:r>
              <a:rPr lang="cs-CZ" b="1" dirty="0"/>
              <a:t>nejvyšší poznání je rozumové</a:t>
            </a:r>
            <a:r>
              <a:rPr lang="cs-CZ" dirty="0"/>
              <a:t>, kterým dospívám k nejvyšším, věčným pravdám (např. i matematickým), smysly poznáváme věci proměnlivé, </a:t>
            </a:r>
            <a:r>
              <a:rPr lang="cs-CZ" b="1" dirty="0"/>
              <a:t>poznání pravdy je možné </a:t>
            </a:r>
            <a:r>
              <a:rPr lang="cs-CZ" dirty="0"/>
              <a:t>(proti skeptikům) – logické zásady a matematické věty jsou nezvratné ; </a:t>
            </a:r>
            <a:r>
              <a:rPr lang="cs-CZ" b="1" dirty="0"/>
              <a:t>poznání nepřichází z vnějšku, ale z nitra, od „vnitřního učitele </a:t>
            </a:r>
            <a:r>
              <a:rPr lang="cs-CZ" dirty="0"/>
              <a:t>(Slova)</a:t>
            </a:r>
          </a:p>
          <a:p>
            <a:r>
              <a:rPr lang="cs-CZ" dirty="0"/>
              <a:t>to, že chce duše vnímat, rozumově poznávat a uchovávat poznané v paměti </a:t>
            </a:r>
            <a:r>
              <a:rPr lang="cs-CZ" b="1" dirty="0"/>
              <a:t>záleží na vůli, kterou pohybuje láska</a:t>
            </a:r>
          </a:p>
          <a:p>
            <a:r>
              <a:rPr lang="cs-CZ" b="1" dirty="0"/>
              <a:t>Ctnost záleží na tom, že milujeme, co máme milovat, s tím, že nejdokonalejší láska směřuje ke sjednocení s Bohem</a:t>
            </a:r>
            <a:r>
              <a:rPr lang="cs-CZ" dirty="0"/>
              <a:t>. Bůh, který je věčný nám také může dát jako jediný </a:t>
            </a:r>
            <a:r>
              <a:rPr lang="cs-CZ" b="1" dirty="0"/>
              <a:t>blaženost</a:t>
            </a:r>
            <a:r>
              <a:rPr lang="cs-CZ" dirty="0"/>
              <a:t>, po níž všichni toužíme. Máme svobodnou vůli schopnou dobrého i zlého. Abychom jí směřovali k dobrému nám pomáhá Bůh svou milostí (</a:t>
            </a:r>
            <a:r>
              <a:rPr lang="cs-CZ" i="1" dirty="0"/>
              <a:t>De libero </a:t>
            </a:r>
            <a:r>
              <a:rPr lang="cs-CZ" i="1" dirty="0" err="1"/>
              <a:t>arbitri</a:t>
            </a:r>
            <a:r>
              <a:rPr lang="cs-CZ" dirty="0" err="1"/>
              <a:t>o</a:t>
            </a:r>
            <a:r>
              <a:rPr lang="cs-CZ" dirty="0"/>
              <a:t>)</a:t>
            </a:r>
          </a:p>
          <a:p>
            <a:r>
              <a:rPr lang="cs-CZ" dirty="0"/>
              <a:t>Nejvyšším dobrem je </a:t>
            </a:r>
            <a:r>
              <a:rPr lang="cs-CZ" b="1" dirty="0"/>
              <a:t>mít podíl v Bohu, tj. poznávat pravdu</a:t>
            </a:r>
            <a:r>
              <a:rPr lang="cs-CZ" dirty="0"/>
              <a:t>. Usilování o moudrost (</a:t>
            </a:r>
            <a:r>
              <a:rPr lang="cs-CZ" dirty="0" err="1"/>
              <a:t>filosofia</a:t>
            </a:r>
            <a:r>
              <a:rPr lang="cs-CZ" dirty="0"/>
              <a:t>) , která se týká věcí neměnných a obecných, stojí tedy nad jednáním</a:t>
            </a:r>
          </a:p>
          <a:p>
            <a:r>
              <a:rPr lang="cs-CZ" dirty="0"/>
              <a:t>K moudrosti </a:t>
            </a:r>
            <a:r>
              <a:rPr lang="cs-CZ" b="1" dirty="0"/>
              <a:t>nás vedou vědy zaměřené na smyslové poznávání a rozumové zpracování věcí  proměnných, duše stoupá po poznávání skrze vědy k moudrosti, k Bohu</a:t>
            </a:r>
            <a:r>
              <a:rPr lang="cs-CZ" dirty="0"/>
              <a:t>. Hlavní věcí v moudrosti je znalost čísel a tvarů, které jsou základem všeho (primát matematiky)</a:t>
            </a:r>
          </a:p>
          <a:p>
            <a:r>
              <a:rPr lang="cs-CZ" i="1" dirty="0" err="1"/>
              <a:t>Contra</a:t>
            </a:r>
            <a:r>
              <a:rPr lang="cs-CZ" i="1" dirty="0"/>
              <a:t> </a:t>
            </a:r>
            <a:r>
              <a:rPr lang="cs-CZ" i="1" dirty="0" err="1"/>
              <a:t>academicos</a:t>
            </a:r>
            <a:r>
              <a:rPr lang="cs-CZ" i="1" dirty="0"/>
              <a:t> </a:t>
            </a:r>
            <a:r>
              <a:rPr lang="cs-CZ" dirty="0"/>
              <a:t>– Augustinovy úvahy o krásnu: </a:t>
            </a:r>
            <a:r>
              <a:rPr lang="cs-CZ" b="1" dirty="0"/>
              <a:t>sestry </a:t>
            </a:r>
            <a:r>
              <a:rPr lang="cs-CZ" b="1" dirty="0" err="1"/>
              <a:t>filosofia</a:t>
            </a:r>
            <a:r>
              <a:rPr lang="cs-CZ" b="1" dirty="0"/>
              <a:t> a </a:t>
            </a:r>
            <a:r>
              <a:rPr lang="cs-CZ" b="1" dirty="0" err="1"/>
              <a:t>filokalia</a:t>
            </a:r>
            <a:r>
              <a:rPr lang="cs-CZ" b="1" dirty="0"/>
              <a:t> </a:t>
            </a:r>
            <a:r>
              <a:rPr lang="cs-CZ" dirty="0"/>
              <a:t>– navazuje na svůj raný zájem o poezii i svůj první spis </a:t>
            </a:r>
            <a:r>
              <a:rPr lang="cs-CZ" i="1" dirty="0"/>
              <a:t>De </a:t>
            </a:r>
            <a:r>
              <a:rPr lang="cs-CZ" i="1" dirty="0" err="1"/>
              <a:t>pulchro</a:t>
            </a:r>
            <a:r>
              <a:rPr lang="cs-CZ" i="1" dirty="0"/>
              <a:t> </a:t>
            </a:r>
            <a:r>
              <a:rPr lang="cs-CZ" i="1" dirty="0" err="1"/>
              <a:t>et</a:t>
            </a:r>
            <a:r>
              <a:rPr lang="cs-CZ" i="1" dirty="0"/>
              <a:t> </a:t>
            </a:r>
            <a:r>
              <a:rPr lang="cs-CZ" i="1" dirty="0" err="1"/>
              <a:t>apto</a:t>
            </a:r>
            <a:endParaRPr lang="cs-CZ" i="1" dirty="0"/>
          </a:p>
          <a:p>
            <a:r>
              <a:rPr lang="cs-CZ" dirty="0"/>
              <a:t>Boha nelze pochopit, protože přesahuje naše myšlení. Naše poznání Boha může zachytit pouze to, co Bůh není (</a:t>
            </a:r>
            <a:r>
              <a:rPr lang="cs-CZ" b="1" dirty="0" err="1"/>
              <a:t>docta</a:t>
            </a:r>
            <a:r>
              <a:rPr lang="cs-CZ" b="1" dirty="0"/>
              <a:t> </a:t>
            </a:r>
            <a:r>
              <a:rPr lang="cs-CZ" b="1" dirty="0" err="1"/>
              <a:t>ignorantia</a:t>
            </a:r>
            <a:r>
              <a:rPr lang="cs-CZ" dirty="0"/>
              <a:t>)</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D0D6926-61B5-441B-9444-7A6B4E6D728D}"/>
              </a:ext>
            </a:extLst>
          </p:cNvPr>
          <p:cNvSpPr>
            <a:spLocks noGrp="1"/>
          </p:cNvSpPr>
          <p:nvPr>
            <p:ph type="title"/>
          </p:nvPr>
        </p:nvSpPr>
        <p:spPr/>
        <p:txBody>
          <a:bodyPr/>
          <a:lstStyle/>
          <a:p>
            <a:r>
              <a:rPr lang="cs-CZ" dirty="0"/>
              <a:t>Změna ve vnímání smyslového (zkušenostního) poznání</a:t>
            </a:r>
          </a:p>
        </p:txBody>
      </p:sp>
      <p:sp>
        <p:nvSpPr>
          <p:cNvPr id="3" name="Zástupný obsah 2">
            <a:extLst>
              <a:ext uri="{FF2B5EF4-FFF2-40B4-BE49-F238E27FC236}">
                <a16:creationId xmlns:a16="http://schemas.microsoft.com/office/drawing/2014/main" id="{EDC5003B-2009-4FCE-9C57-A3E98E08A4A0}"/>
              </a:ext>
            </a:extLst>
          </p:cNvPr>
          <p:cNvSpPr>
            <a:spLocks noGrp="1"/>
          </p:cNvSpPr>
          <p:nvPr>
            <p:ph idx="1"/>
          </p:nvPr>
        </p:nvSpPr>
        <p:spPr/>
        <p:txBody>
          <a:bodyPr>
            <a:normAutofit fontScale="55000" lnSpcReduction="20000"/>
          </a:bodyPr>
          <a:lstStyle/>
          <a:p>
            <a:r>
              <a:rPr lang="cs-CZ" dirty="0"/>
              <a:t>Přichází </a:t>
            </a:r>
            <a:r>
              <a:rPr lang="cs-CZ" b="1" dirty="0"/>
              <a:t>s moderními přírodními vědami </a:t>
            </a:r>
            <a:r>
              <a:rPr lang="cs-CZ" dirty="0"/>
              <a:t>a jejich zaměřením na </a:t>
            </a:r>
            <a:r>
              <a:rPr lang="cs-CZ" b="1" dirty="0"/>
              <a:t>pozorování</a:t>
            </a:r>
            <a:r>
              <a:rPr lang="cs-CZ" dirty="0"/>
              <a:t>:</a:t>
            </a:r>
          </a:p>
          <a:p>
            <a:r>
              <a:rPr lang="cs-CZ" dirty="0"/>
              <a:t>Ve středověku např. Roger Bacon, Albert Veliký aj, filosofové ovlivnění hlavně Aristotelem, Francis Bacon,</a:t>
            </a:r>
          </a:p>
          <a:p>
            <a:r>
              <a:rPr lang="cs-CZ" dirty="0"/>
              <a:t>Nicméně zároveň  trvá linka skeptiků, kteří poukazují na nejistotu, klamnost a relativnost smysly zprostředkovaného poznání: např. </a:t>
            </a:r>
            <a:r>
              <a:rPr lang="cs-CZ" dirty="0" err="1"/>
              <a:t>Occam</a:t>
            </a:r>
            <a:r>
              <a:rPr lang="cs-CZ" dirty="0"/>
              <a:t>, Galilei, a zejm. Descartes</a:t>
            </a:r>
          </a:p>
          <a:p>
            <a:r>
              <a:rPr lang="cs-CZ" dirty="0"/>
              <a:t>Problém relativity jevů, zvláště těch, týkajících se kvality – po sofistech, atomistech aj. např. i </a:t>
            </a:r>
            <a:r>
              <a:rPr lang="cs-CZ" b="1" dirty="0"/>
              <a:t>Galilei</a:t>
            </a:r>
            <a:r>
              <a:rPr lang="cs-CZ" dirty="0"/>
              <a:t>: polemický spis </a:t>
            </a:r>
            <a:r>
              <a:rPr lang="cs-CZ" dirty="0" err="1"/>
              <a:t>Saggiatore</a:t>
            </a:r>
            <a:r>
              <a:rPr lang="cs-CZ" dirty="0"/>
              <a:t>  (1626): skutečnost je určena číselnými poměry: </a:t>
            </a:r>
            <a:r>
              <a:rPr lang="cs-CZ" b="1" dirty="0"/>
              <a:t>Příroda je kniha psaná jazykem matematiky</a:t>
            </a:r>
            <a:r>
              <a:rPr lang="cs-CZ" dirty="0"/>
              <a:t>; Rozlišení  mezi primárními a sekundárními kvalitami: primární jsou kvantitativní a přísluší věcem o sobě, sekundární kvalitativní a vznikají v poznávajícím</a:t>
            </a:r>
          </a:p>
          <a:p>
            <a:r>
              <a:rPr lang="cs-CZ" b="1" dirty="0"/>
              <a:t>Francis Bacon </a:t>
            </a:r>
            <a:r>
              <a:rPr lang="cs-CZ" dirty="0"/>
              <a:t>naopak poukazuje na spolehlivost smyslového, empirického poznání, pokud jej nedeformují obsahy našeho vědomí – idoly</a:t>
            </a:r>
          </a:p>
          <a:p>
            <a:r>
              <a:rPr lang="cs-CZ" b="1" dirty="0"/>
              <a:t>T. Hobbes </a:t>
            </a:r>
            <a:r>
              <a:rPr lang="cs-CZ" dirty="0"/>
              <a:t>rovněž odmítá racionalismus – skutečné poznání je jen to, které zprostředkují smysly, tedy jevy. Co to ale je?</a:t>
            </a:r>
          </a:p>
          <a:p>
            <a:r>
              <a:rPr lang="cs-CZ" dirty="0"/>
              <a:t>Skutečně nám smyslové poznání dává informace o světě kolem nás?</a:t>
            </a:r>
          </a:p>
          <a:p>
            <a:r>
              <a:rPr lang="cs-CZ" dirty="0"/>
              <a:t>Jsou jevy vnější  vůči pozorovateli?</a:t>
            </a:r>
          </a:p>
          <a:p>
            <a:r>
              <a:rPr lang="cs-CZ" dirty="0"/>
              <a:t>Jsou jevy totožné, resp. spojené s objekty?</a:t>
            </a:r>
          </a:p>
          <a:p>
            <a:r>
              <a:rPr lang="cs-CZ" dirty="0"/>
              <a:t>Jsou něčím mezi pozorujícím subjektem a pozorovaným objektem? Ale co?</a:t>
            </a:r>
          </a:p>
          <a:p>
            <a:r>
              <a:rPr lang="cs-CZ" b="1" dirty="0"/>
              <a:t>John Locke </a:t>
            </a:r>
            <a:r>
              <a:rPr lang="cs-CZ" dirty="0"/>
              <a:t>např. přistoupí k rozlišení vnější a vnitřní zkušenosti:</a:t>
            </a:r>
            <a:r>
              <a:rPr lang="cs-CZ" b="1" dirty="0"/>
              <a:t> vnější (smysly) a vnitřní (úvaha, reflexe) zkušenost. Úkolem pro rozum má být zpracovat smysly zachycenou vnější zkušenost a převést ji do vnitřní. Co je však tou vnější zkušeností?</a:t>
            </a:r>
            <a:r>
              <a:rPr lang="cs-CZ" dirty="0"/>
              <a:t> </a:t>
            </a:r>
          </a:p>
        </p:txBody>
      </p:sp>
    </p:spTree>
    <p:extLst>
      <p:ext uri="{BB962C8B-B14F-4D97-AF65-F5344CB8AC3E}">
        <p14:creationId xmlns:p14="http://schemas.microsoft.com/office/powerpoint/2010/main" val="29669556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DBD865F-B9ED-4F76-B2C0-18641EA54C9B}"/>
              </a:ext>
            </a:extLst>
          </p:cNvPr>
          <p:cNvSpPr>
            <a:spLocks noGrp="1"/>
          </p:cNvSpPr>
          <p:nvPr>
            <p:ph type="title"/>
          </p:nvPr>
        </p:nvSpPr>
        <p:spPr/>
        <p:txBody>
          <a:bodyPr/>
          <a:lstStyle/>
          <a:p>
            <a:r>
              <a:rPr lang="cs-CZ" dirty="0"/>
              <a:t>Roger Bacon (1214-1294)</a:t>
            </a:r>
          </a:p>
        </p:txBody>
      </p:sp>
      <p:sp>
        <p:nvSpPr>
          <p:cNvPr id="3" name="Zástupný symbol pro obsah 2">
            <a:extLst>
              <a:ext uri="{FF2B5EF4-FFF2-40B4-BE49-F238E27FC236}">
                <a16:creationId xmlns:a16="http://schemas.microsoft.com/office/drawing/2014/main" id="{E867AA13-A884-4C2A-94CB-4FB47E96D388}"/>
              </a:ext>
            </a:extLst>
          </p:cNvPr>
          <p:cNvSpPr>
            <a:spLocks noGrp="1"/>
          </p:cNvSpPr>
          <p:nvPr>
            <p:ph idx="1"/>
          </p:nvPr>
        </p:nvSpPr>
        <p:spPr/>
        <p:txBody>
          <a:bodyPr/>
          <a:lstStyle/>
          <a:p>
            <a:r>
              <a:rPr lang="cs-CZ" dirty="0"/>
              <a:t>„</a:t>
            </a:r>
            <a:r>
              <a:rPr lang="cs-CZ" dirty="0" err="1"/>
              <a:t>doctor</a:t>
            </a:r>
            <a:r>
              <a:rPr lang="cs-CZ" dirty="0"/>
              <a:t> </a:t>
            </a:r>
            <a:r>
              <a:rPr lang="cs-CZ" dirty="0" err="1"/>
              <a:t>mirabilis</a:t>
            </a:r>
            <a:r>
              <a:rPr lang="cs-CZ" dirty="0"/>
              <a:t>“</a:t>
            </a:r>
          </a:p>
          <a:p>
            <a:r>
              <a:rPr lang="cs-CZ" dirty="0"/>
              <a:t>Empirik</a:t>
            </a:r>
          </a:p>
          <a:p>
            <a:r>
              <a:rPr lang="cs-CZ" dirty="0"/>
              <a:t>Experimentální fyzika, ale i z ní odvozená metafyzika světla</a:t>
            </a:r>
          </a:p>
          <a:p>
            <a:r>
              <a:rPr lang="cs-CZ" b="1" dirty="0"/>
              <a:t>Experiment má přednost před dedukcí</a:t>
            </a:r>
          </a:p>
          <a:p>
            <a:r>
              <a:rPr lang="cs-CZ" dirty="0"/>
              <a:t>Předpověděl automobily i letadla</a:t>
            </a:r>
          </a:p>
        </p:txBody>
      </p:sp>
    </p:spTree>
    <p:extLst>
      <p:ext uri="{BB962C8B-B14F-4D97-AF65-F5344CB8AC3E}">
        <p14:creationId xmlns:p14="http://schemas.microsoft.com/office/powerpoint/2010/main" val="264060273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E46899D-629C-4CD7-8E4F-60D8799D2448}"/>
              </a:ext>
            </a:extLst>
          </p:cNvPr>
          <p:cNvSpPr>
            <a:spLocks noGrp="1"/>
          </p:cNvSpPr>
          <p:nvPr>
            <p:ph type="title"/>
          </p:nvPr>
        </p:nvSpPr>
        <p:spPr/>
        <p:txBody>
          <a:bodyPr/>
          <a:lstStyle/>
          <a:p>
            <a:r>
              <a:rPr lang="cs-CZ" dirty="0"/>
              <a:t>William </a:t>
            </a:r>
            <a:r>
              <a:rPr lang="cs-CZ" dirty="0" err="1"/>
              <a:t>Occam</a:t>
            </a:r>
            <a:r>
              <a:rPr lang="cs-CZ" dirty="0"/>
              <a:t> (1298 – 1349)</a:t>
            </a:r>
          </a:p>
        </p:txBody>
      </p:sp>
      <p:sp>
        <p:nvSpPr>
          <p:cNvPr id="3" name="Zástupný symbol pro obsah 2">
            <a:extLst>
              <a:ext uri="{FF2B5EF4-FFF2-40B4-BE49-F238E27FC236}">
                <a16:creationId xmlns:a16="http://schemas.microsoft.com/office/drawing/2014/main" id="{C85F6EF1-53A0-47A1-AE96-73B36C9E0DEF}"/>
              </a:ext>
            </a:extLst>
          </p:cNvPr>
          <p:cNvSpPr>
            <a:spLocks noGrp="1"/>
          </p:cNvSpPr>
          <p:nvPr>
            <p:ph idx="1"/>
          </p:nvPr>
        </p:nvSpPr>
        <p:spPr/>
        <p:txBody>
          <a:bodyPr>
            <a:normAutofit/>
          </a:bodyPr>
          <a:lstStyle/>
          <a:p>
            <a:r>
              <a:rPr lang="cs-CZ" dirty="0"/>
              <a:t>Františkán, již od 20 učil  v Oxfordu, ale již 1324 obžalován kvůli necírkevním naukám a předvolán před papeže, z Avignonu uprchl k císaři Ludvíku Bavorovi a podporoval jej ve sporu s papežem. Po smrti Ludvíka Bavora 1347  se asi smířil s církví, ale záhy zemřel v  Mnichově  (mor)</a:t>
            </a:r>
          </a:p>
          <a:p>
            <a:r>
              <a:rPr lang="cs-CZ" dirty="0"/>
              <a:t>Také zastává tezi absolutní Boží svobody (</a:t>
            </a:r>
            <a:r>
              <a:rPr lang="cs-CZ" dirty="0" err="1"/>
              <a:t>Duns</a:t>
            </a:r>
            <a:r>
              <a:rPr lang="cs-CZ" dirty="0"/>
              <a:t> </a:t>
            </a:r>
            <a:r>
              <a:rPr lang="cs-CZ" dirty="0" err="1"/>
              <a:t>Scotus</a:t>
            </a:r>
            <a:r>
              <a:rPr lang="cs-CZ" dirty="0"/>
              <a:t>)</a:t>
            </a:r>
          </a:p>
          <a:p>
            <a:r>
              <a:rPr lang="cs-CZ" dirty="0"/>
              <a:t>Co nemůžeme bezpečně poznat, musíme z poznávání vyloučit – skeptické pravidlo</a:t>
            </a:r>
          </a:p>
          <a:p>
            <a:r>
              <a:rPr lang="cs-CZ" b="1" dirty="0" err="1"/>
              <a:t>Occamova</a:t>
            </a:r>
            <a:r>
              <a:rPr lang="cs-CZ" b="1" dirty="0"/>
              <a:t> břitva: Pokud máme jednoduché vysvětlení, vylučme každé složité a příliš komplexní</a:t>
            </a:r>
          </a:p>
        </p:txBody>
      </p:sp>
    </p:spTree>
    <p:extLst>
      <p:ext uri="{BB962C8B-B14F-4D97-AF65-F5344CB8AC3E}">
        <p14:creationId xmlns:p14="http://schemas.microsoft.com/office/powerpoint/2010/main" val="12098308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t>Shrnutí starověké a středověké filosofie poznání</a:t>
            </a:r>
          </a:p>
        </p:txBody>
      </p:sp>
      <p:sp>
        <p:nvSpPr>
          <p:cNvPr id="3" name="Zástupný symbol pro obsah 2"/>
          <p:cNvSpPr>
            <a:spLocks noGrp="1"/>
          </p:cNvSpPr>
          <p:nvPr>
            <p:ph idx="1"/>
          </p:nvPr>
        </p:nvSpPr>
        <p:spPr/>
        <p:txBody>
          <a:bodyPr>
            <a:normAutofit fontScale="92500" lnSpcReduction="20000"/>
          </a:bodyPr>
          <a:lstStyle/>
          <a:p>
            <a:r>
              <a:rPr lang="cs-CZ" b="1" dirty="0"/>
              <a:t>Platón</a:t>
            </a:r>
            <a:r>
              <a:rPr lang="cs-CZ" dirty="0"/>
              <a:t>: koncepce poznávání jako rozpomínání na ideje vložené do lidského rozumu. Člověk je schopen přímého nazírání těchto idejí ve světle nejvyšší ideje – ideje dobra (slunce) – potřebné je správné natočení člověka</a:t>
            </a:r>
          </a:p>
          <a:p>
            <a:r>
              <a:rPr lang="cs-CZ" b="1" dirty="0" err="1"/>
              <a:t>Aristotelés</a:t>
            </a:r>
            <a:r>
              <a:rPr lang="cs-CZ" b="1" dirty="0"/>
              <a:t>: </a:t>
            </a:r>
            <a:r>
              <a:rPr lang="cs-CZ" dirty="0"/>
              <a:t>poznávání pramení ze zobecnění poznání jednotlivin. Ideje přímo nazírat nemůžeme</a:t>
            </a:r>
          </a:p>
          <a:p>
            <a:r>
              <a:rPr lang="cs-CZ" b="1" dirty="0"/>
              <a:t>Skeptikové</a:t>
            </a:r>
            <a:r>
              <a:rPr lang="cs-CZ" dirty="0"/>
              <a:t>: Smysly nás pouze klamou, o ničem nemůžeme tvrdit, že to spíše je než není – nutnost zdržet se soudu</a:t>
            </a:r>
          </a:p>
          <a:p>
            <a:r>
              <a:rPr lang="cs-CZ" b="1" dirty="0"/>
              <a:t>Stoikové: </a:t>
            </a:r>
            <a:r>
              <a:rPr lang="cs-CZ" dirty="0"/>
              <a:t>Člověk má vztah k logu, který proniká celý svět, proto, může mít poznání</a:t>
            </a:r>
          </a:p>
          <a:p>
            <a:r>
              <a:rPr lang="cs-CZ" b="1" dirty="0"/>
              <a:t>Augustinus a novoplatonismus</a:t>
            </a:r>
            <a:r>
              <a:rPr lang="cs-CZ" dirty="0"/>
              <a:t>: Poznávání jako rozpomínání na ideje, pravé podstaty věcí, které dle Augustina do našeho nitra vložil Kristus. Poznávání je tedy cestou do vlastního nitra</a:t>
            </a:r>
          </a:p>
        </p:txBody>
      </p:sp>
    </p:spTree>
    <p:extLst>
      <p:ext uri="{BB962C8B-B14F-4D97-AF65-F5344CB8AC3E}">
        <p14:creationId xmlns:p14="http://schemas.microsoft.com/office/powerpoint/2010/main" val="10690830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387E247-54B0-4902-89D9-9712907A14DF}"/>
              </a:ext>
            </a:extLst>
          </p:cNvPr>
          <p:cNvSpPr>
            <a:spLocks noGrp="1"/>
          </p:cNvSpPr>
          <p:nvPr>
            <p:ph type="title"/>
          </p:nvPr>
        </p:nvSpPr>
        <p:spPr/>
        <p:txBody>
          <a:bodyPr/>
          <a:lstStyle/>
          <a:p>
            <a:r>
              <a:rPr lang="cs-CZ" dirty="0"/>
              <a:t>Proč hovořit o teorii poznání?</a:t>
            </a:r>
          </a:p>
        </p:txBody>
      </p:sp>
      <p:sp>
        <p:nvSpPr>
          <p:cNvPr id="3" name="Zástupný obsah 2">
            <a:extLst>
              <a:ext uri="{FF2B5EF4-FFF2-40B4-BE49-F238E27FC236}">
                <a16:creationId xmlns:a16="http://schemas.microsoft.com/office/drawing/2014/main" id="{24596ACD-C259-4F34-89BD-D57F01954567}"/>
              </a:ext>
            </a:extLst>
          </p:cNvPr>
          <p:cNvSpPr>
            <a:spLocks noGrp="1"/>
          </p:cNvSpPr>
          <p:nvPr>
            <p:ph idx="1"/>
          </p:nvPr>
        </p:nvSpPr>
        <p:spPr/>
        <p:txBody>
          <a:bodyPr>
            <a:normAutofit/>
          </a:bodyPr>
          <a:lstStyle/>
          <a:p>
            <a:r>
              <a:rPr lang="cs-CZ" dirty="0"/>
              <a:t>Proměna ideálu poznávání</a:t>
            </a:r>
          </a:p>
          <a:p>
            <a:r>
              <a:rPr lang="cs-CZ" dirty="0"/>
              <a:t>Proměna vnímání toho, co je či není věda</a:t>
            </a:r>
          </a:p>
          <a:p>
            <a:r>
              <a:rPr lang="cs-CZ" dirty="0"/>
              <a:t>Proměna vztahu ke smyslové zkušenosti</a:t>
            </a:r>
          </a:p>
          <a:p>
            <a:r>
              <a:rPr lang="cs-CZ" dirty="0"/>
              <a:t>Proměna postavení jednotlivých vědních disciplín</a:t>
            </a:r>
          </a:p>
          <a:p>
            <a:r>
              <a:rPr lang="cs-CZ" dirty="0"/>
              <a:t>Primát přírodních a technických věd před vědami humanitními:</a:t>
            </a:r>
          </a:p>
          <a:p>
            <a:r>
              <a:rPr lang="cs-CZ" dirty="0"/>
              <a:t>Kde se vzal, jak je zdůvodněn, jak je reflektován?</a:t>
            </a:r>
          </a:p>
          <a:p>
            <a:r>
              <a:rPr lang="cs-CZ" dirty="0"/>
              <a:t>Na čem se zakládá přesvědčení o tom, že empirické poznání, typické pro přírodní vědy, vede k pravdě? Je možno oddělit objekt a subjekt poznání?</a:t>
            </a:r>
          </a:p>
        </p:txBody>
      </p:sp>
    </p:spTree>
    <p:extLst>
      <p:ext uri="{BB962C8B-B14F-4D97-AF65-F5344CB8AC3E}">
        <p14:creationId xmlns:p14="http://schemas.microsoft.com/office/powerpoint/2010/main" val="96877025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F285D1F-8158-459D-A5F8-B23A7B184ADB}"/>
              </a:ext>
            </a:extLst>
          </p:cNvPr>
          <p:cNvSpPr>
            <a:spLocks noGrp="1"/>
          </p:cNvSpPr>
          <p:nvPr>
            <p:ph type="title"/>
          </p:nvPr>
        </p:nvSpPr>
        <p:spPr/>
        <p:txBody>
          <a:bodyPr/>
          <a:lstStyle/>
          <a:p>
            <a:r>
              <a:rPr lang="cs-CZ" dirty="0"/>
              <a:t>Bacon: Nové organon</a:t>
            </a:r>
          </a:p>
        </p:txBody>
      </p:sp>
      <p:sp>
        <p:nvSpPr>
          <p:cNvPr id="3" name="Zástupný obsah 2">
            <a:extLst>
              <a:ext uri="{FF2B5EF4-FFF2-40B4-BE49-F238E27FC236}">
                <a16:creationId xmlns:a16="http://schemas.microsoft.com/office/drawing/2014/main" id="{701C1C0F-6FCC-4FFA-90D3-9CFC553B8312}"/>
              </a:ext>
            </a:extLst>
          </p:cNvPr>
          <p:cNvSpPr>
            <a:spLocks noGrp="1"/>
          </p:cNvSpPr>
          <p:nvPr>
            <p:ph idx="1"/>
          </p:nvPr>
        </p:nvSpPr>
        <p:spPr/>
        <p:txBody>
          <a:bodyPr>
            <a:normAutofit fontScale="62500" lnSpcReduction="20000"/>
          </a:bodyPr>
          <a:lstStyle/>
          <a:p>
            <a:r>
              <a:rPr lang="cs-CZ" dirty="0"/>
              <a:t>Je vlastně 2.  částí pojednání o obnovení věd</a:t>
            </a:r>
          </a:p>
          <a:p>
            <a:r>
              <a:rPr lang="cs-CZ" dirty="0"/>
              <a:t>Sestává ze 3 základních částí: </a:t>
            </a:r>
          </a:p>
          <a:p>
            <a:r>
              <a:rPr lang="cs-CZ" dirty="0"/>
              <a:t>1. Předmluva – ukazuje nesnadnost výkladu přírody, resp. je polemikou s racionalistickými snahami o  anticipaci myšlení  a zároveň polemikou se skeptickým přístupem  (</a:t>
            </a:r>
            <a:r>
              <a:rPr lang="cs-CZ" dirty="0" err="1"/>
              <a:t>akatalepsie</a:t>
            </a:r>
            <a:r>
              <a:rPr lang="cs-CZ" dirty="0"/>
              <a:t>). Východiskem je nová metodologie vědy (induktivní metoda, která má sloužit interpretaci přírody) a kritika překážek pravdivého empirického poznání (idoly)</a:t>
            </a:r>
          </a:p>
          <a:p>
            <a:r>
              <a:rPr lang="cs-CZ" dirty="0"/>
              <a:t>2. Prvá kniha aforismů o výkladu přírody – obsahuje jednak zdůvodnění potřebnosti metodologie vědy, jednak popis idolů: „Je velký rozdíl mezi idoly mysli a mezi ideami mysli božské. To znamená mezi jistými prázdnými tvrzeními a pravými znaky a otisky, jež byly vtisknuty stvořeným věcem tak, jak se skutečně vyskytují v přírodě.“ „Žádným způsobem se nemůže stát, aby obecná tvrzení vyvození pouze z argumentace přispívala k objevení nových děl, neboť jemnost přírody převyšuje po mnohé stránce jemnost argumentace. Avšak obecná tvrzení abstrahovaná pečlivě a řádně z jednotlivých faktů mnohem snáze ukazují a vyznačují cestu k mnohým jednotlivinám a tak vedou k účinné vědě.“</a:t>
            </a:r>
          </a:p>
          <a:p>
            <a:r>
              <a:rPr lang="cs-CZ" dirty="0"/>
              <a:t>3. Druhá kniha aforismů o výkladu přírody čili království člověka –snaha o pozitivní program poznávání: „I když cesta k moci a cesta k lidskému vědění jsou spolu těsně  spjaty a jsou skoro totožné, je přece jen bezpečnější, už proto, že tu existuje onen zhoubný a zakořeněný zvyk pohybovat se v abstrakcích, počít a rozvíjet vědy od těch základů, jež jsou ve vztahu k jejich praktické části, a to tak, aby tato jejich praktická stránka určovala a vymezovala jejich stránku teoretickou.“</a:t>
            </a:r>
          </a:p>
        </p:txBody>
      </p:sp>
    </p:spTree>
    <p:extLst>
      <p:ext uri="{BB962C8B-B14F-4D97-AF65-F5344CB8AC3E}">
        <p14:creationId xmlns:p14="http://schemas.microsoft.com/office/powerpoint/2010/main" val="429095048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t>Obrat k sobě, skepse, psaní jako experiment: </a:t>
            </a:r>
            <a:r>
              <a:rPr lang="cs-CZ" dirty="0" err="1"/>
              <a:t>Michel</a:t>
            </a:r>
            <a:r>
              <a:rPr lang="cs-CZ" dirty="0"/>
              <a:t> de </a:t>
            </a:r>
            <a:r>
              <a:rPr lang="cs-CZ" dirty="0" err="1"/>
              <a:t>Montaigne</a:t>
            </a:r>
            <a:r>
              <a:rPr lang="cs-CZ" dirty="0"/>
              <a:t> (1533-1592)</a:t>
            </a:r>
          </a:p>
        </p:txBody>
      </p:sp>
      <p:sp>
        <p:nvSpPr>
          <p:cNvPr id="3" name="Zástupný symbol pro obsah 2"/>
          <p:cNvSpPr>
            <a:spLocks noGrp="1"/>
          </p:cNvSpPr>
          <p:nvPr>
            <p:ph idx="1"/>
          </p:nvPr>
        </p:nvSpPr>
        <p:spPr/>
        <p:txBody>
          <a:bodyPr>
            <a:normAutofit/>
          </a:bodyPr>
          <a:lstStyle/>
          <a:p>
            <a:r>
              <a:rPr lang="cs-CZ" dirty="0"/>
              <a:t>navazuje na antické skeptiky, čímž ovlivní </a:t>
            </a:r>
            <a:r>
              <a:rPr lang="cs-CZ" dirty="0" err="1"/>
              <a:t>Descartesa</a:t>
            </a:r>
            <a:r>
              <a:rPr lang="cs-CZ" dirty="0"/>
              <a:t> i </a:t>
            </a:r>
            <a:r>
              <a:rPr lang="cs-CZ" dirty="0" err="1"/>
              <a:t>Blaise</a:t>
            </a:r>
            <a:r>
              <a:rPr lang="cs-CZ" dirty="0"/>
              <a:t> Pascala, ale inspiruje se i stoiky</a:t>
            </a:r>
          </a:p>
          <a:p>
            <a:r>
              <a:rPr lang="cs-CZ" dirty="0"/>
              <a:t>jeho nejzajímavějším dílem jsou </a:t>
            </a:r>
            <a:r>
              <a:rPr lang="cs-CZ" dirty="0" err="1"/>
              <a:t>Essais</a:t>
            </a:r>
            <a:r>
              <a:rPr lang="cs-CZ" dirty="0"/>
              <a:t> – psány francouzsky, jsou velmi osobní výpovědí; slovo esej vlastně znamená pokus, experiment; nemají přinášet ověřené vědecké, metafyzické poznatky, systémy ve stylu scholastických sum, ale spíše provokativní myšlenky, které lze chápat jako neukončené myšlenkové experimenty otevřené kritice</a:t>
            </a:r>
          </a:p>
          <a:p>
            <a:r>
              <a:rPr lang="cs-CZ" dirty="0"/>
              <a:t>vymezuje se proti obecně přijímaným názorům, které ještě nemusí být pravdou – vycházet se při poznávání nemá ze stereotypů, ale z původního nevědění, které je vždy individuální</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1B85ACC-ACB7-4479-AB50-62B4A05B7DCD}"/>
              </a:ext>
            </a:extLst>
          </p:cNvPr>
          <p:cNvSpPr>
            <a:spLocks noGrp="1"/>
          </p:cNvSpPr>
          <p:nvPr>
            <p:ph type="title"/>
          </p:nvPr>
        </p:nvSpPr>
        <p:spPr/>
        <p:txBody>
          <a:bodyPr/>
          <a:lstStyle/>
          <a:p>
            <a:r>
              <a:rPr lang="cs-CZ" dirty="0"/>
              <a:t>Karteziánský obrat v noetice</a:t>
            </a:r>
          </a:p>
        </p:txBody>
      </p:sp>
      <p:sp>
        <p:nvSpPr>
          <p:cNvPr id="3" name="Zástupný obsah 2">
            <a:extLst>
              <a:ext uri="{FF2B5EF4-FFF2-40B4-BE49-F238E27FC236}">
                <a16:creationId xmlns:a16="http://schemas.microsoft.com/office/drawing/2014/main" id="{D98C49DE-7E07-4FC0-8BB0-DEBB39FCB615}"/>
              </a:ext>
            </a:extLst>
          </p:cNvPr>
          <p:cNvSpPr>
            <a:spLocks noGrp="1"/>
          </p:cNvSpPr>
          <p:nvPr>
            <p:ph idx="1"/>
          </p:nvPr>
        </p:nvSpPr>
        <p:spPr/>
        <p:txBody>
          <a:bodyPr/>
          <a:lstStyle/>
          <a:p>
            <a:r>
              <a:rPr lang="cs-CZ" dirty="0"/>
              <a:t>Ve starověku a středověku převládá koncepce poznání, v němž poznání vychází z aktivity poznávaného</a:t>
            </a:r>
          </a:p>
          <a:p>
            <a:r>
              <a:rPr lang="cs-CZ" dirty="0"/>
              <a:t>Descartes přichází s opačným konceptem: určující  a aktivní v poznávání je poznávající. Pozorovatel tedy určuje pozorované</a:t>
            </a:r>
          </a:p>
          <a:p>
            <a:r>
              <a:rPr lang="cs-CZ" dirty="0"/>
              <a:t>Otevírá cestu k fenomenologii, tedy koncentraci  na to, co se pozorovateli jeví, tedy na fenomény jako akty vědomí</a:t>
            </a:r>
          </a:p>
          <a:p>
            <a:r>
              <a:rPr lang="cs-CZ" dirty="0"/>
              <a:t>Zůstává však pojetí, v němž pravdivost, a tedy i vztah k objektům, k přírodě garantuje Bůh, který neklame</a:t>
            </a:r>
          </a:p>
        </p:txBody>
      </p:sp>
    </p:spTree>
    <p:extLst>
      <p:ext uri="{BB962C8B-B14F-4D97-AF65-F5344CB8AC3E}">
        <p14:creationId xmlns:p14="http://schemas.microsoft.com/office/powerpoint/2010/main" val="279752465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Descartesova</a:t>
            </a:r>
            <a:r>
              <a:rPr lang="cs-CZ" dirty="0"/>
              <a:t> teorie poznání</a:t>
            </a:r>
          </a:p>
        </p:txBody>
      </p:sp>
      <p:sp>
        <p:nvSpPr>
          <p:cNvPr id="3" name="Zástupný symbol pro obsah 2"/>
          <p:cNvSpPr>
            <a:spLocks noGrp="1"/>
          </p:cNvSpPr>
          <p:nvPr>
            <p:ph idx="1"/>
          </p:nvPr>
        </p:nvSpPr>
        <p:spPr/>
        <p:txBody>
          <a:bodyPr>
            <a:normAutofit fontScale="85000" lnSpcReduction="20000"/>
          </a:bodyPr>
          <a:lstStyle/>
          <a:p>
            <a:r>
              <a:rPr lang="cs-CZ" dirty="0"/>
              <a:t>je založena na skepsi: co vše je nutno vyloučit z našeho poznání, neboť o tom můžeme pochybovat?</a:t>
            </a:r>
          </a:p>
          <a:p>
            <a:r>
              <a:rPr lang="cs-CZ" dirty="0"/>
              <a:t>dospívá nakonec k jistotě: za vším pochybování, které pramení z myšlení je evidentní jeden subjekt – ten, kdo pochybuje, kdo myslí. Tento subjekt je nezpochybnitelný, resp. je možno jej zpochybnit pouze, pokud by nás mohla klamat nějaká vyšší bytost, bůh (demiurg?), jenž je ovšem z definice dobrý a milující pravdu, a tudíž nás klamat nebude</a:t>
            </a:r>
          </a:p>
          <a:p>
            <a:r>
              <a:rPr lang="cs-CZ" dirty="0"/>
              <a:t>rozum tedy zaručuje pravé poznání, je-li správně užíván: 4 pravidla: </a:t>
            </a:r>
            <a:r>
              <a:rPr lang="cs-CZ" b="1" dirty="0"/>
              <a:t>evidence, analýzy, systematické syntézy a úplnosti; základem jsou jasné a zřetelné poznatky</a:t>
            </a:r>
            <a:r>
              <a:rPr lang="cs-CZ" dirty="0"/>
              <a:t>, které jsou pravdou, z těchto jednoduchých poznatků je možno skládat komplexnější</a:t>
            </a:r>
          </a:p>
          <a:p>
            <a:r>
              <a:rPr lang="cs-CZ" dirty="0"/>
              <a:t>Hmotnou realitu vnímá jako svět objektů popsatelných matematicky, a to z hlediska rozprostraněnosti (tvar složený z matematických bodů?), hustoty i rychlosti. Proto je také možné děje v přírodě exaktně předvídat z jejich zákonitosti</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Novověké teorie poznání</a:t>
            </a:r>
          </a:p>
        </p:txBody>
      </p:sp>
      <p:sp>
        <p:nvSpPr>
          <p:cNvPr id="3" name="Zástupný symbol pro obsah 2"/>
          <p:cNvSpPr>
            <a:spLocks noGrp="1"/>
          </p:cNvSpPr>
          <p:nvPr>
            <p:ph idx="1"/>
          </p:nvPr>
        </p:nvSpPr>
        <p:spPr/>
        <p:txBody>
          <a:bodyPr>
            <a:normAutofit fontScale="77500" lnSpcReduction="20000"/>
          </a:bodyPr>
          <a:lstStyle/>
          <a:p>
            <a:r>
              <a:rPr lang="cs-CZ" b="1" dirty="0"/>
              <a:t>Descartes: </a:t>
            </a:r>
            <a:r>
              <a:rPr lang="cs-CZ" dirty="0"/>
              <a:t>chce evidenci poznání. Začíná proto všeobecnou skepsí – hledá pevný, jistý bod, od nějž se bude moci odrazit k dalším poznatkům. Nachází jej v pozná, že pochybuji-li, myslím-li musím já také existovat a to jako ten pochybující či myslící (cogito). Další poznatky je možno přidávat jako poznání tohoto myslícího subjektu při dodržení pravidel analýzy, evidence, syntézy a úplnosti</a:t>
            </a:r>
          </a:p>
          <a:p>
            <a:r>
              <a:rPr lang="cs-CZ" b="1" dirty="0"/>
              <a:t>F. Bacon</a:t>
            </a:r>
            <a:r>
              <a:rPr lang="cs-CZ" dirty="0"/>
              <a:t>: Jedině </a:t>
            </a:r>
            <a:r>
              <a:rPr lang="cs-CZ" b="1" dirty="0"/>
              <a:t>smyslové poznání </a:t>
            </a:r>
            <a:r>
              <a:rPr lang="cs-CZ" dirty="0"/>
              <a:t>dává skutečné poznání, avšak je třeba se zbavit různých předsudků, které v poznávání brání – tzv. </a:t>
            </a:r>
            <a:r>
              <a:rPr lang="cs-CZ" b="1" dirty="0"/>
              <a:t>idolů</a:t>
            </a:r>
            <a:r>
              <a:rPr lang="cs-CZ" dirty="0"/>
              <a:t>  (</a:t>
            </a:r>
            <a:r>
              <a:rPr lang="cs-CZ" dirty="0" err="1"/>
              <a:t>tribus</a:t>
            </a:r>
            <a:r>
              <a:rPr lang="cs-CZ" dirty="0"/>
              <a:t>, </a:t>
            </a:r>
            <a:r>
              <a:rPr lang="cs-CZ" dirty="0" err="1"/>
              <a:t>fori</a:t>
            </a:r>
            <a:r>
              <a:rPr lang="cs-CZ" dirty="0"/>
              <a:t>)</a:t>
            </a:r>
          </a:p>
          <a:p>
            <a:r>
              <a:rPr lang="cs-CZ" b="1" dirty="0"/>
              <a:t>T. Hobbes</a:t>
            </a:r>
            <a:r>
              <a:rPr lang="cs-CZ" dirty="0"/>
              <a:t>: Zcela </a:t>
            </a:r>
            <a:r>
              <a:rPr lang="cs-CZ" b="1" dirty="0"/>
              <a:t>odmítá apriorní poznání</a:t>
            </a:r>
            <a:r>
              <a:rPr lang="cs-CZ" dirty="0"/>
              <a:t>, tj. možnost poznat rozumem přímo podstatu věcí a obecné a nutné zákony(ideje). </a:t>
            </a:r>
            <a:r>
              <a:rPr lang="cs-CZ" b="1" dirty="0"/>
              <a:t>Rozum je zcela závislý na smyslovém poznání: jeho úkolem je jazykově uspořádat jevy poznané smysly. </a:t>
            </a:r>
            <a:r>
              <a:rPr lang="cs-CZ" dirty="0"/>
              <a:t>Správnou metodou poznávání je </a:t>
            </a:r>
            <a:r>
              <a:rPr lang="cs-CZ" b="1" dirty="0"/>
              <a:t>metoda geometrie</a:t>
            </a:r>
          </a:p>
          <a:p>
            <a:r>
              <a:rPr lang="cs-CZ" b="1" dirty="0"/>
              <a:t>J. Locke</a:t>
            </a:r>
            <a:r>
              <a:rPr lang="cs-CZ" dirty="0"/>
              <a:t>: Základní pojmy a principy  (ideje) čerpáme </a:t>
            </a:r>
            <a:r>
              <a:rPr lang="cs-CZ" b="1" dirty="0"/>
              <a:t>ze zkušenosti</a:t>
            </a:r>
            <a:r>
              <a:rPr lang="cs-CZ" dirty="0"/>
              <a:t>. </a:t>
            </a:r>
            <a:r>
              <a:rPr lang="cs-CZ" b="1" dirty="0"/>
              <a:t>Duše je původně čistá </a:t>
            </a:r>
            <a:r>
              <a:rPr lang="cs-CZ" dirty="0"/>
              <a:t>jako nepopsaný list papíru. Máme vrozené vlohy a schopnosti, ale to nejsou ještě ideje nebo obsahy vědomí. </a:t>
            </a:r>
            <a:r>
              <a:rPr lang="cs-CZ" b="1" dirty="0"/>
              <a:t>Rozlišuje vnější (smysly) a vnitřní (úvaha, reflexe) zkušenost</a:t>
            </a:r>
            <a:r>
              <a:rPr lang="cs-CZ" dirty="0"/>
              <a:t>. </a:t>
            </a:r>
            <a:r>
              <a:rPr lang="cs-CZ" b="1" dirty="0"/>
              <a:t>Úkolem rozumu je zkušenosti uspořádat a uchovat v jazyce</a:t>
            </a:r>
            <a:r>
              <a:rPr lang="cs-CZ" dirty="0"/>
              <a:t>, který ovšem musí být nově vytvořen, protože přirozený jazyk není dostatečně exaktní</a:t>
            </a:r>
          </a:p>
          <a:p>
            <a:endParaRPr lang="cs-CZ" dirty="0"/>
          </a:p>
          <a:p>
            <a:endParaRPr lang="cs-CZ" dirty="0"/>
          </a:p>
        </p:txBody>
      </p:sp>
    </p:spTree>
    <p:extLst>
      <p:ext uri="{BB962C8B-B14F-4D97-AF65-F5344CB8AC3E}">
        <p14:creationId xmlns:p14="http://schemas.microsoft.com/office/powerpoint/2010/main" val="117626776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1874FC2-85BB-4F27-A82E-2487797B279C}"/>
              </a:ext>
            </a:extLst>
          </p:cNvPr>
          <p:cNvSpPr>
            <a:spLocks noGrp="1"/>
          </p:cNvSpPr>
          <p:nvPr>
            <p:ph type="title"/>
          </p:nvPr>
        </p:nvSpPr>
        <p:spPr/>
        <p:txBody>
          <a:bodyPr/>
          <a:lstStyle/>
          <a:p>
            <a:r>
              <a:rPr lang="cs-CZ" dirty="0"/>
              <a:t>Rozlišení různých disciplín a vliv na teorii poznání a metodologii věd</a:t>
            </a:r>
          </a:p>
        </p:txBody>
      </p:sp>
      <p:sp>
        <p:nvSpPr>
          <p:cNvPr id="3" name="Zástupný obsah 2">
            <a:extLst>
              <a:ext uri="{FF2B5EF4-FFF2-40B4-BE49-F238E27FC236}">
                <a16:creationId xmlns:a16="http://schemas.microsoft.com/office/drawing/2014/main" id="{0CA27D60-9327-42F6-AFB5-C59E3438ADE6}"/>
              </a:ext>
            </a:extLst>
          </p:cNvPr>
          <p:cNvSpPr>
            <a:spLocks noGrp="1"/>
          </p:cNvSpPr>
          <p:nvPr>
            <p:ph idx="1"/>
          </p:nvPr>
        </p:nvSpPr>
        <p:spPr/>
        <p:txBody>
          <a:bodyPr>
            <a:normAutofit fontScale="62500" lnSpcReduction="20000"/>
          </a:bodyPr>
          <a:lstStyle/>
          <a:p>
            <a:r>
              <a:rPr lang="cs-CZ" dirty="0"/>
              <a:t>Dnes užíváme jako základní dělení na přírodovědné a humanitní vědy</a:t>
            </a:r>
          </a:p>
          <a:p>
            <a:r>
              <a:rPr lang="cs-CZ" dirty="0"/>
              <a:t>Kde má svůj počátek?</a:t>
            </a:r>
          </a:p>
          <a:p>
            <a:r>
              <a:rPr lang="cs-CZ" dirty="0"/>
              <a:t>Podle M. </a:t>
            </a:r>
            <a:r>
              <a:rPr lang="cs-CZ" dirty="0" err="1"/>
              <a:t>Foucaulta</a:t>
            </a:r>
            <a:r>
              <a:rPr lang="cs-CZ" dirty="0"/>
              <a:t> se s osvícenstvím, tedy v 18. století stává tématem člověk. Před tím jako téma neexistoval a byl chápán jako součást přírody.</a:t>
            </a:r>
          </a:p>
          <a:p>
            <a:endParaRPr lang="cs-CZ" dirty="0"/>
          </a:p>
          <a:p>
            <a:r>
              <a:rPr lang="cs-CZ" dirty="0"/>
              <a:t>Opravdu?</a:t>
            </a:r>
          </a:p>
          <a:p>
            <a:r>
              <a:rPr lang="cs-CZ" dirty="0" err="1"/>
              <a:t>Foucault</a:t>
            </a:r>
            <a:r>
              <a:rPr lang="cs-CZ" dirty="0"/>
              <a:t> (Slova a věci): „Humanitní vědy se objevují tehdy, kdy se v západní kultuře konstituuje člověk jako to, co je třeba myslet a poznávat.“</a:t>
            </a:r>
          </a:p>
          <a:p>
            <a:r>
              <a:rPr lang="cs-CZ" dirty="0"/>
              <a:t>Podle </a:t>
            </a:r>
            <a:r>
              <a:rPr lang="cs-CZ" dirty="0" err="1"/>
              <a:t>Foucaulta</a:t>
            </a:r>
            <a:r>
              <a:rPr lang="cs-CZ" dirty="0"/>
              <a:t> s tou změnou souvisí i konec metafyziky jakožto vědy o nekonečnu, a nastupuje poznání konečnosti, a to z hledisek lidského jazyka (řeč)práce a života (těla). Tato témata lze studovat z hledisek přírodovědných a společenskovědních(kontexty historické, kulturní a ekonomické)</a:t>
            </a:r>
          </a:p>
          <a:p>
            <a:r>
              <a:rPr lang="cs-CZ" dirty="0"/>
              <a:t>V čem je rozdíl obou přístupů? Ve vazbě na matematiku?</a:t>
            </a:r>
          </a:p>
          <a:p>
            <a:r>
              <a:rPr lang="cs-CZ" dirty="0"/>
              <a:t>Člověk v </a:t>
            </a:r>
            <a:r>
              <a:rPr lang="cs-CZ" dirty="0" err="1"/>
              <a:t>humanitněvědném</a:t>
            </a:r>
            <a:r>
              <a:rPr lang="cs-CZ" dirty="0"/>
              <a:t> zkoumání není jen bytostí živou, ale bytostí žijící, táže se po smyslu ne pouze mechanismech</a:t>
            </a:r>
          </a:p>
          <a:p>
            <a:r>
              <a:rPr lang="cs-CZ" dirty="0"/>
              <a:t>Další odlišnost spočívá v </a:t>
            </a:r>
            <a:r>
              <a:rPr lang="cs-CZ" dirty="0" err="1"/>
              <a:t>sebereflektivitě</a:t>
            </a:r>
            <a:endParaRPr lang="cs-CZ" dirty="0"/>
          </a:p>
        </p:txBody>
      </p:sp>
    </p:spTree>
    <p:extLst>
      <p:ext uri="{BB962C8B-B14F-4D97-AF65-F5344CB8AC3E}">
        <p14:creationId xmlns:p14="http://schemas.microsoft.com/office/powerpoint/2010/main" val="182603997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BCFB939-BCF0-49D2-9AFF-76E6EB0B2535}"/>
              </a:ext>
            </a:extLst>
          </p:cNvPr>
          <p:cNvSpPr>
            <a:spLocks noGrp="1"/>
          </p:cNvSpPr>
          <p:nvPr>
            <p:ph type="title"/>
          </p:nvPr>
        </p:nvSpPr>
        <p:spPr/>
        <p:txBody>
          <a:bodyPr/>
          <a:lstStyle/>
          <a:p>
            <a:r>
              <a:rPr lang="cs-CZ" dirty="0"/>
              <a:t>Kantův (1724 – 1804) Kopernikánský obrat ve vztahu ke vnímaným jevům</a:t>
            </a:r>
          </a:p>
        </p:txBody>
      </p:sp>
      <p:sp>
        <p:nvSpPr>
          <p:cNvPr id="3" name="Zástupný obsah 2">
            <a:extLst>
              <a:ext uri="{FF2B5EF4-FFF2-40B4-BE49-F238E27FC236}">
                <a16:creationId xmlns:a16="http://schemas.microsoft.com/office/drawing/2014/main" id="{75CDB204-C61F-405B-94A8-813A3AE4ECE8}"/>
              </a:ext>
            </a:extLst>
          </p:cNvPr>
          <p:cNvSpPr>
            <a:spLocks noGrp="1"/>
          </p:cNvSpPr>
          <p:nvPr>
            <p:ph idx="1"/>
          </p:nvPr>
        </p:nvSpPr>
        <p:spPr/>
        <p:txBody>
          <a:bodyPr/>
          <a:lstStyle/>
          <a:p>
            <a:r>
              <a:rPr lang="cs-CZ" dirty="0"/>
              <a:t>Tj. Subjekt určuje objekt, ale nikoli jako věc o sobě (Ding </a:t>
            </a:r>
            <a:r>
              <a:rPr lang="cs-CZ" dirty="0" err="1"/>
              <a:t>an</a:t>
            </a:r>
            <a:r>
              <a:rPr lang="cs-CZ" dirty="0"/>
              <a:t> </a:t>
            </a:r>
            <a:r>
              <a:rPr lang="cs-CZ" dirty="0" err="1"/>
              <a:t>sich</a:t>
            </a:r>
            <a:r>
              <a:rPr lang="cs-CZ" dirty="0"/>
              <a:t>), ale jako věc pro nás (Ding </a:t>
            </a:r>
            <a:r>
              <a:rPr lang="cs-CZ" dirty="0" err="1"/>
              <a:t>für</a:t>
            </a:r>
            <a:r>
              <a:rPr lang="cs-CZ" dirty="0"/>
              <a:t> </a:t>
            </a:r>
            <a:r>
              <a:rPr lang="cs-CZ" dirty="0" err="1"/>
              <a:t>uns</a:t>
            </a:r>
            <a:r>
              <a:rPr lang="cs-CZ" dirty="0"/>
              <a:t>)</a:t>
            </a:r>
          </a:p>
          <a:p>
            <a:r>
              <a:rPr lang="cs-CZ" dirty="0"/>
              <a:t>Poznání věci o sobě vylučuje a zkoumá věci, tak jak se jeví (ukazují) nám, tj. jako jevy (fenomény). Zároveň tvrdí, že můžeme poznávat jedině smysly, nikoli intelektuálním nazírání podstat (idejí?). Smysly je nám předmět dán, rozvažováním je myšlen. Myšlení je přitom omezeno zkušeností – lidské poznání je vždy receptivní - rozdíl proti </a:t>
            </a:r>
            <a:r>
              <a:rPr lang="cs-CZ" dirty="0" err="1"/>
              <a:t>Descartesovi</a:t>
            </a:r>
            <a:r>
              <a:rPr lang="cs-CZ" dirty="0"/>
              <a:t>, ale ve shodě s Hobbesem, Lockem, </a:t>
            </a:r>
            <a:r>
              <a:rPr lang="cs-CZ" dirty="0" err="1"/>
              <a:t>Berkeleym</a:t>
            </a:r>
            <a:r>
              <a:rPr lang="cs-CZ" dirty="0"/>
              <a:t> či </a:t>
            </a:r>
            <a:r>
              <a:rPr lang="cs-CZ" dirty="0" err="1"/>
              <a:t>Humem</a:t>
            </a:r>
            <a:endParaRPr lang="cs-CZ" dirty="0"/>
          </a:p>
          <a:p>
            <a:endParaRPr lang="cs-CZ" dirty="0"/>
          </a:p>
        </p:txBody>
      </p:sp>
    </p:spTree>
    <p:extLst>
      <p:ext uri="{BB962C8B-B14F-4D97-AF65-F5344CB8AC3E}">
        <p14:creationId xmlns:p14="http://schemas.microsoft.com/office/powerpoint/2010/main" val="62258016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Kantova teorie poznání</a:t>
            </a:r>
          </a:p>
        </p:txBody>
      </p:sp>
      <p:sp>
        <p:nvSpPr>
          <p:cNvPr id="3" name="Zástupný symbol pro obsah 2"/>
          <p:cNvSpPr>
            <a:spLocks noGrp="1"/>
          </p:cNvSpPr>
          <p:nvPr>
            <p:ph idx="1"/>
          </p:nvPr>
        </p:nvSpPr>
        <p:spPr/>
        <p:txBody>
          <a:bodyPr>
            <a:normAutofit/>
          </a:bodyPr>
          <a:lstStyle/>
          <a:p>
            <a:r>
              <a:rPr lang="cs-CZ" dirty="0"/>
              <a:t>Otázkou je, jak může být metafyzika vědou? Co to vlastně znamená být vědou a co vůbec můžeme vědecky poznat?</a:t>
            </a:r>
          </a:p>
          <a:p>
            <a:r>
              <a:rPr lang="cs-CZ" dirty="0"/>
              <a:t>Podle Kanta je jen takový poznatek obecný a nutný, kterého dosáhneme a priori, tedy bez vlivu zkušenosti</a:t>
            </a:r>
          </a:p>
          <a:p>
            <a:r>
              <a:rPr lang="cs-CZ" dirty="0"/>
              <a:t>Poznání se ustavuje v syntéze smyslového názoru a myšlení</a:t>
            </a:r>
          </a:p>
          <a:p>
            <a:r>
              <a:rPr lang="cs-CZ" dirty="0"/>
              <a:t>Předměty smyslového vnímání jsou tedy naše představy.  Ty nabývají význam vnějších věcí tím, , že je jako transcendentální konstituuje naše vědomí, když shledává že poznání není „určeno nazdařbůh či libovolně“ a různé zkušenosti o předmětech „souhlasí spolu navzájem“ (citáty – Kritika čistého rozumu)</a:t>
            </a:r>
          </a:p>
          <a:p>
            <a:endParaRPr lang="cs-CZ" dirty="0"/>
          </a:p>
        </p:txBody>
      </p:sp>
    </p:spTree>
    <p:extLst>
      <p:ext uri="{BB962C8B-B14F-4D97-AF65-F5344CB8AC3E}">
        <p14:creationId xmlns:p14="http://schemas.microsoft.com/office/powerpoint/2010/main" val="13402443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6BDCBBE-5C51-4333-A297-C598BC8958C3}"/>
              </a:ext>
            </a:extLst>
          </p:cNvPr>
          <p:cNvSpPr>
            <a:spLocks noGrp="1"/>
          </p:cNvSpPr>
          <p:nvPr>
            <p:ph type="title"/>
          </p:nvPr>
        </p:nvSpPr>
        <p:spPr/>
        <p:txBody>
          <a:bodyPr>
            <a:normAutofit/>
          </a:bodyPr>
          <a:lstStyle/>
          <a:p>
            <a:r>
              <a:rPr lang="cs-CZ" dirty="0"/>
              <a:t>Raně novověká teorie poznání: Galileo Galilei (1564 – 1642)</a:t>
            </a:r>
          </a:p>
        </p:txBody>
      </p:sp>
      <p:sp>
        <p:nvSpPr>
          <p:cNvPr id="3" name="Zástupný symbol pro obsah 2">
            <a:extLst>
              <a:ext uri="{FF2B5EF4-FFF2-40B4-BE49-F238E27FC236}">
                <a16:creationId xmlns:a16="http://schemas.microsoft.com/office/drawing/2014/main" id="{B68A12BD-F41D-45EB-AEA0-F044A613514E}"/>
              </a:ext>
            </a:extLst>
          </p:cNvPr>
          <p:cNvSpPr>
            <a:spLocks noGrp="1"/>
          </p:cNvSpPr>
          <p:nvPr>
            <p:ph idx="1"/>
          </p:nvPr>
        </p:nvSpPr>
        <p:spPr/>
        <p:txBody>
          <a:bodyPr>
            <a:normAutofit fontScale="77500" lnSpcReduction="20000"/>
          </a:bodyPr>
          <a:lstStyle/>
          <a:p>
            <a:r>
              <a:rPr lang="cs-CZ" dirty="0"/>
              <a:t>V roce 1609 se mu podařilo sestrojit teleskop – pozorování pohoří na Měsíci, Jupiterových měsíců nebo slunečních skvrn→ spis </a:t>
            </a:r>
            <a:r>
              <a:rPr lang="cs-CZ" dirty="0" err="1"/>
              <a:t>Sidereus</a:t>
            </a:r>
            <a:r>
              <a:rPr lang="cs-CZ" dirty="0"/>
              <a:t> Nuncius (1610)</a:t>
            </a:r>
          </a:p>
          <a:p>
            <a:r>
              <a:rPr lang="cs-CZ" dirty="0"/>
              <a:t>Spor s církví o heliocentrickou koncepci, 1615 obžalován inkvizicí, 1616 papežův dekret proti heliocentrické koncepci → polemický spis </a:t>
            </a:r>
            <a:r>
              <a:rPr lang="cs-CZ" dirty="0" err="1"/>
              <a:t>Saggiatore</a:t>
            </a:r>
            <a:r>
              <a:rPr lang="cs-CZ" dirty="0"/>
              <a:t>  (1626): skutečnost je určena číselnými poměry: Příroda je kniha psaná jazykem matematiky; Rozlišení  mezi primárními a sekundárními kvalitami: primární jsou kvantitativní a přísluší věcem o sobě, sekundární kvalitativní a vznikají v poznávajícím</a:t>
            </a:r>
          </a:p>
          <a:p>
            <a:r>
              <a:rPr lang="cs-CZ" dirty="0"/>
              <a:t>1632 </a:t>
            </a:r>
            <a:r>
              <a:rPr lang="cs-CZ" dirty="0" err="1"/>
              <a:t>Dialogo</a:t>
            </a:r>
            <a:r>
              <a:rPr lang="cs-CZ" dirty="0"/>
              <a:t> </a:t>
            </a:r>
            <a:r>
              <a:rPr lang="cs-CZ" dirty="0" err="1"/>
              <a:t>sopra</a:t>
            </a:r>
            <a:r>
              <a:rPr lang="cs-CZ" dirty="0"/>
              <a:t> i </a:t>
            </a:r>
            <a:r>
              <a:rPr lang="cs-CZ" dirty="0" err="1"/>
              <a:t>due</a:t>
            </a:r>
            <a:r>
              <a:rPr lang="cs-CZ" dirty="0"/>
              <a:t> </a:t>
            </a:r>
            <a:r>
              <a:rPr lang="cs-CZ" dirty="0" err="1"/>
              <a:t>massimi</a:t>
            </a:r>
            <a:r>
              <a:rPr lang="cs-CZ" dirty="0"/>
              <a:t> </a:t>
            </a:r>
            <a:r>
              <a:rPr lang="cs-CZ" dirty="0" err="1"/>
              <a:t>sistemi</a:t>
            </a:r>
            <a:r>
              <a:rPr lang="cs-CZ" dirty="0"/>
              <a:t>: obhajuje heliocentrický systém; odvolal 1633, poté se soustředí na mechaniku a kinematiku – např. odvození zákona o druhé mocnině volného pádu; setrvačnost implicitně uplatňuje, ale  nikde obecně nezkoumá</a:t>
            </a:r>
          </a:p>
          <a:p>
            <a:r>
              <a:rPr lang="cs-CZ" dirty="0"/>
              <a:t>Analytická metoda: rozložit složité věty, které mají být dokázány na relativně jednoduché pojmy a složit z nich principy, které umožní empiricky přezkoumatelné hypotézy – matematická přírodověda – např. i Bacon či Descartes</a:t>
            </a:r>
          </a:p>
          <a:p>
            <a:r>
              <a:rPr lang="cs-CZ" dirty="0"/>
              <a:t>Příroda je jako kniha, v níž můžeme číst</a:t>
            </a:r>
          </a:p>
        </p:txBody>
      </p:sp>
    </p:spTree>
    <p:extLst>
      <p:ext uri="{BB962C8B-B14F-4D97-AF65-F5344CB8AC3E}">
        <p14:creationId xmlns:p14="http://schemas.microsoft.com/office/powerpoint/2010/main" val="395760937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t>Raně novověká  kritika empirického  poznání: </a:t>
            </a:r>
            <a:r>
              <a:rPr lang="cs-CZ" dirty="0" err="1"/>
              <a:t>Francis</a:t>
            </a:r>
            <a:r>
              <a:rPr lang="cs-CZ" dirty="0"/>
              <a:t> </a:t>
            </a:r>
            <a:r>
              <a:rPr lang="cs-CZ" dirty="0" err="1"/>
              <a:t>Bacon</a:t>
            </a:r>
            <a:r>
              <a:rPr lang="cs-CZ" dirty="0"/>
              <a:t> (1561-1626)</a:t>
            </a:r>
          </a:p>
        </p:txBody>
      </p:sp>
      <p:sp>
        <p:nvSpPr>
          <p:cNvPr id="3" name="Zástupný symbol pro obsah 2"/>
          <p:cNvSpPr>
            <a:spLocks noGrp="1"/>
          </p:cNvSpPr>
          <p:nvPr>
            <p:ph idx="1"/>
          </p:nvPr>
        </p:nvSpPr>
        <p:spPr>
          <a:xfrm>
            <a:off x="1919536" y="1600200"/>
            <a:ext cx="8291264" cy="4983162"/>
          </a:xfrm>
        </p:spPr>
        <p:txBody>
          <a:bodyPr>
            <a:normAutofit fontScale="62500" lnSpcReduction="20000"/>
          </a:bodyPr>
          <a:lstStyle/>
          <a:p>
            <a:r>
              <a:rPr lang="cs-CZ" dirty="0"/>
              <a:t>Z chudších poměrů, stal se právníkem, posléze byl kancléřem a vrchním prokurátorem</a:t>
            </a:r>
          </a:p>
          <a:p>
            <a:r>
              <a:rPr lang="cs-CZ" i="1" dirty="0"/>
              <a:t>Novum Organum </a:t>
            </a:r>
            <a:r>
              <a:rPr lang="cs-CZ" dirty="0"/>
              <a:t>(1620) – revize Aristotelova spisu o logice a metodologii: vzor v novověké přírodovědě: induktivní empirické poznání místo </a:t>
            </a:r>
            <a:r>
              <a:rPr lang="cs-CZ" dirty="0" err="1"/>
              <a:t>Descartesova</a:t>
            </a:r>
            <a:r>
              <a:rPr lang="cs-CZ" dirty="0"/>
              <a:t> deduktivního racionálního</a:t>
            </a:r>
          </a:p>
          <a:p>
            <a:r>
              <a:rPr lang="cs-CZ" dirty="0"/>
              <a:t>Hlavním cílem jeho zkoumání i praktické činnosti: vybudovat vědeckou organizaci koordinující teoretické bádání v zájmu jeho praktického využití, tedy vlastně šlo o organizaci a podporu aplikovaného výzkumu</a:t>
            </a:r>
          </a:p>
          <a:p>
            <a:r>
              <a:rPr lang="cs-CZ" dirty="0"/>
              <a:t>Zásadní vliv má jeho teorie induktivního poznání – její hlavní součástí je tzv. nauka o idolech, tedy omylech, o tom, co brání, aby naše poznání a jeho tradování dále byly adekvátní a pravdivé</a:t>
            </a:r>
          </a:p>
          <a:p>
            <a:r>
              <a:rPr lang="cs-CZ" dirty="0"/>
              <a:t>V oblasti politické stoupenec autoritativního režimu, v praxi byl oportunistou – to se projevilo v jeho angažmá proti jeho někdejšímu příteli a mecenášovi, </a:t>
            </a:r>
            <a:r>
              <a:rPr lang="cs-CZ" dirty="0" err="1"/>
              <a:t>hraběti</a:t>
            </a:r>
            <a:r>
              <a:rPr lang="cs-CZ" dirty="0"/>
              <a:t> z Essexu, v němž byl hlavním žalobcem</a:t>
            </a:r>
          </a:p>
          <a:p>
            <a:r>
              <a:rPr lang="cs-CZ" dirty="0"/>
              <a:t>Vypracoval encyklopedické členění věd – cílem jsou hlavně prakticky využitelné vědy (včetně antropologie nebo sociologie), v rámci filosofie je zásadní tzv. první filosofie, totiž nauka o univerzálních základech vědění obecně, čili teorie poznání</a:t>
            </a:r>
          </a:p>
          <a:p>
            <a:r>
              <a:rPr lang="cs-CZ" i="1" dirty="0"/>
              <a:t>Nova Atlantis </a:t>
            </a:r>
            <a:r>
              <a:rPr lang="cs-CZ" dirty="0"/>
              <a:t>(1627): utopie, jejímž obsahem je i ideál společného vědeckého bádání</a:t>
            </a:r>
          </a:p>
          <a:p>
            <a:r>
              <a:rPr lang="cs-CZ" i="1" dirty="0" err="1"/>
              <a:t>Essays</a:t>
            </a:r>
            <a:r>
              <a:rPr lang="cs-CZ" dirty="0"/>
              <a:t> (1625) – žánr převzatý od Montaigna</a:t>
            </a:r>
          </a:p>
        </p:txBody>
      </p:sp>
    </p:spTree>
    <p:extLst>
      <p:ext uri="{BB962C8B-B14F-4D97-AF65-F5344CB8AC3E}">
        <p14:creationId xmlns:p14="http://schemas.microsoft.com/office/powerpoint/2010/main" val="30085943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t>Předmět poznání: Co tedy zkoumají a hledají filosofové již doby před </a:t>
            </a:r>
            <a:r>
              <a:rPr lang="cs-CZ" dirty="0" err="1"/>
              <a:t>Sókratem</a:t>
            </a:r>
            <a:r>
              <a:rPr lang="cs-CZ" dirty="0"/>
              <a:t>?</a:t>
            </a:r>
          </a:p>
        </p:txBody>
      </p:sp>
      <p:sp>
        <p:nvSpPr>
          <p:cNvPr id="3" name="Zástupný symbol pro obsah 2"/>
          <p:cNvSpPr>
            <a:spLocks noGrp="1"/>
          </p:cNvSpPr>
          <p:nvPr>
            <p:ph idx="1"/>
          </p:nvPr>
        </p:nvSpPr>
        <p:spPr/>
        <p:txBody>
          <a:bodyPr>
            <a:normAutofit lnSpcReduction="10000"/>
          </a:bodyPr>
          <a:lstStyle/>
          <a:p>
            <a:r>
              <a:rPr lang="cs-CZ" dirty="0"/>
              <a:t>Hlavní otázkou je, co je oním principem, který ovládá náš svět.</a:t>
            </a:r>
          </a:p>
          <a:p>
            <a:pPr>
              <a:buNone/>
            </a:pPr>
            <a:r>
              <a:rPr lang="cs-CZ" dirty="0"/>
              <a:t>Hledání </a:t>
            </a:r>
            <a:r>
              <a:rPr lang="cs-CZ" b="1" dirty="0"/>
              <a:t>arché </a:t>
            </a:r>
            <a:r>
              <a:rPr lang="cs-CZ" dirty="0"/>
              <a:t>– počátku, vládnoucího principu a zároveň toho, co vnáší jednotu do mnohosti, to, co zakládá </a:t>
            </a:r>
            <a:r>
              <a:rPr lang="cs-CZ" b="1" dirty="0"/>
              <a:t>svět jako svět</a:t>
            </a:r>
          </a:p>
          <a:p>
            <a:pPr>
              <a:buNone/>
            </a:pPr>
            <a:r>
              <a:rPr lang="cs-CZ" dirty="0"/>
              <a:t>Různé odpovědi:</a:t>
            </a:r>
          </a:p>
          <a:p>
            <a:pPr>
              <a:buNone/>
            </a:pPr>
            <a:r>
              <a:rPr lang="cs-CZ" dirty="0"/>
              <a:t>4 živly zastupují určité charakteristické vlastnosti: pasivní princip a zároveň oživující vody (</a:t>
            </a:r>
            <a:r>
              <a:rPr lang="cs-CZ" b="1" dirty="0" err="1"/>
              <a:t>Thalés</a:t>
            </a:r>
            <a:r>
              <a:rPr lang="cs-CZ" dirty="0"/>
              <a:t>), dynamický princip ohně (</a:t>
            </a:r>
            <a:r>
              <a:rPr lang="cs-CZ" b="1" dirty="0"/>
              <a:t>Hérakleitos</a:t>
            </a:r>
            <a:r>
              <a:rPr lang="cs-CZ" dirty="0"/>
              <a:t>), </a:t>
            </a:r>
          </a:p>
          <a:p>
            <a:pPr>
              <a:buNone/>
            </a:pPr>
            <a:r>
              <a:rPr lang="cs-CZ" dirty="0"/>
              <a:t>číslo/ počet jako podstata uspořádání světa (</a:t>
            </a:r>
            <a:r>
              <a:rPr lang="cs-CZ" b="1" dirty="0" err="1"/>
              <a:t>Pýthagoras</a:t>
            </a:r>
            <a:r>
              <a:rPr lang="cs-CZ" dirty="0"/>
              <a:t>), nedělitelný prvek, z nějž je vše utvořeno (</a:t>
            </a:r>
            <a:r>
              <a:rPr lang="cs-CZ" b="1" dirty="0"/>
              <a:t>atomisté</a:t>
            </a:r>
            <a:r>
              <a:rPr lang="cs-CZ" dirty="0"/>
              <a:t>), neomezená pralátka </a:t>
            </a:r>
            <a:r>
              <a:rPr lang="cs-CZ" dirty="0" err="1"/>
              <a:t>apeiron</a:t>
            </a:r>
            <a:r>
              <a:rPr lang="cs-CZ" dirty="0"/>
              <a:t>, jež na sebe teprve bere omezené tvary a podoby a jež vše prostupuje  (</a:t>
            </a:r>
            <a:r>
              <a:rPr lang="cs-CZ" b="1" dirty="0" err="1"/>
              <a:t>Anaximandros</a:t>
            </a:r>
            <a:r>
              <a:rPr lang="cs-CZ" dirty="0"/>
              <a:t>), princip logu, který vším prostupuje (</a:t>
            </a:r>
            <a:r>
              <a:rPr lang="cs-CZ" b="1" dirty="0"/>
              <a:t>Hérakleitos</a:t>
            </a:r>
            <a:r>
              <a:rPr lang="cs-CZ" dirty="0"/>
              <a:t>)</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DEC1037-BFB8-43E0-8CF1-C8FE04C757D9}"/>
              </a:ext>
            </a:extLst>
          </p:cNvPr>
          <p:cNvSpPr>
            <a:spLocks noGrp="1"/>
          </p:cNvSpPr>
          <p:nvPr>
            <p:ph type="title"/>
          </p:nvPr>
        </p:nvSpPr>
        <p:spPr/>
        <p:txBody>
          <a:bodyPr/>
          <a:lstStyle/>
          <a:p>
            <a:r>
              <a:rPr lang="cs-CZ" dirty="0"/>
              <a:t>Francis Bacon – nauka o idolech</a:t>
            </a:r>
          </a:p>
        </p:txBody>
      </p:sp>
      <p:sp>
        <p:nvSpPr>
          <p:cNvPr id="3" name="Zástupný symbol pro obsah 2">
            <a:extLst>
              <a:ext uri="{FF2B5EF4-FFF2-40B4-BE49-F238E27FC236}">
                <a16:creationId xmlns:a16="http://schemas.microsoft.com/office/drawing/2014/main" id="{7E546EA6-8620-421B-AA31-8BD55E090E45}"/>
              </a:ext>
            </a:extLst>
          </p:cNvPr>
          <p:cNvSpPr>
            <a:spLocks noGrp="1"/>
          </p:cNvSpPr>
          <p:nvPr>
            <p:ph idx="1"/>
          </p:nvPr>
        </p:nvSpPr>
        <p:spPr/>
        <p:txBody>
          <a:bodyPr>
            <a:normAutofit fontScale="92500" lnSpcReduction="20000"/>
          </a:bodyPr>
          <a:lstStyle/>
          <a:p>
            <a:r>
              <a:rPr lang="cs-CZ" dirty="0"/>
              <a:t>Idola </a:t>
            </a:r>
            <a:r>
              <a:rPr lang="cs-CZ" dirty="0" err="1"/>
              <a:t>tribus</a:t>
            </a:r>
            <a:r>
              <a:rPr lang="cs-CZ" dirty="0"/>
              <a:t> – plyne z naší příslušnosti k lidskému rodu , a tedy také mylné tendenci vnímat vše ve schématu antropomorfismu, např. očekávání souvislostí tam, kde nejsou, odmítá také teleologii v přírodních vědách, čili hledání účelnosti. Patří sem i předpoklad, že nové poznatky lze pochopit stejným způsobem jako známá fakta</a:t>
            </a:r>
          </a:p>
          <a:p>
            <a:r>
              <a:rPr lang="cs-CZ" dirty="0"/>
              <a:t>Idola </a:t>
            </a:r>
            <a:r>
              <a:rPr lang="cs-CZ" dirty="0" err="1"/>
              <a:t>specus</a:t>
            </a:r>
            <a:r>
              <a:rPr lang="cs-CZ" dirty="0"/>
              <a:t>: omyly dané individuálními postoji: výchova, autority, prostředí: zdůrazňování rozdílů, nebo naopak podobností mezi věcmi</a:t>
            </a:r>
          </a:p>
          <a:p>
            <a:r>
              <a:rPr lang="cs-CZ" dirty="0"/>
              <a:t>Idola </a:t>
            </a:r>
            <a:r>
              <a:rPr lang="cs-CZ" dirty="0" err="1"/>
              <a:t>fori</a:t>
            </a:r>
            <a:r>
              <a:rPr lang="cs-CZ" dirty="0"/>
              <a:t>: vychází ze sociálních vztahů, jednou z největších překážek je jazyk, který ovlivňuje již vždy myšlení</a:t>
            </a:r>
          </a:p>
          <a:p>
            <a:r>
              <a:rPr lang="cs-CZ" dirty="0"/>
              <a:t>Idola </a:t>
            </a:r>
            <a:r>
              <a:rPr lang="cs-CZ" dirty="0" err="1"/>
              <a:t>theatri</a:t>
            </a:r>
            <a:r>
              <a:rPr lang="cs-CZ" dirty="0"/>
              <a:t>: vychází ze světonázorových systémů – teologické, metafyzické (Zajímavé ovšem je, že ve své koncepci induktivního poznání hovoří o tom, že by  měl vědec postupovat jako včela, která nesbírá bez výběru, ale záměrně</a:t>
            </a:r>
          </a:p>
          <a:p>
            <a:endParaRPr lang="cs-CZ" dirty="0"/>
          </a:p>
        </p:txBody>
      </p:sp>
    </p:spTree>
    <p:extLst>
      <p:ext uri="{BB962C8B-B14F-4D97-AF65-F5344CB8AC3E}">
        <p14:creationId xmlns:p14="http://schemas.microsoft.com/office/powerpoint/2010/main" val="7761921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A4B2D14-A6FE-462E-85CA-30F95F59B91A}"/>
              </a:ext>
            </a:extLst>
          </p:cNvPr>
          <p:cNvSpPr>
            <a:spLocks noGrp="1"/>
          </p:cNvSpPr>
          <p:nvPr>
            <p:ph type="title"/>
          </p:nvPr>
        </p:nvSpPr>
        <p:spPr/>
        <p:txBody>
          <a:bodyPr/>
          <a:lstStyle/>
          <a:p>
            <a:r>
              <a:rPr lang="cs-CZ" dirty="0"/>
              <a:t>Antika a vztah ke smyslovým jevům</a:t>
            </a:r>
          </a:p>
        </p:txBody>
      </p:sp>
      <p:sp>
        <p:nvSpPr>
          <p:cNvPr id="3" name="Zástupný obsah 2">
            <a:extLst>
              <a:ext uri="{FF2B5EF4-FFF2-40B4-BE49-F238E27FC236}">
                <a16:creationId xmlns:a16="http://schemas.microsoft.com/office/drawing/2014/main" id="{123FB995-6055-47D8-8DA5-51A1908E81E9}"/>
              </a:ext>
            </a:extLst>
          </p:cNvPr>
          <p:cNvSpPr>
            <a:spLocks noGrp="1"/>
          </p:cNvSpPr>
          <p:nvPr>
            <p:ph idx="1"/>
          </p:nvPr>
        </p:nvSpPr>
        <p:spPr/>
        <p:txBody>
          <a:bodyPr>
            <a:normAutofit fontScale="55000" lnSpcReduction="20000"/>
          </a:bodyPr>
          <a:lstStyle/>
          <a:p>
            <a:r>
              <a:rPr lang="cs-CZ" b="1" u="sng" dirty="0"/>
              <a:t>Atomisté - </a:t>
            </a:r>
            <a:r>
              <a:rPr lang="cs-CZ" b="1" u="sng" dirty="0" err="1"/>
              <a:t>Démokritos</a:t>
            </a:r>
            <a:r>
              <a:rPr lang="cs-CZ" dirty="0"/>
              <a:t>: nedokonalost, nejasnost a relativita toho, co poznáváme smysly</a:t>
            </a:r>
          </a:p>
          <a:p>
            <a:r>
              <a:rPr lang="cs-CZ" dirty="0"/>
              <a:t>poznáváme podstatu věcí rozumem, smysly pouze otisky (projevy) věcí (idoly), což je poznání nedokonalé, nejasné</a:t>
            </a:r>
          </a:p>
          <a:p>
            <a:r>
              <a:rPr lang="cs-CZ" dirty="0"/>
              <a:t>„V Pravidlech doslovně říká: ,,Jsou dva druhy poznání' jedno pravé druhé temné. A k tomu temnému náleží toto všechno: zrak, sluch, chuť a hmat. Druhé je pravé, oddělené od prvního.  Dále dává přednost pravému poznání před temným a připojuje: Kdykoli temné poznání nemůže již hledět na něco menšího ani je slyšet ani čichat, ani chutnat, ani vnímat hmatem, nýbrž k jemnějšímu...“</a:t>
            </a:r>
          </a:p>
          <a:p>
            <a:r>
              <a:rPr lang="cs-CZ" dirty="0"/>
              <a:t>„</a:t>
            </a:r>
            <a:r>
              <a:rPr lang="cs-CZ" b="1" dirty="0"/>
              <a:t>Podle dohody </a:t>
            </a:r>
            <a:r>
              <a:rPr lang="cs-CZ" dirty="0"/>
              <a:t>barva, podle dohody sladké, podle dohody kyselé. </a:t>
            </a:r>
            <a:r>
              <a:rPr lang="cs-CZ" b="1" dirty="0"/>
              <a:t>Ve skutečnosti </a:t>
            </a:r>
            <a:r>
              <a:rPr lang="cs-CZ" dirty="0"/>
              <a:t>jsou však jen atomy a prázdno.“</a:t>
            </a:r>
          </a:p>
          <a:p>
            <a:r>
              <a:rPr lang="cs-CZ" dirty="0"/>
              <a:t>Podobně </a:t>
            </a:r>
            <a:r>
              <a:rPr lang="cs-CZ" b="1" u="sng" dirty="0"/>
              <a:t>sofisté</a:t>
            </a:r>
            <a:r>
              <a:rPr lang="cs-CZ" dirty="0"/>
              <a:t>:</a:t>
            </a:r>
          </a:p>
          <a:p>
            <a:r>
              <a:rPr lang="cs-CZ" dirty="0"/>
              <a:t>podle Aristotela </a:t>
            </a:r>
            <a:r>
              <a:rPr lang="cs-CZ" dirty="0" err="1"/>
              <a:t>Prótagora</a:t>
            </a:r>
            <a:r>
              <a:rPr lang="cs-CZ" dirty="0"/>
              <a:t> tvrdil, že vlastnosti existují pouze jako cosi vnímaného a že věci nezávislé na vědomí nemají žádné rozlišitelné znaky</a:t>
            </a:r>
          </a:p>
          <a:p>
            <a:pPr>
              <a:buFontTx/>
              <a:buChar char="-"/>
            </a:pPr>
            <a:r>
              <a:rPr lang="cs-CZ" dirty="0" err="1"/>
              <a:t>nejznámnější</a:t>
            </a:r>
            <a:r>
              <a:rPr lang="cs-CZ" dirty="0"/>
              <a:t> výrok: „</a:t>
            </a:r>
            <a:r>
              <a:rPr lang="cs-CZ" b="1" dirty="0"/>
              <a:t>Měrou všech věcí  je člověk: jsoucích, že jsou a nejsoucích, že nejsou</a:t>
            </a:r>
            <a:r>
              <a:rPr lang="cs-CZ" dirty="0"/>
              <a:t>.“ – paradigma smyslového soudu – možné výklady: 1. subjektivistický (</a:t>
            </a:r>
            <a:r>
              <a:rPr lang="cs-CZ" dirty="0" err="1"/>
              <a:t>Sextus</a:t>
            </a:r>
            <a:r>
              <a:rPr lang="cs-CZ" dirty="0"/>
              <a:t> </a:t>
            </a:r>
            <a:r>
              <a:rPr lang="cs-CZ" dirty="0" err="1"/>
              <a:t>Empiricus</a:t>
            </a:r>
            <a:r>
              <a:rPr lang="cs-CZ" dirty="0"/>
              <a:t>, tj. každý jev je pravdivý); 2. relativistický (Platón), tj. každý jev je pravdivý pro příslušný subjekt</a:t>
            </a:r>
          </a:p>
          <a:p>
            <a:pPr>
              <a:buFontTx/>
              <a:buChar char="-"/>
            </a:pPr>
            <a:r>
              <a:rPr lang="cs-CZ" dirty="0"/>
              <a:t>podle Aristotela </a:t>
            </a:r>
            <a:r>
              <a:rPr lang="cs-CZ" b="1" dirty="0" err="1"/>
              <a:t>Prótagor</a:t>
            </a:r>
            <a:r>
              <a:rPr lang="cs-CZ" dirty="0" err="1"/>
              <a:t>a</a:t>
            </a:r>
            <a:r>
              <a:rPr lang="cs-CZ" dirty="0"/>
              <a:t> tvrdil, že vlastnosti existují pouze jako cosi vnímaného a že věci nezávislé na vědomí nemají žádné rozlišitelné znaky</a:t>
            </a:r>
          </a:p>
          <a:p>
            <a:pPr>
              <a:buFontTx/>
              <a:buChar char="-"/>
            </a:pPr>
            <a:r>
              <a:rPr lang="cs-CZ" dirty="0"/>
              <a:t>„O každé věci jsou dva navzájem protikladné výklady.“</a:t>
            </a:r>
          </a:p>
          <a:p>
            <a:pPr>
              <a:buFontTx/>
              <a:buChar char="-"/>
            </a:pPr>
            <a:r>
              <a:rPr lang="cs-CZ" dirty="0"/>
              <a:t>„Co se každému městu zdá spravedlivé a dobré, to pro něj takové je, dokud se drží tohoto náhledu.“</a:t>
            </a:r>
          </a:p>
          <a:p>
            <a:pPr>
              <a:buFontTx/>
              <a:buChar char="-"/>
            </a:pPr>
            <a:r>
              <a:rPr lang="cs-CZ" b="1" dirty="0" err="1"/>
              <a:t>Gorgias</a:t>
            </a:r>
            <a:r>
              <a:rPr lang="cs-CZ" dirty="0"/>
              <a:t>: hlavní filosofický spis: O nejsoucím, čili O přírodě – skeptické až nihilistické -  3 základní teze: nic neexistuje; I tehdy, jestliže něco existuje, je to nepoznatelné; I tehdy, jestliže je to poznatelné, je to nesdělitelné</a:t>
            </a:r>
          </a:p>
          <a:p>
            <a:pPr>
              <a:buFontTx/>
              <a:buChar char="-"/>
            </a:pPr>
            <a:endParaRPr lang="cs-CZ" dirty="0"/>
          </a:p>
          <a:p>
            <a:endParaRPr lang="cs-CZ" dirty="0"/>
          </a:p>
          <a:p>
            <a:endParaRPr lang="cs-CZ" dirty="0"/>
          </a:p>
          <a:p>
            <a:endParaRPr lang="cs-CZ" dirty="0"/>
          </a:p>
          <a:p>
            <a:endParaRPr lang="cs-CZ" dirty="0"/>
          </a:p>
        </p:txBody>
      </p:sp>
    </p:spTree>
    <p:extLst>
      <p:ext uri="{BB962C8B-B14F-4D97-AF65-F5344CB8AC3E}">
        <p14:creationId xmlns:p14="http://schemas.microsoft.com/office/powerpoint/2010/main" val="38474775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Platón: Teorie poznání</a:t>
            </a:r>
          </a:p>
        </p:txBody>
      </p:sp>
      <p:sp>
        <p:nvSpPr>
          <p:cNvPr id="3" name="Zástupný symbol pro obsah 2"/>
          <p:cNvSpPr>
            <a:spLocks noGrp="1"/>
          </p:cNvSpPr>
          <p:nvPr>
            <p:ph idx="1"/>
          </p:nvPr>
        </p:nvSpPr>
        <p:spPr/>
        <p:txBody>
          <a:bodyPr>
            <a:normAutofit fontScale="70000" lnSpcReduction="20000"/>
          </a:bodyPr>
          <a:lstStyle/>
          <a:p>
            <a:r>
              <a:rPr lang="cs-CZ" dirty="0"/>
              <a:t>cílem je </a:t>
            </a:r>
            <a:r>
              <a:rPr lang="cs-CZ" b="1" dirty="0"/>
              <a:t>rozlišit pravé poznání a pouhé zdání</a:t>
            </a:r>
          </a:p>
          <a:p>
            <a:r>
              <a:rPr lang="cs-CZ" dirty="0"/>
              <a:t>kritizuje poznání smysly – pravého poznání, jež směřuje na podstatu věcí je možno dosáhnout jedině rozumem bez ohledu na smyslovou zkušenost (blízkost matematice)</a:t>
            </a:r>
          </a:p>
          <a:p>
            <a:r>
              <a:rPr lang="cs-CZ" dirty="0"/>
              <a:t>ve filosofii je prostředkem poznávání dialektika, kdy se k odkrývání pravdy postupuje v rozhovoru</a:t>
            </a:r>
          </a:p>
          <a:p>
            <a:r>
              <a:rPr lang="cs-CZ" dirty="0"/>
              <a:t>poznávání vždy směřuje na obecné, které Platón v teorii idejí vidí ve zvláštním světě, totiž ve světě idejí, jehož je náš svět pouhým odrazem (realismus)</a:t>
            </a:r>
          </a:p>
          <a:p>
            <a:r>
              <a:rPr lang="cs-CZ" dirty="0"/>
              <a:t>je však otázkou, zda skutečně Platón chápal ideje jako podstatu všech věcí. Platónovy ideje jsou spíše matematickými, abstraktními pojmy jako spravedlnost, dobro, stejnost, jednost a mnohost, příp. geometrické tvary</a:t>
            </a:r>
          </a:p>
          <a:p>
            <a:r>
              <a:rPr lang="cs-CZ" dirty="0"/>
              <a:t>pravé poznání je apriorní rozumu a je chápáno jako rozpomínání (</a:t>
            </a:r>
            <a:r>
              <a:rPr lang="cs-CZ" b="1" dirty="0" err="1"/>
              <a:t>anamnésis</a:t>
            </a:r>
            <a:r>
              <a:rPr lang="cs-CZ" dirty="0"/>
              <a:t>) na ideje (</a:t>
            </a:r>
            <a:r>
              <a:rPr lang="cs-CZ" b="1" dirty="0" err="1"/>
              <a:t>eidos</a:t>
            </a:r>
            <a:r>
              <a:rPr lang="cs-CZ" dirty="0"/>
              <a:t>)</a:t>
            </a:r>
          </a:p>
          <a:p>
            <a:r>
              <a:rPr lang="cs-CZ" dirty="0"/>
              <a:t>nicméně i smysly vnímatelné reality mají jistou účast na idejích. Tento vztah nazývá Platón </a:t>
            </a:r>
            <a:r>
              <a:rPr lang="cs-CZ" b="1" dirty="0" err="1"/>
              <a:t>methexis</a:t>
            </a:r>
            <a:r>
              <a:rPr lang="cs-CZ" dirty="0"/>
              <a:t>, tj. účast, podíl na něčem, participace</a:t>
            </a:r>
          </a:p>
          <a:p>
            <a:r>
              <a:rPr lang="cs-CZ" dirty="0"/>
              <a:t>Platón však dále podstatu fenoménů – toho, co se nám jeví  a co vnímáme smysly neřeší a hodnotí je jako mnohdy nepravdivé</a:t>
            </a:r>
          </a:p>
          <a:p>
            <a:endParaRPr lang="cs-CZ"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CC47B6-3EED-493D-89C7-434C01FA735D}"/>
              </a:ext>
            </a:extLst>
          </p:cNvPr>
          <p:cNvSpPr>
            <a:spLocks noGrp="1"/>
          </p:cNvSpPr>
          <p:nvPr>
            <p:ph type="title"/>
          </p:nvPr>
        </p:nvSpPr>
        <p:spPr/>
        <p:txBody>
          <a:bodyPr/>
          <a:lstStyle/>
          <a:p>
            <a:r>
              <a:rPr lang="cs-CZ" dirty="0"/>
              <a:t>Možné předměty poznání</a:t>
            </a:r>
          </a:p>
        </p:txBody>
      </p:sp>
      <p:sp>
        <p:nvSpPr>
          <p:cNvPr id="3" name="Zástupný obsah 2">
            <a:extLst>
              <a:ext uri="{FF2B5EF4-FFF2-40B4-BE49-F238E27FC236}">
                <a16:creationId xmlns:a16="http://schemas.microsoft.com/office/drawing/2014/main" id="{356902EE-EF5A-4643-B52E-DD56522DB18E}"/>
              </a:ext>
            </a:extLst>
          </p:cNvPr>
          <p:cNvSpPr>
            <a:spLocks noGrp="1"/>
          </p:cNvSpPr>
          <p:nvPr>
            <p:ph idx="1"/>
          </p:nvPr>
        </p:nvSpPr>
        <p:spPr/>
        <p:txBody>
          <a:bodyPr/>
          <a:lstStyle/>
          <a:p>
            <a:r>
              <a:rPr lang="cs-CZ" dirty="0"/>
              <a:t>Podstaty věcí, které poznáváme rozumem?</a:t>
            </a:r>
          </a:p>
          <a:p>
            <a:r>
              <a:rPr lang="cs-CZ" dirty="0"/>
              <a:t>Projevy věcí, které poznáváme smysly?</a:t>
            </a:r>
          </a:p>
          <a:p>
            <a:r>
              <a:rPr lang="cs-CZ" dirty="0"/>
              <a:t>Poznání sebe sama</a:t>
            </a:r>
          </a:p>
          <a:p>
            <a:r>
              <a:rPr lang="cs-CZ" dirty="0"/>
              <a:t>Poznání vlastních výtvorů</a:t>
            </a:r>
          </a:p>
          <a:p>
            <a:r>
              <a:rPr lang="cs-CZ" dirty="0"/>
              <a:t>Ideální objekty (např. matematické)</a:t>
            </a:r>
          </a:p>
        </p:txBody>
      </p:sp>
    </p:spTree>
    <p:extLst>
      <p:ext uri="{BB962C8B-B14F-4D97-AF65-F5344CB8AC3E}">
        <p14:creationId xmlns:p14="http://schemas.microsoft.com/office/powerpoint/2010/main" val="20395694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t>Filosofie neklidných - období helénistické  vznik 3 hlavních směrů a škol</a:t>
            </a:r>
          </a:p>
        </p:txBody>
      </p:sp>
      <p:sp>
        <p:nvSpPr>
          <p:cNvPr id="3" name="Zástupný symbol pro obsah 2"/>
          <p:cNvSpPr>
            <a:spLocks noGrp="1"/>
          </p:cNvSpPr>
          <p:nvPr>
            <p:ph idx="1"/>
          </p:nvPr>
        </p:nvSpPr>
        <p:spPr/>
        <p:txBody>
          <a:bodyPr/>
          <a:lstStyle/>
          <a:p>
            <a:r>
              <a:rPr lang="cs-CZ" dirty="0"/>
              <a:t>1. Epikurejci</a:t>
            </a:r>
          </a:p>
          <a:p>
            <a:r>
              <a:rPr lang="cs-CZ" dirty="0"/>
              <a:t>2. Skeptikové</a:t>
            </a:r>
          </a:p>
          <a:p>
            <a:r>
              <a:rPr lang="cs-CZ" dirty="0"/>
              <a:t>3. Stoa</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Epikúros</a:t>
            </a:r>
            <a:r>
              <a:rPr lang="cs-CZ" dirty="0"/>
              <a:t> a epikureismus</a:t>
            </a:r>
          </a:p>
        </p:txBody>
      </p:sp>
      <p:sp>
        <p:nvSpPr>
          <p:cNvPr id="3" name="Zástupný symbol pro obsah 2"/>
          <p:cNvSpPr>
            <a:spLocks noGrp="1"/>
          </p:cNvSpPr>
          <p:nvPr>
            <p:ph idx="1"/>
          </p:nvPr>
        </p:nvSpPr>
        <p:spPr/>
        <p:txBody>
          <a:bodyPr>
            <a:normAutofit fontScale="85000" lnSpcReduction="20000"/>
          </a:bodyPr>
          <a:lstStyle/>
          <a:p>
            <a:r>
              <a:rPr lang="cs-CZ" sz="3600" dirty="0"/>
              <a:t>nar. 341 na Samu, žákem platoniků a posléze atomistů, v 18 přišel do Atén konat 2letou službu městu, po dalších zhruba 15 letech založil vlastní filosofickou školu v Mytiléně na Lesbu a následně v maloasijském </a:t>
            </a:r>
            <a:r>
              <a:rPr lang="cs-CZ" sz="3600" dirty="0" err="1"/>
              <a:t>Lampsaku</a:t>
            </a:r>
            <a:r>
              <a:rPr lang="cs-CZ" sz="3600" dirty="0"/>
              <a:t>, ve věku 34 let se vrátil do Atén, kde již zůstal až do smrti  roku 270 př. </a:t>
            </a:r>
            <a:r>
              <a:rPr lang="cs-CZ" sz="3600" dirty="0" err="1"/>
              <a:t>Kr</a:t>
            </a:r>
            <a:r>
              <a:rPr lang="cs-CZ" sz="3600" dirty="0"/>
              <a:t>. V zahradě svého domě u Atén založil filosofickou školu, která fungovala spíše jako spolek přátel, do nějž měli přístup dokonce i ženy a otroci</a:t>
            </a:r>
          </a:p>
          <a:p>
            <a:r>
              <a:rPr lang="cs-CZ" sz="3600" dirty="0"/>
              <a:t>Byl velmi plodným autorem -prý napsal až 300 svitků, z nichž se dochovaly pouze 3 dopisy a zlomky mravních naučení a knihy O přírodě. Hlavním zdrojem poznání jeho učení jsou spisy jeho pozdějších následovníků, zejm. </a:t>
            </a:r>
            <a:r>
              <a:rPr lang="cs-CZ" sz="3600" dirty="0" err="1"/>
              <a:t>Lucretia</a:t>
            </a:r>
            <a:r>
              <a:rPr lang="cs-CZ" sz="3600" dirty="0"/>
              <a:t> Cara, ale též kritiků např. Cicerona, </a:t>
            </a:r>
            <a:r>
              <a:rPr lang="cs-CZ" sz="3600" dirty="0" err="1"/>
              <a:t>Senecy</a:t>
            </a:r>
            <a:r>
              <a:rPr lang="cs-CZ" sz="3600" dirty="0"/>
              <a:t> či </a:t>
            </a:r>
            <a:r>
              <a:rPr lang="cs-CZ" sz="3600" dirty="0" err="1"/>
              <a:t>Plútarcha</a:t>
            </a:r>
            <a:r>
              <a:rPr lang="cs-CZ" sz="3600" dirty="0"/>
              <a:t>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t>Základní body učení </a:t>
            </a:r>
            <a:r>
              <a:rPr lang="cs-CZ" dirty="0" err="1"/>
              <a:t>Epikúra</a:t>
            </a:r>
            <a:r>
              <a:rPr lang="cs-CZ" dirty="0"/>
              <a:t> a jeho žáků</a:t>
            </a:r>
          </a:p>
        </p:txBody>
      </p:sp>
      <p:sp>
        <p:nvSpPr>
          <p:cNvPr id="3" name="Zástupný symbol pro obsah 2"/>
          <p:cNvSpPr>
            <a:spLocks noGrp="1"/>
          </p:cNvSpPr>
          <p:nvPr>
            <p:ph idx="1"/>
          </p:nvPr>
        </p:nvSpPr>
        <p:spPr/>
        <p:txBody>
          <a:bodyPr>
            <a:normAutofit fontScale="92500" lnSpcReduction="20000"/>
          </a:bodyPr>
          <a:lstStyle/>
          <a:p>
            <a:r>
              <a:rPr lang="cs-CZ" dirty="0"/>
              <a:t>v oblasti metafyziky navazuje na atomismus, navíc odmítá jakékoli působení božstev, vč. Platónova demiurga, či Aristotelova Prvního hybatele</a:t>
            </a:r>
          </a:p>
          <a:p>
            <a:r>
              <a:rPr lang="cs-CZ" dirty="0"/>
              <a:t>v oblasti noetiky je empiristou, který primát přičítá smyslovému poznání. To, co smysly vnímáme je něco nám vnějšího, ne věc sama, ale něco, co nazývá </a:t>
            </a:r>
            <a:r>
              <a:rPr lang="cs-CZ" dirty="0" err="1"/>
              <a:t>eidóla</a:t>
            </a:r>
            <a:r>
              <a:rPr lang="cs-CZ" dirty="0"/>
              <a:t> (výrony vnějších věcí – vlastně výrony atomů), které v nás utvářejí smyslovou představu (</a:t>
            </a:r>
            <a:r>
              <a:rPr lang="cs-CZ" dirty="0" err="1"/>
              <a:t>fantasia</a:t>
            </a:r>
            <a:r>
              <a:rPr lang="cs-CZ" dirty="0"/>
              <a:t>), které není klamná. Zároveň definuje, že smyslové vjemy nám dávají spolehlivé představy o věcech, tehdy, když jsou „jasné a zřetelné“ (</a:t>
            </a:r>
            <a:r>
              <a:rPr lang="cs-CZ" dirty="0" err="1"/>
              <a:t>anargeia</a:t>
            </a:r>
            <a:r>
              <a:rPr lang="cs-CZ" dirty="0"/>
              <a:t>) Opakované  jasné představy mysl třídí (pomocí jazyka) a upevňuje si je, a tím získává pojmy (</a:t>
            </a:r>
            <a:r>
              <a:rPr lang="cs-CZ" dirty="0" err="1"/>
              <a:t>prolépsis</a:t>
            </a:r>
            <a:r>
              <a:rPr lang="cs-CZ" dirty="0"/>
              <a:t>) z těchto pojmů jsou odvozeny i pojmy, které se nevztahují k žádnému empirickému předmětu</a:t>
            </a:r>
          </a:p>
          <a:p>
            <a:r>
              <a:rPr lang="cs-CZ" dirty="0"/>
              <a:t>cíl filosofie:odstranit strach, hlavně strach ze smrti. Obhajuje představu o úplné ztrátě vědomí po smrti</a:t>
            </a:r>
          </a:p>
        </p:txBody>
      </p:sp>
    </p:spTree>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2760</TotalTime>
  <Words>4528</Words>
  <Application>Microsoft Office PowerPoint</Application>
  <PresentationFormat>Širokoúhlá obrazovka</PresentationFormat>
  <Paragraphs>180</Paragraphs>
  <Slides>30</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30</vt:i4>
      </vt:variant>
    </vt:vector>
  </HeadingPairs>
  <TitlesOfParts>
    <vt:vector size="34" baseType="lpstr">
      <vt:lpstr>Arial</vt:lpstr>
      <vt:lpstr>Calibri</vt:lpstr>
      <vt:lpstr>Calibri Light</vt:lpstr>
      <vt:lpstr>Motiv Office</vt:lpstr>
      <vt:lpstr>Dějiny evropského myšlení</vt:lpstr>
      <vt:lpstr>Proč hovořit o teorii poznání?</vt:lpstr>
      <vt:lpstr>Předmět poznání: Co tedy zkoumají a hledají filosofové již doby před Sókratem?</vt:lpstr>
      <vt:lpstr>Antika a vztah ke smyslovým jevům</vt:lpstr>
      <vt:lpstr>Platón: Teorie poznání</vt:lpstr>
      <vt:lpstr>Možné předměty poznání</vt:lpstr>
      <vt:lpstr>Filosofie neklidných - období helénistické  vznik 3 hlavních směrů a škol</vt:lpstr>
      <vt:lpstr>Epikúros a epikureismus</vt:lpstr>
      <vt:lpstr>Základní body učení Epikúra a jeho žáků</vt:lpstr>
      <vt:lpstr>Skepticismus</vt:lpstr>
      <vt:lpstr>Skeptická teorie poznání</vt:lpstr>
      <vt:lpstr>Stoická teorie poznání</vt:lpstr>
      <vt:lpstr>Skepticismus v pozdějších dobách</vt:lpstr>
      <vt:lpstr>Helénistická filosofie a otázka po tom, co poznáváme smysly – co jsou jevy?</vt:lpstr>
      <vt:lpstr>Hlavní body Augustinovy teorie poznání, etiky a estetiky</vt:lpstr>
      <vt:lpstr>Změna ve vnímání smyslového (zkušenostního) poznání</vt:lpstr>
      <vt:lpstr>Roger Bacon (1214-1294)</vt:lpstr>
      <vt:lpstr>William Occam (1298 – 1349)</vt:lpstr>
      <vt:lpstr>Shrnutí starověké a středověké filosofie poznání</vt:lpstr>
      <vt:lpstr>Bacon: Nové organon</vt:lpstr>
      <vt:lpstr>Obrat k sobě, skepse, psaní jako experiment: Michel de Montaigne (1533-1592)</vt:lpstr>
      <vt:lpstr>Karteziánský obrat v noetice</vt:lpstr>
      <vt:lpstr>Descartesova teorie poznání</vt:lpstr>
      <vt:lpstr>Novověké teorie poznání</vt:lpstr>
      <vt:lpstr>Rozlišení různých disciplín a vliv na teorii poznání a metodologii věd</vt:lpstr>
      <vt:lpstr>Kantův (1724 – 1804) Kopernikánský obrat ve vztahu ke vnímaným jevům</vt:lpstr>
      <vt:lpstr>Kantova teorie poznání</vt:lpstr>
      <vt:lpstr>Raně novověká teorie poznání: Galileo Galilei (1564 – 1642)</vt:lpstr>
      <vt:lpstr>Raně novověká  kritika empirického  poznání: Francis Bacon (1561-1626)</vt:lpstr>
      <vt:lpstr>Francis Bacon – nauka o idolech</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Dějiny evropského myšlení</dc:title>
  <dc:creator>Alena Zelená</dc:creator>
  <cp:lastModifiedBy>Alena Zelená</cp:lastModifiedBy>
  <cp:revision>43</cp:revision>
  <dcterms:created xsi:type="dcterms:W3CDTF">2019-07-19T20:39:04Z</dcterms:created>
  <dcterms:modified xsi:type="dcterms:W3CDTF">2020-11-12T15:05:09Z</dcterms:modified>
</cp:coreProperties>
</file>