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Lst>
  <p:sldSz cx="9144000" cy="6858000" type="screen4x3"/>
  <p:notesSz cx="6858000" cy="994568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13" autoAdjust="0"/>
  </p:normalViewPr>
  <p:slideViewPr>
    <p:cSldViewPr>
      <p:cViewPr varScale="1">
        <p:scale>
          <a:sx n="86" d="100"/>
          <a:sy n="86" d="100"/>
        </p:scale>
        <p:origin x="-89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7A6D095D-6575-430C-9FEE-7D93B7DB1B8C}" type="datetimeFigureOut">
              <a:rPr lang="cs-CZ" smtClean="0"/>
              <a:pPr/>
              <a:t>5.1.2016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A6D095D-6575-430C-9FEE-7D93B7DB1B8C}" type="datetimeFigureOut">
              <a:rPr lang="cs-CZ" smtClean="0"/>
              <a:pPr/>
              <a:t>5.1.2016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A6D095D-6575-430C-9FEE-7D93B7DB1B8C}" type="datetimeFigureOut">
              <a:rPr lang="cs-CZ" smtClean="0"/>
              <a:pPr/>
              <a:t>5.1.2016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A6D095D-6575-430C-9FEE-7D93B7DB1B8C}" type="datetimeFigureOut">
              <a:rPr lang="cs-CZ" smtClean="0"/>
              <a:pPr/>
              <a:t>5.1.2016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7A6D095D-6575-430C-9FEE-7D93B7DB1B8C}" type="datetimeFigureOut">
              <a:rPr lang="cs-CZ" smtClean="0"/>
              <a:pPr/>
              <a:t>5.1.2016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A6D095D-6575-430C-9FEE-7D93B7DB1B8C}" type="datetimeFigureOut">
              <a:rPr lang="cs-CZ" smtClean="0"/>
              <a:pPr/>
              <a:t>5.1.2016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7A6D095D-6575-430C-9FEE-7D93B7DB1B8C}" type="datetimeFigureOut">
              <a:rPr lang="cs-CZ" smtClean="0"/>
              <a:pPr/>
              <a:t>5.1.2016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7A6D095D-6575-430C-9FEE-7D93B7DB1B8C}" type="datetimeFigureOut">
              <a:rPr lang="cs-CZ" smtClean="0"/>
              <a:pPr/>
              <a:t>5.1.2016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A6D095D-6575-430C-9FEE-7D93B7DB1B8C}" type="datetimeFigureOut">
              <a:rPr lang="cs-CZ" smtClean="0"/>
              <a:pPr/>
              <a:t>5.1.2016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7A6D095D-6575-430C-9FEE-7D93B7DB1B8C}" type="datetimeFigureOut">
              <a:rPr lang="cs-CZ" smtClean="0"/>
              <a:pPr/>
              <a:t>5.1.2016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7A6D095D-6575-430C-9FEE-7D93B7DB1B8C}" type="datetimeFigureOut">
              <a:rPr lang="cs-CZ" smtClean="0"/>
              <a:pPr/>
              <a:t>5.1.2016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6D095D-6575-430C-9FEE-7D93B7DB1B8C}" type="datetimeFigureOut">
              <a:rPr lang="cs-CZ" smtClean="0"/>
              <a:pPr/>
              <a:t>5.1.2016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E5C496-EF68-481A-A9CF-3ABEE7D842BA}"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PRÁVO I</a:t>
            </a:r>
            <a:endParaRPr lang="cs-CZ" dirty="0"/>
          </a:p>
        </p:txBody>
      </p:sp>
      <p:sp>
        <p:nvSpPr>
          <p:cNvPr id="3" name="Podnadpis 2"/>
          <p:cNvSpPr>
            <a:spLocks noGrp="1"/>
          </p:cNvSpPr>
          <p:nvPr>
            <p:ph type="subTitle" idx="1"/>
          </p:nvPr>
        </p:nvSpPr>
        <p:spPr/>
        <p:txBody>
          <a:bodyPr/>
          <a:lstStyle/>
          <a:p>
            <a:r>
              <a:rPr lang="cs-CZ" smtClean="0"/>
              <a:t>Pátý seminář </a:t>
            </a:r>
            <a:r>
              <a:rPr lang="cs-CZ" dirty="0" smtClean="0"/>
              <a:t>–</a:t>
            </a:r>
            <a:r>
              <a:rPr lang="cs-CZ" sz="2800" dirty="0" smtClean="0"/>
              <a:t> </a:t>
            </a:r>
            <a:r>
              <a:rPr lang="cs-CZ" sz="2400" b="1" dirty="0" smtClean="0"/>
              <a:t>teorie právní normy</a:t>
            </a:r>
            <a:endParaRPr lang="cs-CZ"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800" dirty="0"/>
              <a:t>PRÁVO I – </a:t>
            </a:r>
            <a:r>
              <a:rPr lang="cs-CZ" sz="2800" b="1" dirty="0"/>
              <a:t>teorie právní normy – </a:t>
            </a:r>
            <a:r>
              <a:rPr lang="cs-CZ" sz="2800" b="1" dirty="0" smtClean="0"/>
              <a:t>osobní působnost</a:t>
            </a:r>
            <a:endParaRPr lang="cs-CZ" sz="2800" dirty="0"/>
          </a:p>
        </p:txBody>
      </p:sp>
      <p:sp>
        <p:nvSpPr>
          <p:cNvPr id="3" name="Zástupný symbol pro obsah 2"/>
          <p:cNvSpPr>
            <a:spLocks noGrp="1"/>
          </p:cNvSpPr>
          <p:nvPr>
            <p:ph idx="1"/>
          </p:nvPr>
        </p:nvSpPr>
        <p:spPr/>
        <p:txBody>
          <a:bodyPr>
            <a:normAutofit fontScale="47500" lnSpcReduction="20000"/>
          </a:bodyPr>
          <a:lstStyle/>
          <a:p>
            <a:pPr marL="0" indent="0">
              <a:buNone/>
            </a:pPr>
            <a:r>
              <a:rPr lang="cs-CZ" dirty="0"/>
              <a:t>Článek 26</a:t>
            </a:r>
          </a:p>
          <a:p>
            <a:pPr marL="0" indent="0">
              <a:buNone/>
            </a:pPr>
            <a:endParaRPr lang="cs-CZ" dirty="0"/>
          </a:p>
          <a:p>
            <a:pPr marL="0" indent="0">
              <a:buNone/>
            </a:pPr>
            <a:r>
              <a:rPr lang="cs-CZ" dirty="0"/>
              <a:t>Poslanci a senátoři vykonávají svůj mandát osobně v souladu se svým slibem a nejsou přitom vázáni žádnými příkazy.</a:t>
            </a:r>
          </a:p>
          <a:p>
            <a:pPr marL="0" indent="0">
              <a:buNone/>
            </a:pPr>
            <a:endParaRPr lang="cs-CZ" dirty="0"/>
          </a:p>
          <a:p>
            <a:pPr marL="0" indent="0">
              <a:buNone/>
            </a:pPr>
            <a:r>
              <a:rPr lang="cs-CZ" dirty="0"/>
              <a:t>Článek 27</a:t>
            </a:r>
          </a:p>
          <a:p>
            <a:pPr marL="0" indent="0">
              <a:buNone/>
            </a:pPr>
            <a:endParaRPr lang="cs-CZ" dirty="0"/>
          </a:p>
          <a:p>
            <a:pPr marL="0" indent="0">
              <a:buNone/>
            </a:pPr>
            <a:r>
              <a:rPr lang="cs-CZ" dirty="0"/>
              <a:t>(1) Poslance ani senátora </a:t>
            </a:r>
            <a:r>
              <a:rPr lang="cs-CZ" b="1" dirty="0"/>
              <a:t>nelze postihnout pro hlasování v Poslanecké sněmovně nebo Senátu nebo jejich orgánech.</a:t>
            </a:r>
          </a:p>
          <a:p>
            <a:pPr marL="0" indent="0">
              <a:buNone/>
            </a:pPr>
            <a:r>
              <a:rPr lang="cs-CZ" dirty="0"/>
              <a:t>(2</a:t>
            </a:r>
            <a:r>
              <a:rPr lang="cs-CZ" b="1" dirty="0"/>
              <a:t>) Za projevy učiněné v Poslanecké sněmovně nebo Senátu nebo v jejich orgánech nelze poslance nebo senátora trestně stíhat.</a:t>
            </a:r>
            <a:r>
              <a:rPr lang="cs-CZ" dirty="0"/>
              <a:t> Poslanec nebo senátor podléhá jen disciplinární pravomoci komory jejímž je členem.</a:t>
            </a:r>
          </a:p>
          <a:p>
            <a:pPr marL="0" indent="0">
              <a:buNone/>
            </a:pPr>
            <a:r>
              <a:rPr lang="cs-CZ" dirty="0"/>
              <a:t>(3) </a:t>
            </a:r>
            <a:r>
              <a:rPr lang="cs-CZ" b="1" dirty="0"/>
              <a:t>Za přestupky poslanec nebo senátor podléhá jen disciplinární pravomoci komory, </a:t>
            </a:r>
            <a:r>
              <a:rPr lang="cs-CZ" dirty="0"/>
              <a:t>jejímž je členem, pokud zákon nestanoví jinak.</a:t>
            </a:r>
          </a:p>
          <a:p>
            <a:pPr marL="0" indent="0">
              <a:buNone/>
            </a:pPr>
            <a:r>
              <a:rPr lang="cs-CZ" dirty="0"/>
              <a:t>(4) Poslance ani senátora </a:t>
            </a:r>
            <a:r>
              <a:rPr lang="cs-CZ" b="1" dirty="0"/>
              <a:t>nelze trestně stíhat bez souhlasu komory, jejímž je členem. Odepře-li komora souhlas, je trestní stíhání po dobu trvání mandátu vyloučeno.</a:t>
            </a:r>
          </a:p>
          <a:p>
            <a:pPr marL="0" indent="0">
              <a:buNone/>
            </a:pPr>
            <a:r>
              <a:rPr lang="cs-CZ" dirty="0"/>
              <a:t>(5) Poslance nebo senátora lze </a:t>
            </a:r>
            <a:r>
              <a:rPr lang="cs-CZ" b="1" dirty="0"/>
              <a:t>zadržet, jen byl-li dopaden při páchání trestného činu nebo bezprostředně poté. Příslušný orgán je povinen zadržení ihned oznámit předsedovi komory, jejímž je zadržený členem; nedá-li předseda komory do 24 hodin od zadržení souhlas k odevzdání zadrženého soudu, je příslušný orgán povinen ho propustit</a:t>
            </a:r>
            <a:r>
              <a:rPr lang="cs-CZ" dirty="0"/>
              <a:t>. Na své první následující schůzi komora rozhodne o přípustnosti stíhání s konečnou platností. </a:t>
            </a:r>
          </a:p>
        </p:txBody>
      </p:sp>
    </p:spTree>
    <p:extLst>
      <p:ext uri="{BB962C8B-B14F-4D97-AF65-F5344CB8AC3E}">
        <p14:creationId xmlns:p14="http://schemas.microsoft.com/office/powerpoint/2010/main" xmlns="" val="3188114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836712"/>
            <a:ext cx="8229600" cy="5832648"/>
          </a:xfrm>
        </p:spPr>
        <p:txBody>
          <a:bodyPr>
            <a:normAutofit fontScale="62500" lnSpcReduction="20000"/>
          </a:bodyPr>
          <a:lstStyle/>
          <a:p>
            <a:pPr marL="0" indent="0">
              <a:buNone/>
            </a:pPr>
            <a:endParaRPr lang="cs-CZ" b="1" u="sng" dirty="0" smtClean="0"/>
          </a:p>
          <a:p>
            <a:pPr marL="0" indent="0">
              <a:buNone/>
            </a:pPr>
            <a:r>
              <a:rPr lang="cs-CZ" b="1" dirty="0" smtClean="0"/>
              <a:t>Relativně abstraktní</a:t>
            </a:r>
          </a:p>
          <a:p>
            <a:pPr marL="0" indent="0">
              <a:buNone/>
            </a:pPr>
            <a:endParaRPr lang="cs-CZ" dirty="0" smtClean="0"/>
          </a:p>
          <a:p>
            <a:pPr marL="0" indent="0">
              <a:buNone/>
            </a:pPr>
            <a:r>
              <a:rPr lang="cs-CZ" dirty="0" smtClean="0"/>
              <a:t>§ 1481 o</a:t>
            </a:r>
            <a:r>
              <a:rPr lang="cs-CZ" dirty="0" smtClean="0"/>
              <a:t>. z</a:t>
            </a:r>
            <a:r>
              <a:rPr lang="cs-CZ" dirty="0" smtClean="0"/>
              <a:t>.</a:t>
            </a:r>
            <a:endParaRPr lang="cs-CZ" dirty="0"/>
          </a:p>
          <a:p>
            <a:pPr marL="0" indent="0">
              <a:buNone/>
            </a:pPr>
            <a:r>
              <a:rPr lang="cs-CZ" dirty="0"/>
              <a:t>Z dědického práva je vyloučen, kdo se dopustil činu povahy úmyslného trestného činu proti zůstaviteli, jeho předku, potomku nebo manželu nebo zavrženíhodného činu proti zůstavitelově poslední vůli, zejména tím, že zůstavitele k projevu poslední vůle donutil nebo lstivě svedl, projev poslední vůle zůstaviteli překazil nebo jeho poslední pořízení zatajil, zfalšoval, podvrhl nebo úmyslně zničil, ledaže mu zůstavitel tento čin výslovně prominul</a:t>
            </a:r>
            <a:r>
              <a:rPr lang="cs-CZ" dirty="0" smtClean="0"/>
              <a:t>.</a:t>
            </a:r>
          </a:p>
          <a:p>
            <a:pPr marL="0" indent="0">
              <a:buNone/>
            </a:pPr>
            <a:r>
              <a:rPr lang="cs-CZ" dirty="0"/>
              <a:t>§ 1701</a:t>
            </a:r>
          </a:p>
          <a:p>
            <a:pPr marL="0" indent="0">
              <a:buNone/>
            </a:pPr>
            <a:r>
              <a:rPr lang="cs-CZ" i="1" dirty="0"/>
              <a:t>(1)</a:t>
            </a:r>
            <a:r>
              <a:rPr lang="cs-CZ" dirty="0"/>
              <a:t> Dluhy zůstavitele přecházejí na dědice, ledaže zákon stanoví jinak.</a:t>
            </a:r>
          </a:p>
          <a:p>
            <a:pPr marL="0" indent="0">
              <a:buNone/>
            </a:pPr>
            <a:r>
              <a:rPr lang="cs-CZ" i="1" dirty="0"/>
              <a:t>(2)</a:t>
            </a:r>
            <a:r>
              <a:rPr lang="cs-CZ" dirty="0"/>
              <a:t> Dědic je zavázán k úhradě nákladů zůstavitelova pohřbení a opatření zůstavitelova hrobového místa, ledaže tyto náklady byly z pozůstalosti uhrazeny podle § 114 odst. 2</a:t>
            </a:r>
            <a:r>
              <a:rPr lang="cs-CZ" dirty="0" smtClean="0"/>
              <a:t>.</a:t>
            </a:r>
          </a:p>
          <a:p>
            <a:pPr marL="0" indent="0">
              <a:buNone/>
            </a:pPr>
            <a:r>
              <a:rPr lang="cs-CZ" dirty="0"/>
              <a:t>§ 1704</a:t>
            </a:r>
          </a:p>
          <a:p>
            <a:pPr marL="0" indent="0">
              <a:buNone/>
            </a:pPr>
            <a:r>
              <a:rPr lang="cs-CZ" dirty="0"/>
              <a:t>Neuplatnil-li dědic výhradu soupisu, hradí dluhy zůstavitele v plném rozsahu. Neuplatnilo-li výhradu soupisu více dědiců, hradí dluhy zůstavitele společně a nerozdílně</a:t>
            </a:r>
            <a:r>
              <a:rPr lang="cs-CZ" dirty="0" smtClean="0"/>
              <a:t>.</a:t>
            </a:r>
          </a:p>
          <a:p>
            <a:pPr marL="0" indent="0">
              <a:buNone/>
            </a:pPr>
            <a:endParaRPr lang="cs-CZ" dirty="0" smtClean="0"/>
          </a:p>
          <a:p>
            <a:pPr marL="0" indent="0">
              <a:buNone/>
            </a:pPr>
            <a:endParaRPr lang="cs-CZ" dirty="0"/>
          </a:p>
          <a:p>
            <a:pPr marL="0" indent="0">
              <a:buNone/>
            </a:pPr>
            <a:endParaRPr lang="cs-CZ" dirty="0" smtClean="0"/>
          </a:p>
          <a:p>
            <a:pPr marL="0" indent="0">
              <a:buNone/>
            </a:pPr>
            <a:endParaRPr lang="cs-CZ" dirty="0"/>
          </a:p>
        </p:txBody>
      </p:sp>
      <p:sp>
        <p:nvSpPr>
          <p:cNvPr id="4" name="Nadpis 1"/>
          <p:cNvSpPr>
            <a:spLocks noGrp="1"/>
          </p:cNvSpPr>
          <p:nvPr>
            <p:ph type="title"/>
          </p:nvPr>
        </p:nvSpPr>
        <p:spPr>
          <a:xfrm>
            <a:off x="552829" y="188640"/>
            <a:ext cx="8229600" cy="864096"/>
          </a:xfrm>
        </p:spPr>
        <p:txBody>
          <a:bodyPr>
            <a:normAutofit fontScale="90000"/>
          </a:bodyPr>
          <a:lstStyle/>
          <a:p>
            <a:r>
              <a:rPr lang="cs-CZ" sz="3600" dirty="0" smtClean="0"/>
              <a:t>PRÁVO I – </a:t>
            </a:r>
            <a:r>
              <a:rPr lang="cs-CZ" sz="3600" b="1" dirty="0" smtClean="0"/>
              <a:t>teorie právní normy </a:t>
            </a:r>
            <a:r>
              <a:rPr lang="cs-CZ" sz="3600" dirty="0" smtClean="0"/>
              <a:t>– hypotézy a dispozice</a:t>
            </a:r>
            <a:endParaRPr lang="cs-CZ" sz="36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1097360"/>
            <a:ext cx="8229600" cy="5760640"/>
          </a:xfrm>
        </p:spPr>
        <p:txBody>
          <a:bodyPr>
            <a:normAutofit fontScale="47500" lnSpcReduction="20000"/>
          </a:bodyPr>
          <a:lstStyle/>
          <a:p>
            <a:pPr marL="0" indent="0" algn="just">
              <a:buNone/>
            </a:pPr>
            <a:r>
              <a:rPr lang="cs-CZ" sz="3400" b="1" dirty="0" smtClean="0"/>
              <a:t>relativně </a:t>
            </a:r>
            <a:r>
              <a:rPr lang="cs-CZ" sz="3400" b="1" dirty="0"/>
              <a:t>konkrétní</a:t>
            </a:r>
          </a:p>
          <a:p>
            <a:pPr marL="0" indent="0" algn="just">
              <a:buNone/>
            </a:pPr>
            <a:endParaRPr lang="cs-CZ" sz="3400" dirty="0" smtClean="0"/>
          </a:p>
          <a:p>
            <a:pPr marL="0" indent="0" algn="just">
              <a:buNone/>
            </a:pPr>
            <a:r>
              <a:rPr lang="cs-CZ" sz="3400" dirty="0" smtClean="0"/>
              <a:t>§ 2953 </a:t>
            </a:r>
            <a:r>
              <a:rPr lang="cs-CZ" sz="3400" dirty="0" smtClean="0"/>
              <a:t>o. z</a:t>
            </a:r>
            <a:r>
              <a:rPr lang="cs-CZ" sz="3400" dirty="0" smtClean="0"/>
              <a:t>.</a:t>
            </a:r>
            <a:endParaRPr lang="cs-CZ" sz="3400" dirty="0"/>
          </a:p>
          <a:p>
            <a:pPr marL="0" indent="0" algn="just">
              <a:buNone/>
            </a:pPr>
            <a:endParaRPr lang="cs-CZ" sz="3400" b="1" dirty="0" smtClean="0"/>
          </a:p>
          <a:p>
            <a:pPr marL="0" indent="0" algn="just">
              <a:buNone/>
            </a:pPr>
            <a:r>
              <a:rPr lang="cs-CZ" sz="3400" b="1" dirty="0" smtClean="0"/>
              <a:t>Snížení </a:t>
            </a:r>
            <a:r>
              <a:rPr lang="cs-CZ" sz="3400" b="1" dirty="0"/>
              <a:t>náhrady</a:t>
            </a:r>
          </a:p>
          <a:p>
            <a:pPr marL="0" indent="0" algn="just">
              <a:buNone/>
            </a:pPr>
            <a:r>
              <a:rPr lang="cs-CZ" sz="3400" i="1" dirty="0"/>
              <a:t>(1)</a:t>
            </a:r>
            <a:r>
              <a:rPr lang="cs-CZ" sz="3400" dirty="0"/>
              <a:t> Z důvodů zvláštního zřetele hodných soud náhradu škody přiměřeně sníží. Vezme přitom zřetel zejména na to, jak ke škodě došlo, k osobním a majetkovým poměrům člověka, který škodu způsobil a odpovídá za ni, jakož i k poměrům poškozeného. Náhradu nelze snížit, byla-li škoda způsobena úmyslně.</a:t>
            </a:r>
          </a:p>
          <a:p>
            <a:pPr marL="0" indent="0" algn="just">
              <a:buNone/>
            </a:pPr>
            <a:r>
              <a:rPr lang="cs-CZ" sz="3400" i="1" dirty="0"/>
              <a:t>(2)</a:t>
            </a:r>
            <a:r>
              <a:rPr lang="cs-CZ" sz="3400" dirty="0"/>
              <a:t> Odstavec 1 se nepoužije, způsobil-li škodu ten, kdo se hlásil k odbornému výkonu jako příslušník určitého stavu nebo povolání, porušením odborné péče.</a:t>
            </a:r>
          </a:p>
          <a:p>
            <a:pPr marL="0" indent="0" algn="just">
              <a:buNone/>
            </a:pPr>
            <a:endParaRPr lang="cs-CZ" sz="3400" dirty="0" smtClean="0"/>
          </a:p>
          <a:p>
            <a:pPr marL="0" indent="0" algn="just">
              <a:buNone/>
            </a:pPr>
            <a:r>
              <a:rPr lang="cs-CZ" sz="2300" dirty="0"/>
              <a:t>§ </a:t>
            </a:r>
            <a:r>
              <a:rPr lang="cs-CZ" sz="2300" dirty="0" smtClean="0"/>
              <a:t>69  </a:t>
            </a:r>
            <a:r>
              <a:rPr lang="cs-CZ" sz="2300" dirty="0" smtClean="0"/>
              <a:t>z</a:t>
            </a:r>
            <a:r>
              <a:rPr lang="cs-CZ" sz="2300" dirty="0" smtClean="0"/>
              <a:t>. p</a:t>
            </a:r>
            <a:r>
              <a:rPr lang="cs-CZ" sz="2300" dirty="0" smtClean="0"/>
              <a:t>.</a:t>
            </a:r>
            <a:endParaRPr lang="cs-CZ" sz="3400" dirty="0" smtClean="0"/>
          </a:p>
          <a:p>
            <a:pPr marL="514350" indent="-514350" algn="just">
              <a:buAutoNum type="arabicParenBoth"/>
            </a:pPr>
            <a:r>
              <a:rPr lang="cs-CZ" sz="3400" dirty="0" smtClean="0"/>
              <a:t>Dal-li </a:t>
            </a:r>
            <a:r>
              <a:rPr lang="cs-CZ" sz="3400" dirty="0"/>
              <a:t>zaměstnavatel zaměstnanci neplatnou výpověď nebo zrušil-li s ním zaměstnavatel neplatně pracovní poměr okamžitě nebo ve zkušební době, a oznámil-li zaměstnanec zaměstnavateli bez zbytečného odkladu písemně, že trvá na tom, aby ho dále zaměstnával, jeho pracovní poměr trvá i nadále a zaměstnavatel je povinen poskytnout mu náhradu mzdy nebo platu. Náhrada podle věty první přísluší zaměstnanci ve výši průměrného výdělku ode dne, kdy oznámil zaměstnavateli, že trvá na dalším zaměstnávání, až do doby, kdy mu zaměstnavatel umožní pokračovat v práci nebo kdy dojde k platnému skončení pracovního poměru</a:t>
            </a:r>
            <a:r>
              <a:rPr lang="cs-CZ" sz="3400" dirty="0" smtClean="0"/>
              <a:t>.</a:t>
            </a:r>
          </a:p>
          <a:p>
            <a:pPr algn="just">
              <a:buNone/>
            </a:pPr>
            <a:r>
              <a:rPr lang="cs-CZ" sz="3400" dirty="0" smtClean="0"/>
              <a:t>(</a:t>
            </a:r>
            <a:r>
              <a:rPr lang="cs-CZ" sz="3400" dirty="0"/>
              <a:t>2) Přesahuje-li celková doba, za kterou by měla zaměstnanci příslušet náhrada mzdy nebo platu, 6 měsíců, může soud na návrh zaměstnavatele jeho povinnost k náhradě mzdy nebo platu za další dobu přiměřeně snížit; soud při svém rozhodování přihlédne zejména k tomu, zda byl zaměstnanec mezitím jinde zaměstnán, jakou práci tam konal a jakého výdělku dosáhl nebo z jakého důvodu se do práce nezapojil.</a:t>
            </a:r>
            <a:endParaRPr lang="cs-CZ" sz="3400" dirty="0"/>
          </a:p>
          <a:p>
            <a:pPr marL="0" indent="0">
              <a:buNone/>
            </a:pPr>
            <a:endParaRPr lang="cs-CZ" sz="2000" b="1" dirty="0"/>
          </a:p>
          <a:p>
            <a:pPr marL="0" indent="0">
              <a:buNone/>
            </a:pPr>
            <a:endParaRPr lang="cs-CZ" dirty="0"/>
          </a:p>
        </p:txBody>
      </p:sp>
      <p:sp>
        <p:nvSpPr>
          <p:cNvPr id="4" name="Nadpis 1"/>
          <p:cNvSpPr>
            <a:spLocks noGrp="1"/>
          </p:cNvSpPr>
          <p:nvPr>
            <p:ph type="title"/>
          </p:nvPr>
        </p:nvSpPr>
        <p:spPr>
          <a:xfrm>
            <a:off x="457200" y="274638"/>
            <a:ext cx="8229600" cy="778098"/>
          </a:xfrm>
        </p:spPr>
        <p:txBody>
          <a:bodyPr>
            <a:normAutofit/>
          </a:bodyPr>
          <a:lstStyle/>
          <a:p>
            <a:r>
              <a:rPr lang="cs-CZ" sz="2800" dirty="0" smtClean="0"/>
              <a:t>PRÁVO I – </a:t>
            </a:r>
            <a:r>
              <a:rPr lang="cs-CZ" sz="2800" b="1" dirty="0"/>
              <a:t>teorie právní normy </a:t>
            </a:r>
            <a:r>
              <a:rPr lang="cs-CZ" sz="2800" dirty="0"/>
              <a:t>– hypotézy a dispozice</a:t>
            </a:r>
            <a:endParaRPr lang="cs-CZ" sz="2800" b="1" dirty="0"/>
          </a:p>
        </p:txBody>
      </p:sp>
    </p:spTree>
    <p:extLst>
      <p:ext uri="{BB962C8B-B14F-4D97-AF65-F5344CB8AC3E}">
        <p14:creationId xmlns:p14="http://schemas.microsoft.com/office/powerpoint/2010/main" xmlns="" val="1617713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a:t>PRÁVO I </a:t>
            </a:r>
            <a:r>
              <a:rPr lang="cs-CZ" sz="3200" dirty="0" smtClean="0"/>
              <a:t>– </a:t>
            </a:r>
            <a:r>
              <a:rPr lang="cs-CZ" sz="3200" b="1" dirty="0" smtClean="0"/>
              <a:t>teorie </a:t>
            </a:r>
            <a:r>
              <a:rPr lang="cs-CZ" sz="3200" b="1" dirty="0"/>
              <a:t>právní normy – </a:t>
            </a:r>
            <a:r>
              <a:rPr lang="cs-CZ" sz="3200" b="1" dirty="0" smtClean="0"/>
              <a:t>normy dispozitivní a kogentní</a:t>
            </a:r>
            <a:endParaRPr lang="cs-CZ" sz="3200" dirty="0"/>
          </a:p>
        </p:txBody>
      </p:sp>
      <p:sp>
        <p:nvSpPr>
          <p:cNvPr id="3" name="Zástupný symbol pro obsah 2"/>
          <p:cNvSpPr>
            <a:spLocks noGrp="1"/>
          </p:cNvSpPr>
          <p:nvPr>
            <p:ph idx="1"/>
          </p:nvPr>
        </p:nvSpPr>
        <p:spPr/>
        <p:txBody>
          <a:bodyPr>
            <a:normAutofit fontScale="55000" lnSpcReduction="20000"/>
          </a:bodyPr>
          <a:lstStyle/>
          <a:p>
            <a:pPr marL="0" indent="0">
              <a:buNone/>
            </a:pPr>
            <a:endParaRPr lang="cs-CZ" dirty="0" smtClean="0"/>
          </a:p>
          <a:p>
            <a:pPr marL="0" indent="0">
              <a:buNone/>
            </a:pPr>
            <a:r>
              <a:rPr lang="cs-CZ" dirty="0" smtClean="0"/>
              <a:t>Dispozitivní</a:t>
            </a:r>
          </a:p>
          <a:p>
            <a:pPr marL="0" indent="0">
              <a:buNone/>
            </a:pPr>
            <a:r>
              <a:rPr lang="cs-CZ" dirty="0" smtClean="0"/>
              <a:t>§ </a:t>
            </a:r>
            <a:r>
              <a:rPr lang="cs-CZ" dirty="0"/>
              <a:t>692</a:t>
            </a:r>
          </a:p>
          <a:p>
            <a:pPr marL="0" indent="0">
              <a:buNone/>
            </a:pPr>
            <a:r>
              <a:rPr lang="cs-CZ" b="1" dirty="0"/>
              <a:t>Rozhodování o záležitostech rodiny</a:t>
            </a:r>
          </a:p>
          <a:p>
            <a:pPr marL="0" indent="0">
              <a:buNone/>
            </a:pPr>
            <a:r>
              <a:rPr lang="cs-CZ" i="1" dirty="0"/>
              <a:t>(1)</a:t>
            </a:r>
            <a:r>
              <a:rPr lang="cs-CZ" dirty="0"/>
              <a:t> O záležitostech rodiny, včetně volby umístění rodinné domácnosti, popřípadě domácnosti jednoho z manželů a dalších členů rodiny, především dětí, které nenabyly plné svéprávnosti, a o způsobu života rodiny, se mají manželé dohodnout.</a:t>
            </a:r>
          </a:p>
          <a:p>
            <a:pPr marL="0" indent="0">
              <a:buNone/>
            </a:pPr>
            <a:r>
              <a:rPr lang="cs-CZ" i="1" dirty="0"/>
              <a:t>(2)</a:t>
            </a:r>
            <a:r>
              <a:rPr lang="cs-CZ" dirty="0"/>
              <a:t> Nedohodnou-li se manželé o podstatné záležitosti rodiny, může soud na návrh jednoho z nich nahradit svým rozhodnutím souhlas druhého manžela, odmítá-li svůj souhlas v takové záležitosti rodinného života bez vážného důvodu a v rozporu se zájmem rodiny, anebo není-li schopen vůli projevit. Soud však vede manžele především k dohodě</a:t>
            </a:r>
            <a:r>
              <a:rPr lang="cs-CZ" dirty="0" smtClean="0"/>
              <a:t>.</a:t>
            </a:r>
          </a:p>
          <a:p>
            <a:pPr marL="0" indent="0">
              <a:buNone/>
            </a:pPr>
            <a:endParaRPr lang="cs-CZ" dirty="0" smtClean="0"/>
          </a:p>
          <a:p>
            <a:pPr marL="0" indent="0">
              <a:buNone/>
            </a:pPr>
            <a:r>
              <a:rPr lang="cs-CZ" dirty="0" smtClean="0"/>
              <a:t>§ </a:t>
            </a:r>
            <a:r>
              <a:rPr lang="cs-CZ" dirty="0"/>
              <a:t>740</a:t>
            </a:r>
          </a:p>
          <a:p>
            <a:pPr marL="0" indent="0">
              <a:buNone/>
            </a:pPr>
            <a:r>
              <a:rPr lang="cs-CZ" dirty="0"/>
              <a:t>Nedohodnou-li se manželé o vypořádání, může každý z nich navrhnout, aby rozhodl soud. O vypořádání rozhoduje soud podle stavu, kdy nastaly účinky zúžení, zrušení nebo zániku společného jmění.</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xmlns="" val="703482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400" dirty="0"/>
              <a:t>PRÁVO I – </a:t>
            </a:r>
            <a:r>
              <a:rPr lang="cs-CZ" sz="2400" b="1" dirty="0"/>
              <a:t>teorie právní normy – normy dispozitivní a kogentní</a:t>
            </a:r>
            <a:endParaRPr lang="cs-CZ" sz="2400" dirty="0"/>
          </a:p>
        </p:txBody>
      </p:sp>
      <p:sp>
        <p:nvSpPr>
          <p:cNvPr id="3" name="Zástupný symbol pro obsah 2"/>
          <p:cNvSpPr>
            <a:spLocks noGrp="1"/>
          </p:cNvSpPr>
          <p:nvPr>
            <p:ph idx="1"/>
          </p:nvPr>
        </p:nvSpPr>
        <p:spPr>
          <a:xfrm>
            <a:off x="457200" y="1052736"/>
            <a:ext cx="8229600" cy="5544616"/>
          </a:xfrm>
        </p:spPr>
        <p:txBody>
          <a:bodyPr>
            <a:normAutofit fontScale="40000" lnSpcReduction="20000"/>
          </a:bodyPr>
          <a:lstStyle/>
          <a:p>
            <a:pPr marL="0" indent="0">
              <a:buNone/>
            </a:pPr>
            <a:r>
              <a:rPr lang="cs-CZ" sz="3500" b="1" dirty="0"/>
              <a:t>Rozvod manželství</a:t>
            </a:r>
          </a:p>
          <a:p>
            <a:pPr marL="0" indent="0">
              <a:buNone/>
            </a:pPr>
            <a:r>
              <a:rPr lang="cs-CZ" sz="3500" dirty="0"/>
              <a:t>§ 755</a:t>
            </a:r>
          </a:p>
          <a:p>
            <a:pPr marL="0" indent="0">
              <a:buNone/>
            </a:pPr>
            <a:r>
              <a:rPr lang="cs-CZ" sz="3500" i="1" dirty="0"/>
              <a:t>(1)</a:t>
            </a:r>
            <a:r>
              <a:rPr lang="cs-CZ" sz="3500" dirty="0"/>
              <a:t> Manželství může být rozvedeno, je-li soužití manželů hluboce, trvale a nenapravitelně rozvráceno a nelze očekávat jeho obnovení.</a:t>
            </a:r>
          </a:p>
          <a:p>
            <a:pPr marL="0" indent="0">
              <a:buNone/>
            </a:pPr>
            <a:r>
              <a:rPr lang="cs-CZ" sz="3500" i="1" dirty="0"/>
              <a:t>(2)</a:t>
            </a:r>
            <a:r>
              <a:rPr lang="cs-CZ" sz="3500" dirty="0"/>
              <a:t> Přesto, že je soužití manželů rozvráceno, nemůže být manželství rozvedeno, byl-li by rozvod v rozporu</a:t>
            </a:r>
          </a:p>
          <a:p>
            <a:pPr marL="0" indent="0">
              <a:buNone/>
            </a:pPr>
            <a:r>
              <a:rPr lang="cs-CZ" sz="3500" i="1" dirty="0"/>
              <a:t>a)</a:t>
            </a:r>
            <a:r>
              <a:rPr lang="cs-CZ" sz="3500" dirty="0"/>
              <a:t> se zájmem nezletilého dítěte manželů, které nenabylo plné svéprávnosti, který je dán zvláštními důvody, přičemž zájem dítěte na trvání manželství soud zjistí i dotazem u opatrovníka jmenovaného soudem pro řízení o úpravu poměrů k dítěti na dobu po rozvodu, nebo</a:t>
            </a:r>
          </a:p>
          <a:p>
            <a:pPr marL="0" indent="0">
              <a:buNone/>
            </a:pPr>
            <a:r>
              <a:rPr lang="cs-CZ" sz="3500" i="1" dirty="0"/>
              <a:t>b)</a:t>
            </a:r>
            <a:r>
              <a:rPr lang="cs-CZ" sz="3500" dirty="0"/>
              <a:t> se zájmem manžela, který se na rozvratu porušením manželských povinností převážně nepodílel a kterému by byla rozvodem způsobena zvlášť závažná újma s tím, že mimořádné okolnosti svědčí ve prospěch zachování manželství, ledaže manželé spolu již nežijí alespoň po dobu tří let.</a:t>
            </a:r>
          </a:p>
          <a:p>
            <a:pPr marL="0" indent="0">
              <a:buNone/>
            </a:pPr>
            <a:r>
              <a:rPr lang="cs-CZ" sz="3500" i="1" dirty="0"/>
              <a:t>(3)</a:t>
            </a:r>
            <a:r>
              <a:rPr lang="cs-CZ" sz="3500" dirty="0"/>
              <a:t> Mají-li manželé nezletilé dítě, které není plně svéprávné, soud manželství nerozvede, dokud nerozhodne o poměrech dítěte v době po rozvodu manželů.</a:t>
            </a:r>
          </a:p>
          <a:p>
            <a:pPr marL="0" indent="0">
              <a:buNone/>
            </a:pPr>
            <a:r>
              <a:rPr lang="cs-CZ" sz="3500" dirty="0"/>
              <a:t>§ 756</a:t>
            </a:r>
          </a:p>
          <a:p>
            <a:pPr marL="0" indent="0">
              <a:buNone/>
            </a:pPr>
            <a:r>
              <a:rPr lang="cs-CZ" sz="3500" dirty="0"/>
              <a:t>Soud, který rozhoduje o rozvodu manželství, zjišťuje existenci rozvratu manželství, a přitom zjišťuje jeho příčiny, pokud dále není stanoveno jinak.</a:t>
            </a:r>
          </a:p>
          <a:p>
            <a:pPr marL="0" indent="0">
              <a:buNone/>
            </a:pPr>
            <a:r>
              <a:rPr lang="cs-CZ" sz="3500" dirty="0"/>
              <a:t>§ 757</a:t>
            </a:r>
          </a:p>
          <a:p>
            <a:pPr marL="0" indent="0">
              <a:buNone/>
            </a:pPr>
            <a:r>
              <a:rPr lang="cs-CZ" sz="3500" i="1" dirty="0"/>
              <a:t>(1)</a:t>
            </a:r>
            <a:r>
              <a:rPr lang="cs-CZ" sz="3500" dirty="0"/>
              <a:t> Připojí-li se manžel k návrhu na rozvod manželství, který podá druhý z manželů, soud manželství rozvede, aniž zjišťuje příčiny rozvratu manželství, dojde-li k závěru, že shodné tvrzení manželů, pokud se jedná o rozvrat manželství a o záměr dosáhnout rozvodu, je pravdivé a pokud</a:t>
            </a:r>
          </a:p>
          <a:p>
            <a:pPr marL="0" indent="0">
              <a:buNone/>
            </a:pPr>
            <a:r>
              <a:rPr lang="cs-CZ" sz="3500" i="1" dirty="0"/>
              <a:t>a)</a:t>
            </a:r>
            <a:r>
              <a:rPr lang="cs-CZ" sz="3500" dirty="0"/>
              <a:t> ke dni zahájení řízení o rozvod trvalo manželství nejméně jeden rok a manželé spolu déle než šest měsíců nežijí,</a:t>
            </a:r>
          </a:p>
          <a:p>
            <a:pPr marL="0" indent="0">
              <a:buNone/>
            </a:pPr>
            <a:r>
              <a:rPr lang="cs-CZ" sz="3500" i="1" dirty="0"/>
              <a:t>b)</a:t>
            </a:r>
            <a:r>
              <a:rPr lang="cs-CZ" sz="3500" dirty="0"/>
              <a:t> manželé, kteří jsou rodiči nezletilého dítěte, které nenabylo plné svéprávnosti, se dohodli na úpravě poměrů tohoto dítěte pro dobu po rozvodu a soud jejich dohodu schválil,</a:t>
            </a:r>
          </a:p>
          <a:p>
            <a:pPr marL="0" indent="0">
              <a:buNone/>
            </a:pPr>
            <a:r>
              <a:rPr lang="cs-CZ" sz="3500" i="1" dirty="0"/>
              <a:t>c)</a:t>
            </a:r>
            <a:r>
              <a:rPr lang="cs-CZ" sz="3500" dirty="0"/>
              <a:t> manželé se dohodli na úpravě svých majetkových poměrů, svého bydlení, a popřípadě výživného pro dobu po tomto rozvodu.</a:t>
            </a:r>
          </a:p>
          <a:p>
            <a:pPr marL="0" indent="0">
              <a:buNone/>
            </a:pPr>
            <a:r>
              <a:rPr lang="cs-CZ" sz="3500" i="1" dirty="0"/>
              <a:t>(2)</a:t>
            </a:r>
            <a:r>
              <a:rPr lang="cs-CZ" sz="3500" dirty="0"/>
              <a:t> Dohody uvedené v odstavci 1 písm. c) vyžadují písemnou formu a podpisy musí být úředně ověřeny.</a:t>
            </a:r>
          </a:p>
          <a:p>
            <a:pPr marL="0" indent="0">
              <a:buNone/>
            </a:pPr>
            <a:endParaRPr lang="cs-CZ" b="1" dirty="0"/>
          </a:p>
        </p:txBody>
      </p:sp>
    </p:spTree>
    <p:extLst>
      <p:ext uri="{BB962C8B-B14F-4D97-AF65-F5344CB8AC3E}">
        <p14:creationId xmlns:p14="http://schemas.microsoft.com/office/powerpoint/2010/main" xmlns="" val="2386451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60648"/>
            <a:ext cx="8229600" cy="1143000"/>
          </a:xfrm>
        </p:spPr>
        <p:txBody>
          <a:bodyPr>
            <a:noAutofit/>
          </a:bodyPr>
          <a:lstStyle/>
          <a:p>
            <a:r>
              <a:rPr lang="cs-CZ" sz="2800" dirty="0"/>
              <a:t>PRÁVO I – </a:t>
            </a:r>
            <a:r>
              <a:rPr lang="cs-CZ" sz="2800" b="1" dirty="0"/>
              <a:t>teorie právní normy – normy dispozitivní a kogentní</a:t>
            </a:r>
            <a:endParaRPr lang="cs-CZ" sz="2800" dirty="0"/>
          </a:p>
        </p:txBody>
      </p:sp>
      <p:sp>
        <p:nvSpPr>
          <p:cNvPr id="3" name="Zástupný symbol pro obsah 2"/>
          <p:cNvSpPr>
            <a:spLocks noGrp="1"/>
          </p:cNvSpPr>
          <p:nvPr>
            <p:ph idx="1"/>
          </p:nvPr>
        </p:nvSpPr>
        <p:spPr/>
        <p:txBody>
          <a:bodyPr>
            <a:normAutofit fontScale="77500" lnSpcReduction="20000"/>
          </a:bodyPr>
          <a:lstStyle/>
          <a:p>
            <a:r>
              <a:rPr lang="cs-CZ" dirty="0"/>
              <a:t>§ 196</a:t>
            </a:r>
          </a:p>
          <a:p>
            <a:r>
              <a:rPr lang="cs-CZ" b="1" dirty="0"/>
              <a:t>Zanedbání povinné výživy</a:t>
            </a:r>
          </a:p>
          <a:p>
            <a:r>
              <a:rPr lang="cs-CZ" i="1" dirty="0"/>
              <a:t>(1)</a:t>
            </a:r>
            <a:r>
              <a:rPr lang="cs-CZ" dirty="0"/>
              <a:t> Kdo </a:t>
            </a:r>
            <a:r>
              <a:rPr lang="cs-CZ" b="1" dirty="0"/>
              <a:t>neplní, byť i z nedbalosti, svou zákonnou povinnost vyživovat nebo zaopatřovat jiného po dobu delší než čtyři měsíce</a:t>
            </a:r>
            <a:r>
              <a:rPr lang="cs-CZ" dirty="0"/>
              <a:t>, bude potrestán odnětím svobody až na jeden rok.</a:t>
            </a:r>
          </a:p>
          <a:p>
            <a:r>
              <a:rPr lang="cs-CZ" i="1" dirty="0"/>
              <a:t>(2)</a:t>
            </a:r>
            <a:r>
              <a:rPr lang="cs-CZ" dirty="0"/>
              <a:t> Kdo se úmyslně vyhýbá plnění své zákonné povinnosti vyživovat nebo zaopatřovat jiného po dobu delší než čtyři měsíce, bude potrestán odnětím svobody až na dvě léta.</a:t>
            </a:r>
          </a:p>
          <a:p>
            <a:r>
              <a:rPr lang="cs-CZ" i="1" dirty="0"/>
              <a:t>(3)</a:t>
            </a:r>
            <a:r>
              <a:rPr lang="cs-CZ" dirty="0"/>
              <a:t> Odnětím svobody na šest měsíců až tři léta bude pachatel potrestán, vydá-li činem uvedeným v odstavci 1 nebo 2 oprávněnou osobu nebezpečí nouze.</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xmlns="" val="2110797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800" dirty="0"/>
              <a:t>PRÁVO I – </a:t>
            </a:r>
            <a:r>
              <a:rPr lang="cs-CZ" sz="2800" b="1" dirty="0"/>
              <a:t>teorie právní normy – časová působnost</a:t>
            </a:r>
            <a:endParaRPr lang="cs-CZ" sz="2800" dirty="0"/>
          </a:p>
        </p:txBody>
      </p:sp>
      <p:sp>
        <p:nvSpPr>
          <p:cNvPr id="3" name="Zástupný symbol pro obsah 2"/>
          <p:cNvSpPr>
            <a:spLocks noGrp="1"/>
          </p:cNvSpPr>
          <p:nvPr>
            <p:ph idx="1"/>
          </p:nvPr>
        </p:nvSpPr>
        <p:spPr/>
        <p:txBody>
          <a:bodyPr>
            <a:normAutofit fontScale="62500" lnSpcReduction="20000"/>
          </a:bodyPr>
          <a:lstStyle/>
          <a:p>
            <a:pPr marL="0" indent="0">
              <a:buNone/>
            </a:pPr>
            <a:r>
              <a:rPr lang="cs-CZ" b="1" dirty="0" smtClean="0"/>
              <a:t>Platnost x účinnost</a:t>
            </a:r>
          </a:p>
          <a:p>
            <a:pPr marL="0" indent="0">
              <a:buNone/>
            </a:pPr>
            <a:endParaRPr lang="cs-CZ" sz="1800" dirty="0" smtClean="0"/>
          </a:p>
          <a:p>
            <a:pPr marL="0" indent="0">
              <a:buNone/>
            </a:pPr>
            <a:r>
              <a:rPr lang="cs-CZ" sz="1800" dirty="0" smtClean="0"/>
              <a:t>Článek </a:t>
            </a:r>
            <a:r>
              <a:rPr lang="cs-CZ" sz="1800" dirty="0"/>
              <a:t>52</a:t>
            </a:r>
          </a:p>
          <a:p>
            <a:pPr marL="0" indent="0">
              <a:buNone/>
            </a:pPr>
            <a:r>
              <a:rPr lang="cs-CZ" sz="1800" dirty="0" smtClean="0"/>
              <a:t>(</a:t>
            </a:r>
            <a:r>
              <a:rPr lang="cs-CZ" sz="1800" dirty="0"/>
              <a:t>1) K platnosti zákona je třeba, aby byl vyhlášen.</a:t>
            </a:r>
          </a:p>
          <a:p>
            <a:pPr marL="0" indent="0">
              <a:buNone/>
            </a:pPr>
            <a:r>
              <a:rPr lang="cs-CZ" sz="1800" dirty="0"/>
              <a:t>(2) Způsob vyhlášení zákona a mezinárodní smlouvy stanoví zákon</a:t>
            </a:r>
            <a:r>
              <a:rPr lang="cs-CZ" sz="1800" dirty="0" smtClean="0"/>
              <a:t>.</a:t>
            </a:r>
          </a:p>
          <a:p>
            <a:pPr marL="0" indent="0">
              <a:buNone/>
            </a:pPr>
            <a:endParaRPr lang="cs-CZ" sz="1800" dirty="0"/>
          </a:p>
          <a:p>
            <a:pPr marL="0" indent="0">
              <a:buNone/>
            </a:pPr>
            <a:r>
              <a:rPr lang="cs-CZ" sz="1800" dirty="0"/>
              <a:t>§ 3</a:t>
            </a:r>
          </a:p>
          <a:p>
            <a:pPr marL="0" indent="0">
              <a:buNone/>
            </a:pPr>
            <a:endParaRPr lang="cs-CZ" sz="1800" dirty="0"/>
          </a:p>
          <a:p>
            <a:pPr marL="0" indent="0">
              <a:buNone/>
            </a:pPr>
            <a:r>
              <a:rPr lang="cs-CZ" sz="1800" dirty="0"/>
              <a:t>Platnost a účinnost právních předpisů</a:t>
            </a:r>
          </a:p>
          <a:p>
            <a:pPr marL="0" indent="0">
              <a:buNone/>
            </a:pPr>
            <a:endParaRPr lang="cs-CZ" sz="1800" dirty="0"/>
          </a:p>
          <a:p>
            <a:pPr marL="0" indent="0">
              <a:buNone/>
            </a:pPr>
            <a:r>
              <a:rPr lang="cs-CZ" sz="1800" dirty="0"/>
              <a:t>(1) Právní předpisy nabývají platnosti dnem jejich vyhlášení ve Sbírce zákonů.</a:t>
            </a:r>
          </a:p>
          <a:p>
            <a:pPr marL="0" indent="0">
              <a:buNone/>
            </a:pPr>
            <a:endParaRPr lang="cs-CZ" sz="1800" dirty="0"/>
          </a:p>
          <a:p>
            <a:pPr marL="0" indent="0">
              <a:buNone/>
            </a:pPr>
            <a:r>
              <a:rPr lang="cs-CZ" sz="1800" dirty="0"/>
              <a:t>(2) Dnem vyhlášení právního předpisu je den rozeslání příslušné částky Sbírky zákonů, uvedený v jejím záhlaví.</a:t>
            </a:r>
          </a:p>
          <a:p>
            <a:pPr marL="0" indent="0">
              <a:buNone/>
            </a:pPr>
            <a:endParaRPr lang="cs-CZ" sz="1800" dirty="0"/>
          </a:p>
          <a:p>
            <a:pPr marL="0" indent="0">
              <a:buNone/>
            </a:pPr>
            <a:r>
              <a:rPr lang="cs-CZ" sz="1800" dirty="0"/>
              <a:t>(3) Pokud není stanovena účinnost pozdější, nabývají právní předpisy účinnosti patnáctým dnem po vyhlášení. Vyžaduje-li to naléhavý obecný zájem, lze výjimečně stanovit dřívější počátek účinnosti, nejdříve však dnem vyhlášení.</a:t>
            </a:r>
          </a:p>
          <a:p>
            <a:pPr marL="0" indent="0">
              <a:buNone/>
            </a:pPr>
            <a:endParaRPr lang="cs-CZ" sz="1800" dirty="0"/>
          </a:p>
          <a:p>
            <a:pPr marL="0" indent="0">
              <a:buNone/>
            </a:pPr>
            <a:r>
              <a:rPr lang="cs-CZ" sz="1800" dirty="0"/>
              <a:t>(4) Právní předpisy uvedené v § 1 odst. 1 písm. d) a e) mohou být vyhlášeny nejdříve dnem, v němž je vyhlášen zákon, k jehož provedení jsou vydány; účinnosti mohou nabýt nejdříve dnem, k němuž nabývá účinnosti zákon, k jehož provedení jsou vydány. </a:t>
            </a:r>
          </a:p>
          <a:p>
            <a:pPr marL="0" indent="0">
              <a:buNone/>
            </a:pPr>
            <a:endParaRPr lang="cs-CZ" b="1" dirty="0" smtClean="0"/>
          </a:p>
          <a:p>
            <a:pPr marL="0" indent="0">
              <a:buNone/>
            </a:pPr>
            <a:r>
              <a:rPr lang="cs-CZ" b="1" dirty="0" err="1" smtClean="0"/>
              <a:t>Vacatio</a:t>
            </a:r>
            <a:r>
              <a:rPr lang="cs-CZ" b="1" dirty="0" smtClean="0"/>
              <a:t> </a:t>
            </a:r>
            <a:r>
              <a:rPr lang="cs-CZ" b="1" dirty="0" err="1" smtClean="0"/>
              <a:t>legis</a:t>
            </a:r>
            <a:endParaRPr lang="cs-CZ" b="1" dirty="0" smtClean="0"/>
          </a:p>
          <a:p>
            <a:pPr marL="0" indent="0">
              <a:buNone/>
            </a:pPr>
            <a:endParaRPr lang="cs-CZ" b="1" dirty="0" smtClean="0"/>
          </a:p>
          <a:p>
            <a:pPr marL="0" indent="0">
              <a:buNone/>
            </a:pPr>
            <a:r>
              <a:rPr lang="cs-CZ" b="1" dirty="0" smtClean="0"/>
              <a:t>Retroaktivita právní normy: pravá x nepravá</a:t>
            </a:r>
            <a:endParaRPr lang="cs-CZ" b="1" dirty="0"/>
          </a:p>
        </p:txBody>
      </p:sp>
    </p:spTree>
    <p:extLst>
      <p:ext uri="{BB962C8B-B14F-4D97-AF65-F5344CB8AC3E}">
        <p14:creationId xmlns:p14="http://schemas.microsoft.com/office/powerpoint/2010/main" xmlns="" val="15750051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noAutofit/>
          </a:bodyPr>
          <a:lstStyle/>
          <a:p>
            <a:r>
              <a:rPr lang="cs-CZ" sz="2800" dirty="0"/>
              <a:t>PRÁVO I – </a:t>
            </a:r>
            <a:r>
              <a:rPr lang="cs-CZ" sz="2800" b="1" dirty="0"/>
              <a:t>teorie právní normy – časová působnost</a:t>
            </a:r>
            <a:endParaRPr lang="cs-CZ" sz="2800" dirty="0"/>
          </a:p>
        </p:txBody>
      </p:sp>
      <p:sp>
        <p:nvSpPr>
          <p:cNvPr id="3" name="Zástupný symbol pro obsah 2"/>
          <p:cNvSpPr>
            <a:spLocks noGrp="1"/>
          </p:cNvSpPr>
          <p:nvPr>
            <p:ph idx="1"/>
          </p:nvPr>
        </p:nvSpPr>
        <p:spPr>
          <a:xfrm>
            <a:off x="457200" y="1124744"/>
            <a:ext cx="8229600" cy="5328592"/>
          </a:xfrm>
        </p:spPr>
        <p:txBody>
          <a:bodyPr>
            <a:normAutofit fontScale="47500" lnSpcReduction="20000"/>
          </a:bodyPr>
          <a:lstStyle/>
          <a:p>
            <a:pPr marL="0" indent="0" algn="ctr">
              <a:buNone/>
            </a:pPr>
            <a:r>
              <a:rPr lang="cs-CZ" dirty="0" smtClean="0"/>
              <a:t>Zákon č. 40/2009</a:t>
            </a:r>
          </a:p>
          <a:p>
            <a:pPr marL="0" indent="0" algn="ctr">
              <a:buNone/>
            </a:pPr>
            <a:endParaRPr lang="cs-CZ" dirty="0" smtClean="0"/>
          </a:p>
          <a:p>
            <a:pPr marL="0" indent="0" algn="ctr">
              <a:buNone/>
            </a:pPr>
            <a:r>
              <a:rPr lang="cs-CZ" dirty="0" smtClean="0"/>
              <a:t>Díl 1 </a:t>
            </a:r>
            <a:r>
              <a:rPr lang="cs-CZ" b="1" dirty="0" smtClean="0"/>
              <a:t>Žádný </a:t>
            </a:r>
            <a:r>
              <a:rPr lang="cs-CZ" b="1" dirty="0"/>
              <a:t>trestný čin bez zákona</a:t>
            </a:r>
          </a:p>
          <a:p>
            <a:pPr marL="0" indent="0" algn="ctr">
              <a:buNone/>
            </a:pPr>
            <a:r>
              <a:rPr lang="cs-CZ" dirty="0"/>
              <a:t>§ 1</a:t>
            </a:r>
          </a:p>
          <a:p>
            <a:pPr marL="0" indent="0" algn="ctr">
              <a:buNone/>
            </a:pPr>
            <a:r>
              <a:rPr lang="cs-CZ" b="1" dirty="0"/>
              <a:t>Zákaz retroaktivity</a:t>
            </a:r>
          </a:p>
          <a:p>
            <a:pPr marL="0" indent="0" algn="ctr">
              <a:buNone/>
            </a:pPr>
            <a:r>
              <a:rPr lang="cs-CZ" b="1" dirty="0"/>
              <a:t>Čin je trestný, jen pokud jeho trestnost byla zákonem stanovena dříve, než byl spáchán.</a:t>
            </a:r>
          </a:p>
          <a:p>
            <a:pPr marL="0" indent="0" algn="ctr">
              <a:buNone/>
            </a:pPr>
            <a:r>
              <a:rPr lang="cs-CZ" dirty="0"/>
              <a:t>Díl 2</a:t>
            </a:r>
          </a:p>
          <a:p>
            <a:pPr marL="0" indent="0" algn="ctr">
              <a:buNone/>
            </a:pPr>
            <a:r>
              <a:rPr lang="cs-CZ" b="1" dirty="0"/>
              <a:t>Časová působnost</a:t>
            </a:r>
          </a:p>
          <a:p>
            <a:pPr marL="0" indent="0" algn="ctr">
              <a:buNone/>
            </a:pPr>
            <a:r>
              <a:rPr lang="cs-CZ" dirty="0"/>
              <a:t>§ 2</a:t>
            </a:r>
          </a:p>
          <a:p>
            <a:pPr marL="0" indent="0" algn="ctr">
              <a:buNone/>
            </a:pPr>
            <a:r>
              <a:rPr lang="cs-CZ" b="1" dirty="0"/>
              <a:t>Trestnost činu a doba jeho spáchání</a:t>
            </a:r>
          </a:p>
          <a:p>
            <a:pPr marL="0" indent="0">
              <a:buNone/>
            </a:pPr>
            <a:r>
              <a:rPr lang="cs-CZ" i="1" dirty="0"/>
              <a:t>(1)</a:t>
            </a:r>
            <a:r>
              <a:rPr lang="cs-CZ" dirty="0"/>
              <a:t> </a:t>
            </a:r>
            <a:r>
              <a:rPr lang="cs-CZ" b="1" dirty="0"/>
              <a:t>Trestnost činu se posuzuje podle zákona účinného v době, kdy byl čin spáchán; podle pozdějšího zákona se posuzuje jen tehdy, jestliže to je pro pachatele příznivější</a:t>
            </a:r>
            <a:r>
              <a:rPr lang="cs-CZ" dirty="0"/>
              <a:t>.</a:t>
            </a:r>
          </a:p>
          <a:p>
            <a:pPr marL="0" indent="0">
              <a:buNone/>
            </a:pPr>
            <a:r>
              <a:rPr lang="cs-CZ" i="1" dirty="0"/>
              <a:t>(2)</a:t>
            </a:r>
            <a:r>
              <a:rPr lang="cs-CZ" dirty="0"/>
              <a:t> Jestliže se zákon změní během páchání činu, užije se zákona, který je účinný při dokončení jednání, kterým je čin spáchán.</a:t>
            </a:r>
          </a:p>
          <a:p>
            <a:pPr marL="0" indent="0">
              <a:buNone/>
            </a:pPr>
            <a:r>
              <a:rPr lang="cs-CZ" i="1" dirty="0"/>
              <a:t>(3)</a:t>
            </a:r>
            <a:r>
              <a:rPr lang="cs-CZ" dirty="0"/>
              <a:t> Při pozdějších změnách zákona, který je účinný při dokončení jednání, jímž je čin spáchán, se užije zákona nejmírnějšího.</a:t>
            </a:r>
          </a:p>
          <a:p>
            <a:pPr marL="0" indent="0">
              <a:buNone/>
            </a:pPr>
            <a:r>
              <a:rPr lang="cs-CZ" i="1" dirty="0"/>
              <a:t>(4)</a:t>
            </a:r>
            <a:r>
              <a:rPr lang="cs-CZ" dirty="0"/>
              <a:t> Čin je spáchán v době, kdy pachatel nebo účastník konal nebo v případě opomenutí byl povinen konat. Není rozhodující, kdy následek nastane nebo kdy měl nastat.</a:t>
            </a:r>
          </a:p>
          <a:p>
            <a:pPr marL="0" indent="0" algn="ctr">
              <a:buNone/>
            </a:pPr>
            <a:r>
              <a:rPr lang="cs-CZ" dirty="0"/>
              <a:t>§ 3</a:t>
            </a:r>
          </a:p>
          <a:p>
            <a:pPr marL="0" indent="0" algn="ctr">
              <a:buNone/>
            </a:pPr>
            <a:r>
              <a:rPr lang="cs-CZ" b="1" dirty="0"/>
              <a:t>Užití zákona účinného v době rozhodování</a:t>
            </a:r>
          </a:p>
          <a:p>
            <a:pPr marL="0" indent="0">
              <a:buNone/>
            </a:pPr>
            <a:r>
              <a:rPr lang="cs-CZ" i="1" dirty="0"/>
              <a:t>(1)</a:t>
            </a:r>
            <a:r>
              <a:rPr lang="cs-CZ" dirty="0"/>
              <a:t> Pachateli lze </a:t>
            </a:r>
            <a:r>
              <a:rPr lang="cs-CZ" b="1" dirty="0"/>
              <a:t>uložit vždy pouze takový druh trestu, který dovoluje uložit zákon účinný v době, kdy se o trestném činu rozhoduje.</a:t>
            </a:r>
          </a:p>
          <a:p>
            <a:pPr marL="0" indent="0">
              <a:buNone/>
            </a:pPr>
            <a:r>
              <a:rPr lang="cs-CZ" i="1" dirty="0"/>
              <a:t>(2)</a:t>
            </a:r>
            <a:r>
              <a:rPr lang="cs-CZ" dirty="0"/>
              <a:t> O ochranném opatření se rozhodne vždy podle zákona účinného v době, kdy se o ochranném opatření rozhoduje.</a:t>
            </a:r>
          </a:p>
          <a:p>
            <a:endParaRPr lang="cs-CZ" dirty="0"/>
          </a:p>
        </p:txBody>
      </p:sp>
    </p:spTree>
    <p:extLst>
      <p:ext uri="{BB962C8B-B14F-4D97-AF65-F5344CB8AC3E}">
        <p14:creationId xmlns:p14="http://schemas.microsoft.com/office/powerpoint/2010/main" xmlns="" val="786553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Autofit/>
          </a:bodyPr>
          <a:lstStyle/>
          <a:p>
            <a:r>
              <a:rPr lang="cs-CZ" sz="2800" dirty="0"/>
              <a:t>PRÁVO I – </a:t>
            </a:r>
            <a:r>
              <a:rPr lang="cs-CZ" sz="2800" b="1" dirty="0"/>
              <a:t>teorie právní normy – </a:t>
            </a:r>
            <a:r>
              <a:rPr lang="cs-CZ" sz="2800" b="1" dirty="0" smtClean="0"/>
              <a:t>prostorová působnost</a:t>
            </a:r>
            <a:endParaRPr lang="cs-CZ" sz="2800" dirty="0"/>
          </a:p>
        </p:txBody>
      </p:sp>
      <p:sp>
        <p:nvSpPr>
          <p:cNvPr id="3" name="Zástupný symbol pro obsah 2"/>
          <p:cNvSpPr>
            <a:spLocks noGrp="1"/>
          </p:cNvSpPr>
          <p:nvPr>
            <p:ph idx="1"/>
          </p:nvPr>
        </p:nvSpPr>
        <p:spPr>
          <a:xfrm>
            <a:off x="457200" y="836712"/>
            <a:ext cx="8229600" cy="6264696"/>
          </a:xfrm>
        </p:spPr>
        <p:txBody>
          <a:bodyPr>
            <a:noAutofit/>
          </a:bodyPr>
          <a:lstStyle/>
          <a:p>
            <a:pPr marL="0" indent="0">
              <a:buNone/>
            </a:pPr>
            <a:r>
              <a:rPr lang="cs-CZ" sz="1400" dirty="0"/>
              <a:t>Díl 3</a:t>
            </a:r>
          </a:p>
          <a:p>
            <a:pPr marL="0" indent="0">
              <a:buNone/>
            </a:pPr>
            <a:r>
              <a:rPr lang="cs-CZ" sz="1400" b="1" dirty="0"/>
              <a:t>Místní působnost</a:t>
            </a:r>
          </a:p>
          <a:p>
            <a:pPr marL="0" indent="0">
              <a:buNone/>
            </a:pPr>
            <a:r>
              <a:rPr lang="cs-CZ" sz="1400" dirty="0"/>
              <a:t>§ </a:t>
            </a:r>
            <a:r>
              <a:rPr lang="cs-CZ" sz="1400" dirty="0" smtClean="0"/>
              <a:t>4 </a:t>
            </a:r>
            <a:r>
              <a:rPr lang="cs-CZ" sz="1400" b="1" dirty="0" smtClean="0"/>
              <a:t>Zásada </a:t>
            </a:r>
            <a:r>
              <a:rPr lang="cs-CZ" sz="1400" b="1" dirty="0"/>
              <a:t>teritoriality</a:t>
            </a:r>
          </a:p>
          <a:p>
            <a:pPr marL="0" indent="0">
              <a:buNone/>
            </a:pPr>
            <a:r>
              <a:rPr lang="cs-CZ" sz="1400" i="1" dirty="0"/>
              <a:t>(1)</a:t>
            </a:r>
            <a:r>
              <a:rPr lang="cs-CZ" sz="1400" dirty="0"/>
              <a:t> Podle zákona České republiky se posuzuje trestnost činu, který byl spáchán na jejím území.</a:t>
            </a:r>
          </a:p>
          <a:p>
            <a:pPr marL="0" indent="0">
              <a:buNone/>
            </a:pPr>
            <a:r>
              <a:rPr lang="cs-CZ" sz="1400" i="1" dirty="0"/>
              <a:t>(2)</a:t>
            </a:r>
            <a:r>
              <a:rPr lang="cs-CZ" sz="1400" dirty="0"/>
              <a:t> Trestný čin se považuje za spáchaný na území České republiky,</a:t>
            </a:r>
          </a:p>
          <a:p>
            <a:pPr marL="0" indent="0">
              <a:buNone/>
            </a:pPr>
            <a:r>
              <a:rPr lang="cs-CZ" sz="1400" i="1" dirty="0"/>
              <a:t>a)</a:t>
            </a:r>
            <a:r>
              <a:rPr lang="cs-CZ" sz="1400" dirty="0"/>
              <a:t> dopustil-li se tu pachatel zcela nebo zčásti jednání, i když porušení nebo ohrožení zájmu chráněného trestním zákonem nastalo nebo mělo nastat zcela nebo zčásti v cizině, nebo</a:t>
            </a:r>
          </a:p>
          <a:p>
            <a:pPr marL="0" indent="0">
              <a:buNone/>
            </a:pPr>
            <a:r>
              <a:rPr lang="cs-CZ" sz="1400" i="1" dirty="0"/>
              <a:t>b)</a:t>
            </a:r>
            <a:r>
              <a:rPr lang="cs-CZ" sz="1400" dirty="0"/>
              <a:t> porušil-li nebo ohrozil-li tu pachatel zájem chráněný trestním zákonem nebo měl-li tu alespoň zčásti takový následek nastat, i když se jednání dopustil v cizině.</a:t>
            </a:r>
          </a:p>
          <a:p>
            <a:pPr marL="0" indent="0">
              <a:buNone/>
            </a:pPr>
            <a:r>
              <a:rPr lang="cs-CZ" sz="1400" i="1" dirty="0"/>
              <a:t>(3)</a:t>
            </a:r>
            <a:r>
              <a:rPr lang="cs-CZ" sz="1400" dirty="0"/>
              <a:t> Účastenství je spácháno na území České republiky,</a:t>
            </a:r>
          </a:p>
          <a:p>
            <a:pPr marL="0" indent="0">
              <a:buNone/>
            </a:pPr>
            <a:r>
              <a:rPr lang="cs-CZ" sz="1400" i="1" dirty="0"/>
              <a:t>a)</a:t>
            </a:r>
            <a:r>
              <a:rPr lang="cs-CZ" sz="1400" dirty="0"/>
              <a:t> je-li tu spáchán čin pachatele, kdy místo spáchání takového činu se posuzuje obdobně podle odstavce 2, nebo</a:t>
            </a:r>
          </a:p>
          <a:p>
            <a:pPr marL="0" indent="0">
              <a:buNone/>
            </a:pPr>
            <a:r>
              <a:rPr lang="cs-CZ" sz="1400" i="1" dirty="0"/>
              <a:t>b)</a:t>
            </a:r>
            <a:r>
              <a:rPr lang="cs-CZ" sz="1400" dirty="0"/>
              <a:t> jednal-li tu zčásti účastník činu spáchaného v cizině.</a:t>
            </a:r>
          </a:p>
          <a:p>
            <a:pPr marL="0" indent="0">
              <a:buNone/>
            </a:pPr>
            <a:r>
              <a:rPr lang="cs-CZ" sz="1400" i="1" dirty="0"/>
              <a:t>(4)</a:t>
            </a:r>
            <a:r>
              <a:rPr lang="cs-CZ" sz="1400" dirty="0"/>
              <a:t> Jednal-li účastník na území České republiky, užije se na účastenství zákona České republiky bez ohledu na to, zda je čin pachatele v cizině trestný.</a:t>
            </a:r>
          </a:p>
          <a:p>
            <a:pPr marL="0" indent="0">
              <a:buNone/>
            </a:pPr>
            <a:r>
              <a:rPr lang="cs-CZ" sz="1400" dirty="0"/>
              <a:t>§ </a:t>
            </a:r>
            <a:r>
              <a:rPr lang="cs-CZ" sz="1400" dirty="0" smtClean="0"/>
              <a:t>5 </a:t>
            </a:r>
            <a:r>
              <a:rPr lang="cs-CZ" sz="1400" b="1" dirty="0" smtClean="0"/>
              <a:t>Zásada </a:t>
            </a:r>
            <a:r>
              <a:rPr lang="cs-CZ" sz="1400" b="1" dirty="0"/>
              <a:t>registrace</a:t>
            </a:r>
          </a:p>
          <a:p>
            <a:pPr marL="0" indent="0">
              <a:buNone/>
            </a:pPr>
            <a:r>
              <a:rPr lang="cs-CZ" sz="1400" dirty="0"/>
              <a:t>Podle zákona České republiky se posuzuje též trestnost činu, který byl spáchán mimo území České republiky na palubě lodi nebo jiného plavidla, anebo letadla nebo jiného vzdušného dopravního prostředku, které jsou registrovány v České republice. Místo spáchání takového činu se posuzuje obdobně podle § 4 odst. 2 a 3.</a:t>
            </a:r>
          </a:p>
          <a:p>
            <a:pPr marL="0" indent="0">
              <a:buNone/>
            </a:pPr>
            <a:r>
              <a:rPr lang="cs-CZ" sz="1400" dirty="0"/>
              <a:t>§ </a:t>
            </a:r>
            <a:r>
              <a:rPr lang="cs-CZ" sz="1400" dirty="0" smtClean="0"/>
              <a:t>6 </a:t>
            </a:r>
            <a:r>
              <a:rPr lang="cs-CZ" sz="1400" b="1" dirty="0" smtClean="0"/>
              <a:t>Zásada </a:t>
            </a:r>
            <a:r>
              <a:rPr lang="cs-CZ" sz="1400" b="1" dirty="0"/>
              <a:t>personality</a:t>
            </a:r>
          </a:p>
          <a:p>
            <a:pPr marL="0" indent="0">
              <a:buNone/>
            </a:pPr>
            <a:r>
              <a:rPr lang="cs-CZ" sz="1400" dirty="0"/>
              <a:t>Podle zákona České republiky se posuzuje i trestnost činu, který v cizině spáchal občan České republiky nebo osoba bez státní příslušnosti, která má na jejím území povolen trvalý pobyt.</a:t>
            </a:r>
          </a:p>
          <a:p>
            <a:pPr marL="0" indent="0">
              <a:buNone/>
            </a:pPr>
            <a:endParaRPr lang="cs-CZ" sz="1050" dirty="0"/>
          </a:p>
        </p:txBody>
      </p:sp>
    </p:spTree>
    <p:extLst>
      <p:ext uri="{BB962C8B-B14F-4D97-AF65-F5344CB8AC3E}">
        <p14:creationId xmlns:p14="http://schemas.microsoft.com/office/powerpoint/2010/main" xmlns="" val="657857264"/>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356</TotalTime>
  <Words>1968</Words>
  <Application>Microsoft Office PowerPoint</Application>
  <PresentationFormat>Předvádění na obrazovce (4:3)</PresentationFormat>
  <Paragraphs>128</Paragraphs>
  <Slides>10</Slides>
  <Notes>0</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Motiv sady Office</vt:lpstr>
      <vt:lpstr>PRÁVO I</vt:lpstr>
      <vt:lpstr>PRÁVO I – teorie právní normy – hypotézy a dispozice</vt:lpstr>
      <vt:lpstr>PRÁVO I – teorie právní normy – hypotézy a dispozice</vt:lpstr>
      <vt:lpstr>PRÁVO I – teorie právní normy – normy dispozitivní a kogentní</vt:lpstr>
      <vt:lpstr>PRÁVO I – teorie právní normy – normy dispozitivní a kogentní</vt:lpstr>
      <vt:lpstr>PRÁVO I – teorie právní normy – normy dispozitivní a kogentní</vt:lpstr>
      <vt:lpstr>PRÁVO I – teorie právní normy – časová působnost</vt:lpstr>
      <vt:lpstr>PRÁVO I – teorie právní normy – časová působnost</vt:lpstr>
      <vt:lpstr>PRÁVO I – teorie právní normy – prostorová působnost</vt:lpstr>
      <vt:lpstr>PRÁVO I – teorie právní normy – osobní působnost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Jan Šmejkal</dc:creator>
  <cp:lastModifiedBy>Smejkal</cp:lastModifiedBy>
  <cp:revision>82</cp:revision>
  <dcterms:created xsi:type="dcterms:W3CDTF">2015-10-04T18:04:49Z</dcterms:created>
  <dcterms:modified xsi:type="dcterms:W3CDTF">2016-01-05T13:53:22Z</dcterms:modified>
</cp:coreProperties>
</file>