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8" r:id="rId3"/>
    <p:sldId id="261" r:id="rId4"/>
    <p:sldId id="257" r:id="rId5"/>
    <p:sldId id="259" r:id="rId6"/>
    <p:sldId id="267" r:id="rId7"/>
    <p:sldId id="266" r:id="rId8"/>
    <p:sldId id="270" r:id="rId9"/>
    <p:sldId id="272" r:id="rId10"/>
    <p:sldId id="279" r:id="rId11"/>
    <p:sldId id="271" r:id="rId12"/>
    <p:sldId id="273" r:id="rId13"/>
    <p:sldId id="280" r:id="rId14"/>
    <p:sldId id="276" r:id="rId15"/>
    <p:sldId id="275" r:id="rId16"/>
    <p:sldId id="277" r:id="rId17"/>
    <p:sldId id="265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988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0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07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939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620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472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4872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667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481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7645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50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F00FBED3-6B6B-4291-A437-CF6C2D5CAAED}" type="datetimeFigureOut">
              <a:rPr lang="cs-CZ" smtClean="0"/>
              <a:t>21.11.2023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10D1E6C-EC7A-4693-946C-A2D8E6C00794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03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8584" y="5317724"/>
            <a:ext cx="10464833" cy="110373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4000" b="1" dirty="0"/>
              <a:t>Jaká byla babička?</a:t>
            </a:r>
            <a:br>
              <a:rPr lang="cs-CZ" sz="4000" b="1" dirty="0"/>
            </a:br>
            <a:r>
              <a:rPr lang="cs-CZ" sz="4000" b="1" dirty="0"/>
              <a:t/>
            </a:r>
            <a:br>
              <a:rPr lang="cs-CZ" sz="4000" b="1" dirty="0"/>
            </a:br>
            <a:r>
              <a:rPr lang="cs-CZ" sz="2000" b="1" dirty="0"/>
              <a:t>Vizualizace vzpomínek - představy a realita popisů babiček</a:t>
            </a:r>
            <a:r>
              <a:rPr lang="cs-CZ" sz="4000" b="1" dirty="0"/>
              <a:t/>
            </a:r>
            <a:br>
              <a:rPr lang="cs-CZ" sz="4000" b="1" dirty="0"/>
            </a:br>
            <a:endParaRPr lang="cs-CZ" sz="28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00E74E4-2ACD-5A46-1400-915186B7D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6" t="17669" r="16676" b="12818"/>
          <a:stretch/>
        </p:blipFill>
        <p:spPr bwMode="auto">
          <a:xfrm>
            <a:off x="4701695" y="656945"/>
            <a:ext cx="2858610" cy="38035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88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/>
              <a:t>Reflektované Vlastnosti </a:t>
            </a:r>
            <a:r>
              <a:rPr lang="cs-CZ" sz="4000" b="1" dirty="0" smtClean="0"/>
              <a:t>babiček</a:t>
            </a:r>
            <a:endParaRPr lang="cs-CZ" sz="4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58" y="2069325"/>
            <a:ext cx="8394471" cy="421279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„</a:t>
            </a:r>
            <a:r>
              <a:rPr lang="cs-CZ" sz="2000" dirty="0" smtClean="0"/>
              <a:t>Peníze </a:t>
            </a:r>
            <a:r>
              <a:rPr lang="cs-CZ" sz="2000" dirty="0"/>
              <a:t>ukládala, měla </a:t>
            </a:r>
            <a:r>
              <a:rPr lang="cs-CZ" sz="2000" dirty="0" smtClean="0"/>
              <a:t>svůj plán</a:t>
            </a:r>
            <a:r>
              <a:rPr lang="cs-CZ" sz="2000" dirty="0"/>
              <a:t>. Byla na svou dobu pokroková, nechtěla, aby její děti sdílely podobný </a:t>
            </a:r>
            <a:r>
              <a:rPr lang="cs-CZ" sz="2000" dirty="0" smtClean="0"/>
              <a:t>osud jako </a:t>
            </a:r>
            <a:r>
              <a:rPr lang="cs-CZ" sz="2000" dirty="0"/>
              <a:t>ona. Věděla, že zůstanou-li na vsi, budou muset sloužit ve mlýně či u </a:t>
            </a:r>
            <a:r>
              <a:rPr lang="cs-CZ" sz="2000" dirty="0" smtClean="0"/>
              <a:t>sedláka a </a:t>
            </a:r>
            <a:r>
              <a:rPr lang="cs-CZ" sz="2000" dirty="0"/>
              <a:t>ožení se s děvečkou či provdají za čeledína, toho se obávala. Rozhodla, že </a:t>
            </a:r>
            <a:r>
              <a:rPr lang="cs-CZ" sz="2000" dirty="0" smtClean="0"/>
              <a:t>budou </a:t>
            </a:r>
            <a:r>
              <a:rPr lang="pl-PL" sz="2000" dirty="0" smtClean="0"/>
              <a:t>studovat</a:t>
            </a:r>
            <a:r>
              <a:rPr lang="pl-PL" sz="2000" dirty="0"/>
              <a:t>, aby byli „pod penzí</a:t>
            </a:r>
            <a:r>
              <a:rPr lang="pl-PL" sz="2000" dirty="0" smtClean="0"/>
              <a:t>“.” Libuše Kodymová, babička Julie Kubrichtová (1867-1945)</a:t>
            </a:r>
            <a:br>
              <a:rPr lang="pl-PL" sz="2000" dirty="0" smtClean="0"/>
            </a:br>
            <a:endParaRPr lang="pl-PL" sz="2000" dirty="0" smtClean="0"/>
          </a:p>
          <a:p>
            <a:r>
              <a:rPr lang="pl-PL" sz="2000" dirty="0" smtClean="0"/>
              <a:t>„</a:t>
            </a:r>
            <a:r>
              <a:rPr lang="cs-CZ" sz="2000" dirty="0" smtClean="0"/>
              <a:t>Byla </a:t>
            </a:r>
            <a:r>
              <a:rPr lang="cs-CZ" sz="2000" dirty="0"/>
              <a:t>povahou a vším svým jednáním pravým opakem své nerudné matky, </a:t>
            </a:r>
            <a:r>
              <a:rPr lang="cs-CZ" sz="2000" dirty="0" smtClean="0"/>
              <a:t>naší </a:t>
            </a:r>
            <a:r>
              <a:rPr lang="cs-CZ" sz="2000" dirty="0" err="1" smtClean="0"/>
              <a:t>prabáby</a:t>
            </a:r>
            <a:r>
              <a:rPr lang="cs-CZ" sz="2000" dirty="0"/>
              <a:t>, stále kárající a trestající, hrozící se ohavnosti spuštění světa. Ta trpěla </a:t>
            </a:r>
            <a:r>
              <a:rPr lang="cs-CZ" sz="2000" dirty="0" smtClean="0"/>
              <a:t>jakousi dvojakou</a:t>
            </a:r>
            <a:r>
              <a:rPr lang="cs-CZ" sz="2000" dirty="0"/>
              <a:t>, rozpolcenou povahou. Na jedné straně ke svým lidem, </a:t>
            </a:r>
            <a:r>
              <a:rPr lang="cs-CZ" sz="2000" dirty="0" smtClean="0"/>
              <a:t>zejména dětem</a:t>
            </a:r>
            <a:r>
              <a:rPr lang="cs-CZ" sz="2000" dirty="0"/>
              <a:t>, byla nerudná, přísná </a:t>
            </a:r>
            <a:r>
              <a:rPr lang="cs-CZ" sz="2000" dirty="0" smtClean="0"/>
              <a:t>až krutá</a:t>
            </a:r>
            <a:r>
              <a:rPr lang="cs-CZ" sz="2000" dirty="0"/>
              <a:t>, nikdy je nepohladila, nepolíbila, </a:t>
            </a:r>
            <a:r>
              <a:rPr lang="cs-CZ" sz="2000" dirty="0" smtClean="0"/>
              <a:t>nepolaskala, </a:t>
            </a:r>
            <a:r>
              <a:rPr lang="pl-PL" sz="2000" dirty="0" smtClean="0"/>
              <a:t>ale </a:t>
            </a:r>
            <a:r>
              <a:rPr lang="pl-PL" sz="2000" dirty="0"/>
              <a:t>tělesně trestala, a to i když už byli dospělí</a:t>
            </a:r>
            <a:r>
              <a:rPr lang="pl-PL" sz="2000" dirty="0" smtClean="0"/>
              <a:t>.” František Pánek, babička Marie Pracná (1858-1932)</a:t>
            </a:r>
            <a:endParaRPr lang="cs-CZ" sz="20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224" y="379562"/>
            <a:ext cx="2326478" cy="49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18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Vzhled babičky</a:t>
            </a:r>
            <a:endParaRPr lang="cs-CZ" sz="4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79" y="2328119"/>
            <a:ext cx="9776495" cy="42127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 Menší míra idealizace, než u babiččiných vlastností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Babička = stará žena! s šedivými vlasy, typickým šátkem, většinou „chatrné“ postavy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Často popisovány „odlišnosti“ – tmavé vlasy, hrb, ošklivé rysy ve tváři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Typické dobové oblečení, účesy atd</a:t>
            </a:r>
            <a:r>
              <a:rPr lang="cs-CZ" dirty="0"/>
              <a:t>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5314" y="293298"/>
            <a:ext cx="2398025" cy="2775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5224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Vzhled babičky</a:t>
            </a:r>
            <a:endParaRPr lang="cs-CZ" sz="4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79" y="2328119"/>
            <a:ext cx="9776495" cy="42127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Obecnější náhled: popis babiččina vzhledu odhaluje např. dobové odívání, typické dobové účesy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Kusy oblečení, které v době vzpomínání již vymizely 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„Ideál ženy“ – vnoučata mnohdy nereflektují to, jaká babička byla ve skutečnosti; některé vlastnosti záměrně vyzdvihují tak, aby odpovídali dobovému vnímání ideálu ženy – hospodyně, pečovatelky, vychovatelky, „učitelky“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Objevují se ale i negativní vlastnosti babiček, které mají odstrašující funkci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5781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Vzhled babičky</a:t>
            </a:r>
            <a:endParaRPr lang="cs-CZ" sz="4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79" y="2138338"/>
            <a:ext cx="9776495" cy="421279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„Svým </a:t>
            </a:r>
            <a:r>
              <a:rPr lang="cs-CZ" dirty="0"/>
              <a:t>zahnutým nosem mi připomínala ježibabu z perníkové chaloupky</a:t>
            </a:r>
            <a:r>
              <a:rPr lang="cs-CZ" dirty="0" smtClean="0"/>
              <a:t>.“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„…skloněná, kašlem stižená postava se mi zdála hrozivá, ale přesto mě jaksi přitahovala</a:t>
            </a:r>
            <a:r>
              <a:rPr lang="cs-CZ" dirty="0" smtClean="0"/>
              <a:t>…“</a:t>
            </a:r>
            <a:r>
              <a:rPr lang="cs-CZ" dirty="0"/>
              <a:t> </a:t>
            </a:r>
            <a:r>
              <a:rPr lang="cs-CZ" dirty="0" smtClean="0"/>
              <a:t>Reinhold </a:t>
            </a:r>
            <a:r>
              <a:rPr lang="cs-CZ" dirty="0" smtClean="0"/>
              <a:t>Klaus, babička Františka </a:t>
            </a:r>
            <a:r>
              <a:rPr lang="cs-CZ" dirty="0" err="1" smtClean="0"/>
              <a:t>Brandlová</a:t>
            </a:r>
            <a:r>
              <a:rPr lang="cs-CZ" dirty="0" smtClean="0"/>
              <a:t> </a:t>
            </a:r>
            <a:endParaRPr lang="cs-CZ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dirty="0" smtClean="0"/>
              <a:t> </a:t>
            </a:r>
            <a:r>
              <a:rPr lang="cs-CZ" dirty="0"/>
              <a:t>„[...] nosila pak komický drdůlek vlasů na temeni hlavy</a:t>
            </a:r>
            <a:r>
              <a:rPr lang="cs-CZ" dirty="0" smtClean="0"/>
              <a:t>.“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„</a:t>
            </a:r>
            <a:r>
              <a:rPr lang="cs-CZ" dirty="0"/>
              <a:t>Černé vlasy zůstaly babičce až do stáří a ještě ve svých 42 letech měla poslední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dítě. Až několik let před smrtí – dožila se 74 let – jí začaly vlasy šedivět a řídnout,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cs-CZ" dirty="0"/>
              <a:t>nosila pak komický drdůlek vlasů na temeni </a:t>
            </a:r>
            <a:r>
              <a:rPr lang="cs-CZ" dirty="0" smtClean="0"/>
              <a:t>hlavy.“</a:t>
            </a:r>
            <a:r>
              <a:rPr lang="cs-CZ" dirty="0"/>
              <a:t> </a:t>
            </a:r>
            <a:r>
              <a:rPr lang="cs-CZ" dirty="0" smtClean="0"/>
              <a:t>František </a:t>
            </a:r>
            <a:r>
              <a:rPr lang="cs-CZ" dirty="0" smtClean="0"/>
              <a:t>Pánek, </a:t>
            </a:r>
            <a:r>
              <a:rPr lang="cs-CZ" dirty="0" smtClean="0"/>
              <a:t>babička Marie Pracná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0430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Vzhled babičky</a:t>
            </a:r>
            <a:endParaRPr lang="cs-CZ" sz="4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79" y="2328119"/>
            <a:ext cx="8179851" cy="4212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„</a:t>
            </a:r>
            <a:r>
              <a:rPr lang="cs-CZ" dirty="0"/>
              <a:t>B</a:t>
            </a:r>
            <a:r>
              <a:rPr lang="cs-CZ" dirty="0" smtClean="0"/>
              <a:t>abička </a:t>
            </a:r>
            <a:r>
              <a:rPr lang="cs-CZ" dirty="0"/>
              <a:t>byla již tehdy hodně stará. Nebyla příliš velká, spíš štíhlá a neměla ani jeden zub. Chodila trochu schýlená, ruce ponejvíce sepnuté na </a:t>
            </a:r>
            <a:r>
              <a:rPr lang="cs-CZ" dirty="0" smtClean="0"/>
              <a:t>zádech.“ Franziska </a:t>
            </a:r>
            <a:r>
              <a:rPr lang="cs-CZ" dirty="0" err="1" smtClean="0"/>
              <a:t>Meritz</a:t>
            </a:r>
            <a:r>
              <a:rPr lang="cs-CZ" dirty="0" smtClean="0"/>
              <a:t>, babička </a:t>
            </a:r>
            <a:r>
              <a:rPr lang="cs-CZ" dirty="0"/>
              <a:t>Marie </a:t>
            </a:r>
            <a:r>
              <a:rPr lang="cs-CZ" dirty="0" err="1"/>
              <a:t>Vachlová</a:t>
            </a:r>
            <a:r>
              <a:rPr lang="cs-CZ" dirty="0"/>
              <a:t> (1855–1949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„</a:t>
            </a:r>
            <a:r>
              <a:rPr lang="cs-CZ" dirty="0"/>
              <a:t>Vidím ještě dnes její dlouhý culík prošedivělých vlasů, dělala si je do drdolu, který upevnila </a:t>
            </a:r>
            <a:r>
              <a:rPr lang="cs-CZ" dirty="0" err="1"/>
              <a:t>hornudlí</a:t>
            </a:r>
            <a:r>
              <a:rPr lang="cs-CZ" dirty="0"/>
              <a:t>. Chodila v širokých sukních a kazajkách, na nohou </a:t>
            </a:r>
            <a:r>
              <a:rPr lang="cs-CZ" dirty="0" err="1"/>
              <a:t>bandory</a:t>
            </a:r>
            <a:r>
              <a:rPr lang="cs-CZ" dirty="0"/>
              <a:t> - dole dřevo, přes nárt kůže. </a:t>
            </a:r>
            <a:r>
              <a:rPr lang="cs-CZ" dirty="0" smtClean="0"/>
              <a:t>Do </a:t>
            </a:r>
            <a:r>
              <a:rPr lang="cs-CZ" dirty="0"/>
              <a:t>kostela však obouvala šněrovací  boty</a:t>
            </a:r>
            <a:r>
              <a:rPr lang="cs-CZ" dirty="0" smtClean="0"/>
              <a:t>.“ Růžena Klabanová, babička Františka Blažejovská </a:t>
            </a:r>
            <a:r>
              <a:rPr lang="cs-CZ" dirty="0"/>
              <a:t>(</a:t>
            </a:r>
            <a:r>
              <a:rPr lang="cs-CZ" dirty="0" smtClean="0"/>
              <a:t>1876–1944)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6144" y="668319"/>
            <a:ext cx="2373600" cy="33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7516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Anomálie mezi babičkami?</a:t>
            </a:r>
            <a:endParaRPr lang="cs-CZ" sz="4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26" y="2645206"/>
            <a:ext cx="9776495" cy="42127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 Babičky s negativními vlastnostmi: sklony k alkoholismu, pomlouvačné,</a:t>
            </a:r>
          </a:p>
          <a:p>
            <a:pPr marL="0" indent="0">
              <a:buNone/>
            </a:pPr>
            <a:r>
              <a:rPr lang="cs-CZ" dirty="0"/>
              <a:t>z</a:t>
            </a:r>
            <a:r>
              <a:rPr lang="cs-CZ" dirty="0" smtClean="0"/>
              <a:t>ávistivé, způsobující svým rodinám potíže atd.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dirty="0" smtClean="0"/>
              <a:t>Do jaké míry jsou autentičtější, než ty </a:t>
            </a:r>
            <a:r>
              <a:rPr lang="cs-CZ" dirty="0" smtClean="0"/>
              <a:t>„idealizované“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</a:t>
            </a:r>
            <a:r>
              <a:rPr lang="cs-CZ" dirty="0" smtClean="0"/>
              <a:t>Co nám tyto vzpomínky prozrazují?</a:t>
            </a:r>
            <a:endParaRPr lang="cs-CZ" dirty="0" smtClean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Babička drsňač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6" t="11621" r="12060"/>
          <a:stretch/>
        </p:blipFill>
        <p:spPr bwMode="auto">
          <a:xfrm>
            <a:off x="9025314" y="204792"/>
            <a:ext cx="2839453" cy="3239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4609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 smtClean="0"/>
              <a:t>Anomálie mezi babičkami?</a:t>
            </a:r>
            <a:endParaRPr lang="cs-CZ" sz="4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247" y="2103831"/>
            <a:ext cx="8766447" cy="4212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„ </a:t>
            </a:r>
            <a:r>
              <a:rPr lang="cs-CZ" sz="2000" dirty="0"/>
              <a:t>Tato stará žena nám svými pomluvami působila škodu, jak jen mohla. Dokonce tím způsobila i to, že nám byly zvýšeny daně. Znamenala pro mé rodiče těžké břímě a nemohli k ní nalézt ani poněkud snesitelný </a:t>
            </a:r>
            <a:r>
              <a:rPr lang="cs-CZ" sz="2000" dirty="0" smtClean="0"/>
              <a:t>vztah“</a:t>
            </a:r>
          </a:p>
          <a:p>
            <a:pPr marL="0" indent="0">
              <a:buNone/>
            </a:pPr>
            <a:r>
              <a:rPr lang="cs-CZ" sz="2000" dirty="0"/>
              <a:t>„Vracela se domů ze svých vycházek opilá a ztropila pokaždé pořádný skandál. Když se jí vycházky zakázaly, posílala mne, malého chlapce, s prázdnou lahví pro kořalku a chtěla mě taky naučit pít</a:t>
            </a:r>
            <a:r>
              <a:rPr lang="cs-CZ" sz="2000" dirty="0" smtClean="0"/>
              <a:t>.“</a:t>
            </a:r>
            <a:r>
              <a:rPr lang="cs-CZ" sz="2000" dirty="0"/>
              <a:t> </a:t>
            </a:r>
            <a:r>
              <a:rPr lang="cs-CZ" sz="2000" dirty="0" smtClean="0"/>
              <a:t>Reinhold </a:t>
            </a:r>
            <a:r>
              <a:rPr lang="cs-CZ" sz="2000" dirty="0" smtClean="0"/>
              <a:t>Klaus, babička Františka </a:t>
            </a:r>
            <a:r>
              <a:rPr lang="cs-CZ" sz="2000" dirty="0" err="1" smtClean="0"/>
              <a:t>Brandlová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r>
              <a:rPr lang="cs-CZ" sz="2000" dirty="0" smtClean="0"/>
              <a:t>„</a:t>
            </a:r>
            <a:r>
              <a:rPr lang="cs-CZ" sz="2000" dirty="0"/>
              <a:t> Již jako dvanáctileté mi dávala přívlastek „stará </a:t>
            </a:r>
            <a:r>
              <a:rPr lang="cs-CZ" sz="2000" dirty="0" err="1"/>
              <a:t>dzivka</a:t>
            </a:r>
            <a:r>
              <a:rPr lang="cs-CZ" sz="2000" dirty="0" smtClean="0"/>
              <a:t>“, </a:t>
            </a:r>
            <a:r>
              <a:rPr lang="cs-CZ" sz="2000" dirty="0"/>
              <a:t>ode </a:t>
            </a:r>
            <a:r>
              <a:rPr lang="cs-CZ" sz="2000" dirty="0" smtClean="0"/>
              <a:t>všeho mne </a:t>
            </a:r>
            <a:r>
              <a:rPr lang="cs-CZ" sz="2000" dirty="0"/>
              <a:t>odháněla, nesměla jsem sáhnout na šicí stroj, v kuchyni jsem mohla </a:t>
            </a:r>
            <a:r>
              <a:rPr lang="cs-CZ" sz="2000" dirty="0" smtClean="0"/>
              <a:t>dělat jen </a:t>
            </a:r>
            <a:r>
              <a:rPr lang="cs-CZ" sz="2000" dirty="0"/>
              <a:t>podřadné práce jako krájení nebo míchání. A stále mne utvrzovala v tom, </a:t>
            </a:r>
            <a:r>
              <a:rPr lang="cs-CZ" sz="2000" dirty="0" smtClean="0"/>
              <a:t>že jsem nešika.“ Vlastimila </a:t>
            </a:r>
            <a:r>
              <a:rPr lang="cs-CZ" sz="2000" dirty="0" err="1" smtClean="0"/>
              <a:t>Dobrotová</a:t>
            </a:r>
            <a:r>
              <a:rPr lang="cs-CZ" sz="2000" dirty="0" smtClean="0"/>
              <a:t>, babička Mária </a:t>
            </a:r>
            <a:r>
              <a:rPr lang="cs-CZ" sz="2000" dirty="0" err="1" smtClean="0"/>
              <a:t>Žideková</a:t>
            </a:r>
            <a:r>
              <a:rPr lang="cs-CZ" sz="2000" dirty="0" smtClean="0"/>
              <a:t> </a:t>
            </a:r>
            <a:r>
              <a:rPr lang="cs-CZ" sz="2000" dirty="0"/>
              <a:t>(1873–1955)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861" y="3312542"/>
            <a:ext cx="2034681" cy="308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7880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16325" y="4878521"/>
            <a:ext cx="10394831" cy="146304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cs-CZ" sz="4000" b="1" dirty="0"/>
              <a:t>Děkuji za pozornost.</a:t>
            </a:r>
            <a:endParaRPr lang="cs-CZ" sz="2800" b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925" y="295687"/>
            <a:ext cx="5237401" cy="38857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28663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482174"/>
            <a:ext cx="9720072" cy="1499616"/>
          </a:xfrm>
        </p:spPr>
        <p:txBody>
          <a:bodyPr>
            <a:normAutofit/>
          </a:bodyPr>
          <a:lstStyle/>
          <a:p>
            <a:r>
              <a:rPr lang="cs-CZ" sz="4000" b="1" dirty="0"/>
              <a:t>Proces vzpomínání a co jej ovlivňuje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1728" y="2001615"/>
            <a:ext cx="9720073" cy="4224528"/>
          </a:xfrm>
        </p:spPr>
        <p:txBody>
          <a:bodyPr/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cs-CZ" sz="2400" dirty="0">
                <a:latin typeface="+mj-lt"/>
              </a:rPr>
              <a:t> </a:t>
            </a:r>
            <a:r>
              <a:rPr lang="cs-CZ" sz="2400" dirty="0"/>
              <a:t>selektivnost paměti</a:t>
            </a:r>
            <a:endParaRPr lang="cs-CZ" sz="2400" dirty="0">
              <a:latin typeface="+mj-lt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cs-CZ" sz="2400" dirty="0"/>
              <a:t> tzv. </a:t>
            </a:r>
            <a:r>
              <a:rPr lang="cs-CZ" sz="2400" dirty="0" err="1"/>
              <a:t>Pollyanin</a:t>
            </a:r>
            <a:r>
              <a:rPr lang="cs-CZ" sz="2400" dirty="0"/>
              <a:t> princip – potlačení nebo vytěsnění negativního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cs-CZ" sz="2400" dirty="0"/>
              <a:t> </a:t>
            </a:r>
            <a:r>
              <a:rPr lang="cs-CZ" sz="2400" dirty="0" err="1"/>
              <a:t>prezentismus</a:t>
            </a:r>
            <a:r>
              <a:rPr lang="cs-CZ" sz="2400" dirty="0"/>
              <a:t> – minulé události jsou vyprávěny na základě současného vztahování se k nim</a:t>
            </a: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endParaRPr lang="cs-CZ" sz="24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9034" t="8079" r="-150" b="3754"/>
          <a:stretch/>
        </p:blipFill>
        <p:spPr>
          <a:xfrm>
            <a:off x="1024128" y="4312859"/>
            <a:ext cx="5220676" cy="2062967"/>
          </a:xfrm>
          <a:prstGeom prst="rect">
            <a:avLst/>
          </a:prstGeom>
        </p:spPr>
      </p:pic>
      <p:pic>
        <p:nvPicPr>
          <p:cNvPr id="1026" name="Picture 2" descr="https://lh5.googleusercontent.com/fH1ugPpr20lC_srKhdMTGq6OHBSNmRU_-znhhZ4AZOLWIV2o8ubXj1oohQXcU0bWF1zMDjnMmVsmd_L-eDp90HxhKJOnf-wqF4YNVhyd2ygMTa1zkDkiNrTLUbG9Xw-XlGkmEENdSmDkX7RbDCYmpPZRnRq2kHm8Ay9KEo_WZdfORuDxv5AZBZ-58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600" y="4530815"/>
            <a:ext cx="2196281" cy="158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776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482174"/>
            <a:ext cx="9720072" cy="1499616"/>
          </a:xfrm>
        </p:spPr>
        <p:txBody>
          <a:bodyPr>
            <a:normAutofit/>
          </a:bodyPr>
          <a:lstStyle/>
          <a:p>
            <a:r>
              <a:rPr lang="cs-CZ" sz="4000" b="1" dirty="0"/>
              <a:t>Ego-dokumenty jako</a:t>
            </a:r>
            <a:br>
              <a:rPr lang="cs-CZ" sz="4000" b="1" dirty="0"/>
            </a:br>
            <a:r>
              <a:rPr lang="cs-CZ" sz="4000" b="1" dirty="0"/>
              <a:t>média rodinné paměti</a:t>
            </a:r>
            <a:endParaRPr lang="cs-CZ" sz="4000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xmlns="" id="{93FC6E87-33C3-6251-20A9-6BE567CAD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654" y="2497821"/>
            <a:ext cx="9720073" cy="4023360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dají se zkoumat např. motivace autora, archetypy </a:t>
            </a:r>
            <a:br>
              <a:rPr lang="cs-CZ" dirty="0"/>
            </a:br>
            <a:r>
              <a:rPr lang="cs-CZ" dirty="0"/>
              <a:t>   a jejich funkce v rámci textu atd.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nevýhodou je povaha pramene – tedy písemně zaznamenaná rodinná paměť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subjektivní interpretace zpravidla jednoho člena rodiny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021EA25-E303-EBAF-A380-194AE4224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26" y="408372"/>
            <a:ext cx="4794393" cy="290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57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128" y="201340"/>
            <a:ext cx="9327570" cy="2235622"/>
          </a:xfrm>
        </p:spPr>
        <p:txBody>
          <a:bodyPr>
            <a:normAutofit/>
          </a:bodyPr>
          <a:lstStyle/>
          <a:p>
            <a:r>
              <a:rPr lang="cs-CZ" sz="4000" b="1" dirty="0"/>
              <a:t>babičky v rodinné paměti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714834" y="1922016"/>
            <a:ext cx="11145733" cy="448573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endParaRPr lang="cs-CZ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400" dirty="0">
                <a:latin typeface="+mj-lt"/>
              </a:rPr>
              <a:t> </a:t>
            </a:r>
            <a:r>
              <a:rPr lang="cs-CZ" sz="2400" b="1" dirty="0">
                <a:latin typeface="+mj-lt"/>
              </a:rPr>
              <a:t>Role starých žen v rámci </a:t>
            </a:r>
            <a:br>
              <a:rPr lang="cs-CZ" sz="2400" b="1" dirty="0">
                <a:latin typeface="+mj-lt"/>
              </a:rPr>
            </a:br>
            <a:r>
              <a:rPr lang="cs-CZ" sz="2400" b="1" dirty="0">
                <a:latin typeface="+mj-lt"/>
              </a:rPr>
              <a:t>    společnosti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4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400" b="1" dirty="0">
                <a:latin typeface="+mj-lt"/>
              </a:rPr>
              <a:t> Role babičky v rodině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sz="2400" b="1" dirty="0">
              <a:latin typeface="+mj-lt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cs-CZ" sz="2400" b="1" dirty="0">
                <a:latin typeface="+mj-lt"/>
              </a:rPr>
              <a:t> Archetypy ve vzpomínkových textech</a:t>
            </a:r>
          </a:p>
          <a:p>
            <a:pPr>
              <a:buFont typeface="Wingdings" panose="05000000000000000000" pitchFamily="2" charset="2"/>
              <a:buChar char="v"/>
            </a:pPr>
            <a:endParaRPr lang="cs-CZ" b="1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62A210BF-AAFE-26FE-5DD9-8DD7A220AF97}"/>
              </a:ext>
            </a:extLst>
          </p:cNvPr>
          <p:cNvSpPr txBox="1"/>
          <p:nvPr/>
        </p:nvSpPr>
        <p:spPr>
          <a:xfrm>
            <a:off x="5311067" y="2436962"/>
            <a:ext cx="67714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„Obraz její odtisknut v duši mé s veškerou svojí barvitostí, a dokud zdráva zůstane, dotud bude žít v ní! - Kdybych štětcem mistrně vládnout znala, oslavila bych tě, milá babičko, jinak; ale nástin tento, perem kreslený - nevím, nevím, jak se komu zalíbí!“ B. Němcová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BE5A83AC-FEF1-4E24-1FCA-DB30D3B90FEA}"/>
              </a:ext>
            </a:extLst>
          </p:cNvPr>
          <p:cNvSpPr txBox="1"/>
          <p:nvPr/>
        </p:nvSpPr>
        <p:spPr>
          <a:xfrm>
            <a:off x="5311067" y="4624049"/>
            <a:ext cx="67714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„V mé vzpomínce je babička jako stále usměvavá žena. Byla velice zbožná, špatné slovo ji z úst nevyšlo. Nás děti pečlivě vychovávala a vedla k modlitbě, každý večer jsme se modlili a zpívali zbožné písně.“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/>
              <a:t>M. </a:t>
            </a:r>
            <a:r>
              <a:rPr lang="cs-CZ" dirty="0" err="1"/>
              <a:t>Poláková-Mejsnarová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19865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/>
              <a:t>Autoři a babičky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309" y="2281619"/>
            <a:ext cx="10484291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Analýza 26 textů (27 babiček) – převažují autorky (21:5)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Sledované období je vymezeno přibližně narozením </a:t>
            </a:r>
            <a:br>
              <a:rPr lang="cs-CZ" dirty="0"/>
            </a:br>
            <a:r>
              <a:rPr lang="cs-CZ" dirty="0"/>
              <a:t>   a úmrtím babiček (1842 – 1988)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Nadprůměrný průměrný věk dožití babiček – proč?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Nejstarší babička se dožila 99 let, nejmladší 66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CFB91766-DD10-48DB-4522-B7E33F83C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65"/>
          <a:stretch/>
        </p:blipFill>
        <p:spPr>
          <a:xfrm>
            <a:off x="9300883" y="102022"/>
            <a:ext cx="2602428" cy="357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76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/>
              <a:t>Profil babiček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309" y="2281619"/>
            <a:ext cx="10837217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 Průměrný věk babičky v době narození autora/</a:t>
            </a:r>
            <a:r>
              <a:rPr lang="cs-CZ" dirty="0" err="1"/>
              <a:t>ky</a:t>
            </a:r>
            <a:r>
              <a:rPr lang="cs-CZ" dirty="0"/>
              <a:t> 55 let</a:t>
            </a:r>
            <a:br>
              <a:rPr lang="cs-CZ" dirty="0"/>
            </a:br>
            <a:r>
              <a:rPr lang="cs-CZ" dirty="0"/>
              <a:t>    nejmladší bylo 42, nejstarší 75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Jak dlouho autoři/</a:t>
            </a:r>
            <a:r>
              <a:rPr lang="cs-CZ" dirty="0" err="1"/>
              <a:t>rky</a:t>
            </a:r>
            <a:r>
              <a:rPr lang="cs-CZ" dirty="0"/>
              <a:t> své babičky zažili?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Sociální prostředí babiček – převažuje venkov, jen nepatrná část na maloměstě či ve městě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/>
              <a:t> Nižší, nižší střední a střední společenské vrstvy (až na 1 výjimku) – typický velký počet dětí v rodinách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EA57277-0362-ABD7-DA43-104F9FEF2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384" y="377617"/>
            <a:ext cx="2705938" cy="3808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9318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/>
              <a:t>Reflektované Vlastnosti babiček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79" y="2440414"/>
            <a:ext cx="6835807" cy="4212794"/>
          </a:xfrm>
        </p:spPr>
        <p:txBody>
          <a:bodyPr>
            <a:normAutofit lnSpcReduction="10000"/>
          </a:bodyPr>
          <a:lstStyle/>
          <a:p>
            <a:pPr algn="l"/>
            <a:r>
              <a:rPr lang="cs-CZ" b="0" i="1" u="none" strike="noStrike" baseline="0" dirty="0"/>
              <a:t>„</a:t>
            </a:r>
            <a:r>
              <a:rPr lang="cs-CZ" b="0" u="none" strike="noStrike" baseline="0" dirty="0"/>
              <a:t>Babičku Boženy Němcové jsme předčítali víckrát. Měli jsme tu velkou, ilustrovanou Adolfem Kašparem. Bábinka říkala: ,Já </a:t>
            </a:r>
            <a:r>
              <a:rPr lang="cs-CZ" b="0" u="none" strike="noStrike" baseline="0" dirty="0" err="1"/>
              <a:t>néso</a:t>
            </a:r>
            <a:r>
              <a:rPr lang="cs-CZ" b="0" u="none" strike="noStrike" baseline="0" dirty="0"/>
              <a:t> tak hodná a skromná babička – to snad </a:t>
            </a:r>
            <a:r>
              <a:rPr lang="pt-BR" b="0" u="none" strike="noStrike" baseline="0" dirty="0"/>
              <a:t>ani néni možny. E dež jsme ledacos prožile sténě. A vidíš, tade na vobrázko, jak vona</a:t>
            </a:r>
            <a:r>
              <a:rPr lang="cs-CZ" b="0" u="none" strike="noStrike" baseline="0" dirty="0"/>
              <a:t> je milá a hezká.´ Tu jsem srovnávala zidealizovanou babičku s naší bábinkou. Tamta si nevzala mlsky – naše ano. Tamta byla celá šedivá a upravená – naše bábinka měla skoro až do smrti tmavé vlnité vlasy, které si stále musela zahrnovat pod šátek.“</a:t>
            </a:r>
          </a:p>
          <a:p>
            <a:pPr algn="l"/>
            <a:r>
              <a:rPr lang="cs-CZ" sz="1800" dirty="0"/>
              <a:t>Věra Holubářová </a:t>
            </a:r>
            <a:r>
              <a:rPr lang="cs-CZ" sz="1800" i="1" dirty="0"/>
              <a:t/>
            </a:r>
            <a:br>
              <a:rPr lang="cs-CZ" sz="1800" i="1" dirty="0"/>
            </a:br>
            <a:endParaRPr lang="cs-CZ" sz="1800" i="1" dirty="0"/>
          </a:p>
          <a:p>
            <a:pPr algn="l"/>
            <a:endParaRPr lang="cs-CZ" sz="1800" i="1" dirty="0"/>
          </a:p>
          <a:p>
            <a:pPr algn="r"/>
            <a:r>
              <a:rPr lang="cs-CZ" sz="1800" dirty="0"/>
              <a:t>Babička Anna-Marie Fialová</a:t>
            </a: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62A9F8B-AAFC-1403-CD1E-A3CE5E71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070" y="1535667"/>
            <a:ext cx="3424428" cy="4984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3753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/>
              <a:t>Reflektované Vlastnosti babiček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379" y="2328119"/>
            <a:ext cx="9776495" cy="42127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Převažuje spíše pozitivní vnímání babiček – nostalgie, osobní vazby téměř v rovině rodič-dítě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Nejčastější charakteristika babičky: laskavost, moudrost, ochota pomáhat, zbožnost, schopnost vést domácnost, skvělá kuchařka, hospodárnost, šetrnost, pracovitost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S </a:t>
            </a:r>
            <a:r>
              <a:rPr lang="cs-CZ" dirty="0" smtClean="0"/>
              <a:t>proměnou doby přibývají také vlastnosti charakterizující spíše emancipované ženy jako např. podnikavost nebo samostatné rozhodování o vlastní budoucnosti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>
              <a:buFont typeface="Wingdings" panose="05000000000000000000" pitchFamily="2" charset="2"/>
              <a:buChar char="v"/>
            </a:pPr>
            <a:r>
              <a:rPr lang="cs-CZ" dirty="0" smtClean="0"/>
              <a:t> Postava </a:t>
            </a:r>
            <a:r>
              <a:rPr lang="cs-CZ" dirty="0" smtClean="0"/>
              <a:t>babičky reprezentuje dobu </a:t>
            </a:r>
            <a:r>
              <a:rPr lang="cs-CZ" dirty="0" smtClean="0"/>
              <a:t>– prezentace </a:t>
            </a:r>
            <a:r>
              <a:rPr lang="cs-CZ" dirty="0" smtClean="0"/>
              <a:t>minulých časů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9037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8678" y="204792"/>
            <a:ext cx="7691337" cy="2235622"/>
          </a:xfrm>
        </p:spPr>
        <p:txBody>
          <a:bodyPr>
            <a:normAutofit/>
          </a:bodyPr>
          <a:lstStyle/>
          <a:p>
            <a:r>
              <a:rPr lang="cs-CZ" sz="4000" b="1" dirty="0"/>
              <a:t>Reflektované Vlastnosti </a:t>
            </a:r>
            <a:r>
              <a:rPr lang="cs-CZ" sz="4000" b="1" dirty="0" smtClean="0"/>
              <a:t>babiček</a:t>
            </a:r>
            <a:endParaRPr lang="cs-CZ" sz="40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DB5BB45-75D7-833C-75CA-824F03265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58" y="2069325"/>
            <a:ext cx="8394471" cy="42127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„ Když jsme byli nemocní, ošetřovala nás babička. Četla nám pohádky nebo vyprávěla. Tím svým vyprávěním a vlastně vším </a:t>
            </a:r>
            <a:r>
              <a:rPr lang="cs-CZ" dirty="0" smtClean="0"/>
              <a:t>stále </a:t>
            </a:r>
            <a:r>
              <a:rPr lang="cs-CZ" dirty="0"/>
              <a:t>nás učila pořádku, vážit si všeho. Naučila nás vážit si práce, vedla nás k lásce ke stromům a zahradě, včelkám</a:t>
            </a:r>
            <a:r>
              <a:rPr lang="cs-CZ" dirty="0" smtClean="0"/>
              <a:t>.“</a:t>
            </a:r>
          </a:p>
          <a:p>
            <a:pPr marL="0" indent="0">
              <a:buNone/>
            </a:pPr>
            <a:r>
              <a:rPr lang="cs-CZ" dirty="0" smtClean="0"/>
              <a:t>Anna </a:t>
            </a:r>
            <a:r>
              <a:rPr lang="cs-CZ" dirty="0" err="1" smtClean="0"/>
              <a:t>Thomayerová</a:t>
            </a:r>
            <a:r>
              <a:rPr lang="cs-CZ" dirty="0" smtClean="0"/>
              <a:t>, babička Josefa </a:t>
            </a:r>
            <a:r>
              <a:rPr lang="cs-CZ" dirty="0" smtClean="0"/>
              <a:t>Nečasová (1858 -1938)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„</a:t>
            </a:r>
            <a:r>
              <a:rPr lang="cs-CZ" dirty="0"/>
              <a:t>Moje babička byla sice zbožná žena, ale nebylo jí dáno zapomenout a prominout utrpěné příkoří, v  tom byla její povaha rozporná</a:t>
            </a:r>
            <a:r>
              <a:rPr lang="cs-CZ" dirty="0" smtClean="0"/>
              <a:t>.“</a:t>
            </a:r>
          </a:p>
          <a:p>
            <a:pPr marL="0" indent="0">
              <a:buNone/>
            </a:pPr>
            <a:r>
              <a:rPr lang="cs-CZ" dirty="0" smtClean="0"/>
              <a:t>Ferdinand Chaloupek, babička Františka Hrůzová </a:t>
            </a:r>
            <a:r>
              <a:rPr lang="cs-CZ" dirty="0" smtClean="0"/>
              <a:t>(1852 - 1928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103" y="320932"/>
            <a:ext cx="2561753" cy="3231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15558" b="11069"/>
          <a:stretch/>
        </p:blipFill>
        <p:spPr>
          <a:xfrm>
            <a:off x="8947943" y="3843881"/>
            <a:ext cx="2363106" cy="272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5261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Override1.xml><?xml version="1.0" encoding="utf-8"?>
<a:themeOverride xmlns:a="http://schemas.openxmlformats.org/drawingml/2006/main">
  <a:clrScheme name="Integrál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99CB38"/>
    </a:accent1>
    <a:accent2>
      <a:srgbClr val="63A537"/>
    </a:accent2>
    <a:accent3>
      <a:srgbClr val="E6D024"/>
    </a:accent3>
    <a:accent4>
      <a:srgbClr val="CC9700"/>
    </a:accent4>
    <a:accent5>
      <a:srgbClr val="4EB3CF"/>
    </a:accent5>
    <a:accent6>
      <a:srgbClr val="378DA6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670</TotalTime>
  <Words>783</Words>
  <Application>Microsoft Office PowerPoint</Application>
  <PresentationFormat>Širokoúhlá obrazovka</PresentationFormat>
  <Paragraphs>102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4" baseType="lpstr">
      <vt:lpstr>Calibri</vt:lpstr>
      <vt:lpstr>Times New Roman</vt:lpstr>
      <vt:lpstr>Tw Cen MT</vt:lpstr>
      <vt:lpstr>Tw Cen MT Condensed</vt:lpstr>
      <vt:lpstr>Wingdings</vt:lpstr>
      <vt:lpstr>Wingdings 3</vt:lpstr>
      <vt:lpstr>Integrál</vt:lpstr>
      <vt:lpstr>Jaká byla babička?  Vizualizace vzpomínek - představy a realita popisů babiček </vt:lpstr>
      <vt:lpstr>Proces vzpomínání a co jej ovlivňuje</vt:lpstr>
      <vt:lpstr>Ego-dokumenty jako média rodinné paměti</vt:lpstr>
      <vt:lpstr>babičky v rodinné paměti</vt:lpstr>
      <vt:lpstr>Autoři a babičky</vt:lpstr>
      <vt:lpstr>Profil babiček</vt:lpstr>
      <vt:lpstr>Reflektované Vlastnosti babiček</vt:lpstr>
      <vt:lpstr>Reflektované Vlastnosti babiček</vt:lpstr>
      <vt:lpstr>Reflektované Vlastnosti babiček</vt:lpstr>
      <vt:lpstr>Reflektované Vlastnosti babiček</vt:lpstr>
      <vt:lpstr>Vzhled babičky</vt:lpstr>
      <vt:lpstr>Vzhled babičky</vt:lpstr>
      <vt:lpstr>Vzhled babičky</vt:lpstr>
      <vt:lpstr>Vzhled babičky</vt:lpstr>
      <vt:lpstr>Anomálie mezi babičkami?</vt:lpstr>
      <vt:lpstr>Anomálie mezi babičkami?</vt:lpstr>
      <vt:lpstr>Děkuji za pozornost.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"Mládí žije z nadějí, stáří ze vzpomínek." Paměti, vzpomínky a rodinné kroniky jako média rodinné historie</dc:title>
  <dc:creator>HP</dc:creator>
  <cp:lastModifiedBy>HP</cp:lastModifiedBy>
  <cp:revision>44</cp:revision>
  <dcterms:created xsi:type="dcterms:W3CDTF">2022-09-13T08:41:04Z</dcterms:created>
  <dcterms:modified xsi:type="dcterms:W3CDTF">2023-11-21T09:19:29Z</dcterms:modified>
</cp:coreProperties>
</file>