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handoutMasterIdLst>
    <p:handoutMasterId r:id="rId68"/>
  </p:handoutMasterIdLst>
  <p:sldIdLst>
    <p:sldId id="256" r:id="rId2"/>
    <p:sldId id="257" r:id="rId3"/>
    <p:sldId id="260" r:id="rId4"/>
    <p:sldId id="274" r:id="rId5"/>
    <p:sldId id="275" r:id="rId6"/>
    <p:sldId id="276" r:id="rId7"/>
    <p:sldId id="277" r:id="rId8"/>
    <p:sldId id="280" r:id="rId9"/>
    <p:sldId id="278" r:id="rId10"/>
    <p:sldId id="279" r:id="rId11"/>
    <p:sldId id="262" r:id="rId12"/>
    <p:sldId id="281" r:id="rId13"/>
    <p:sldId id="282" r:id="rId14"/>
    <p:sldId id="283" r:id="rId15"/>
    <p:sldId id="284" r:id="rId16"/>
    <p:sldId id="285" r:id="rId17"/>
    <p:sldId id="307" r:id="rId18"/>
    <p:sldId id="308" r:id="rId19"/>
    <p:sldId id="309" r:id="rId20"/>
    <p:sldId id="310" r:id="rId21"/>
    <p:sldId id="325" r:id="rId22"/>
    <p:sldId id="324" r:id="rId23"/>
    <p:sldId id="330" r:id="rId24"/>
    <p:sldId id="331" r:id="rId25"/>
    <p:sldId id="314" r:id="rId26"/>
    <p:sldId id="315" r:id="rId27"/>
    <p:sldId id="321" r:id="rId28"/>
    <p:sldId id="316" r:id="rId29"/>
    <p:sldId id="317" r:id="rId30"/>
    <p:sldId id="319" r:id="rId31"/>
    <p:sldId id="320" r:id="rId32"/>
    <p:sldId id="322" r:id="rId33"/>
    <p:sldId id="326" r:id="rId34"/>
    <p:sldId id="327" r:id="rId35"/>
    <p:sldId id="323" r:id="rId36"/>
    <p:sldId id="263" r:id="rId37"/>
    <p:sldId id="293" r:id="rId38"/>
    <p:sldId id="294" r:id="rId39"/>
    <p:sldId id="295" r:id="rId40"/>
    <p:sldId id="286" r:id="rId41"/>
    <p:sldId id="287" r:id="rId42"/>
    <p:sldId id="288" r:id="rId43"/>
    <p:sldId id="292" r:id="rId44"/>
    <p:sldId id="296" r:id="rId45"/>
    <p:sldId id="297" r:id="rId46"/>
    <p:sldId id="298" r:id="rId47"/>
    <p:sldId id="299" r:id="rId48"/>
    <p:sldId id="300" r:id="rId49"/>
    <p:sldId id="290" r:id="rId50"/>
    <p:sldId id="291" r:id="rId51"/>
    <p:sldId id="265" r:id="rId52"/>
    <p:sldId id="267" r:id="rId53"/>
    <p:sldId id="268" r:id="rId54"/>
    <p:sldId id="269" r:id="rId55"/>
    <p:sldId id="270" r:id="rId56"/>
    <p:sldId id="271" r:id="rId57"/>
    <p:sldId id="272" r:id="rId58"/>
    <p:sldId id="273" r:id="rId59"/>
    <p:sldId id="266" r:id="rId60"/>
    <p:sldId id="303" r:id="rId61"/>
    <p:sldId id="306" r:id="rId62"/>
    <p:sldId id="304" r:id="rId63"/>
    <p:sldId id="305" r:id="rId64"/>
    <p:sldId id="329" r:id="rId65"/>
    <p:sldId id="258" r:id="rId6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5006"/>
    <a:srgbClr val="985F20"/>
    <a:srgbClr val="985520"/>
    <a:srgbClr val="B31E26"/>
    <a:srgbClr val="92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8"/>
      </p:cViewPr>
      <p:guideLst>
        <p:guide orient="horz" pos="4156"/>
        <p:guide pos="2880"/>
      </p:guideLst>
    </p:cSldViewPr>
  </p:slideViewPr>
  <p:notesTextViewPr>
    <p:cViewPr>
      <p:scale>
        <a:sx n="1" d="1"/>
        <a:sy n="1" d="1"/>
      </p:scale>
      <p:origin x="0" y="0"/>
    </p:cViewPr>
  </p:notesTextViewPr>
  <p:notesViewPr>
    <p:cSldViewPr showGuides="1">
      <p:cViewPr varScale="1">
        <p:scale>
          <a:sx n="85" d="100"/>
          <a:sy n="85" d="100"/>
        </p:scale>
        <p:origin x="-377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0D6A2D-D8DC-4FAF-8037-FCC464CD7DED}" type="datetimeFigureOut">
              <a:rPr lang="cs-CZ" smtClean="0"/>
              <a:t>14.04.2023</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BBAE3C-79CA-40B9-9F5C-40C47F04F639}" type="slidenum">
              <a:rPr lang="cs-CZ" smtClean="0"/>
              <a:t>‹#›</a:t>
            </a:fld>
            <a:endParaRPr lang="cs-CZ"/>
          </a:p>
        </p:txBody>
      </p:sp>
    </p:spTree>
    <p:extLst>
      <p:ext uri="{BB962C8B-B14F-4D97-AF65-F5344CB8AC3E}">
        <p14:creationId xmlns:p14="http://schemas.microsoft.com/office/powerpoint/2010/main" val="980335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2FFC2B-C8F0-49EE-88F2-D83A110DC3CE}" type="datetimeFigureOut">
              <a:rPr lang="cs-CZ" smtClean="0"/>
              <a:t>14.04.2023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4EEE6-CA46-4709-852B-80D9860B7ABF}" type="slidenum">
              <a:rPr lang="cs-CZ" smtClean="0"/>
              <a:t>‹#›</a:t>
            </a:fld>
            <a:endParaRPr lang="cs-CZ"/>
          </a:p>
        </p:txBody>
      </p:sp>
    </p:spTree>
    <p:extLst>
      <p:ext uri="{BB962C8B-B14F-4D97-AF65-F5344CB8AC3E}">
        <p14:creationId xmlns:p14="http://schemas.microsoft.com/office/powerpoint/2010/main" val="202751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pic>
        <p:nvPicPr>
          <p:cNvPr id="12" name="Obráze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718574"/>
            <a:ext cx="7309245" cy="1440160"/>
          </a:xfrm>
          <a:prstGeom prst="rect">
            <a:avLst/>
          </a:prstGeom>
        </p:spPr>
      </p:pic>
      <p:sp>
        <p:nvSpPr>
          <p:cNvPr id="13" name="Nadpis 1"/>
          <p:cNvSpPr>
            <a:spLocks noGrp="1"/>
          </p:cNvSpPr>
          <p:nvPr>
            <p:ph type="title"/>
          </p:nvPr>
        </p:nvSpPr>
        <p:spPr>
          <a:xfrm>
            <a:off x="899592" y="3645024"/>
            <a:ext cx="7344816" cy="1008112"/>
          </a:xfrm>
          <a:prstGeom prst="rect">
            <a:avLst/>
          </a:prstGeom>
        </p:spPr>
        <p:txBody>
          <a:bodyPr/>
          <a:lstStyle/>
          <a:p>
            <a:r>
              <a:rPr lang="cs-CZ"/>
              <a:t>Kliknutím lze upravit styl.</a:t>
            </a:r>
          </a:p>
        </p:txBody>
      </p:sp>
      <p:cxnSp>
        <p:nvCxnSpPr>
          <p:cNvPr id="17" name="Přímá spojnice 16"/>
          <p:cNvCxnSpPr/>
          <p:nvPr userDrawn="1"/>
        </p:nvCxnSpPr>
        <p:spPr>
          <a:xfrm>
            <a:off x="3131840" y="3328114"/>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8" name="Přímá spojnice 17"/>
          <p:cNvCxnSpPr/>
          <p:nvPr userDrawn="1"/>
        </p:nvCxnSpPr>
        <p:spPr>
          <a:xfrm>
            <a:off x="1556542" y="3429000"/>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19" name="Přímá spojnice 18"/>
          <p:cNvCxnSpPr/>
          <p:nvPr userDrawn="1"/>
        </p:nvCxnSpPr>
        <p:spPr>
          <a:xfrm rot="10800000" flipH="1">
            <a:off x="3131840" y="4978672"/>
            <a:ext cx="2880320"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cxnSp>
        <p:nvCxnSpPr>
          <p:cNvPr id="20" name="Přímá spojnice 19"/>
          <p:cNvCxnSpPr/>
          <p:nvPr userDrawn="1"/>
        </p:nvCxnSpPr>
        <p:spPr>
          <a:xfrm rot="10800000" flipH="1">
            <a:off x="1556542" y="4878038"/>
            <a:ext cx="6039794" cy="0"/>
          </a:xfrm>
          <a:prstGeom prst="line">
            <a:avLst/>
          </a:prstGeom>
          <a:ln w="19050">
            <a:solidFill>
              <a:schemeClr val="tx1"/>
            </a:solidFill>
          </a:ln>
          <a:effectLst/>
        </p:spPr>
        <p:style>
          <a:lnRef idx="3">
            <a:schemeClr val="dk1"/>
          </a:lnRef>
          <a:fillRef idx="0">
            <a:schemeClr val="dk1"/>
          </a:fillRef>
          <a:effectRef idx="2">
            <a:schemeClr val="dk1"/>
          </a:effectRef>
          <a:fontRef idx="minor">
            <a:schemeClr val="tx1"/>
          </a:fontRef>
        </p:style>
      </p:cxnSp>
      <p:sp>
        <p:nvSpPr>
          <p:cNvPr id="15" name="Zástupný symbol pro číslo snímku 5"/>
          <p:cNvSpPr>
            <a:spLocks noGrp="1"/>
          </p:cNvSpPr>
          <p:nvPr>
            <p:ph type="sldNum" sz="quarter" idx="12"/>
          </p:nvPr>
        </p:nvSpPr>
        <p:spPr>
          <a:xfrm>
            <a:off x="7596336" y="6125174"/>
            <a:ext cx="1296144" cy="365125"/>
          </a:xfrm>
          <a:prstGeom prst="rect">
            <a:avLst/>
          </a:prstGeom>
        </p:spPr>
        <p:txBody>
          <a:bodyPr/>
          <a:lstStyle>
            <a:lvl1pPr algn="l">
              <a:defRPr sz="1400"/>
            </a:lvl1pPr>
          </a:lstStyle>
          <a:p>
            <a:r>
              <a:rPr lang="cs-CZ"/>
              <a:t>Počet stránek</a:t>
            </a:r>
            <a:endParaRPr lang="cs-CZ" dirty="0"/>
          </a:p>
        </p:txBody>
      </p:sp>
      <p:sp>
        <p:nvSpPr>
          <p:cNvPr id="25"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fld id="{EE0027FF-D019-49A6-8E08-8895468D8708}" type="datetime1">
              <a:rPr lang="cs-CZ" smtClean="0"/>
              <a:t>14.04.2023</a:t>
            </a:fld>
            <a:endParaRPr lang="cs-CZ" dirty="0"/>
          </a:p>
        </p:txBody>
      </p:sp>
      <p:sp>
        <p:nvSpPr>
          <p:cNvPr id="26"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a:t>Prof. JUDr. Jakub Handrlica Ph.D.</a:t>
            </a:r>
            <a:endParaRPr lang="cs-CZ" dirty="0"/>
          </a:p>
        </p:txBody>
      </p:sp>
      <p:pic>
        <p:nvPicPr>
          <p:cNvPr id="27" name="Obrázek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5816" y="5991938"/>
            <a:ext cx="392000" cy="604694"/>
          </a:xfrm>
          <a:prstGeom prst="rect">
            <a:avLst/>
          </a:prstGeom>
        </p:spPr>
      </p:pic>
      <p:pic>
        <p:nvPicPr>
          <p:cNvPr id="28" name="Obrázek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082287" y="5984898"/>
            <a:ext cx="433415" cy="606281"/>
          </a:xfrm>
          <a:prstGeom prst="rect">
            <a:avLst/>
          </a:prstGeom>
        </p:spPr>
      </p:pic>
      <p:pic>
        <p:nvPicPr>
          <p:cNvPr id="29" name="Obrázek 2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val="234859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adpis a svislý text">
    <p:spTree>
      <p:nvGrpSpPr>
        <p:cNvPr id="1" name=""/>
        <p:cNvGrpSpPr/>
        <p:nvPr/>
      </p:nvGrpSpPr>
      <p:grpSpPr>
        <a:xfrm>
          <a:off x="0" y="0"/>
          <a:ext cx="0" cy="0"/>
          <a:chOff x="0" y="0"/>
          <a:chExt cx="0" cy="0"/>
        </a:xfrm>
      </p:grpSpPr>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lvl1pPr>
              <a:buClr>
                <a:srgbClr val="921919"/>
              </a:buClr>
              <a:defRPr/>
            </a:lvl1pPr>
            <a:lvl2pPr>
              <a:buClr>
                <a:srgbClr val="921919"/>
              </a:buClr>
              <a:defRPr/>
            </a:lvl2pPr>
            <a:lvl3pPr>
              <a:buClr>
                <a:srgbClr val="921919"/>
              </a:buClr>
              <a:defRPr/>
            </a:lvl3pPr>
            <a:lvl4pPr>
              <a:buClr>
                <a:srgbClr val="921919"/>
              </a:buClr>
              <a:defRPr/>
            </a:lvl4pPr>
            <a:lvl5pPr>
              <a:buClr>
                <a:srgbClr val="921919"/>
              </a:buCl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a:xfrm>
            <a:off x="457200" y="6373602"/>
            <a:ext cx="2133600" cy="365125"/>
          </a:xfrm>
          <a:prstGeom prst="rect">
            <a:avLst/>
          </a:prstGeom>
        </p:spPr>
        <p:txBody>
          <a:bodyPr/>
          <a:lstStyle/>
          <a:p>
            <a:fld id="{E5AC3E35-D8A2-480D-A795-0D98A2A1CA17}" type="datetime1">
              <a:rPr lang="cs-CZ" smtClean="0"/>
              <a:t>14.04.2023</a:t>
            </a:fld>
            <a:endParaRPr lang="cs-CZ" dirty="0"/>
          </a:p>
        </p:txBody>
      </p:sp>
      <p:sp>
        <p:nvSpPr>
          <p:cNvPr id="5" name="Zástupný symbol pro zápatí 4"/>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6" name="Zástupný symbol pro číslo snímku 5"/>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7"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394878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Poslední snímek">
    <p:spTree>
      <p:nvGrpSpPr>
        <p:cNvPr id="1" name=""/>
        <p:cNvGrpSpPr/>
        <p:nvPr/>
      </p:nvGrpSpPr>
      <p:grpSpPr>
        <a:xfrm>
          <a:off x="0" y="0"/>
          <a:ext cx="0" cy="0"/>
          <a:chOff x="0" y="0"/>
          <a:chExt cx="0" cy="0"/>
        </a:xfrm>
      </p:grpSpPr>
      <p:sp>
        <p:nvSpPr>
          <p:cNvPr id="13" name="Zástupný symbol pro text 1"/>
          <p:cNvSpPr>
            <a:spLocks noGrp="1"/>
          </p:cNvSpPr>
          <p:nvPr>
            <p:ph type="body" sz="quarter" idx="13" hasCustomPrompt="1"/>
          </p:nvPr>
        </p:nvSpPr>
        <p:spPr>
          <a:xfrm>
            <a:off x="2123728" y="4068446"/>
            <a:ext cx="5400675" cy="576263"/>
          </a:xfrm>
          <a:prstGeom prst="rect">
            <a:avLst/>
          </a:prstGeom>
        </p:spPr>
        <p:txBody>
          <a:bodyPr>
            <a:normAutofit lnSpcReduction="10000"/>
          </a:bodyPr>
          <a:lstStyle>
            <a:lvl1pPr marL="0" indent="0">
              <a:lnSpc>
                <a:spcPct val="110000"/>
              </a:lnSpc>
              <a:buNone/>
              <a:defRPr>
                <a:solidFill>
                  <a:schemeClr val="tx1"/>
                </a:solidFill>
              </a:defRPr>
            </a:lvl1pPr>
          </a:lstStyle>
          <a:p>
            <a:r>
              <a:rPr lang="cs-CZ" dirty="0"/>
              <a:t>E-mailová adresa</a:t>
            </a:r>
          </a:p>
        </p:txBody>
      </p:sp>
      <p:pic>
        <p:nvPicPr>
          <p:cNvPr id="14" name="Obrázek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718574"/>
            <a:ext cx="7309245" cy="1440160"/>
          </a:xfrm>
          <a:prstGeom prst="rect">
            <a:avLst/>
          </a:prstGeom>
        </p:spPr>
      </p:pic>
      <p:sp>
        <p:nvSpPr>
          <p:cNvPr id="18" name="Zástupný symbol pro číslo snímku 5"/>
          <p:cNvSpPr>
            <a:spLocks noGrp="1"/>
          </p:cNvSpPr>
          <p:nvPr>
            <p:ph type="sldNum" sz="quarter" idx="12"/>
          </p:nvPr>
        </p:nvSpPr>
        <p:spPr>
          <a:xfrm>
            <a:off x="7596336" y="6125174"/>
            <a:ext cx="1090464" cy="365125"/>
          </a:xfrm>
          <a:prstGeom prst="rect">
            <a:avLst/>
          </a:prstGeom>
        </p:spPr>
        <p:txBody>
          <a:bodyPr/>
          <a:lstStyle>
            <a:lvl1pPr algn="l">
              <a:defRPr sz="1400"/>
            </a:lvl1pPr>
          </a:lstStyle>
          <a:p>
            <a:fld id="{0973DA39-B09E-41AA-8019-488BA3FC6CCE}" type="slidenum">
              <a:rPr lang="cs-CZ" smtClean="0"/>
              <a:pPr/>
              <a:t>‹#›</a:t>
            </a:fld>
            <a:endParaRPr lang="cs-CZ" dirty="0"/>
          </a:p>
        </p:txBody>
      </p:sp>
      <p:sp>
        <p:nvSpPr>
          <p:cNvPr id="3" name="TextovéPole 2"/>
          <p:cNvSpPr txBox="1"/>
          <p:nvPr userDrawn="1"/>
        </p:nvSpPr>
        <p:spPr>
          <a:xfrm>
            <a:off x="971600" y="2619660"/>
            <a:ext cx="6984776" cy="1061829"/>
          </a:xfrm>
          <a:prstGeom prst="rect">
            <a:avLst/>
          </a:prstGeom>
          <a:noFill/>
        </p:spPr>
        <p:txBody>
          <a:bodyPr wrap="square" rtlCol="0">
            <a:spAutoFit/>
          </a:bodyPr>
          <a:lstStyle/>
          <a:p>
            <a:pPr algn="ctr"/>
            <a:r>
              <a:rPr kumimoji="0" lang="cs-CZ" sz="6300" b="1" i="0" u="none" strike="noStrike" kern="1200" cap="none" spc="0" normalizeH="0" baseline="0" noProof="0" dirty="0">
                <a:ln>
                  <a:noFill/>
                </a:ln>
                <a:solidFill>
                  <a:prstClr val="white"/>
                </a:solidFill>
                <a:effectLst/>
                <a:uLnTx/>
                <a:uFillTx/>
                <a:latin typeface="+mn-lt"/>
                <a:ea typeface="+mj-ea"/>
                <a:cs typeface="+mj-cs"/>
              </a:rPr>
              <a:t>Děkuji za pozornost</a:t>
            </a:r>
            <a:endParaRPr lang="cs-CZ" sz="6300" b="1" dirty="0"/>
          </a:p>
        </p:txBody>
      </p:sp>
      <p:pic>
        <p:nvPicPr>
          <p:cNvPr id="23" name="Obrázek 22"/>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1377770" y="4157706"/>
            <a:ext cx="640811" cy="432048"/>
          </a:xfrm>
          <a:prstGeom prst="rect">
            <a:avLst/>
          </a:prstGeom>
        </p:spPr>
      </p:pic>
      <p:sp>
        <p:nvSpPr>
          <p:cNvPr id="24" name="Zástupný symbol pro datum 3"/>
          <p:cNvSpPr>
            <a:spLocks noGrp="1"/>
          </p:cNvSpPr>
          <p:nvPr>
            <p:ph type="dt" sz="half" idx="10"/>
          </p:nvPr>
        </p:nvSpPr>
        <p:spPr>
          <a:xfrm>
            <a:off x="971600" y="6125174"/>
            <a:ext cx="1872208" cy="365125"/>
          </a:xfrm>
          <a:prstGeom prst="rect">
            <a:avLst/>
          </a:prstGeom>
        </p:spPr>
        <p:txBody>
          <a:bodyPr/>
          <a:lstStyle>
            <a:lvl1pPr>
              <a:defRPr sz="1400"/>
            </a:lvl1pPr>
          </a:lstStyle>
          <a:p>
            <a:fld id="{D5532E11-A8D5-4000-935E-8DDE77A45C38}" type="datetime1">
              <a:rPr lang="cs-CZ" smtClean="0"/>
              <a:t>14.04.2023</a:t>
            </a:fld>
            <a:endParaRPr lang="cs-CZ" dirty="0"/>
          </a:p>
        </p:txBody>
      </p:sp>
      <p:sp>
        <p:nvSpPr>
          <p:cNvPr id="25" name="Zástupný symbol pro zápatí 4"/>
          <p:cNvSpPr>
            <a:spLocks noGrp="1"/>
          </p:cNvSpPr>
          <p:nvPr>
            <p:ph type="ftr" sz="quarter" idx="11"/>
          </p:nvPr>
        </p:nvSpPr>
        <p:spPr>
          <a:xfrm>
            <a:off x="3347864" y="6125174"/>
            <a:ext cx="3600400" cy="365125"/>
          </a:xfrm>
          <a:prstGeom prst="rect">
            <a:avLst/>
          </a:prstGeom>
        </p:spPr>
        <p:txBody>
          <a:bodyPr/>
          <a:lstStyle>
            <a:lvl1pPr algn="l">
              <a:defRPr sz="1400"/>
            </a:lvl1pPr>
          </a:lstStyle>
          <a:p>
            <a:r>
              <a:rPr lang="cs-CZ"/>
              <a:t>Prof. JUDr. Jakub Handrlica Ph.D.</a:t>
            </a:r>
            <a:endParaRPr lang="cs-CZ" dirty="0"/>
          </a:p>
        </p:txBody>
      </p:sp>
      <p:pic>
        <p:nvPicPr>
          <p:cNvPr id="26" name="Obrázek 2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15816" y="5991938"/>
            <a:ext cx="392000" cy="604694"/>
          </a:xfrm>
          <a:prstGeom prst="rect">
            <a:avLst/>
          </a:prstGeom>
        </p:spPr>
      </p:pic>
      <p:pic>
        <p:nvPicPr>
          <p:cNvPr id="27" name="Obrázek 2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082287" y="5984898"/>
            <a:ext cx="433415" cy="606281"/>
          </a:xfrm>
          <a:prstGeom prst="rect">
            <a:avLst/>
          </a:prstGeom>
        </p:spPr>
      </p:pic>
      <p:pic>
        <p:nvPicPr>
          <p:cNvPr id="28" name="Obrázek 2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51520" y="5998775"/>
            <a:ext cx="600592" cy="601756"/>
          </a:xfrm>
          <a:prstGeom prst="rect">
            <a:avLst/>
          </a:prstGeom>
        </p:spPr>
      </p:pic>
    </p:spTree>
    <p:extLst>
      <p:ext uri="{BB962C8B-B14F-4D97-AF65-F5344CB8AC3E}">
        <p14:creationId xmlns:p14="http://schemas.microsoft.com/office/powerpoint/2010/main" val="1603805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9" name="Nadpis 6"/>
          <p:cNvSpPr>
            <a:spLocks noGrp="1"/>
          </p:cNvSpPr>
          <p:nvPr>
            <p:ph type="title" hasCustomPrompt="1"/>
          </p:nvPr>
        </p:nvSpPr>
        <p:spPr>
          <a:xfrm>
            <a:off x="1691680" y="188640"/>
            <a:ext cx="7128792" cy="576064"/>
          </a:xfrm>
          <a:prstGeom prst="rect">
            <a:avLst/>
          </a:prstGeom>
        </p:spPr>
        <p:txBody>
          <a:bodyPr/>
          <a:lstStyle>
            <a:lvl1pPr algn="l">
              <a:defRPr/>
            </a:lvl1pPr>
          </a:lstStyle>
          <a:p>
            <a:r>
              <a:rPr lang="cs-CZ" dirty="0"/>
              <a:t>Název snímku</a:t>
            </a:r>
          </a:p>
        </p:txBody>
      </p:sp>
      <p:sp>
        <p:nvSpPr>
          <p:cNvPr id="8" name="Zástupný symbol pro text 7"/>
          <p:cNvSpPr>
            <a:spLocks noGrp="1"/>
          </p:cNvSpPr>
          <p:nvPr>
            <p:ph type="body" sz="quarter" idx="13"/>
          </p:nvPr>
        </p:nvSpPr>
        <p:spPr>
          <a:xfrm>
            <a:off x="323528" y="1052513"/>
            <a:ext cx="8496943" cy="5112791"/>
          </a:xfrm>
        </p:spPr>
        <p:txBody>
          <a:bodyPr/>
          <a:lstStyle>
            <a:lvl1pPr>
              <a:buClr>
                <a:srgbClr val="92191C"/>
              </a:buClr>
              <a:defRPr/>
            </a:lvl1pPr>
            <a:lvl2pPr>
              <a:buClr>
                <a:srgbClr val="92191C"/>
              </a:buClr>
              <a:defRPr/>
            </a:lvl2pPr>
            <a:lvl3pPr>
              <a:buClr>
                <a:srgbClr val="92191C"/>
              </a:buClr>
              <a:defRPr/>
            </a:lvl3pPr>
            <a:lvl4pPr>
              <a:buClr>
                <a:srgbClr val="92191C"/>
              </a:buClr>
              <a:defRPr/>
            </a:lvl4pPr>
            <a:lvl5pPr>
              <a:buClr>
                <a:srgbClr val="92191C"/>
              </a:buCl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54A8C0-7E33-4F30-A5F0-3A2A497319F6}" type="datetime1">
              <a:rPr lang="cs-CZ" smtClean="0"/>
              <a:t>14.04.2023</a:t>
            </a:fld>
            <a:endParaRPr lang="cs-CZ"/>
          </a:p>
        </p:txBody>
      </p:sp>
      <p:sp>
        <p:nvSpPr>
          <p:cNvPr id="16"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Prof. JUDr. Jakub Handrlica Ph.D.</a:t>
            </a:r>
          </a:p>
        </p:txBody>
      </p:sp>
      <p:sp>
        <p:nvSpPr>
          <p:cNvPr id="17"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153377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solidFill>
                  <a:schemeClr val="bg1"/>
                </a:solidFill>
              </a:defRPr>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10"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C92E7-993B-41F3-A4E2-C7DAD43C90E6}" type="datetime1">
              <a:rPr lang="cs-CZ" smtClean="0"/>
              <a:t>14.04.2023</a:t>
            </a:fld>
            <a:endParaRPr lang="cs-CZ"/>
          </a:p>
        </p:txBody>
      </p:sp>
      <p:sp>
        <p:nvSpPr>
          <p:cNvPr id="11"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Prof. JUDr. Jakub Handrlica Ph.D.</a:t>
            </a:r>
          </a:p>
        </p:txBody>
      </p:sp>
      <p:sp>
        <p:nvSpPr>
          <p:cNvPr id="12"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159720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buClr>
                <a:srgbClr val="92191C"/>
              </a:buClr>
              <a:defRPr sz="2800"/>
            </a:lvl1pPr>
            <a:lvl2pPr>
              <a:buClr>
                <a:srgbClr val="92191C"/>
              </a:buClr>
              <a:defRPr sz="2400"/>
            </a:lvl2pPr>
            <a:lvl3pPr>
              <a:buClr>
                <a:srgbClr val="92191C"/>
              </a:buClr>
              <a:defRPr sz="2000"/>
            </a:lvl3pPr>
            <a:lvl4pPr>
              <a:buClr>
                <a:srgbClr val="92191C"/>
              </a:buClr>
              <a:defRPr sz="1800"/>
            </a:lvl4pPr>
            <a:lvl5pPr>
              <a:buClr>
                <a:srgbClr val="92191C"/>
              </a:buCl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8"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
        <p:nvSpPr>
          <p:cNvPr id="12" name="Zástupný symbol pro datum 2"/>
          <p:cNvSpPr>
            <a:spLocks noGrp="1"/>
          </p:cNvSpPr>
          <p:nvPr>
            <p:ph type="dt" sz="half" idx="10"/>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34A2DE-4688-4737-9DE1-19423CB29B87}" type="datetime1">
              <a:rPr lang="cs-CZ" smtClean="0"/>
              <a:t>14.04.2023</a:t>
            </a:fld>
            <a:endParaRPr lang="cs-CZ"/>
          </a:p>
        </p:txBody>
      </p:sp>
      <p:sp>
        <p:nvSpPr>
          <p:cNvPr id="13"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Prof. JUDr. Jakub Handrlica Ph.D.</a:t>
            </a:r>
          </a:p>
        </p:txBody>
      </p:sp>
      <p:sp>
        <p:nvSpPr>
          <p:cNvPr id="14"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264182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buClr>
                <a:srgbClr val="92191C"/>
              </a:buClr>
              <a:defRPr sz="2400"/>
            </a:lvl1pPr>
            <a:lvl2pPr>
              <a:buClr>
                <a:srgbClr val="92191C"/>
              </a:buClr>
              <a:defRPr sz="2000"/>
            </a:lvl2pPr>
            <a:lvl3pPr>
              <a:buClr>
                <a:srgbClr val="92191C"/>
              </a:buClr>
              <a:defRPr sz="1800"/>
            </a:lvl3pPr>
            <a:lvl4pPr>
              <a:buClr>
                <a:srgbClr val="92191C"/>
              </a:buClr>
              <a:defRPr sz="1600"/>
            </a:lvl4pPr>
            <a:lvl5pPr>
              <a:buClr>
                <a:srgbClr val="92191C"/>
              </a:buCl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a:xfrm>
            <a:off x="457200" y="6373602"/>
            <a:ext cx="2133600" cy="365125"/>
          </a:xfrm>
          <a:prstGeom prst="rect">
            <a:avLst/>
          </a:prstGeom>
        </p:spPr>
        <p:txBody>
          <a:bodyPr/>
          <a:lstStyle/>
          <a:p>
            <a:fld id="{71C39B56-9D45-48E2-AA5C-E0B4B63F7AB5}" type="datetime1">
              <a:rPr lang="cs-CZ" smtClean="0"/>
              <a:t>14.04.2023</a:t>
            </a:fld>
            <a:endParaRPr lang="cs-CZ" dirty="0"/>
          </a:p>
        </p:txBody>
      </p:sp>
      <p:sp>
        <p:nvSpPr>
          <p:cNvPr id="8" name="Zástupný symbol pro zápatí 7"/>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9" name="Zástupný symbol pro číslo snímku 8"/>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10"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56596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a:xfrm>
            <a:off x="457200" y="6373602"/>
            <a:ext cx="2133600" cy="365125"/>
          </a:xfrm>
          <a:prstGeom prst="rect">
            <a:avLst/>
          </a:prstGeom>
        </p:spPr>
        <p:txBody>
          <a:bodyPr/>
          <a:lstStyle/>
          <a:p>
            <a:fld id="{3CFCDDC3-B72E-4E25-B238-F2F230CD730D}" type="datetime1">
              <a:rPr lang="cs-CZ" smtClean="0"/>
              <a:t>14.04.2023</a:t>
            </a:fld>
            <a:endParaRPr lang="cs-CZ" dirty="0"/>
          </a:p>
        </p:txBody>
      </p:sp>
      <p:sp>
        <p:nvSpPr>
          <p:cNvPr id="4" name="Zástupný symbol pro zápatí 3"/>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5" name="Zástupný symbol pro číslo snímku 4"/>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
        <p:nvSpPr>
          <p:cNvPr id="6" name="Nadpis 6"/>
          <p:cNvSpPr>
            <a:spLocks noGrp="1"/>
          </p:cNvSpPr>
          <p:nvPr>
            <p:ph type="title" hasCustomPrompt="1"/>
          </p:nvPr>
        </p:nvSpPr>
        <p:spPr>
          <a:xfrm>
            <a:off x="1691680" y="188640"/>
            <a:ext cx="6995120" cy="576064"/>
          </a:xfrm>
          <a:prstGeom prst="rect">
            <a:avLst/>
          </a:prstGeom>
        </p:spPr>
        <p:txBody>
          <a:bodyPr/>
          <a:lstStyle>
            <a:lvl1pPr>
              <a:defRPr/>
            </a:lvl1pPr>
          </a:lstStyle>
          <a:p>
            <a:r>
              <a:rPr lang="cs-CZ" dirty="0"/>
              <a:t>Název snímku</a:t>
            </a:r>
          </a:p>
        </p:txBody>
      </p:sp>
    </p:spTree>
    <p:extLst>
      <p:ext uri="{BB962C8B-B14F-4D97-AF65-F5344CB8AC3E}">
        <p14:creationId xmlns:p14="http://schemas.microsoft.com/office/powerpoint/2010/main" val="2917065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73602"/>
            <a:ext cx="2133600" cy="365125"/>
          </a:xfrm>
          <a:prstGeom prst="rect">
            <a:avLst/>
          </a:prstGeom>
        </p:spPr>
        <p:txBody>
          <a:bodyPr/>
          <a:lstStyle/>
          <a:p>
            <a:fld id="{B8DE2265-56ED-4DF8-8036-223509E1824F}" type="datetime1">
              <a:rPr lang="cs-CZ" smtClean="0"/>
              <a:t>14.04.2023</a:t>
            </a:fld>
            <a:endParaRPr lang="cs-CZ" dirty="0"/>
          </a:p>
        </p:txBody>
      </p:sp>
      <p:sp>
        <p:nvSpPr>
          <p:cNvPr id="3" name="Zástupný symbol pro zápatí 2"/>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4" name="Zástupný symbol pro číslo snímku 3"/>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357339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980728"/>
            <a:ext cx="5111750" cy="5145435"/>
          </a:xfrm>
          <a:prstGeom prst="rect">
            <a:avLst/>
          </a:prstGeom>
        </p:spPr>
        <p:txBody>
          <a:bodyPr/>
          <a:lstStyle>
            <a:lvl1pPr>
              <a:buClr>
                <a:srgbClr val="92191C"/>
              </a:buClr>
              <a:defRPr sz="3200"/>
            </a:lvl1pPr>
            <a:lvl2pPr>
              <a:buClr>
                <a:srgbClr val="92191C"/>
              </a:buClr>
              <a:defRPr sz="2800"/>
            </a:lvl2pPr>
            <a:lvl3pPr>
              <a:buClr>
                <a:srgbClr val="92191C"/>
              </a:buClr>
              <a:defRPr sz="2400"/>
            </a:lvl3pPr>
            <a:lvl4pPr>
              <a:buClr>
                <a:srgbClr val="92191C"/>
              </a:buClr>
              <a:defRPr sz="2000"/>
            </a:lvl4pPr>
            <a:lvl5pPr>
              <a:buClr>
                <a:srgbClr val="92191C"/>
              </a:buCl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fld id="{D83EBE06-C3B0-473B-8B0E-0DD4E494FE0E}" type="datetime1">
              <a:rPr lang="cs-CZ" smtClean="0"/>
              <a:t>14.04.2023</a:t>
            </a:fld>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515480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908719"/>
            <a:ext cx="5486400" cy="381885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a:xfrm>
            <a:off x="457200" y="6373602"/>
            <a:ext cx="2133600" cy="365125"/>
          </a:xfrm>
          <a:prstGeom prst="rect">
            <a:avLst/>
          </a:prstGeom>
        </p:spPr>
        <p:txBody>
          <a:bodyPr/>
          <a:lstStyle/>
          <a:p>
            <a:fld id="{3A65BDA2-7D45-4E84-80C5-8094FBCC8DD5}" type="datetime1">
              <a:rPr lang="cs-CZ" smtClean="0"/>
              <a:t>14.04.2023</a:t>
            </a:fld>
            <a:endParaRPr lang="cs-CZ" dirty="0"/>
          </a:p>
        </p:txBody>
      </p:sp>
      <p:sp>
        <p:nvSpPr>
          <p:cNvPr id="6" name="Zástupný symbol pro zápatí 5"/>
          <p:cNvSpPr>
            <a:spLocks noGrp="1"/>
          </p:cNvSpPr>
          <p:nvPr>
            <p:ph type="ftr" sz="quarter" idx="11"/>
          </p:nvPr>
        </p:nvSpPr>
        <p:spPr>
          <a:xfrm>
            <a:off x="3124200" y="6373602"/>
            <a:ext cx="2895600" cy="365125"/>
          </a:xfrm>
          <a:prstGeom prst="rect">
            <a:avLst/>
          </a:prstGeom>
        </p:spPr>
        <p:txBody>
          <a:bodyPr/>
          <a:lstStyle/>
          <a:p>
            <a:r>
              <a:rPr lang="cs-CZ"/>
              <a:t>Prof. JUDr. Jakub Handrlica Ph.D.</a:t>
            </a:r>
          </a:p>
        </p:txBody>
      </p:sp>
      <p:sp>
        <p:nvSpPr>
          <p:cNvPr id="7" name="Zástupný symbol pro číslo snímku 6"/>
          <p:cNvSpPr>
            <a:spLocks noGrp="1"/>
          </p:cNvSpPr>
          <p:nvPr>
            <p:ph type="sldNum" sz="quarter" idx="12"/>
          </p:nvPr>
        </p:nvSpPr>
        <p:spPr>
          <a:xfrm>
            <a:off x="6553200" y="6373602"/>
            <a:ext cx="2133600" cy="365125"/>
          </a:xfrm>
          <a:prstGeom prst="rect">
            <a:avLst/>
          </a:prstGeom>
        </p:spPr>
        <p:txBody>
          <a:bodyPr/>
          <a:lstStyle/>
          <a:p>
            <a:fld id="{043C14C5-4EFC-4118-879D-40CCE9F28BCC}" type="slidenum">
              <a:rPr lang="cs-CZ" smtClean="0"/>
              <a:t>‹#›</a:t>
            </a:fld>
            <a:endParaRPr lang="cs-CZ"/>
          </a:p>
        </p:txBody>
      </p:sp>
    </p:spTree>
    <p:extLst>
      <p:ext uri="{BB962C8B-B14F-4D97-AF65-F5344CB8AC3E}">
        <p14:creationId xmlns:p14="http://schemas.microsoft.com/office/powerpoint/2010/main" val="191200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B31E26"/>
            </a:gs>
            <a:gs pos="100000">
              <a:srgbClr val="92191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Obdélník 7"/>
          <p:cNvSpPr/>
          <p:nvPr userDrawn="1"/>
        </p:nvSpPr>
        <p:spPr>
          <a:xfrm>
            <a:off x="0" y="908720"/>
            <a:ext cx="9144000" cy="5400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nadpis 1"/>
          <p:cNvSpPr>
            <a:spLocks noGrp="1"/>
          </p:cNvSpPr>
          <p:nvPr>
            <p:ph type="title"/>
          </p:nvPr>
        </p:nvSpPr>
        <p:spPr>
          <a:xfrm>
            <a:off x="1691680" y="180014"/>
            <a:ext cx="6995120" cy="576064"/>
          </a:xfrm>
          <a:prstGeom prst="rect">
            <a:avLst/>
          </a:prstGeom>
        </p:spPr>
        <p:txBody>
          <a:bodyPr vert="horz" lIns="91440" tIns="45720" rIns="91440" bIns="45720" rtlCol="0" anchor="ctr">
            <a:normAutofit/>
          </a:bodyPr>
          <a:lstStyle/>
          <a:p>
            <a:r>
              <a:rPr lang="cs-CZ" dirty="0"/>
              <a:t>Název prezentace</a:t>
            </a:r>
          </a:p>
        </p:txBody>
      </p:sp>
      <p:pic>
        <p:nvPicPr>
          <p:cNvPr id="12" name="Obrázek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9764" y="188640"/>
            <a:ext cx="525297" cy="556458"/>
          </a:xfrm>
          <a:prstGeom prst="rect">
            <a:avLst/>
          </a:prstGeom>
        </p:spPr>
      </p:pic>
      <p:sp>
        <p:nvSpPr>
          <p:cNvPr id="2" name="Zástupný symbol pro text 1"/>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3" name="Zástupný symbol pro datum 2"/>
          <p:cNvSpPr>
            <a:spLocks noGrp="1"/>
          </p:cNvSpPr>
          <p:nvPr>
            <p:ph type="dt" sz="half" idx="2"/>
          </p:nvPr>
        </p:nvSpPr>
        <p:spPr>
          <a:xfrm>
            <a:off x="457200" y="637360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3D0BF5-A2C1-4F37-A7FE-954B8CB76F0D}" type="datetime1">
              <a:rPr lang="cs-CZ" smtClean="0"/>
              <a:t>14.04.2023</a:t>
            </a:fld>
            <a:endParaRPr lang="cs-CZ"/>
          </a:p>
        </p:txBody>
      </p:sp>
      <p:sp>
        <p:nvSpPr>
          <p:cNvPr id="7" name="Zástupný symbol pro zápatí 6"/>
          <p:cNvSpPr>
            <a:spLocks noGrp="1"/>
          </p:cNvSpPr>
          <p:nvPr>
            <p:ph type="ftr" sz="quarter" idx="3"/>
          </p:nvPr>
        </p:nvSpPr>
        <p:spPr>
          <a:xfrm>
            <a:off x="3124200" y="637360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a:t>Prof. JUDr. Jakub Handrlica Ph.D.</a:t>
            </a:r>
          </a:p>
        </p:txBody>
      </p:sp>
      <p:sp>
        <p:nvSpPr>
          <p:cNvPr id="15" name="Zástupný symbol pro číslo snímku 14"/>
          <p:cNvSpPr>
            <a:spLocks noGrp="1"/>
          </p:cNvSpPr>
          <p:nvPr>
            <p:ph type="sldNum" sz="quarter" idx="4"/>
          </p:nvPr>
        </p:nvSpPr>
        <p:spPr>
          <a:xfrm>
            <a:off x="6553200" y="637360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195E7-E09C-4879-AB61-0F645C2C373E}" type="slidenum">
              <a:rPr lang="cs-CZ" smtClean="0"/>
              <a:t>‹#›</a:t>
            </a:fld>
            <a:endParaRPr lang="cs-CZ"/>
          </a:p>
        </p:txBody>
      </p:sp>
    </p:spTree>
    <p:extLst>
      <p:ext uri="{BB962C8B-B14F-4D97-AF65-F5344CB8AC3E}">
        <p14:creationId xmlns:p14="http://schemas.microsoft.com/office/powerpoint/2010/main" val="31973926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733"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Clr>
          <a:srgbClr val="921919"/>
        </a:buClr>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Clr>
          <a:srgbClr val="921919"/>
        </a:buClr>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Clr>
          <a:srgbClr val="921919"/>
        </a:buClr>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mailto:Jakub.Handrlica@prf.cuni.cz"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Vybrané otázky správního řízení v prvním stupni</a:t>
            </a:r>
          </a:p>
        </p:txBody>
      </p:sp>
      <p:sp>
        <p:nvSpPr>
          <p:cNvPr id="3" name="Zástupný symbol pro číslo snímku 2"/>
          <p:cNvSpPr>
            <a:spLocks noGrp="1"/>
          </p:cNvSpPr>
          <p:nvPr>
            <p:ph type="sldNum" sz="quarter" idx="12"/>
          </p:nvPr>
        </p:nvSpPr>
        <p:spPr/>
        <p:txBody>
          <a:bodyPr/>
          <a:lstStyle/>
          <a:p>
            <a:r>
              <a:rPr lang="cs-CZ" dirty="0"/>
              <a:t>Počet stránek</a:t>
            </a:r>
          </a:p>
        </p:txBody>
      </p:sp>
      <p:sp>
        <p:nvSpPr>
          <p:cNvPr id="4" name="Zástupný symbol pro datum 3"/>
          <p:cNvSpPr>
            <a:spLocks noGrp="1"/>
          </p:cNvSpPr>
          <p:nvPr>
            <p:ph type="dt" sz="half" idx="10"/>
          </p:nvPr>
        </p:nvSpPr>
        <p:spPr/>
        <p:txBody>
          <a:bodyPr/>
          <a:lstStyle/>
          <a:p>
            <a:fld id="{368F00EF-5716-43DC-A951-95B1A7E0F575}" type="datetime1">
              <a:rPr lang="cs-CZ" smtClean="0"/>
              <a:t>14.04.2023</a:t>
            </a:fld>
            <a:endParaRPr lang="cs-CZ" dirty="0"/>
          </a:p>
        </p:txBody>
      </p:sp>
      <p:sp>
        <p:nvSpPr>
          <p:cNvPr id="5" name="Zástupný symbol pro zápatí 4"/>
          <p:cNvSpPr>
            <a:spLocks noGrp="1"/>
          </p:cNvSpPr>
          <p:nvPr>
            <p:ph type="ftr" sz="quarter" idx="11"/>
          </p:nvPr>
        </p:nvSpPr>
        <p:spPr/>
        <p:txBody>
          <a:bodyPr/>
          <a:lstStyle/>
          <a:p>
            <a:r>
              <a:rPr lang="cs-CZ"/>
              <a:t>Prof. JUDr. Jakub Handrlica Ph.D.</a:t>
            </a:r>
            <a:endParaRPr lang="cs-CZ" dirty="0"/>
          </a:p>
        </p:txBody>
      </p:sp>
    </p:spTree>
    <p:extLst>
      <p:ext uri="{BB962C8B-B14F-4D97-AF65-F5344CB8AC3E}">
        <p14:creationId xmlns:p14="http://schemas.microsoft.com/office/powerpoint/2010/main" val="2573796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CD3C34-B8C9-4E77-B6A1-707C3689D176}"/>
              </a:ext>
            </a:extLst>
          </p:cNvPr>
          <p:cNvSpPr>
            <a:spLocks noGrp="1"/>
          </p:cNvSpPr>
          <p:nvPr>
            <p:ph type="title"/>
          </p:nvPr>
        </p:nvSpPr>
        <p:spPr/>
        <p:txBody>
          <a:bodyPr>
            <a:normAutofit fontScale="90000"/>
          </a:bodyPr>
          <a:lstStyle/>
          <a:p>
            <a:r>
              <a:rPr lang="cs-CZ" b="1" dirty="0"/>
              <a:t>Úvod (7)</a:t>
            </a:r>
            <a:endParaRPr lang="cs-CZ" dirty="0"/>
          </a:p>
        </p:txBody>
      </p:sp>
      <p:sp>
        <p:nvSpPr>
          <p:cNvPr id="3" name="Zástupný symbol pro text 2">
            <a:extLst>
              <a:ext uri="{FF2B5EF4-FFF2-40B4-BE49-F238E27FC236}">
                <a16:creationId xmlns:a16="http://schemas.microsoft.com/office/drawing/2014/main" id="{D640C534-F3E9-42E5-8663-7B10B8C2083D}"/>
              </a:ext>
            </a:extLst>
          </p:cNvPr>
          <p:cNvSpPr>
            <a:spLocks noGrp="1"/>
          </p:cNvSpPr>
          <p:nvPr>
            <p:ph type="body" sz="quarter" idx="13"/>
          </p:nvPr>
        </p:nvSpPr>
        <p:spPr/>
        <p:txBody>
          <a:bodyPr/>
          <a:lstStyle/>
          <a:p>
            <a:pPr>
              <a:buFont typeface="Wingdings" panose="05000000000000000000" pitchFamily="2" charset="2"/>
              <a:buChar char="q"/>
            </a:pPr>
            <a:r>
              <a:rPr lang="cs-CZ" b="1" dirty="0"/>
              <a:t>VII. Zvláštní ustanovení o přezkoumání některých rozhodnutí (§§ 152 – 153)</a:t>
            </a:r>
          </a:p>
          <a:p>
            <a:pPr>
              <a:buFont typeface="Wingdings" panose="05000000000000000000" pitchFamily="2" charset="2"/>
              <a:buChar char="Ø"/>
            </a:pPr>
            <a:r>
              <a:rPr lang="cs-CZ" b="1" i="1" dirty="0"/>
              <a:t>Rozklad</a:t>
            </a:r>
          </a:p>
          <a:p>
            <a:pPr>
              <a:buFont typeface="Wingdings" panose="05000000000000000000" pitchFamily="2" charset="2"/>
              <a:buChar char="Ø"/>
            </a:pPr>
            <a:r>
              <a:rPr lang="cs-CZ" b="1" i="1" dirty="0"/>
              <a:t>Uspokojení účastníka po podání žaloby ve správním soudnictví</a:t>
            </a:r>
          </a:p>
          <a:p>
            <a:pPr marL="0" indent="0">
              <a:buNone/>
            </a:pPr>
            <a:endParaRPr lang="cs-CZ" b="1" dirty="0"/>
          </a:p>
        </p:txBody>
      </p:sp>
      <p:sp>
        <p:nvSpPr>
          <p:cNvPr id="4" name="Zástupný symbol pro datum 3">
            <a:extLst>
              <a:ext uri="{FF2B5EF4-FFF2-40B4-BE49-F238E27FC236}">
                <a16:creationId xmlns:a16="http://schemas.microsoft.com/office/drawing/2014/main" id="{D9437ADC-0477-4242-B42A-FEC52C7C58B4}"/>
              </a:ext>
            </a:extLst>
          </p:cNvPr>
          <p:cNvSpPr>
            <a:spLocks noGrp="1"/>
          </p:cNvSpPr>
          <p:nvPr>
            <p:ph type="dt" sz="half" idx="2"/>
          </p:nvPr>
        </p:nvSpPr>
        <p:spPr/>
        <p:txBody>
          <a:bodyPr/>
          <a:lstStyle/>
          <a:p>
            <a:fld id="{3BB99C0F-8DBE-46D4-B5DF-C62DAE538832}" type="datetime1">
              <a:rPr lang="cs-CZ" smtClean="0"/>
              <a:t>14.04.2023</a:t>
            </a:fld>
            <a:endParaRPr lang="cs-CZ"/>
          </a:p>
        </p:txBody>
      </p:sp>
      <p:sp>
        <p:nvSpPr>
          <p:cNvPr id="5" name="Zástupný symbol pro zápatí 4">
            <a:extLst>
              <a:ext uri="{FF2B5EF4-FFF2-40B4-BE49-F238E27FC236}">
                <a16:creationId xmlns:a16="http://schemas.microsoft.com/office/drawing/2014/main" id="{17B4F5C4-EF79-4134-98C0-5E39E7B11C0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00C9C01E-1BA2-4D6B-BC56-F957CF1CD7F4}"/>
              </a:ext>
            </a:extLst>
          </p:cNvPr>
          <p:cNvSpPr>
            <a:spLocks noGrp="1"/>
          </p:cNvSpPr>
          <p:nvPr>
            <p:ph type="sldNum" sz="quarter" idx="4"/>
          </p:nvPr>
        </p:nvSpPr>
        <p:spPr/>
        <p:txBody>
          <a:bodyPr/>
          <a:lstStyle/>
          <a:p>
            <a:fld id="{55B195E7-E09C-4879-AB61-0F645C2C373E}" type="slidenum">
              <a:rPr lang="cs-CZ" smtClean="0"/>
              <a:t>10</a:t>
            </a:fld>
            <a:endParaRPr lang="cs-CZ"/>
          </a:p>
        </p:txBody>
      </p:sp>
    </p:spTree>
    <p:extLst>
      <p:ext uri="{BB962C8B-B14F-4D97-AF65-F5344CB8AC3E}">
        <p14:creationId xmlns:p14="http://schemas.microsoft.com/office/powerpoint/2010/main" val="1952907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F1E899-98C1-43A7-B72E-A6CA8142B807}"/>
              </a:ext>
            </a:extLst>
          </p:cNvPr>
          <p:cNvSpPr>
            <a:spLocks noGrp="1"/>
          </p:cNvSpPr>
          <p:nvPr>
            <p:ph type="title"/>
          </p:nvPr>
        </p:nvSpPr>
        <p:spPr/>
        <p:txBody>
          <a:bodyPr>
            <a:normAutofit/>
          </a:bodyPr>
          <a:lstStyle/>
          <a:p>
            <a:pPr algn="ctr"/>
            <a:r>
              <a:rPr lang="cs-CZ" sz="4800" dirty="0"/>
              <a:t>Zahájení řízení</a:t>
            </a:r>
          </a:p>
        </p:txBody>
      </p:sp>
      <p:sp>
        <p:nvSpPr>
          <p:cNvPr id="3" name="Zástupný symbol pro text 2">
            <a:extLst>
              <a:ext uri="{FF2B5EF4-FFF2-40B4-BE49-F238E27FC236}">
                <a16:creationId xmlns:a16="http://schemas.microsoft.com/office/drawing/2014/main" id="{4766E342-4448-4CA1-8ADD-B8ADB429051D}"/>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F6C2AE4A-F25E-43A7-B0D6-0A7A8EB0F098}"/>
              </a:ext>
            </a:extLst>
          </p:cNvPr>
          <p:cNvSpPr>
            <a:spLocks noGrp="1"/>
          </p:cNvSpPr>
          <p:nvPr>
            <p:ph type="dt" sz="half" idx="2"/>
          </p:nvPr>
        </p:nvSpPr>
        <p:spPr/>
        <p:txBody>
          <a:bodyPr/>
          <a:lstStyle/>
          <a:p>
            <a:fld id="{365D21A2-63F0-4740-B0C4-3819082B48E6}" type="datetime1">
              <a:rPr lang="cs-CZ" smtClean="0"/>
              <a:t>14.04.2023</a:t>
            </a:fld>
            <a:endParaRPr lang="cs-CZ"/>
          </a:p>
        </p:txBody>
      </p:sp>
      <p:sp>
        <p:nvSpPr>
          <p:cNvPr id="5" name="Zástupný symbol pro zápatí 4">
            <a:extLst>
              <a:ext uri="{FF2B5EF4-FFF2-40B4-BE49-F238E27FC236}">
                <a16:creationId xmlns:a16="http://schemas.microsoft.com/office/drawing/2014/main" id="{4EBDFCD3-1553-43E0-ADD3-8BA77B952D93}"/>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42574B1C-F459-4EC5-859A-1862009C9344}"/>
              </a:ext>
            </a:extLst>
          </p:cNvPr>
          <p:cNvSpPr>
            <a:spLocks noGrp="1"/>
          </p:cNvSpPr>
          <p:nvPr>
            <p:ph type="sldNum" sz="quarter" idx="4"/>
          </p:nvPr>
        </p:nvSpPr>
        <p:spPr/>
        <p:txBody>
          <a:bodyPr/>
          <a:lstStyle/>
          <a:p>
            <a:fld id="{55B195E7-E09C-4879-AB61-0F645C2C373E}" type="slidenum">
              <a:rPr lang="cs-CZ" smtClean="0"/>
              <a:t>11</a:t>
            </a:fld>
            <a:endParaRPr lang="cs-CZ"/>
          </a:p>
        </p:txBody>
      </p:sp>
    </p:spTree>
    <p:extLst>
      <p:ext uri="{BB962C8B-B14F-4D97-AF65-F5344CB8AC3E}">
        <p14:creationId xmlns:p14="http://schemas.microsoft.com/office/powerpoint/2010/main" val="529125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0EE108-FFA1-484B-97A6-0657F9AA8221}"/>
              </a:ext>
            </a:extLst>
          </p:cNvPr>
          <p:cNvSpPr>
            <a:spLocks noGrp="1"/>
          </p:cNvSpPr>
          <p:nvPr>
            <p:ph type="title"/>
          </p:nvPr>
        </p:nvSpPr>
        <p:spPr/>
        <p:txBody>
          <a:bodyPr>
            <a:normAutofit fontScale="90000"/>
          </a:bodyPr>
          <a:lstStyle/>
          <a:p>
            <a:r>
              <a:rPr lang="cs-CZ" b="1" dirty="0"/>
              <a:t>Zahájení řízení (1)</a:t>
            </a:r>
          </a:p>
        </p:txBody>
      </p:sp>
      <p:sp>
        <p:nvSpPr>
          <p:cNvPr id="3" name="Zástupný symbol pro text 2">
            <a:extLst>
              <a:ext uri="{FF2B5EF4-FFF2-40B4-BE49-F238E27FC236}">
                <a16:creationId xmlns:a16="http://schemas.microsoft.com/office/drawing/2014/main" id="{B5D2AF6F-161F-4DEE-BD2F-AEE07B74FEBF}"/>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44 odst. 1 </a:t>
            </a:r>
            <a:r>
              <a:rPr lang="cs-CZ" b="1" dirty="0" err="1"/>
              <a:t>SpŘ</a:t>
            </a:r>
            <a:r>
              <a:rPr lang="cs-CZ" b="1" dirty="0"/>
              <a:t> - řízení o žádosti je zahájeno dnem, kdy žádost nebo jiný návrh, kterým se zahajuje řízení (dále jen "žádost"), došel věcně a místně příslušnému správnímu orgánu,</a:t>
            </a:r>
          </a:p>
          <a:p>
            <a:pPr>
              <a:buFont typeface="Wingdings" panose="05000000000000000000" pitchFamily="2" charset="2"/>
              <a:buChar char="q"/>
            </a:pPr>
            <a:r>
              <a:rPr lang="cs-CZ" b="1" dirty="0"/>
              <a:t>§ 44 odst. 2 </a:t>
            </a:r>
            <a:r>
              <a:rPr lang="cs-CZ" b="1" dirty="0" err="1"/>
              <a:t>SpŘ</a:t>
            </a:r>
            <a:r>
              <a:rPr lang="cs-CZ" b="1" dirty="0"/>
              <a:t> - pokud ze zákona nebo z povahy věci vyplývá, že žádost může podat jen více žadatelů společně, není třeba, aby podání byla učiněna současně. Pro zahájení řízení je rozhodné, kdy tak učinil poslední z nich; správní orgán o zahájení řízení ostatní žadatele vyrozumí,</a:t>
            </a:r>
          </a:p>
          <a:p>
            <a:endParaRPr lang="cs-CZ" dirty="0"/>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id="{BE069678-40AB-435B-A8C2-263CBBDCA798}"/>
              </a:ext>
            </a:extLst>
          </p:cNvPr>
          <p:cNvSpPr>
            <a:spLocks noGrp="1"/>
          </p:cNvSpPr>
          <p:nvPr>
            <p:ph type="dt" sz="half" idx="2"/>
          </p:nvPr>
        </p:nvSpPr>
        <p:spPr/>
        <p:txBody>
          <a:bodyPr/>
          <a:lstStyle/>
          <a:p>
            <a:fld id="{0D7B6019-C4B6-4379-8628-2B49A3E97F1B}" type="datetime1">
              <a:rPr lang="cs-CZ" smtClean="0"/>
              <a:t>14.04.2023</a:t>
            </a:fld>
            <a:endParaRPr lang="cs-CZ"/>
          </a:p>
        </p:txBody>
      </p:sp>
      <p:sp>
        <p:nvSpPr>
          <p:cNvPr id="5" name="Zástupný symbol pro zápatí 4">
            <a:extLst>
              <a:ext uri="{FF2B5EF4-FFF2-40B4-BE49-F238E27FC236}">
                <a16:creationId xmlns:a16="http://schemas.microsoft.com/office/drawing/2014/main" id="{EF75B1FE-5828-44AB-B97A-43C0F52CB653}"/>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FD91CFE4-1E8A-41C3-AAB9-B564EF4C7EDA}"/>
              </a:ext>
            </a:extLst>
          </p:cNvPr>
          <p:cNvSpPr>
            <a:spLocks noGrp="1"/>
          </p:cNvSpPr>
          <p:nvPr>
            <p:ph type="sldNum" sz="quarter" idx="4"/>
          </p:nvPr>
        </p:nvSpPr>
        <p:spPr/>
        <p:txBody>
          <a:bodyPr/>
          <a:lstStyle/>
          <a:p>
            <a:fld id="{55B195E7-E09C-4879-AB61-0F645C2C373E}" type="slidenum">
              <a:rPr lang="cs-CZ" smtClean="0"/>
              <a:t>12</a:t>
            </a:fld>
            <a:endParaRPr lang="cs-CZ"/>
          </a:p>
        </p:txBody>
      </p:sp>
    </p:spTree>
    <p:extLst>
      <p:ext uri="{BB962C8B-B14F-4D97-AF65-F5344CB8AC3E}">
        <p14:creationId xmlns:p14="http://schemas.microsoft.com/office/powerpoint/2010/main" val="3298064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79A77-9715-4DFE-934A-A1F59EF91379}"/>
              </a:ext>
            </a:extLst>
          </p:cNvPr>
          <p:cNvSpPr>
            <a:spLocks noGrp="1"/>
          </p:cNvSpPr>
          <p:nvPr>
            <p:ph type="title"/>
          </p:nvPr>
        </p:nvSpPr>
        <p:spPr/>
        <p:txBody>
          <a:bodyPr>
            <a:normAutofit fontScale="90000"/>
          </a:bodyPr>
          <a:lstStyle/>
          <a:p>
            <a:r>
              <a:rPr lang="cs-CZ" b="1" dirty="0"/>
              <a:t>Zahájení řízení (2)</a:t>
            </a:r>
            <a:endParaRPr lang="cs-CZ" dirty="0"/>
          </a:p>
        </p:txBody>
      </p:sp>
      <p:sp>
        <p:nvSpPr>
          <p:cNvPr id="3" name="Zástupný symbol pro text 2">
            <a:extLst>
              <a:ext uri="{FF2B5EF4-FFF2-40B4-BE49-F238E27FC236}">
                <a16:creationId xmlns:a16="http://schemas.microsoft.com/office/drawing/2014/main" id="{DCAF51D1-6E2C-4543-A1AD-2772A71B13F3}"/>
              </a:ext>
            </a:extLst>
          </p:cNvPr>
          <p:cNvSpPr>
            <a:spLocks noGrp="1"/>
          </p:cNvSpPr>
          <p:nvPr>
            <p:ph type="body" sz="quarter" idx="13"/>
          </p:nvPr>
        </p:nvSpPr>
        <p:spPr/>
        <p:txBody>
          <a:bodyPr/>
          <a:lstStyle/>
          <a:p>
            <a:pPr>
              <a:buFont typeface="Wingdings" panose="05000000000000000000" pitchFamily="2" charset="2"/>
              <a:buChar char="q"/>
            </a:pPr>
            <a:r>
              <a:rPr lang="cs-CZ" b="1" dirty="0"/>
              <a:t>§ 46 odst. 1 </a:t>
            </a:r>
            <a:r>
              <a:rPr lang="cs-CZ" b="1" dirty="0" err="1"/>
              <a:t>SpŘ</a:t>
            </a:r>
            <a:r>
              <a:rPr lang="cs-CZ" b="1" dirty="0"/>
              <a:t> - řízení z moci úřední je zahájeno dnem, kdy správní orgán oznámil zahájení řízení účastníkovi uvedenému v § 27 odst. 1 doručením oznámení nebo ústním prohlášením, a není-li správnímu orgánu tento účastník znám, pak kterémukoliv jinému účastníkovi. Oznámení musí obsahovat označení správního orgánu, předmět řízení, jméno, příjmení, funkci nebo služební číslo a podpis oprávněné úřední osoby.</a:t>
            </a:r>
          </a:p>
        </p:txBody>
      </p:sp>
      <p:sp>
        <p:nvSpPr>
          <p:cNvPr id="4" name="Zástupný symbol pro datum 3">
            <a:extLst>
              <a:ext uri="{FF2B5EF4-FFF2-40B4-BE49-F238E27FC236}">
                <a16:creationId xmlns:a16="http://schemas.microsoft.com/office/drawing/2014/main" id="{DF17FF75-EB0F-4F31-AE38-B5A5BDD92418}"/>
              </a:ext>
            </a:extLst>
          </p:cNvPr>
          <p:cNvSpPr>
            <a:spLocks noGrp="1"/>
          </p:cNvSpPr>
          <p:nvPr>
            <p:ph type="dt" sz="half" idx="2"/>
          </p:nvPr>
        </p:nvSpPr>
        <p:spPr/>
        <p:txBody>
          <a:bodyPr/>
          <a:lstStyle/>
          <a:p>
            <a:fld id="{D7C1DFDF-3C1B-4065-9B3D-38842B9958D9}" type="datetime1">
              <a:rPr lang="cs-CZ" smtClean="0"/>
              <a:t>14.04.2023</a:t>
            </a:fld>
            <a:endParaRPr lang="cs-CZ"/>
          </a:p>
        </p:txBody>
      </p:sp>
      <p:sp>
        <p:nvSpPr>
          <p:cNvPr id="5" name="Zástupný symbol pro zápatí 4">
            <a:extLst>
              <a:ext uri="{FF2B5EF4-FFF2-40B4-BE49-F238E27FC236}">
                <a16:creationId xmlns:a16="http://schemas.microsoft.com/office/drawing/2014/main" id="{19F2F037-626E-4F0B-B1DE-B36A2C10125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9BF8AAB1-13AB-4CCA-829D-344215833F40}"/>
              </a:ext>
            </a:extLst>
          </p:cNvPr>
          <p:cNvSpPr>
            <a:spLocks noGrp="1"/>
          </p:cNvSpPr>
          <p:nvPr>
            <p:ph type="sldNum" sz="quarter" idx="4"/>
          </p:nvPr>
        </p:nvSpPr>
        <p:spPr/>
        <p:txBody>
          <a:bodyPr/>
          <a:lstStyle/>
          <a:p>
            <a:fld id="{55B195E7-E09C-4879-AB61-0F645C2C373E}" type="slidenum">
              <a:rPr lang="cs-CZ" smtClean="0"/>
              <a:t>13</a:t>
            </a:fld>
            <a:endParaRPr lang="cs-CZ"/>
          </a:p>
        </p:txBody>
      </p:sp>
    </p:spTree>
    <p:extLst>
      <p:ext uri="{BB962C8B-B14F-4D97-AF65-F5344CB8AC3E}">
        <p14:creationId xmlns:p14="http://schemas.microsoft.com/office/powerpoint/2010/main" val="328664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B61D39-2CAA-47DF-9E34-1DC0E9D24C19}"/>
              </a:ext>
            </a:extLst>
          </p:cNvPr>
          <p:cNvSpPr>
            <a:spLocks noGrp="1"/>
          </p:cNvSpPr>
          <p:nvPr>
            <p:ph type="title"/>
          </p:nvPr>
        </p:nvSpPr>
        <p:spPr/>
        <p:txBody>
          <a:bodyPr>
            <a:normAutofit fontScale="90000"/>
          </a:bodyPr>
          <a:lstStyle/>
          <a:p>
            <a:r>
              <a:rPr lang="cs-CZ" b="1" dirty="0"/>
              <a:t>Zahájení řízení (3)</a:t>
            </a:r>
            <a:endParaRPr lang="cs-CZ" dirty="0"/>
          </a:p>
        </p:txBody>
      </p:sp>
      <p:sp>
        <p:nvSpPr>
          <p:cNvPr id="3" name="Zástupný symbol pro text 2">
            <a:extLst>
              <a:ext uri="{FF2B5EF4-FFF2-40B4-BE49-F238E27FC236}">
                <a16:creationId xmlns:a16="http://schemas.microsoft.com/office/drawing/2014/main" id="{C7DF6596-597D-4F98-8B76-AEBD1FDD5873}"/>
              </a:ext>
            </a:extLst>
          </p:cNvPr>
          <p:cNvSpPr>
            <a:spLocks noGrp="1"/>
          </p:cNvSpPr>
          <p:nvPr>
            <p:ph type="body" sz="quarter" idx="13"/>
          </p:nvPr>
        </p:nvSpPr>
        <p:spPr/>
        <p:txBody>
          <a:bodyPr/>
          <a:lstStyle/>
          <a:p>
            <a:pPr>
              <a:buFont typeface="Wingdings" panose="05000000000000000000" pitchFamily="2" charset="2"/>
              <a:buChar char="q"/>
            </a:pPr>
            <a:r>
              <a:rPr lang="cs-CZ" b="1" dirty="0"/>
              <a:t>§ 46 odst. 2 </a:t>
            </a:r>
            <a:r>
              <a:rPr lang="cs-CZ" b="1" dirty="0" err="1"/>
              <a:t>SpŘ</a:t>
            </a:r>
            <a:r>
              <a:rPr lang="cs-CZ" b="1" dirty="0"/>
              <a:t> - jestliže je v řízení z moci úřední více účastníků uvedených v § 27 odst. 1, má pro zahájení řízení význam oznámení o zahájení řízení prvnímu z nich. Těm, kterým se nepodařilo zahájení řízení oznámit, ustanoví správní orgán opatrovníka; usnesení o ustanovení opatrovníka se doručuje veřejnou vyhláškou.</a:t>
            </a:r>
          </a:p>
        </p:txBody>
      </p:sp>
      <p:sp>
        <p:nvSpPr>
          <p:cNvPr id="4" name="Zástupný symbol pro datum 3">
            <a:extLst>
              <a:ext uri="{FF2B5EF4-FFF2-40B4-BE49-F238E27FC236}">
                <a16:creationId xmlns:a16="http://schemas.microsoft.com/office/drawing/2014/main" id="{B995F1E9-01D0-4EB0-BF36-5327FE9D825C}"/>
              </a:ext>
            </a:extLst>
          </p:cNvPr>
          <p:cNvSpPr>
            <a:spLocks noGrp="1"/>
          </p:cNvSpPr>
          <p:nvPr>
            <p:ph type="dt" sz="half" idx="2"/>
          </p:nvPr>
        </p:nvSpPr>
        <p:spPr/>
        <p:txBody>
          <a:bodyPr/>
          <a:lstStyle/>
          <a:p>
            <a:fld id="{086EA4B6-58A7-4DB1-AA2C-F5F08E47A475}" type="datetime1">
              <a:rPr lang="cs-CZ" smtClean="0"/>
              <a:t>14.04.2023</a:t>
            </a:fld>
            <a:endParaRPr lang="cs-CZ"/>
          </a:p>
        </p:txBody>
      </p:sp>
      <p:sp>
        <p:nvSpPr>
          <p:cNvPr id="5" name="Zástupný symbol pro zápatí 4">
            <a:extLst>
              <a:ext uri="{FF2B5EF4-FFF2-40B4-BE49-F238E27FC236}">
                <a16:creationId xmlns:a16="http://schemas.microsoft.com/office/drawing/2014/main" id="{94C43A01-D78F-497F-BCB3-C9CA8A9A9203}"/>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192F14A4-AB78-4ADA-9195-18406E1E52B1}"/>
              </a:ext>
            </a:extLst>
          </p:cNvPr>
          <p:cNvSpPr>
            <a:spLocks noGrp="1"/>
          </p:cNvSpPr>
          <p:nvPr>
            <p:ph type="sldNum" sz="quarter" idx="4"/>
          </p:nvPr>
        </p:nvSpPr>
        <p:spPr/>
        <p:txBody>
          <a:bodyPr/>
          <a:lstStyle/>
          <a:p>
            <a:fld id="{55B195E7-E09C-4879-AB61-0F645C2C373E}" type="slidenum">
              <a:rPr lang="cs-CZ" smtClean="0"/>
              <a:t>14</a:t>
            </a:fld>
            <a:endParaRPr lang="cs-CZ"/>
          </a:p>
        </p:txBody>
      </p:sp>
    </p:spTree>
    <p:extLst>
      <p:ext uri="{BB962C8B-B14F-4D97-AF65-F5344CB8AC3E}">
        <p14:creationId xmlns:p14="http://schemas.microsoft.com/office/powerpoint/2010/main" val="3185438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641EF9-D3C5-4DC2-92F3-3C638C4888D5}"/>
              </a:ext>
            </a:extLst>
          </p:cNvPr>
          <p:cNvSpPr>
            <a:spLocks noGrp="1"/>
          </p:cNvSpPr>
          <p:nvPr>
            <p:ph type="title"/>
          </p:nvPr>
        </p:nvSpPr>
        <p:spPr/>
        <p:txBody>
          <a:bodyPr>
            <a:normAutofit fontScale="90000"/>
          </a:bodyPr>
          <a:lstStyle/>
          <a:p>
            <a:r>
              <a:rPr lang="cs-CZ" b="1" dirty="0"/>
              <a:t>Zahájení řízení (4)</a:t>
            </a:r>
            <a:endParaRPr lang="cs-CZ" dirty="0"/>
          </a:p>
        </p:txBody>
      </p:sp>
      <p:sp>
        <p:nvSpPr>
          <p:cNvPr id="3" name="Zástupný symbol pro text 2">
            <a:extLst>
              <a:ext uri="{FF2B5EF4-FFF2-40B4-BE49-F238E27FC236}">
                <a16:creationId xmlns:a16="http://schemas.microsoft.com/office/drawing/2014/main" id="{D6E89B5C-96FC-46DA-8D7A-C1B899A9AFDC}"/>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47 odst. 1 </a:t>
            </a:r>
            <a:r>
              <a:rPr lang="cs-CZ" b="1" dirty="0" err="1"/>
              <a:t>SpŘ</a:t>
            </a:r>
            <a:r>
              <a:rPr lang="cs-CZ" b="1" dirty="0"/>
              <a:t> - o zahájení řízení je správní orgán povinen uvědomit bez zbytečného odkladu všechny jemu známé účastníky,</a:t>
            </a:r>
          </a:p>
          <a:p>
            <a:pPr>
              <a:buFont typeface="Wingdings" panose="05000000000000000000" pitchFamily="2" charset="2"/>
              <a:buChar char="q"/>
            </a:pPr>
            <a:r>
              <a:rPr lang="cs-CZ" b="1" dirty="0"/>
              <a:t>§ 47 odst. 2 </a:t>
            </a:r>
            <a:r>
              <a:rPr lang="cs-CZ" b="1" dirty="0" err="1"/>
              <a:t>SpŘ</a:t>
            </a:r>
            <a:r>
              <a:rPr lang="cs-CZ" b="1" dirty="0"/>
              <a:t> - o tom, že probíhá řízení, je správní orgán povinen bezodkladně poté, co se o něm dozví, uvědomit i toho, kdo se stal účastníkem až po zahájení řízení, nejde-li o osobu, která se sama jako účastník do řízení přihlásila,</a:t>
            </a:r>
          </a:p>
          <a:p>
            <a:pPr>
              <a:buFont typeface="Wingdings" panose="05000000000000000000" pitchFamily="2" charset="2"/>
              <a:buChar char="q"/>
            </a:pPr>
            <a:r>
              <a:rPr lang="cs-CZ" b="1" dirty="0"/>
              <a:t>§ 47 odst. 3 </a:t>
            </a:r>
            <a:r>
              <a:rPr lang="cs-CZ" b="1" dirty="0" err="1"/>
              <a:t>SpŘ</a:t>
            </a:r>
            <a:r>
              <a:rPr lang="cs-CZ" b="1" dirty="0"/>
              <a:t> – úřední deska</a:t>
            </a:r>
          </a:p>
        </p:txBody>
      </p:sp>
      <p:sp>
        <p:nvSpPr>
          <p:cNvPr id="4" name="Zástupný symbol pro datum 3">
            <a:extLst>
              <a:ext uri="{FF2B5EF4-FFF2-40B4-BE49-F238E27FC236}">
                <a16:creationId xmlns:a16="http://schemas.microsoft.com/office/drawing/2014/main" id="{6D775D5B-572C-40EA-934D-E58E7D7273EC}"/>
              </a:ext>
            </a:extLst>
          </p:cNvPr>
          <p:cNvSpPr>
            <a:spLocks noGrp="1"/>
          </p:cNvSpPr>
          <p:nvPr>
            <p:ph type="dt" sz="half" idx="2"/>
          </p:nvPr>
        </p:nvSpPr>
        <p:spPr/>
        <p:txBody>
          <a:bodyPr/>
          <a:lstStyle/>
          <a:p>
            <a:fld id="{19756CE8-0458-4287-846E-AAE354DDDD47}" type="datetime1">
              <a:rPr lang="cs-CZ" smtClean="0"/>
              <a:t>14.04.2023</a:t>
            </a:fld>
            <a:endParaRPr lang="cs-CZ"/>
          </a:p>
        </p:txBody>
      </p:sp>
      <p:sp>
        <p:nvSpPr>
          <p:cNvPr id="5" name="Zástupný symbol pro zápatí 4">
            <a:extLst>
              <a:ext uri="{FF2B5EF4-FFF2-40B4-BE49-F238E27FC236}">
                <a16:creationId xmlns:a16="http://schemas.microsoft.com/office/drawing/2014/main" id="{B42EA6C5-C9C9-4A2C-A434-ED783BF48EE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D6567B6-C811-4473-AC1E-6E66434A737B}"/>
              </a:ext>
            </a:extLst>
          </p:cNvPr>
          <p:cNvSpPr>
            <a:spLocks noGrp="1"/>
          </p:cNvSpPr>
          <p:nvPr>
            <p:ph type="sldNum" sz="quarter" idx="4"/>
          </p:nvPr>
        </p:nvSpPr>
        <p:spPr/>
        <p:txBody>
          <a:bodyPr/>
          <a:lstStyle/>
          <a:p>
            <a:fld id="{55B195E7-E09C-4879-AB61-0F645C2C373E}" type="slidenum">
              <a:rPr lang="cs-CZ" smtClean="0"/>
              <a:t>15</a:t>
            </a:fld>
            <a:endParaRPr lang="cs-CZ"/>
          </a:p>
        </p:txBody>
      </p:sp>
    </p:spTree>
    <p:extLst>
      <p:ext uri="{BB962C8B-B14F-4D97-AF65-F5344CB8AC3E}">
        <p14:creationId xmlns:p14="http://schemas.microsoft.com/office/powerpoint/2010/main" val="417012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DAE917-A224-4888-8649-A14A59AB2ED6}"/>
              </a:ext>
            </a:extLst>
          </p:cNvPr>
          <p:cNvSpPr>
            <a:spLocks noGrp="1"/>
          </p:cNvSpPr>
          <p:nvPr>
            <p:ph type="title"/>
          </p:nvPr>
        </p:nvSpPr>
        <p:spPr/>
        <p:txBody>
          <a:bodyPr>
            <a:normAutofit fontScale="90000"/>
          </a:bodyPr>
          <a:lstStyle/>
          <a:p>
            <a:r>
              <a:rPr lang="cs-CZ" b="1" dirty="0"/>
              <a:t>Zahájení řízení (5)</a:t>
            </a:r>
            <a:endParaRPr lang="cs-CZ" dirty="0"/>
          </a:p>
        </p:txBody>
      </p:sp>
      <p:sp>
        <p:nvSpPr>
          <p:cNvPr id="3" name="Zástupný symbol pro text 2">
            <a:extLst>
              <a:ext uri="{FF2B5EF4-FFF2-40B4-BE49-F238E27FC236}">
                <a16:creationId xmlns:a16="http://schemas.microsoft.com/office/drawing/2014/main" id="{BBFC9373-1B28-4FBA-8825-560EDC1EBD4C}"/>
              </a:ext>
            </a:extLst>
          </p:cNvPr>
          <p:cNvSpPr>
            <a:spLocks noGrp="1"/>
          </p:cNvSpPr>
          <p:nvPr>
            <p:ph type="body" sz="quarter" idx="13"/>
          </p:nvPr>
        </p:nvSpPr>
        <p:spPr/>
        <p:txBody>
          <a:bodyPr/>
          <a:lstStyle/>
          <a:p>
            <a:pPr>
              <a:buFont typeface="Wingdings" panose="05000000000000000000" pitchFamily="2" charset="2"/>
              <a:buChar char="q"/>
            </a:pPr>
            <a:r>
              <a:rPr lang="cs-CZ" b="1" dirty="0"/>
              <a:t>§ 48 odst. 1 </a:t>
            </a:r>
            <a:r>
              <a:rPr lang="cs-CZ" b="1" dirty="0" err="1"/>
              <a:t>SpŘ</a:t>
            </a:r>
            <a:r>
              <a:rPr lang="cs-CZ" b="1" dirty="0"/>
              <a:t> - zahájení řízení u některého správního orgánu brání tomu, aby o téže věci z téhož důvodu bylo zahájeno řízení u jiného správního orgánu,</a:t>
            </a:r>
          </a:p>
          <a:p>
            <a:pPr>
              <a:buFont typeface="Wingdings" panose="05000000000000000000" pitchFamily="2" charset="2"/>
              <a:buChar char="q"/>
            </a:pPr>
            <a:r>
              <a:rPr lang="cs-CZ" b="1" dirty="0"/>
              <a:t>§ 48 odst. 2 </a:t>
            </a:r>
            <a:r>
              <a:rPr lang="cs-CZ" b="1" dirty="0" err="1"/>
              <a:t>SpŘ</a:t>
            </a:r>
            <a:r>
              <a:rPr lang="cs-CZ" b="1" dirty="0"/>
              <a:t> - přiznat totéž právo nebo uložit tutéž povinnost lze z téhož důvodu téže osobě pouze jednou,</a:t>
            </a:r>
          </a:p>
        </p:txBody>
      </p:sp>
      <p:sp>
        <p:nvSpPr>
          <p:cNvPr id="4" name="Zástupný symbol pro datum 3">
            <a:extLst>
              <a:ext uri="{FF2B5EF4-FFF2-40B4-BE49-F238E27FC236}">
                <a16:creationId xmlns:a16="http://schemas.microsoft.com/office/drawing/2014/main" id="{166186D5-E1C3-4572-A18D-F2A53D5B3D76}"/>
              </a:ext>
            </a:extLst>
          </p:cNvPr>
          <p:cNvSpPr>
            <a:spLocks noGrp="1"/>
          </p:cNvSpPr>
          <p:nvPr>
            <p:ph type="dt" sz="half" idx="2"/>
          </p:nvPr>
        </p:nvSpPr>
        <p:spPr/>
        <p:txBody>
          <a:bodyPr/>
          <a:lstStyle/>
          <a:p>
            <a:fld id="{07FFD7E7-3B01-4DD6-BF98-959455102CD0}" type="datetime1">
              <a:rPr lang="cs-CZ" smtClean="0"/>
              <a:t>14.04.2023</a:t>
            </a:fld>
            <a:endParaRPr lang="cs-CZ"/>
          </a:p>
        </p:txBody>
      </p:sp>
      <p:sp>
        <p:nvSpPr>
          <p:cNvPr id="5" name="Zástupný symbol pro zápatí 4">
            <a:extLst>
              <a:ext uri="{FF2B5EF4-FFF2-40B4-BE49-F238E27FC236}">
                <a16:creationId xmlns:a16="http://schemas.microsoft.com/office/drawing/2014/main" id="{3F1AAA38-A1CB-4043-BA46-D2BCAC2E2292}"/>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DA13FD83-9F02-47C6-B006-2EDDF0E5242C}"/>
              </a:ext>
            </a:extLst>
          </p:cNvPr>
          <p:cNvSpPr>
            <a:spLocks noGrp="1"/>
          </p:cNvSpPr>
          <p:nvPr>
            <p:ph type="sldNum" sz="quarter" idx="4"/>
          </p:nvPr>
        </p:nvSpPr>
        <p:spPr/>
        <p:txBody>
          <a:bodyPr/>
          <a:lstStyle/>
          <a:p>
            <a:fld id="{55B195E7-E09C-4879-AB61-0F645C2C373E}" type="slidenum">
              <a:rPr lang="cs-CZ" smtClean="0"/>
              <a:t>16</a:t>
            </a:fld>
            <a:endParaRPr lang="cs-CZ"/>
          </a:p>
        </p:txBody>
      </p:sp>
    </p:spTree>
    <p:extLst>
      <p:ext uri="{BB962C8B-B14F-4D97-AF65-F5344CB8AC3E}">
        <p14:creationId xmlns:p14="http://schemas.microsoft.com/office/powerpoint/2010/main" val="419003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65E201-8455-4E78-95F8-E246BAE137BD}"/>
              </a:ext>
            </a:extLst>
          </p:cNvPr>
          <p:cNvSpPr>
            <a:spLocks noGrp="1"/>
          </p:cNvSpPr>
          <p:nvPr>
            <p:ph type="title"/>
          </p:nvPr>
        </p:nvSpPr>
        <p:spPr/>
        <p:txBody>
          <a:bodyPr>
            <a:normAutofit fontScale="90000"/>
          </a:bodyPr>
          <a:lstStyle/>
          <a:p>
            <a:r>
              <a:rPr lang="cs-CZ" b="1" dirty="0"/>
              <a:t>Zahájení řízení (6)</a:t>
            </a:r>
            <a:endParaRPr lang="cs-CZ" dirty="0"/>
          </a:p>
        </p:txBody>
      </p:sp>
      <p:sp>
        <p:nvSpPr>
          <p:cNvPr id="3" name="Zástupný symbol pro text 2">
            <a:extLst>
              <a:ext uri="{FF2B5EF4-FFF2-40B4-BE49-F238E27FC236}">
                <a16:creationId xmlns:a16="http://schemas.microsoft.com/office/drawing/2014/main" id="{12A31D41-0B98-4C06-A42B-776F2B46C87A}"/>
              </a:ext>
            </a:extLst>
          </p:cNvPr>
          <p:cNvSpPr>
            <a:spLocks noGrp="1"/>
          </p:cNvSpPr>
          <p:nvPr>
            <p:ph type="body" sz="quarter" idx="13"/>
          </p:nvPr>
        </p:nvSpPr>
        <p:spPr/>
        <p:txBody>
          <a:bodyPr>
            <a:normAutofit/>
          </a:bodyPr>
          <a:lstStyle/>
          <a:p>
            <a:pPr>
              <a:buFont typeface="Wingdings" panose="05000000000000000000" pitchFamily="2" charset="2"/>
              <a:buChar char="q"/>
            </a:pPr>
            <a:r>
              <a:rPr lang="cs-CZ" b="1" i="1" dirty="0">
                <a:solidFill>
                  <a:srgbClr val="002060"/>
                </a:solidFill>
              </a:rPr>
              <a:t>Lze souhlasit s názorem, že nemůže záležet na libovůli správního orgánu, zda řízení, které lze zahájit pouze z jeho vlastního podnětu, zahájí či nikoliv, neboť jeho činnost je ovládána mj. principem oficiality, podle kterého správní orgán má právo a povinnost zahájit řízení, jakmile nastane skutečnost předvídaná zákonem, bez ohledu na to, jak ji zjistí </a:t>
            </a:r>
            <a:r>
              <a:rPr lang="cs-CZ" b="1" dirty="0"/>
              <a:t>(II. ÚS 586/02).</a:t>
            </a:r>
            <a:endParaRPr lang="cs-CZ" b="1" i="1" dirty="0"/>
          </a:p>
        </p:txBody>
      </p:sp>
      <p:sp>
        <p:nvSpPr>
          <p:cNvPr id="4" name="Zástupný symbol pro datum 3">
            <a:extLst>
              <a:ext uri="{FF2B5EF4-FFF2-40B4-BE49-F238E27FC236}">
                <a16:creationId xmlns:a16="http://schemas.microsoft.com/office/drawing/2014/main" id="{C5326563-B842-44A3-B086-290781912C8B}"/>
              </a:ext>
            </a:extLst>
          </p:cNvPr>
          <p:cNvSpPr>
            <a:spLocks noGrp="1"/>
          </p:cNvSpPr>
          <p:nvPr>
            <p:ph type="dt" sz="half" idx="2"/>
          </p:nvPr>
        </p:nvSpPr>
        <p:spPr/>
        <p:txBody>
          <a:bodyPr/>
          <a:lstStyle/>
          <a:p>
            <a:fld id="{40C87624-E29B-4B5B-BBFB-9CF57F034152}" type="datetime1">
              <a:rPr lang="cs-CZ" smtClean="0"/>
              <a:t>14.04.2023</a:t>
            </a:fld>
            <a:endParaRPr lang="cs-CZ"/>
          </a:p>
        </p:txBody>
      </p:sp>
      <p:sp>
        <p:nvSpPr>
          <p:cNvPr id="5" name="Zástupný symbol pro zápatí 4">
            <a:extLst>
              <a:ext uri="{FF2B5EF4-FFF2-40B4-BE49-F238E27FC236}">
                <a16:creationId xmlns:a16="http://schemas.microsoft.com/office/drawing/2014/main" id="{4BA14120-3F62-47D2-9FDD-791CBED90BE9}"/>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FB0AD12-0DF9-4039-99FB-839FFB2C7EF7}"/>
              </a:ext>
            </a:extLst>
          </p:cNvPr>
          <p:cNvSpPr>
            <a:spLocks noGrp="1"/>
          </p:cNvSpPr>
          <p:nvPr>
            <p:ph type="sldNum" sz="quarter" idx="4"/>
          </p:nvPr>
        </p:nvSpPr>
        <p:spPr/>
        <p:txBody>
          <a:bodyPr/>
          <a:lstStyle/>
          <a:p>
            <a:fld id="{55B195E7-E09C-4879-AB61-0F645C2C373E}" type="slidenum">
              <a:rPr lang="cs-CZ" smtClean="0"/>
              <a:t>17</a:t>
            </a:fld>
            <a:endParaRPr lang="cs-CZ"/>
          </a:p>
        </p:txBody>
      </p:sp>
    </p:spTree>
    <p:extLst>
      <p:ext uri="{BB962C8B-B14F-4D97-AF65-F5344CB8AC3E}">
        <p14:creationId xmlns:p14="http://schemas.microsoft.com/office/powerpoint/2010/main" val="138278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4FE5F-3DBD-4811-8657-AA19CF3F406B}"/>
              </a:ext>
            </a:extLst>
          </p:cNvPr>
          <p:cNvSpPr>
            <a:spLocks noGrp="1"/>
          </p:cNvSpPr>
          <p:nvPr>
            <p:ph type="title"/>
          </p:nvPr>
        </p:nvSpPr>
        <p:spPr/>
        <p:txBody>
          <a:bodyPr>
            <a:normAutofit fontScale="90000"/>
          </a:bodyPr>
          <a:lstStyle/>
          <a:p>
            <a:r>
              <a:rPr lang="cs-CZ" b="1" dirty="0"/>
              <a:t>Zahájení řízení (7)</a:t>
            </a:r>
            <a:endParaRPr lang="cs-CZ" dirty="0"/>
          </a:p>
        </p:txBody>
      </p:sp>
      <p:sp>
        <p:nvSpPr>
          <p:cNvPr id="3" name="Zástupný symbol pro text 2">
            <a:extLst>
              <a:ext uri="{FF2B5EF4-FFF2-40B4-BE49-F238E27FC236}">
                <a16:creationId xmlns:a16="http://schemas.microsoft.com/office/drawing/2014/main" id="{186CA2EE-2BFA-4F4C-B022-7BB09561E952}"/>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Na druhé straně však neexistuje dle názoru Ústavního soudu žádné ústavně zaručené subjektivní právo fyzické nebo právnické osoby na to, aby vůči jinému subjektu bylo zahájeno správní řízení, v jehož rámci by byl tento subjekt za porušení právních předpisů stíhán</a:t>
            </a:r>
            <a:r>
              <a:rPr lang="cs-CZ" b="1" dirty="0"/>
              <a:t> (II. ÚS 586/02).</a:t>
            </a:r>
          </a:p>
        </p:txBody>
      </p:sp>
      <p:sp>
        <p:nvSpPr>
          <p:cNvPr id="4" name="Zástupný symbol pro datum 3">
            <a:extLst>
              <a:ext uri="{FF2B5EF4-FFF2-40B4-BE49-F238E27FC236}">
                <a16:creationId xmlns:a16="http://schemas.microsoft.com/office/drawing/2014/main" id="{242F9A81-8436-4804-8E36-4BDB30D13E7C}"/>
              </a:ext>
            </a:extLst>
          </p:cNvPr>
          <p:cNvSpPr>
            <a:spLocks noGrp="1"/>
          </p:cNvSpPr>
          <p:nvPr>
            <p:ph type="dt" sz="half" idx="2"/>
          </p:nvPr>
        </p:nvSpPr>
        <p:spPr/>
        <p:txBody>
          <a:bodyPr/>
          <a:lstStyle/>
          <a:p>
            <a:fld id="{DFF2409C-DE1D-40C7-983B-953260A14F84}" type="datetime1">
              <a:rPr lang="cs-CZ" smtClean="0"/>
              <a:t>14.04.2023</a:t>
            </a:fld>
            <a:endParaRPr lang="cs-CZ"/>
          </a:p>
        </p:txBody>
      </p:sp>
      <p:sp>
        <p:nvSpPr>
          <p:cNvPr id="5" name="Zástupný symbol pro zápatí 4">
            <a:extLst>
              <a:ext uri="{FF2B5EF4-FFF2-40B4-BE49-F238E27FC236}">
                <a16:creationId xmlns:a16="http://schemas.microsoft.com/office/drawing/2014/main" id="{600531C7-692A-400C-85EF-004897BA8D77}"/>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C531A0D3-0439-4BE6-B111-2922DD6A64E0}"/>
              </a:ext>
            </a:extLst>
          </p:cNvPr>
          <p:cNvSpPr>
            <a:spLocks noGrp="1"/>
          </p:cNvSpPr>
          <p:nvPr>
            <p:ph type="sldNum" sz="quarter" idx="4"/>
          </p:nvPr>
        </p:nvSpPr>
        <p:spPr/>
        <p:txBody>
          <a:bodyPr/>
          <a:lstStyle/>
          <a:p>
            <a:fld id="{55B195E7-E09C-4879-AB61-0F645C2C373E}" type="slidenum">
              <a:rPr lang="cs-CZ" smtClean="0"/>
              <a:t>18</a:t>
            </a:fld>
            <a:endParaRPr lang="cs-CZ"/>
          </a:p>
        </p:txBody>
      </p:sp>
    </p:spTree>
    <p:extLst>
      <p:ext uri="{BB962C8B-B14F-4D97-AF65-F5344CB8AC3E}">
        <p14:creationId xmlns:p14="http://schemas.microsoft.com/office/powerpoint/2010/main" val="3282053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55BADA-4A02-456E-9F89-328EFADCC913}"/>
              </a:ext>
            </a:extLst>
          </p:cNvPr>
          <p:cNvSpPr>
            <a:spLocks noGrp="1"/>
          </p:cNvSpPr>
          <p:nvPr>
            <p:ph type="title"/>
          </p:nvPr>
        </p:nvSpPr>
        <p:spPr/>
        <p:txBody>
          <a:bodyPr>
            <a:normAutofit fontScale="90000"/>
          </a:bodyPr>
          <a:lstStyle/>
          <a:p>
            <a:r>
              <a:rPr lang="cs-CZ" b="1" dirty="0"/>
              <a:t>Zahájení řízení (8)</a:t>
            </a:r>
            <a:endParaRPr lang="cs-CZ" dirty="0"/>
          </a:p>
        </p:txBody>
      </p:sp>
      <p:sp>
        <p:nvSpPr>
          <p:cNvPr id="3" name="Zástupný symbol pro text 2">
            <a:extLst>
              <a:ext uri="{FF2B5EF4-FFF2-40B4-BE49-F238E27FC236}">
                <a16:creationId xmlns:a16="http://schemas.microsoft.com/office/drawing/2014/main" id="{93309528-408A-4381-960A-0AEAB150BCA4}"/>
              </a:ext>
            </a:extLst>
          </p:cNvPr>
          <p:cNvSpPr>
            <a:spLocks noGrp="1"/>
          </p:cNvSpPr>
          <p:nvPr>
            <p:ph type="body" sz="quarter" idx="13"/>
          </p:nvPr>
        </p:nvSpPr>
        <p:spPr/>
        <p:txBody>
          <a:bodyPr/>
          <a:lstStyle/>
          <a:p>
            <a:pPr>
              <a:buFont typeface="Wingdings" panose="05000000000000000000" pitchFamily="2" charset="2"/>
              <a:buChar char="q"/>
            </a:pPr>
            <a:r>
              <a:rPr lang="cs-CZ" b="1" i="1" dirty="0">
                <a:solidFill>
                  <a:srgbClr val="002060"/>
                </a:solidFill>
              </a:rPr>
              <a:t>Předmět řízení musí být v oznámení o zahájení řízení identifikován dostatečně určitě tak, aby účastníkovi řízení bylo zřejmé, jaké jeho jednání bude posuzováno, a aby bylo zaručeno jeho právo účinně se v daném řízení hájit </a:t>
            </a:r>
            <a:r>
              <a:rPr lang="cs-CZ" b="1" dirty="0"/>
              <a:t>(NSS 1 </a:t>
            </a:r>
            <a:r>
              <a:rPr lang="cs-CZ" b="1" dirty="0" err="1"/>
              <a:t>Afs</a:t>
            </a:r>
            <a:r>
              <a:rPr lang="cs-CZ" b="1" dirty="0"/>
              <a:t> 58/2009-541)</a:t>
            </a:r>
            <a:endParaRPr lang="cs-CZ" b="1" i="1" dirty="0">
              <a:solidFill>
                <a:srgbClr val="002060"/>
              </a:solidFill>
            </a:endParaRPr>
          </a:p>
        </p:txBody>
      </p:sp>
      <p:sp>
        <p:nvSpPr>
          <p:cNvPr id="4" name="Zástupný symbol pro datum 3">
            <a:extLst>
              <a:ext uri="{FF2B5EF4-FFF2-40B4-BE49-F238E27FC236}">
                <a16:creationId xmlns:a16="http://schemas.microsoft.com/office/drawing/2014/main" id="{AC0B71DB-8EB0-41EC-8872-7FDD3B521F4B}"/>
              </a:ext>
            </a:extLst>
          </p:cNvPr>
          <p:cNvSpPr>
            <a:spLocks noGrp="1"/>
          </p:cNvSpPr>
          <p:nvPr>
            <p:ph type="dt" sz="half" idx="2"/>
          </p:nvPr>
        </p:nvSpPr>
        <p:spPr/>
        <p:txBody>
          <a:bodyPr/>
          <a:lstStyle/>
          <a:p>
            <a:fld id="{6F8009AB-2B8A-47E7-95E7-10D2A07EA05A}" type="datetime1">
              <a:rPr lang="cs-CZ" smtClean="0"/>
              <a:t>14.04.2023</a:t>
            </a:fld>
            <a:endParaRPr lang="cs-CZ"/>
          </a:p>
        </p:txBody>
      </p:sp>
      <p:sp>
        <p:nvSpPr>
          <p:cNvPr id="5" name="Zástupný symbol pro zápatí 4">
            <a:extLst>
              <a:ext uri="{FF2B5EF4-FFF2-40B4-BE49-F238E27FC236}">
                <a16:creationId xmlns:a16="http://schemas.microsoft.com/office/drawing/2014/main" id="{945AAA98-B6D2-4EC3-B0E9-9AA926FC7ED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696477D2-C44C-4C51-9E9C-0298063AE184}"/>
              </a:ext>
            </a:extLst>
          </p:cNvPr>
          <p:cNvSpPr>
            <a:spLocks noGrp="1"/>
          </p:cNvSpPr>
          <p:nvPr>
            <p:ph type="sldNum" sz="quarter" idx="4"/>
          </p:nvPr>
        </p:nvSpPr>
        <p:spPr/>
        <p:txBody>
          <a:bodyPr/>
          <a:lstStyle/>
          <a:p>
            <a:fld id="{55B195E7-E09C-4879-AB61-0F645C2C373E}" type="slidenum">
              <a:rPr lang="cs-CZ" smtClean="0"/>
              <a:t>19</a:t>
            </a:fld>
            <a:endParaRPr lang="cs-CZ"/>
          </a:p>
        </p:txBody>
      </p:sp>
    </p:spTree>
    <p:extLst>
      <p:ext uri="{BB962C8B-B14F-4D97-AF65-F5344CB8AC3E}">
        <p14:creationId xmlns:p14="http://schemas.microsoft.com/office/powerpoint/2010/main" val="140027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Přehled přednášky</a:t>
            </a:r>
          </a:p>
        </p:txBody>
      </p:sp>
      <p:sp>
        <p:nvSpPr>
          <p:cNvPr id="3" name="Zástupný symbol pro text 2"/>
          <p:cNvSpPr>
            <a:spLocks noGrp="1"/>
          </p:cNvSpPr>
          <p:nvPr>
            <p:ph type="body" sz="quarter" idx="13"/>
          </p:nvPr>
        </p:nvSpPr>
        <p:spPr/>
        <p:txBody>
          <a:bodyPr>
            <a:normAutofit/>
          </a:bodyPr>
          <a:lstStyle/>
          <a:p>
            <a:pPr>
              <a:buFont typeface="Wingdings" panose="05000000000000000000" pitchFamily="2" charset="2"/>
              <a:buChar char="q"/>
            </a:pPr>
            <a:r>
              <a:rPr lang="cs-CZ" sz="4000" b="1" i="1" dirty="0"/>
              <a:t>správní řízení v prvním stupni - vymezení</a:t>
            </a:r>
          </a:p>
          <a:p>
            <a:pPr>
              <a:buFont typeface="Wingdings" panose="05000000000000000000" pitchFamily="2" charset="2"/>
              <a:buChar char="q"/>
            </a:pPr>
            <a:r>
              <a:rPr lang="cs-CZ" sz="4000" b="1" i="1" dirty="0"/>
              <a:t>zahájení řízení </a:t>
            </a:r>
          </a:p>
          <a:p>
            <a:pPr>
              <a:buFont typeface="Wingdings" panose="05000000000000000000" pitchFamily="2" charset="2"/>
              <a:buChar char="q"/>
            </a:pPr>
            <a:r>
              <a:rPr lang="cs-CZ" sz="4000" b="1" i="1" dirty="0"/>
              <a:t>účastenství v řízení</a:t>
            </a:r>
          </a:p>
          <a:p>
            <a:pPr>
              <a:buFont typeface="Wingdings" panose="05000000000000000000" pitchFamily="2" charset="2"/>
              <a:buChar char="q"/>
            </a:pPr>
            <a:r>
              <a:rPr lang="cs-CZ" sz="4000" b="1" i="1" dirty="0"/>
              <a:t>dokazování</a:t>
            </a:r>
          </a:p>
          <a:p>
            <a:pPr>
              <a:buFont typeface="Wingdings" panose="05000000000000000000" pitchFamily="2" charset="2"/>
              <a:buChar char="q"/>
            </a:pPr>
            <a:r>
              <a:rPr lang="cs-CZ" sz="4000" b="1" i="1" dirty="0"/>
              <a:t>přerušení a zastavení řízení </a:t>
            </a:r>
          </a:p>
          <a:p>
            <a:pPr>
              <a:buFont typeface="Wingdings" panose="05000000000000000000" pitchFamily="2" charset="2"/>
              <a:buChar char="q"/>
            </a:pPr>
            <a:r>
              <a:rPr lang="cs-CZ" sz="4000" b="1" i="1" dirty="0"/>
              <a:t>rozhodnutí </a:t>
            </a:r>
          </a:p>
          <a:p>
            <a:endParaRPr lang="cs-CZ" dirty="0"/>
          </a:p>
        </p:txBody>
      </p:sp>
      <p:sp>
        <p:nvSpPr>
          <p:cNvPr id="4" name="Zástupný symbol pro datum 3"/>
          <p:cNvSpPr>
            <a:spLocks noGrp="1"/>
          </p:cNvSpPr>
          <p:nvPr>
            <p:ph type="dt" sz="half" idx="2"/>
          </p:nvPr>
        </p:nvSpPr>
        <p:spPr/>
        <p:txBody>
          <a:bodyPr/>
          <a:lstStyle/>
          <a:p>
            <a:fld id="{E41EADD1-2A37-4E1D-8801-FECC7A26B3C9}" type="datetime1">
              <a:rPr lang="cs-CZ" smtClean="0"/>
              <a:t>14.04.2023</a:t>
            </a:fld>
            <a:endParaRPr lang="cs-CZ"/>
          </a:p>
        </p:txBody>
      </p:sp>
      <p:sp>
        <p:nvSpPr>
          <p:cNvPr id="5" name="Zástupný symbol pro zápatí 4"/>
          <p:cNvSpPr>
            <a:spLocks noGrp="1"/>
          </p:cNvSpPr>
          <p:nvPr>
            <p:ph type="ftr" sz="quarter" idx="3"/>
          </p:nvPr>
        </p:nvSpPr>
        <p:spPr/>
        <p:txBody>
          <a:bodyPr/>
          <a:lstStyle/>
          <a:p>
            <a:r>
              <a:rPr lang="cs-CZ"/>
              <a:t>Prof. JUDr. Jakub Handrlica Ph.D.</a:t>
            </a:r>
          </a:p>
        </p:txBody>
      </p:sp>
      <p:sp>
        <p:nvSpPr>
          <p:cNvPr id="6" name="Zástupný symbol pro číslo snímku 5"/>
          <p:cNvSpPr>
            <a:spLocks noGrp="1"/>
          </p:cNvSpPr>
          <p:nvPr>
            <p:ph type="sldNum" sz="quarter" idx="4"/>
          </p:nvPr>
        </p:nvSpPr>
        <p:spPr/>
        <p:txBody>
          <a:bodyPr/>
          <a:lstStyle/>
          <a:p>
            <a:fld id="{55B195E7-E09C-4879-AB61-0F645C2C373E}" type="slidenum">
              <a:rPr lang="cs-CZ" smtClean="0"/>
              <a:t>2</a:t>
            </a:fld>
            <a:endParaRPr lang="cs-CZ"/>
          </a:p>
        </p:txBody>
      </p:sp>
    </p:spTree>
    <p:extLst>
      <p:ext uri="{BB962C8B-B14F-4D97-AF65-F5344CB8AC3E}">
        <p14:creationId xmlns:p14="http://schemas.microsoft.com/office/powerpoint/2010/main" val="3965006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6F0403-F999-43D3-B756-699259AF78D1}"/>
              </a:ext>
            </a:extLst>
          </p:cNvPr>
          <p:cNvSpPr>
            <a:spLocks noGrp="1"/>
          </p:cNvSpPr>
          <p:nvPr>
            <p:ph type="title"/>
          </p:nvPr>
        </p:nvSpPr>
        <p:spPr/>
        <p:txBody>
          <a:bodyPr>
            <a:normAutofit fontScale="90000"/>
          </a:bodyPr>
          <a:lstStyle/>
          <a:p>
            <a:r>
              <a:rPr lang="cs-CZ" b="1" dirty="0"/>
              <a:t>Zahájení řízení (9)</a:t>
            </a:r>
            <a:endParaRPr lang="cs-CZ" dirty="0"/>
          </a:p>
        </p:txBody>
      </p:sp>
      <p:sp>
        <p:nvSpPr>
          <p:cNvPr id="3" name="Zástupný symbol pro text 2">
            <a:extLst>
              <a:ext uri="{FF2B5EF4-FFF2-40B4-BE49-F238E27FC236}">
                <a16:creationId xmlns:a16="http://schemas.microsoft.com/office/drawing/2014/main" id="{9BD8E76E-5E1D-4B44-80E7-0668E130D3DE}"/>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i="1" dirty="0">
                <a:solidFill>
                  <a:srgbClr val="002060"/>
                </a:solidFill>
              </a:rPr>
              <a:t>Správní orgán může v průběhu řízení zahájeného z moci úřední upřesnit jeho předmět, nedojde-li tímto úkonem k žádné procesní újmě na straně účastníků řízení. Upřesněním předmětu řízení nesmí dojít k jeho zásadnímu rozšíření nebo změně oproti jeho vymezení v oznámení o zahájení správního řízení. Správní orgán musí s upřesněním předmětu řízení řádně seznámit účastníky řízení a musí jim dát možnost se k němu vyjádřit </a:t>
            </a:r>
            <a:r>
              <a:rPr lang="cs-CZ" b="1" dirty="0"/>
              <a:t>(NSS 1 </a:t>
            </a:r>
            <a:r>
              <a:rPr lang="cs-CZ" b="1" dirty="0" err="1"/>
              <a:t>Afs</a:t>
            </a:r>
            <a:r>
              <a:rPr lang="cs-CZ" b="1" dirty="0"/>
              <a:t> 58/2009-541)</a:t>
            </a:r>
            <a:endParaRPr lang="cs-CZ" b="1" i="1" dirty="0">
              <a:solidFill>
                <a:srgbClr val="002060"/>
              </a:solidFill>
            </a:endParaRPr>
          </a:p>
        </p:txBody>
      </p:sp>
      <p:sp>
        <p:nvSpPr>
          <p:cNvPr id="4" name="Zástupný symbol pro datum 3">
            <a:extLst>
              <a:ext uri="{FF2B5EF4-FFF2-40B4-BE49-F238E27FC236}">
                <a16:creationId xmlns:a16="http://schemas.microsoft.com/office/drawing/2014/main" id="{03BC0B82-57A5-4104-B5EE-E7E89945AA51}"/>
              </a:ext>
            </a:extLst>
          </p:cNvPr>
          <p:cNvSpPr>
            <a:spLocks noGrp="1"/>
          </p:cNvSpPr>
          <p:nvPr>
            <p:ph type="dt" sz="half" idx="2"/>
          </p:nvPr>
        </p:nvSpPr>
        <p:spPr/>
        <p:txBody>
          <a:bodyPr/>
          <a:lstStyle/>
          <a:p>
            <a:fld id="{D6EB82AA-1E6A-4D19-9963-A0169D1B78AD}" type="datetime1">
              <a:rPr lang="cs-CZ" smtClean="0"/>
              <a:t>14.04.2023</a:t>
            </a:fld>
            <a:endParaRPr lang="cs-CZ"/>
          </a:p>
        </p:txBody>
      </p:sp>
      <p:sp>
        <p:nvSpPr>
          <p:cNvPr id="5" name="Zástupný symbol pro zápatí 4">
            <a:extLst>
              <a:ext uri="{FF2B5EF4-FFF2-40B4-BE49-F238E27FC236}">
                <a16:creationId xmlns:a16="http://schemas.microsoft.com/office/drawing/2014/main" id="{BE97877D-5537-4C31-BA7D-847B3AEE1AC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00CE781-DB06-4911-A9D4-9B22C4279D6E}"/>
              </a:ext>
            </a:extLst>
          </p:cNvPr>
          <p:cNvSpPr>
            <a:spLocks noGrp="1"/>
          </p:cNvSpPr>
          <p:nvPr>
            <p:ph type="sldNum" sz="quarter" idx="4"/>
          </p:nvPr>
        </p:nvSpPr>
        <p:spPr/>
        <p:txBody>
          <a:bodyPr/>
          <a:lstStyle/>
          <a:p>
            <a:fld id="{55B195E7-E09C-4879-AB61-0F645C2C373E}" type="slidenum">
              <a:rPr lang="cs-CZ" smtClean="0"/>
              <a:t>20</a:t>
            </a:fld>
            <a:endParaRPr lang="cs-CZ"/>
          </a:p>
        </p:txBody>
      </p:sp>
    </p:spTree>
    <p:extLst>
      <p:ext uri="{BB962C8B-B14F-4D97-AF65-F5344CB8AC3E}">
        <p14:creationId xmlns:p14="http://schemas.microsoft.com/office/powerpoint/2010/main" val="2209509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CE0FFA-3ACF-4505-8C06-EB18FD8F2C95}"/>
              </a:ext>
            </a:extLst>
          </p:cNvPr>
          <p:cNvSpPr>
            <a:spLocks noGrp="1"/>
          </p:cNvSpPr>
          <p:nvPr>
            <p:ph type="title"/>
          </p:nvPr>
        </p:nvSpPr>
        <p:spPr/>
        <p:txBody>
          <a:bodyPr>
            <a:normAutofit fontScale="90000"/>
          </a:bodyPr>
          <a:lstStyle/>
          <a:p>
            <a:r>
              <a:rPr lang="cs-CZ" b="1" dirty="0"/>
              <a:t>Otázky z KLP k problematice (1)</a:t>
            </a:r>
          </a:p>
        </p:txBody>
      </p:sp>
      <p:sp>
        <p:nvSpPr>
          <p:cNvPr id="3" name="Zástupný text 2">
            <a:extLst>
              <a:ext uri="{FF2B5EF4-FFF2-40B4-BE49-F238E27FC236}">
                <a16:creationId xmlns:a16="http://schemas.microsoft.com/office/drawing/2014/main" id="{0E9A5706-FFA6-4921-96AE-5C3B759E6A46}"/>
              </a:ext>
            </a:extLst>
          </p:cNvPr>
          <p:cNvSpPr>
            <a:spLocks noGrp="1"/>
          </p:cNvSpPr>
          <p:nvPr>
            <p:ph type="body" sz="quarter" idx="13"/>
          </p:nvPr>
        </p:nvSpPr>
        <p:spPr/>
        <p:txBody>
          <a:bodyPr/>
          <a:lstStyle/>
          <a:p>
            <a:r>
              <a:rPr lang="cs-CZ" dirty="0"/>
              <a:t>KLP 2/2017, </a:t>
            </a:r>
            <a:r>
              <a:rPr lang="cs-CZ" dirty="0" err="1"/>
              <a:t>ot</a:t>
            </a:r>
            <a:r>
              <a:rPr lang="cs-CZ" dirty="0"/>
              <a:t>. č. 6:</a:t>
            </a:r>
          </a:p>
          <a:p>
            <a:r>
              <a:rPr lang="cs-CZ" i="1" dirty="0"/>
              <a:t>Může mít na vyřizování podání pana B.B. vliv skutečnost, že je učinil prostřednictvím veřejné datové sítě bez podpisu? </a:t>
            </a:r>
          </a:p>
          <a:p>
            <a:r>
              <a:rPr lang="cs-CZ" dirty="0"/>
              <a:t>Je třeba aplikovat § 37 odst. 4 správního řádu – podání je třeba do 5 dní potvrdit písemně, nebo ústně do protokolu</a:t>
            </a:r>
          </a:p>
        </p:txBody>
      </p:sp>
      <p:sp>
        <p:nvSpPr>
          <p:cNvPr id="4" name="Zástupný symbol pro datum 3">
            <a:extLst>
              <a:ext uri="{FF2B5EF4-FFF2-40B4-BE49-F238E27FC236}">
                <a16:creationId xmlns:a16="http://schemas.microsoft.com/office/drawing/2014/main" id="{D9BF2B60-DBD1-49E8-8F7E-79CE00183A1D}"/>
              </a:ext>
            </a:extLst>
          </p:cNvPr>
          <p:cNvSpPr>
            <a:spLocks noGrp="1"/>
          </p:cNvSpPr>
          <p:nvPr>
            <p:ph type="dt" sz="half" idx="2"/>
          </p:nvPr>
        </p:nvSpPr>
        <p:spPr/>
        <p:txBody>
          <a:bodyPr/>
          <a:lstStyle/>
          <a:p>
            <a:fld id="{602A8C95-BB8F-4F71-A991-61476A09FE3F}" type="datetime1">
              <a:rPr lang="cs-CZ" smtClean="0"/>
              <a:t>14.04.2023</a:t>
            </a:fld>
            <a:endParaRPr lang="cs-CZ"/>
          </a:p>
        </p:txBody>
      </p:sp>
      <p:sp>
        <p:nvSpPr>
          <p:cNvPr id="5" name="Zástupný symbol pro zápatí 4">
            <a:extLst>
              <a:ext uri="{FF2B5EF4-FFF2-40B4-BE49-F238E27FC236}">
                <a16:creationId xmlns:a16="http://schemas.microsoft.com/office/drawing/2014/main" id="{FA92AD4E-A48C-4AEB-8490-C46A1A99CFD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0D8C09B8-05B7-4367-AA6A-5E8C340529C7}"/>
              </a:ext>
            </a:extLst>
          </p:cNvPr>
          <p:cNvSpPr>
            <a:spLocks noGrp="1"/>
          </p:cNvSpPr>
          <p:nvPr>
            <p:ph type="sldNum" sz="quarter" idx="4"/>
          </p:nvPr>
        </p:nvSpPr>
        <p:spPr/>
        <p:txBody>
          <a:bodyPr/>
          <a:lstStyle/>
          <a:p>
            <a:fld id="{55B195E7-E09C-4879-AB61-0F645C2C373E}" type="slidenum">
              <a:rPr lang="cs-CZ" smtClean="0"/>
              <a:t>21</a:t>
            </a:fld>
            <a:endParaRPr lang="cs-CZ"/>
          </a:p>
        </p:txBody>
      </p:sp>
    </p:spTree>
    <p:extLst>
      <p:ext uri="{BB962C8B-B14F-4D97-AF65-F5344CB8AC3E}">
        <p14:creationId xmlns:p14="http://schemas.microsoft.com/office/powerpoint/2010/main" val="9811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E6131-7F50-40B3-A12B-EA8B17A42BFB}"/>
              </a:ext>
            </a:extLst>
          </p:cNvPr>
          <p:cNvSpPr>
            <a:spLocks noGrp="1"/>
          </p:cNvSpPr>
          <p:nvPr>
            <p:ph type="title"/>
          </p:nvPr>
        </p:nvSpPr>
        <p:spPr/>
        <p:txBody>
          <a:bodyPr>
            <a:normAutofit fontScale="90000"/>
          </a:bodyPr>
          <a:lstStyle/>
          <a:p>
            <a:r>
              <a:rPr lang="cs-CZ" dirty="0"/>
              <a:t>Otázky z KLP k problematice (2)</a:t>
            </a:r>
          </a:p>
        </p:txBody>
      </p:sp>
      <p:sp>
        <p:nvSpPr>
          <p:cNvPr id="3" name="Zástupný text 2">
            <a:extLst>
              <a:ext uri="{FF2B5EF4-FFF2-40B4-BE49-F238E27FC236}">
                <a16:creationId xmlns:a16="http://schemas.microsoft.com/office/drawing/2014/main" id="{E340C8D4-74C3-4AA6-80DD-224ED758D4FD}"/>
              </a:ext>
            </a:extLst>
          </p:cNvPr>
          <p:cNvSpPr>
            <a:spLocks noGrp="1"/>
          </p:cNvSpPr>
          <p:nvPr>
            <p:ph type="body" sz="quarter" idx="13"/>
          </p:nvPr>
        </p:nvSpPr>
        <p:spPr/>
        <p:txBody>
          <a:bodyPr>
            <a:normAutofit fontScale="92500"/>
          </a:bodyPr>
          <a:lstStyle/>
          <a:p>
            <a:r>
              <a:rPr lang="cs-CZ" dirty="0"/>
              <a:t>1/2018, </a:t>
            </a:r>
            <a:r>
              <a:rPr lang="cs-CZ" dirty="0" err="1"/>
              <a:t>ot</a:t>
            </a:r>
            <a:r>
              <a:rPr lang="cs-CZ" dirty="0"/>
              <a:t>. č. 4:</a:t>
            </a:r>
          </a:p>
          <a:p>
            <a:r>
              <a:rPr lang="cs-CZ" dirty="0"/>
              <a:t>Jak by měl silniční správní úřad vyřídit žádost pana A. o povolení umístit a provozovat předmětné reklamní zařízení?</a:t>
            </a:r>
          </a:p>
          <a:p>
            <a:r>
              <a:rPr lang="cs-CZ" dirty="0"/>
              <a:t>A. Silniční správní úřad věc </a:t>
            </a:r>
            <a:r>
              <a:rPr lang="cs-CZ" b="1" dirty="0"/>
              <a:t>odloží</a:t>
            </a:r>
            <a:r>
              <a:rPr lang="cs-CZ" dirty="0"/>
              <a:t> podle § 43 odst. 1 písm. b) správního řádu. Rozhodnutí o této žádosti není v pravomoci žádného správního orgánu, neboť k ochraně účelové komunikace se silniční ochranné pásmo nestanoví (§ 30 odst. 1 zákona o pozemních komunikacích a contrario).</a:t>
            </a:r>
          </a:p>
        </p:txBody>
      </p:sp>
      <p:sp>
        <p:nvSpPr>
          <p:cNvPr id="4" name="Zástupný symbol pro datum 3">
            <a:extLst>
              <a:ext uri="{FF2B5EF4-FFF2-40B4-BE49-F238E27FC236}">
                <a16:creationId xmlns:a16="http://schemas.microsoft.com/office/drawing/2014/main" id="{C1625D33-D486-445C-B2BE-144490E52D57}"/>
              </a:ext>
            </a:extLst>
          </p:cNvPr>
          <p:cNvSpPr>
            <a:spLocks noGrp="1"/>
          </p:cNvSpPr>
          <p:nvPr>
            <p:ph type="dt" sz="half" idx="2"/>
          </p:nvPr>
        </p:nvSpPr>
        <p:spPr/>
        <p:txBody>
          <a:bodyPr/>
          <a:lstStyle/>
          <a:p>
            <a:fld id="{7A11F6F6-3F8D-446F-A992-E1A3AE75C482}" type="datetime1">
              <a:rPr lang="cs-CZ" smtClean="0"/>
              <a:t>14.04.2023</a:t>
            </a:fld>
            <a:endParaRPr lang="cs-CZ"/>
          </a:p>
        </p:txBody>
      </p:sp>
      <p:sp>
        <p:nvSpPr>
          <p:cNvPr id="5" name="Zástupný symbol pro zápatí 4">
            <a:extLst>
              <a:ext uri="{FF2B5EF4-FFF2-40B4-BE49-F238E27FC236}">
                <a16:creationId xmlns:a16="http://schemas.microsoft.com/office/drawing/2014/main" id="{619985DF-522B-4A05-8DCC-12E67063628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B01EAC9-CF54-485F-9415-D60475B25EE3}"/>
              </a:ext>
            </a:extLst>
          </p:cNvPr>
          <p:cNvSpPr>
            <a:spLocks noGrp="1"/>
          </p:cNvSpPr>
          <p:nvPr>
            <p:ph type="sldNum" sz="quarter" idx="4"/>
          </p:nvPr>
        </p:nvSpPr>
        <p:spPr/>
        <p:txBody>
          <a:bodyPr/>
          <a:lstStyle/>
          <a:p>
            <a:fld id="{55B195E7-E09C-4879-AB61-0F645C2C373E}" type="slidenum">
              <a:rPr lang="cs-CZ" smtClean="0"/>
              <a:t>22</a:t>
            </a:fld>
            <a:endParaRPr lang="cs-CZ"/>
          </a:p>
        </p:txBody>
      </p:sp>
    </p:spTree>
    <p:extLst>
      <p:ext uri="{BB962C8B-B14F-4D97-AF65-F5344CB8AC3E}">
        <p14:creationId xmlns:p14="http://schemas.microsoft.com/office/powerpoint/2010/main" val="2351242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06274F-F223-4608-8627-DE159AC639B4}"/>
              </a:ext>
            </a:extLst>
          </p:cNvPr>
          <p:cNvSpPr>
            <a:spLocks noGrp="1"/>
          </p:cNvSpPr>
          <p:nvPr>
            <p:ph type="title"/>
          </p:nvPr>
        </p:nvSpPr>
        <p:spPr/>
        <p:txBody>
          <a:bodyPr>
            <a:normAutofit fontScale="90000"/>
          </a:bodyPr>
          <a:lstStyle/>
          <a:p>
            <a:r>
              <a:rPr lang="cs-CZ" dirty="0"/>
              <a:t>Otázky z KLP k problematice (2)</a:t>
            </a:r>
          </a:p>
        </p:txBody>
      </p:sp>
      <p:sp>
        <p:nvSpPr>
          <p:cNvPr id="3" name="Zástupný text 2">
            <a:extLst>
              <a:ext uri="{FF2B5EF4-FFF2-40B4-BE49-F238E27FC236}">
                <a16:creationId xmlns:a16="http://schemas.microsoft.com/office/drawing/2014/main" id="{FAAC13D7-9D09-454A-B7EF-7BB23B1B5198}"/>
              </a:ext>
            </a:extLst>
          </p:cNvPr>
          <p:cNvSpPr>
            <a:spLocks noGrp="1"/>
          </p:cNvSpPr>
          <p:nvPr>
            <p:ph type="body" sz="quarter" idx="13"/>
          </p:nvPr>
        </p:nvSpPr>
        <p:spPr/>
        <p:txBody>
          <a:bodyPr/>
          <a:lstStyle/>
          <a:p>
            <a:r>
              <a:rPr lang="cs-CZ" dirty="0"/>
              <a:t>B. Lze připustit alternativu spočívající v </a:t>
            </a:r>
            <a:r>
              <a:rPr lang="cs-CZ" b="1" dirty="0"/>
              <a:t>zastavení řízení </a:t>
            </a:r>
            <a:r>
              <a:rPr lang="cs-CZ" dirty="0"/>
              <a:t>podle § 66 odst. 1 písm. b) správního řádu (právní nepřípustnost žádosti).</a:t>
            </a:r>
          </a:p>
          <a:p>
            <a:r>
              <a:rPr lang="cs-CZ" dirty="0"/>
              <a:t>C. </a:t>
            </a:r>
            <a:r>
              <a:rPr lang="cs-CZ" b="1" dirty="0"/>
              <a:t>Zamítnutí žádosti </a:t>
            </a:r>
            <a:r>
              <a:rPr lang="cs-CZ" dirty="0"/>
              <a:t>(§ 51 odst. 3 správního řádu) by bylo nadužitím formy rozhodnutí, nicméně by nezakládalo jeho nezákonnost. </a:t>
            </a:r>
          </a:p>
          <a:p>
            <a:r>
              <a:rPr lang="cs-CZ" b="1" i="1" dirty="0"/>
              <a:t>Nemůže jít o důvod zastavení řízení podle § 66 odst. 1 písm. g)! </a:t>
            </a:r>
          </a:p>
        </p:txBody>
      </p:sp>
      <p:sp>
        <p:nvSpPr>
          <p:cNvPr id="4" name="Zástupný symbol pro datum 3">
            <a:extLst>
              <a:ext uri="{FF2B5EF4-FFF2-40B4-BE49-F238E27FC236}">
                <a16:creationId xmlns:a16="http://schemas.microsoft.com/office/drawing/2014/main" id="{D5FDEDDA-62DD-47C4-8B63-88D660E89DEE}"/>
              </a:ext>
            </a:extLst>
          </p:cNvPr>
          <p:cNvSpPr>
            <a:spLocks noGrp="1"/>
          </p:cNvSpPr>
          <p:nvPr>
            <p:ph type="dt" sz="half" idx="2"/>
          </p:nvPr>
        </p:nvSpPr>
        <p:spPr/>
        <p:txBody>
          <a:bodyPr/>
          <a:lstStyle/>
          <a:p>
            <a:fld id="{EA14C809-316D-4628-BD1C-8910FCB8DDA0}" type="datetime1">
              <a:rPr lang="cs-CZ" smtClean="0"/>
              <a:t>14.04.2023</a:t>
            </a:fld>
            <a:endParaRPr lang="cs-CZ"/>
          </a:p>
        </p:txBody>
      </p:sp>
      <p:sp>
        <p:nvSpPr>
          <p:cNvPr id="5" name="Zástupný symbol pro zápatí 4">
            <a:extLst>
              <a:ext uri="{FF2B5EF4-FFF2-40B4-BE49-F238E27FC236}">
                <a16:creationId xmlns:a16="http://schemas.microsoft.com/office/drawing/2014/main" id="{445BA03B-CECA-4DAC-8DE7-560191F579CD}"/>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BD19168-956A-46E6-8C3C-68ED5C4107A9}"/>
              </a:ext>
            </a:extLst>
          </p:cNvPr>
          <p:cNvSpPr>
            <a:spLocks noGrp="1"/>
          </p:cNvSpPr>
          <p:nvPr>
            <p:ph type="sldNum" sz="quarter" idx="4"/>
          </p:nvPr>
        </p:nvSpPr>
        <p:spPr/>
        <p:txBody>
          <a:bodyPr/>
          <a:lstStyle/>
          <a:p>
            <a:fld id="{55B195E7-E09C-4879-AB61-0F645C2C373E}" type="slidenum">
              <a:rPr lang="cs-CZ" smtClean="0"/>
              <a:t>23</a:t>
            </a:fld>
            <a:endParaRPr lang="cs-CZ"/>
          </a:p>
        </p:txBody>
      </p:sp>
    </p:spTree>
    <p:extLst>
      <p:ext uri="{BB962C8B-B14F-4D97-AF65-F5344CB8AC3E}">
        <p14:creationId xmlns:p14="http://schemas.microsoft.com/office/powerpoint/2010/main" val="3158624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93FEE7-F191-4ABE-9E95-194800636F53}"/>
              </a:ext>
            </a:extLst>
          </p:cNvPr>
          <p:cNvSpPr>
            <a:spLocks noGrp="1"/>
          </p:cNvSpPr>
          <p:nvPr>
            <p:ph type="title"/>
          </p:nvPr>
        </p:nvSpPr>
        <p:spPr/>
        <p:txBody>
          <a:bodyPr>
            <a:normAutofit fontScale="90000"/>
          </a:bodyPr>
          <a:lstStyle/>
          <a:p>
            <a:r>
              <a:rPr lang="cs-CZ" dirty="0"/>
              <a:t>Otázky z KLP k problematice (3)</a:t>
            </a:r>
          </a:p>
        </p:txBody>
      </p:sp>
      <p:sp>
        <p:nvSpPr>
          <p:cNvPr id="3" name="Zástupný text 2">
            <a:extLst>
              <a:ext uri="{FF2B5EF4-FFF2-40B4-BE49-F238E27FC236}">
                <a16:creationId xmlns:a16="http://schemas.microsoft.com/office/drawing/2014/main" id="{1B1F09FC-1875-4A54-8355-EA64C36290FB}"/>
              </a:ext>
            </a:extLst>
          </p:cNvPr>
          <p:cNvSpPr>
            <a:spLocks noGrp="1"/>
          </p:cNvSpPr>
          <p:nvPr>
            <p:ph type="body" sz="quarter" idx="13"/>
          </p:nvPr>
        </p:nvSpPr>
        <p:spPr/>
        <p:txBody>
          <a:bodyPr>
            <a:normAutofit fontScale="92500" lnSpcReduction="20000"/>
          </a:bodyPr>
          <a:lstStyle/>
          <a:p>
            <a:r>
              <a:rPr lang="cs-CZ" dirty="0"/>
              <a:t>3/2019, </a:t>
            </a:r>
            <a:r>
              <a:rPr lang="cs-CZ" dirty="0" err="1"/>
              <a:t>ot</a:t>
            </a:r>
            <a:r>
              <a:rPr lang="cs-CZ" dirty="0"/>
              <a:t>. č. 3:</a:t>
            </a:r>
          </a:p>
          <a:p>
            <a:r>
              <a:rPr lang="cs-CZ" i="1" dirty="0"/>
              <a:t>Bránila v daném případě v tom, aby silniční správní úřad zahájil a vedl řízení o odstranění pevné překážky z pozemní komunikace, skutečnost, že stavební úřad již dříve zahájil řízení o odstranění stavby oplocení, které onu pevnou překážku představovalo? </a:t>
            </a:r>
          </a:p>
          <a:p>
            <a:r>
              <a:rPr lang="cs-CZ" dirty="0"/>
              <a:t>Nebránila. V § 48 odst. 1 správního řádu je stanoveno, že zahájení řízení u některého správního orgánu brání tomu, aby o téže věci z téhož důvodu bylo zahájeno řízení u jiného správního orgánu. V daném případě ale nešlo o řízení v téže věci ani z téhož důvodu.</a:t>
            </a:r>
          </a:p>
        </p:txBody>
      </p:sp>
      <p:sp>
        <p:nvSpPr>
          <p:cNvPr id="4" name="Zástupný symbol pro datum 3">
            <a:extLst>
              <a:ext uri="{FF2B5EF4-FFF2-40B4-BE49-F238E27FC236}">
                <a16:creationId xmlns:a16="http://schemas.microsoft.com/office/drawing/2014/main" id="{A8BF9753-681F-4E2B-BB09-6A3A4DCC4105}"/>
              </a:ext>
            </a:extLst>
          </p:cNvPr>
          <p:cNvSpPr>
            <a:spLocks noGrp="1"/>
          </p:cNvSpPr>
          <p:nvPr>
            <p:ph type="dt" sz="half" idx="2"/>
          </p:nvPr>
        </p:nvSpPr>
        <p:spPr/>
        <p:txBody>
          <a:bodyPr/>
          <a:lstStyle/>
          <a:p>
            <a:fld id="{88BCF9E6-DF9B-450E-AF1E-17A3B6791940}" type="datetime1">
              <a:rPr lang="cs-CZ" smtClean="0"/>
              <a:t>14.04.2023</a:t>
            </a:fld>
            <a:endParaRPr lang="cs-CZ"/>
          </a:p>
        </p:txBody>
      </p:sp>
      <p:sp>
        <p:nvSpPr>
          <p:cNvPr id="5" name="Zástupný symbol pro zápatí 4">
            <a:extLst>
              <a:ext uri="{FF2B5EF4-FFF2-40B4-BE49-F238E27FC236}">
                <a16:creationId xmlns:a16="http://schemas.microsoft.com/office/drawing/2014/main" id="{EC17FBB2-533D-47DF-9D40-1B764203D9E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5B57E674-A0B9-44CF-A824-BE9DDB234339}"/>
              </a:ext>
            </a:extLst>
          </p:cNvPr>
          <p:cNvSpPr>
            <a:spLocks noGrp="1"/>
          </p:cNvSpPr>
          <p:nvPr>
            <p:ph type="sldNum" sz="quarter" idx="4"/>
          </p:nvPr>
        </p:nvSpPr>
        <p:spPr/>
        <p:txBody>
          <a:bodyPr/>
          <a:lstStyle/>
          <a:p>
            <a:fld id="{55B195E7-E09C-4879-AB61-0F645C2C373E}" type="slidenum">
              <a:rPr lang="cs-CZ" smtClean="0"/>
              <a:t>24</a:t>
            </a:fld>
            <a:endParaRPr lang="cs-CZ"/>
          </a:p>
        </p:txBody>
      </p:sp>
    </p:spTree>
    <p:extLst>
      <p:ext uri="{BB962C8B-B14F-4D97-AF65-F5344CB8AC3E}">
        <p14:creationId xmlns:p14="http://schemas.microsoft.com/office/powerpoint/2010/main" val="3644007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654C86-90F4-4552-9178-289E21CF6B96}"/>
              </a:ext>
            </a:extLst>
          </p:cNvPr>
          <p:cNvSpPr>
            <a:spLocks noGrp="1"/>
          </p:cNvSpPr>
          <p:nvPr>
            <p:ph type="title"/>
          </p:nvPr>
        </p:nvSpPr>
        <p:spPr/>
        <p:txBody>
          <a:bodyPr/>
          <a:lstStyle/>
          <a:p>
            <a:pPr algn="ctr"/>
            <a:r>
              <a:rPr lang="cs-CZ" dirty="0"/>
              <a:t>Účastenství</a:t>
            </a:r>
          </a:p>
        </p:txBody>
      </p:sp>
      <p:sp>
        <p:nvSpPr>
          <p:cNvPr id="3" name="Zástupný text 2">
            <a:extLst>
              <a:ext uri="{FF2B5EF4-FFF2-40B4-BE49-F238E27FC236}">
                <a16:creationId xmlns:a16="http://schemas.microsoft.com/office/drawing/2014/main" id="{9FF1338F-C4B7-48BD-909B-A0EB5CE75115}"/>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D5A0CAED-373C-43B3-B137-BEF47F592EF2}"/>
              </a:ext>
            </a:extLst>
          </p:cNvPr>
          <p:cNvSpPr>
            <a:spLocks noGrp="1"/>
          </p:cNvSpPr>
          <p:nvPr>
            <p:ph type="dt" sz="half" idx="2"/>
          </p:nvPr>
        </p:nvSpPr>
        <p:spPr/>
        <p:txBody>
          <a:bodyPr/>
          <a:lstStyle/>
          <a:p>
            <a:fld id="{C141B16E-CEF3-4543-8442-B464C171E3B9}" type="datetime1">
              <a:rPr lang="cs-CZ" smtClean="0"/>
              <a:t>14.04.2023</a:t>
            </a:fld>
            <a:endParaRPr lang="cs-CZ"/>
          </a:p>
        </p:txBody>
      </p:sp>
      <p:sp>
        <p:nvSpPr>
          <p:cNvPr id="5" name="Zástupný symbol pro zápatí 4">
            <a:extLst>
              <a:ext uri="{FF2B5EF4-FFF2-40B4-BE49-F238E27FC236}">
                <a16:creationId xmlns:a16="http://schemas.microsoft.com/office/drawing/2014/main" id="{FB5DA1CA-3F4B-4CCE-816F-AFC1D293C5C6}"/>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D58D7DC8-FC47-4A7E-BE29-E1E4B417FFB0}"/>
              </a:ext>
            </a:extLst>
          </p:cNvPr>
          <p:cNvSpPr>
            <a:spLocks noGrp="1"/>
          </p:cNvSpPr>
          <p:nvPr>
            <p:ph type="sldNum" sz="quarter" idx="4"/>
          </p:nvPr>
        </p:nvSpPr>
        <p:spPr/>
        <p:txBody>
          <a:bodyPr/>
          <a:lstStyle/>
          <a:p>
            <a:fld id="{55B195E7-E09C-4879-AB61-0F645C2C373E}" type="slidenum">
              <a:rPr lang="cs-CZ" smtClean="0"/>
              <a:t>25</a:t>
            </a:fld>
            <a:endParaRPr lang="cs-CZ"/>
          </a:p>
        </p:txBody>
      </p:sp>
    </p:spTree>
    <p:extLst>
      <p:ext uri="{BB962C8B-B14F-4D97-AF65-F5344CB8AC3E}">
        <p14:creationId xmlns:p14="http://schemas.microsoft.com/office/powerpoint/2010/main" val="473338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87AE42-CBA5-41AC-B012-C3BF70F34E40}"/>
              </a:ext>
            </a:extLst>
          </p:cNvPr>
          <p:cNvSpPr>
            <a:spLocks noGrp="1"/>
          </p:cNvSpPr>
          <p:nvPr>
            <p:ph type="title"/>
          </p:nvPr>
        </p:nvSpPr>
        <p:spPr/>
        <p:txBody>
          <a:bodyPr>
            <a:normAutofit fontScale="90000"/>
          </a:bodyPr>
          <a:lstStyle/>
          <a:p>
            <a:r>
              <a:rPr lang="cs-CZ" b="1" dirty="0"/>
              <a:t>Obecná úprava účastenství (1)</a:t>
            </a:r>
          </a:p>
        </p:txBody>
      </p:sp>
      <p:sp>
        <p:nvSpPr>
          <p:cNvPr id="3" name="Zástupný text 2">
            <a:extLst>
              <a:ext uri="{FF2B5EF4-FFF2-40B4-BE49-F238E27FC236}">
                <a16:creationId xmlns:a16="http://schemas.microsoft.com/office/drawing/2014/main" id="{A3AB4DDF-C639-42B8-BDBC-26A436038CC2}"/>
              </a:ext>
            </a:extLst>
          </p:cNvPr>
          <p:cNvSpPr>
            <a:spLocks noGrp="1"/>
          </p:cNvSpPr>
          <p:nvPr>
            <p:ph type="body" sz="quarter" idx="13"/>
          </p:nvPr>
        </p:nvSpPr>
        <p:spPr/>
        <p:txBody>
          <a:bodyPr>
            <a:normAutofit fontScale="85000" lnSpcReduction="10000"/>
          </a:bodyPr>
          <a:lstStyle/>
          <a:p>
            <a:r>
              <a:rPr lang="cs-CZ" dirty="0"/>
              <a:t>§ 27 správního řádu</a:t>
            </a:r>
          </a:p>
          <a:p>
            <a:r>
              <a:rPr lang="cs-CZ" i="1" dirty="0"/>
              <a:t>(1)</a:t>
            </a:r>
            <a:r>
              <a:rPr lang="cs-CZ" dirty="0"/>
              <a:t> Účastníky řízení (dále jen "účastník") jsou</a:t>
            </a:r>
          </a:p>
          <a:p>
            <a:r>
              <a:rPr lang="cs-CZ" i="1" dirty="0"/>
              <a:t>a)</a:t>
            </a:r>
            <a:r>
              <a:rPr lang="cs-CZ" dirty="0"/>
              <a:t> v řízení o žádosti žadatel a další dotčené osoby, na které se pro společenství práv nebo povinností s žadatelem musí vztahovat rozhodnutí správního orgánu;</a:t>
            </a:r>
          </a:p>
          <a:p>
            <a:r>
              <a:rPr lang="cs-CZ" i="1" dirty="0"/>
              <a:t>b)</a:t>
            </a:r>
            <a:r>
              <a:rPr lang="cs-CZ" dirty="0"/>
              <a:t> v řízení z moci úřední dotčené osoby, jimž má rozhodnutí založit, změnit nebo zrušit právo anebo povinnost nebo prohlásit, že právo nebo povinnost mají anebo nemají. – </a:t>
            </a:r>
            <a:r>
              <a:rPr lang="cs-CZ" b="1" i="1" dirty="0"/>
              <a:t>tj. esenciální účastníci</a:t>
            </a:r>
            <a:endParaRPr lang="cs-CZ" dirty="0"/>
          </a:p>
          <a:p>
            <a:r>
              <a:rPr lang="cs-CZ" i="1" dirty="0"/>
              <a:t>(2)</a:t>
            </a:r>
            <a:r>
              <a:rPr lang="cs-CZ" dirty="0"/>
              <a:t> Účastníky jsou též další dotčené osoby, pokud mohou být rozhodnutím přímo dotčeny ve svých právech nebo povinnostech. – </a:t>
            </a:r>
            <a:r>
              <a:rPr lang="cs-CZ" b="1" i="1" dirty="0"/>
              <a:t>tj. fakultativní účastníci</a:t>
            </a:r>
            <a:endParaRPr lang="cs-CZ" dirty="0"/>
          </a:p>
          <a:p>
            <a:endParaRPr lang="cs-CZ" dirty="0"/>
          </a:p>
          <a:p>
            <a:endParaRPr lang="cs-CZ" dirty="0"/>
          </a:p>
        </p:txBody>
      </p:sp>
      <p:sp>
        <p:nvSpPr>
          <p:cNvPr id="4" name="Zástupný symbol pro datum 3">
            <a:extLst>
              <a:ext uri="{FF2B5EF4-FFF2-40B4-BE49-F238E27FC236}">
                <a16:creationId xmlns:a16="http://schemas.microsoft.com/office/drawing/2014/main" id="{995C4DA3-7F8A-49C5-9934-8DF0AAAE8C88}"/>
              </a:ext>
            </a:extLst>
          </p:cNvPr>
          <p:cNvSpPr>
            <a:spLocks noGrp="1"/>
          </p:cNvSpPr>
          <p:nvPr>
            <p:ph type="dt" sz="half" idx="2"/>
          </p:nvPr>
        </p:nvSpPr>
        <p:spPr/>
        <p:txBody>
          <a:bodyPr/>
          <a:lstStyle/>
          <a:p>
            <a:fld id="{E673EFA4-914F-4EEC-8E3D-F6D046CC1066}" type="datetime1">
              <a:rPr lang="cs-CZ" smtClean="0"/>
              <a:t>14.04.2023</a:t>
            </a:fld>
            <a:endParaRPr lang="cs-CZ"/>
          </a:p>
        </p:txBody>
      </p:sp>
      <p:sp>
        <p:nvSpPr>
          <p:cNvPr id="5" name="Zástupný symbol pro zápatí 4">
            <a:extLst>
              <a:ext uri="{FF2B5EF4-FFF2-40B4-BE49-F238E27FC236}">
                <a16:creationId xmlns:a16="http://schemas.microsoft.com/office/drawing/2014/main" id="{D6450358-5F19-46AE-A4BA-8F8DA9B09914}"/>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4A6AB88-3F3D-4473-BFC6-727AF88810C8}"/>
              </a:ext>
            </a:extLst>
          </p:cNvPr>
          <p:cNvSpPr>
            <a:spLocks noGrp="1"/>
          </p:cNvSpPr>
          <p:nvPr>
            <p:ph type="sldNum" sz="quarter" idx="4"/>
          </p:nvPr>
        </p:nvSpPr>
        <p:spPr/>
        <p:txBody>
          <a:bodyPr/>
          <a:lstStyle/>
          <a:p>
            <a:fld id="{55B195E7-E09C-4879-AB61-0F645C2C373E}" type="slidenum">
              <a:rPr lang="cs-CZ" smtClean="0"/>
              <a:t>26</a:t>
            </a:fld>
            <a:endParaRPr lang="cs-CZ"/>
          </a:p>
        </p:txBody>
      </p:sp>
    </p:spTree>
    <p:extLst>
      <p:ext uri="{BB962C8B-B14F-4D97-AF65-F5344CB8AC3E}">
        <p14:creationId xmlns:p14="http://schemas.microsoft.com/office/powerpoint/2010/main" val="2038322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1E36CD-573F-4707-A286-E7764D66A20F}"/>
              </a:ext>
            </a:extLst>
          </p:cNvPr>
          <p:cNvSpPr>
            <a:spLocks noGrp="1"/>
          </p:cNvSpPr>
          <p:nvPr>
            <p:ph type="title"/>
          </p:nvPr>
        </p:nvSpPr>
        <p:spPr/>
        <p:txBody>
          <a:bodyPr>
            <a:normAutofit fontScale="90000"/>
          </a:bodyPr>
          <a:lstStyle/>
          <a:p>
            <a:r>
              <a:rPr lang="cs-CZ" b="1" dirty="0"/>
              <a:t>Obecná úprava účastenství (2)</a:t>
            </a:r>
            <a:endParaRPr lang="cs-CZ" dirty="0"/>
          </a:p>
        </p:txBody>
      </p:sp>
      <p:sp>
        <p:nvSpPr>
          <p:cNvPr id="3" name="Zástupný text 2">
            <a:extLst>
              <a:ext uri="{FF2B5EF4-FFF2-40B4-BE49-F238E27FC236}">
                <a16:creationId xmlns:a16="http://schemas.microsoft.com/office/drawing/2014/main" id="{13738D8F-9B06-4484-8DDB-13FB48DACBBF}"/>
              </a:ext>
            </a:extLst>
          </p:cNvPr>
          <p:cNvSpPr>
            <a:spLocks noGrp="1"/>
          </p:cNvSpPr>
          <p:nvPr>
            <p:ph type="body" sz="quarter" idx="13"/>
          </p:nvPr>
        </p:nvSpPr>
        <p:spPr/>
        <p:txBody>
          <a:bodyPr/>
          <a:lstStyle/>
          <a:p>
            <a:r>
              <a:rPr lang="cs-CZ" dirty="0"/>
              <a:t>(3) Účastníky jsou rovněž osoby, o kterých to stanoví zvláštní zákon. Nestanoví-li zvláštní zákon jinak, mají postavení účastníků podle odstavce 2, ledaže jim má rozhodnutí založit, změnit nebo zrušit právo anebo povinnost nebo prohlásit, že právo nebo povinnost mají anebo nemají; v tom případě mají postavení účastníků podle odstavce 1.</a:t>
            </a:r>
          </a:p>
        </p:txBody>
      </p:sp>
      <p:sp>
        <p:nvSpPr>
          <p:cNvPr id="4" name="Zástupný symbol pro datum 3">
            <a:extLst>
              <a:ext uri="{FF2B5EF4-FFF2-40B4-BE49-F238E27FC236}">
                <a16:creationId xmlns:a16="http://schemas.microsoft.com/office/drawing/2014/main" id="{1D474FB8-7A51-40D9-826E-AD81EC276075}"/>
              </a:ext>
            </a:extLst>
          </p:cNvPr>
          <p:cNvSpPr>
            <a:spLocks noGrp="1"/>
          </p:cNvSpPr>
          <p:nvPr>
            <p:ph type="dt" sz="half" idx="2"/>
          </p:nvPr>
        </p:nvSpPr>
        <p:spPr/>
        <p:txBody>
          <a:bodyPr/>
          <a:lstStyle/>
          <a:p>
            <a:fld id="{4503C2F1-A220-4FE5-AA06-71B560B9AC93}" type="datetime1">
              <a:rPr lang="cs-CZ" smtClean="0"/>
              <a:t>14.04.2023</a:t>
            </a:fld>
            <a:endParaRPr lang="cs-CZ"/>
          </a:p>
        </p:txBody>
      </p:sp>
      <p:sp>
        <p:nvSpPr>
          <p:cNvPr id="5" name="Zástupný symbol pro zápatí 4">
            <a:extLst>
              <a:ext uri="{FF2B5EF4-FFF2-40B4-BE49-F238E27FC236}">
                <a16:creationId xmlns:a16="http://schemas.microsoft.com/office/drawing/2014/main" id="{5C6CE70A-8118-4AE2-84BC-D0BF7EB7ACD9}"/>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D005485-8B13-43AA-A7E2-F1D1EA04221F}"/>
              </a:ext>
            </a:extLst>
          </p:cNvPr>
          <p:cNvSpPr>
            <a:spLocks noGrp="1"/>
          </p:cNvSpPr>
          <p:nvPr>
            <p:ph type="sldNum" sz="quarter" idx="4"/>
          </p:nvPr>
        </p:nvSpPr>
        <p:spPr/>
        <p:txBody>
          <a:bodyPr/>
          <a:lstStyle/>
          <a:p>
            <a:fld id="{55B195E7-E09C-4879-AB61-0F645C2C373E}" type="slidenum">
              <a:rPr lang="cs-CZ" smtClean="0"/>
              <a:t>27</a:t>
            </a:fld>
            <a:endParaRPr lang="cs-CZ"/>
          </a:p>
        </p:txBody>
      </p:sp>
    </p:spTree>
    <p:extLst>
      <p:ext uri="{BB962C8B-B14F-4D97-AF65-F5344CB8AC3E}">
        <p14:creationId xmlns:p14="http://schemas.microsoft.com/office/powerpoint/2010/main" val="3664417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9001A0-4ACB-4A43-8199-E715AAF843F7}"/>
              </a:ext>
            </a:extLst>
          </p:cNvPr>
          <p:cNvSpPr>
            <a:spLocks noGrp="1"/>
          </p:cNvSpPr>
          <p:nvPr>
            <p:ph type="title"/>
          </p:nvPr>
        </p:nvSpPr>
        <p:spPr/>
        <p:txBody>
          <a:bodyPr>
            <a:normAutofit fontScale="90000"/>
          </a:bodyPr>
          <a:lstStyle/>
          <a:p>
            <a:r>
              <a:rPr lang="cs-CZ" dirty="0"/>
              <a:t>Zvláštní úpravy účastenství (1)</a:t>
            </a:r>
          </a:p>
        </p:txBody>
      </p:sp>
      <p:sp>
        <p:nvSpPr>
          <p:cNvPr id="3" name="Zástupný text 2">
            <a:extLst>
              <a:ext uri="{FF2B5EF4-FFF2-40B4-BE49-F238E27FC236}">
                <a16:creationId xmlns:a16="http://schemas.microsoft.com/office/drawing/2014/main" id="{BF57E4BE-1103-436A-B619-5CE21EF41625}"/>
              </a:ext>
            </a:extLst>
          </p:cNvPr>
          <p:cNvSpPr>
            <a:spLocks noGrp="1"/>
          </p:cNvSpPr>
          <p:nvPr>
            <p:ph type="body" sz="quarter" idx="13"/>
          </p:nvPr>
        </p:nvSpPr>
        <p:spPr/>
        <p:txBody>
          <a:bodyPr>
            <a:normAutofit fontScale="77500" lnSpcReduction="20000"/>
          </a:bodyPr>
          <a:lstStyle/>
          <a:p>
            <a:r>
              <a:rPr lang="cs-CZ" dirty="0"/>
              <a:t>§ 85 stavebního zákona </a:t>
            </a:r>
          </a:p>
          <a:p>
            <a:r>
              <a:rPr lang="cs-CZ" i="1" dirty="0"/>
              <a:t>(1)</a:t>
            </a:r>
            <a:r>
              <a:rPr lang="cs-CZ" dirty="0"/>
              <a:t> Účastníky územního řízení jsou</a:t>
            </a:r>
          </a:p>
          <a:p>
            <a:r>
              <a:rPr lang="cs-CZ" i="1" dirty="0"/>
              <a:t>a)</a:t>
            </a:r>
            <a:r>
              <a:rPr lang="cs-CZ" dirty="0"/>
              <a:t> žadatel,</a:t>
            </a:r>
          </a:p>
          <a:p>
            <a:r>
              <a:rPr lang="cs-CZ" i="1" dirty="0"/>
              <a:t>b)</a:t>
            </a:r>
            <a:r>
              <a:rPr lang="cs-CZ" dirty="0"/>
              <a:t> obec, na jejímž území má být požadovaný záměr uskutečněn.</a:t>
            </a:r>
          </a:p>
          <a:p>
            <a:r>
              <a:rPr lang="cs-CZ" i="1" dirty="0"/>
              <a:t>(2)</a:t>
            </a:r>
            <a:r>
              <a:rPr lang="cs-CZ" dirty="0"/>
              <a:t> Účastníky územního řízení dále jsou</a:t>
            </a:r>
          </a:p>
          <a:p>
            <a:r>
              <a:rPr lang="cs-CZ" i="1" dirty="0"/>
              <a:t>a)</a:t>
            </a:r>
            <a:r>
              <a:rPr lang="cs-CZ" dirty="0"/>
              <a:t> vlastník pozemku nebo stavby, na kterých má být požadovaný záměr uskutečněn, není-li sám žadatelem, nebo ten, kdo má jiné věcné právo k tomuto pozemku nebo stavbě,</a:t>
            </a:r>
          </a:p>
          <a:p>
            <a:r>
              <a:rPr lang="cs-CZ" i="1" dirty="0"/>
              <a:t>b)</a:t>
            </a:r>
            <a:r>
              <a:rPr lang="cs-CZ" dirty="0"/>
              <a:t> osoby, jejichž vlastnické nebo jiné věcné právo k sousedním stavbám anebo sousedním pozemkům nebo stavbám na nich může být územním rozhodnutím přímo dotčeno.</a:t>
            </a:r>
          </a:p>
          <a:p>
            <a:endParaRPr lang="cs-CZ" dirty="0"/>
          </a:p>
        </p:txBody>
      </p:sp>
      <p:sp>
        <p:nvSpPr>
          <p:cNvPr id="4" name="Zástupný symbol pro datum 3">
            <a:extLst>
              <a:ext uri="{FF2B5EF4-FFF2-40B4-BE49-F238E27FC236}">
                <a16:creationId xmlns:a16="http://schemas.microsoft.com/office/drawing/2014/main" id="{93C123D1-67A5-4622-8F13-27F65A67D8A4}"/>
              </a:ext>
            </a:extLst>
          </p:cNvPr>
          <p:cNvSpPr>
            <a:spLocks noGrp="1"/>
          </p:cNvSpPr>
          <p:nvPr>
            <p:ph type="dt" sz="half" idx="2"/>
          </p:nvPr>
        </p:nvSpPr>
        <p:spPr/>
        <p:txBody>
          <a:bodyPr/>
          <a:lstStyle/>
          <a:p>
            <a:fld id="{8F10E18A-FD4A-42C5-AF02-0C57A30684A0}" type="datetime1">
              <a:rPr lang="cs-CZ" smtClean="0"/>
              <a:t>14.04.2023</a:t>
            </a:fld>
            <a:endParaRPr lang="cs-CZ"/>
          </a:p>
        </p:txBody>
      </p:sp>
      <p:sp>
        <p:nvSpPr>
          <p:cNvPr id="5" name="Zástupný symbol pro zápatí 4">
            <a:extLst>
              <a:ext uri="{FF2B5EF4-FFF2-40B4-BE49-F238E27FC236}">
                <a16:creationId xmlns:a16="http://schemas.microsoft.com/office/drawing/2014/main" id="{0640944D-3D2A-414E-8795-6CB1E114CAD8}"/>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423B61E1-5BCF-4573-A00B-5B17F5D0284B}"/>
              </a:ext>
            </a:extLst>
          </p:cNvPr>
          <p:cNvSpPr>
            <a:spLocks noGrp="1"/>
          </p:cNvSpPr>
          <p:nvPr>
            <p:ph type="sldNum" sz="quarter" idx="4"/>
          </p:nvPr>
        </p:nvSpPr>
        <p:spPr/>
        <p:txBody>
          <a:bodyPr/>
          <a:lstStyle/>
          <a:p>
            <a:fld id="{55B195E7-E09C-4879-AB61-0F645C2C373E}" type="slidenum">
              <a:rPr lang="cs-CZ" smtClean="0"/>
              <a:t>28</a:t>
            </a:fld>
            <a:endParaRPr lang="cs-CZ"/>
          </a:p>
        </p:txBody>
      </p:sp>
    </p:spTree>
    <p:extLst>
      <p:ext uri="{BB962C8B-B14F-4D97-AF65-F5344CB8AC3E}">
        <p14:creationId xmlns:p14="http://schemas.microsoft.com/office/powerpoint/2010/main" val="2610694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B6CC7F-6372-4CCC-B249-2875E6C3978A}"/>
              </a:ext>
            </a:extLst>
          </p:cNvPr>
          <p:cNvSpPr>
            <a:spLocks noGrp="1"/>
          </p:cNvSpPr>
          <p:nvPr>
            <p:ph type="title"/>
          </p:nvPr>
        </p:nvSpPr>
        <p:spPr/>
        <p:txBody>
          <a:bodyPr>
            <a:normAutofit fontScale="90000"/>
          </a:bodyPr>
          <a:lstStyle/>
          <a:p>
            <a:r>
              <a:rPr lang="cs-CZ" dirty="0"/>
              <a:t>Zvláštní úpravy účastenství (2)</a:t>
            </a:r>
          </a:p>
        </p:txBody>
      </p:sp>
      <p:sp>
        <p:nvSpPr>
          <p:cNvPr id="3" name="Zástupný text 2">
            <a:extLst>
              <a:ext uri="{FF2B5EF4-FFF2-40B4-BE49-F238E27FC236}">
                <a16:creationId xmlns:a16="http://schemas.microsoft.com/office/drawing/2014/main" id="{DE7AA5BA-6907-45AD-81EC-9C9F6FEE3CBC}"/>
              </a:ext>
            </a:extLst>
          </p:cNvPr>
          <p:cNvSpPr>
            <a:spLocks noGrp="1"/>
          </p:cNvSpPr>
          <p:nvPr>
            <p:ph type="body" sz="quarter" idx="13"/>
          </p:nvPr>
        </p:nvSpPr>
        <p:spPr/>
        <p:txBody>
          <a:bodyPr>
            <a:normAutofit fontScale="62500" lnSpcReduction="20000"/>
          </a:bodyPr>
          <a:lstStyle/>
          <a:p>
            <a:r>
              <a:rPr lang="cs-CZ" dirty="0"/>
              <a:t>§ 109 stavebního zákona</a:t>
            </a:r>
          </a:p>
          <a:p>
            <a:r>
              <a:rPr lang="cs-CZ" dirty="0"/>
              <a:t>Účastníkem stavebního řízení je</a:t>
            </a:r>
          </a:p>
          <a:p>
            <a:r>
              <a:rPr lang="cs-CZ" i="1" dirty="0"/>
              <a:t>a)</a:t>
            </a:r>
            <a:r>
              <a:rPr lang="cs-CZ" dirty="0"/>
              <a:t> stavebník,</a:t>
            </a:r>
          </a:p>
          <a:p>
            <a:r>
              <a:rPr lang="cs-CZ" i="1" dirty="0"/>
              <a:t>b)</a:t>
            </a:r>
            <a:r>
              <a:rPr lang="cs-CZ" dirty="0"/>
              <a:t> vlastník stavby, na níž má být provedena změna, není-li stavebníkem,</a:t>
            </a:r>
          </a:p>
          <a:p>
            <a:r>
              <a:rPr lang="cs-CZ" i="1" dirty="0"/>
              <a:t>c)</a:t>
            </a:r>
            <a:r>
              <a:rPr lang="cs-CZ" dirty="0"/>
              <a:t> vlastník pozemku, na kterém má být stavba prováděna, není-li stavebníkem, může-li být jeho vlastnické právo k pozemku prováděním stavby přímo dotčeno,</a:t>
            </a:r>
          </a:p>
          <a:p>
            <a:r>
              <a:rPr lang="cs-CZ" i="1" dirty="0"/>
              <a:t>d)</a:t>
            </a:r>
            <a:r>
              <a:rPr lang="cs-CZ" dirty="0"/>
              <a:t> vlastník stavby na pozemku, na kterém má být stavba prováděna, a ten, kdo má k tomuto pozemku nebo stavbě právo odpovídající věcnému břemenu, mohou-li být jejich práva prováděním stavby přímo dotčena,</a:t>
            </a:r>
          </a:p>
          <a:p>
            <a:r>
              <a:rPr lang="cs-CZ" i="1" dirty="0"/>
              <a:t>e)</a:t>
            </a:r>
            <a:r>
              <a:rPr lang="cs-CZ" dirty="0"/>
              <a:t> vlastník sousedního pozemku nebo stavby na něm, může-li být jeho vlastnické právo prováděním stavby přímo dotčeno,</a:t>
            </a:r>
          </a:p>
          <a:p>
            <a:r>
              <a:rPr lang="cs-CZ" i="1" dirty="0"/>
              <a:t>f)</a:t>
            </a:r>
            <a:r>
              <a:rPr lang="cs-CZ" dirty="0"/>
              <a:t> ten, kdo má k sousednímu pozemku nebo stavbě na něm právo odpovídající věcnému břemenu, může-li být toto právo prováděním stavby přímo dotčeno.</a:t>
            </a:r>
          </a:p>
          <a:p>
            <a:endParaRPr lang="cs-CZ" dirty="0"/>
          </a:p>
        </p:txBody>
      </p:sp>
      <p:sp>
        <p:nvSpPr>
          <p:cNvPr id="4" name="Zástupný symbol pro datum 3">
            <a:extLst>
              <a:ext uri="{FF2B5EF4-FFF2-40B4-BE49-F238E27FC236}">
                <a16:creationId xmlns:a16="http://schemas.microsoft.com/office/drawing/2014/main" id="{F17D35A7-5F4A-4145-86B9-A52299E94684}"/>
              </a:ext>
            </a:extLst>
          </p:cNvPr>
          <p:cNvSpPr>
            <a:spLocks noGrp="1"/>
          </p:cNvSpPr>
          <p:nvPr>
            <p:ph type="dt" sz="half" idx="2"/>
          </p:nvPr>
        </p:nvSpPr>
        <p:spPr/>
        <p:txBody>
          <a:bodyPr/>
          <a:lstStyle/>
          <a:p>
            <a:fld id="{B07793EF-8207-4C7F-8D63-B0F589B6CCEA}" type="datetime1">
              <a:rPr lang="cs-CZ" smtClean="0"/>
              <a:t>14.04.2023</a:t>
            </a:fld>
            <a:endParaRPr lang="cs-CZ"/>
          </a:p>
        </p:txBody>
      </p:sp>
      <p:sp>
        <p:nvSpPr>
          <p:cNvPr id="5" name="Zástupný symbol pro zápatí 4">
            <a:extLst>
              <a:ext uri="{FF2B5EF4-FFF2-40B4-BE49-F238E27FC236}">
                <a16:creationId xmlns:a16="http://schemas.microsoft.com/office/drawing/2014/main" id="{F4988416-78F8-4C25-805B-2CC6B418CE54}"/>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0656C49A-A217-42C6-BFC4-25AE615CEDC9}"/>
              </a:ext>
            </a:extLst>
          </p:cNvPr>
          <p:cNvSpPr>
            <a:spLocks noGrp="1"/>
          </p:cNvSpPr>
          <p:nvPr>
            <p:ph type="sldNum" sz="quarter" idx="4"/>
          </p:nvPr>
        </p:nvSpPr>
        <p:spPr/>
        <p:txBody>
          <a:bodyPr/>
          <a:lstStyle/>
          <a:p>
            <a:fld id="{55B195E7-E09C-4879-AB61-0F645C2C373E}" type="slidenum">
              <a:rPr lang="cs-CZ" smtClean="0"/>
              <a:t>29</a:t>
            </a:fld>
            <a:endParaRPr lang="cs-CZ"/>
          </a:p>
        </p:txBody>
      </p:sp>
    </p:spTree>
    <p:extLst>
      <p:ext uri="{BB962C8B-B14F-4D97-AF65-F5344CB8AC3E}">
        <p14:creationId xmlns:p14="http://schemas.microsoft.com/office/powerpoint/2010/main" val="192438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7A9C9C-5BFE-4E35-B43E-CFDB0C848789}"/>
              </a:ext>
            </a:extLst>
          </p:cNvPr>
          <p:cNvSpPr>
            <a:spLocks noGrp="1"/>
          </p:cNvSpPr>
          <p:nvPr>
            <p:ph type="title"/>
          </p:nvPr>
        </p:nvSpPr>
        <p:spPr/>
        <p:txBody>
          <a:bodyPr>
            <a:normAutofit fontScale="90000"/>
          </a:bodyPr>
          <a:lstStyle/>
          <a:p>
            <a:pPr algn="ctr"/>
            <a:r>
              <a:rPr lang="cs-CZ" dirty="0"/>
              <a:t>Správní řízení v prvním stupni:</a:t>
            </a:r>
            <a:br>
              <a:rPr lang="cs-CZ" dirty="0"/>
            </a:br>
            <a:r>
              <a:rPr lang="cs-CZ" dirty="0"/>
              <a:t>vymezení</a:t>
            </a:r>
            <a:br>
              <a:rPr lang="cs-CZ" i="1" dirty="0"/>
            </a:br>
            <a:endParaRPr lang="cs-CZ" dirty="0"/>
          </a:p>
        </p:txBody>
      </p:sp>
      <p:sp>
        <p:nvSpPr>
          <p:cNvPr id="3" name="Zástupný symbol pro text 2">
            <a:extLst>
              <a:ext uri="{FF2B5EF4-FFF2-40B4-BE49-F238E27FC236}">
                <a16:creationId xmlns:a16="http://schemas.microsoft.com/office/drawing/2014/main" id="{7C75140F-951C-457B-B225-5458222595BE}"/>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A2653295-100B-457C-88E8-1AA61AE1AAE2}"/>
              </a:ext>
            </a:extLst>
          </p:cNvPr>
          <p:cNvSpPr>
            <a:spLocks noGrp="1"/>
          </p:cNvSpPr>
          <p:nvPr>
            <p:ph type="dt" sz="half" idx="2"/>
          </p:nvPr>
        </p:nvSpPr>
        <p:spPr/>
        <p:txBody>
          <a:bodyPr/>
          <a:lstStyle/>
          <a:p>
            <a:fld id="{F43CC9F3-792C-4C65-B5D2-88B705360354}" type="datetime1">
              <a:rPr lang="cs-CZ" smtClean="0"/>
              <a:t>14.04.2023</a:t>
            </a:fld>
            <a:endParaRPr lang="cs-CZ"/>
          </a:p>
        </p:txBody>
      </p:sp>
      <p:sp>
        <p:nvSpPr>
          <p:cNvPr id="5" name="Zástupný symbol pro zápatí 4">
            <a:extLst>
              <a:ext uri="{FF2B5EF4-FFF2-40B4-BE49-F238E27FC236}">
                <a16:creationId xmlns:a16="http://schemas.microsoft.com/office/drawing/2014/main" id="{AF4ECD80-D3AD-42C1-9812-7B045411BB4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F57106E-5E9D-49E2-B481-F097C48002FA}"/>
              </a:ext>
            </a:extLst>
          </p:cNvPr>
          <p:cNvSpPr>
            <a:spLocks noGrp="1"/>
          </p:cNvSpPr>
          <p:nvPr>
            <p:ph type="sldNum" sz="quarter" idx="4"/>
          </p:nvPr>
        </p:nvSpPr>
        <p:spPr/>
        <p:txBody>
          <a:bodyPr/>
          <a:lstStyle/>
          <a:p>
            <a:fld id="{55B195E7-E09C-4879-AB61-0F645C2C373E}" type="slidenum">
              <a:rPr lang="cs-CZ" smtClean="0"/>
              <a:t>3</a:t>
            </a:fld>
            <a:endParaRPr lang="cs-CZ"/>
          </a:p>
        </p:txBody>
      </p:sp>
    </p:spTree>
    <p:extLst>
      <p:ext uri="{BB962C8B-B14F-4D97-AF65-F5344CB8AC3E}">
        <p14:creationId xmlns:p14="http://schemas.microsoft.com/office/powerpoint/2010/main" val="2863097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AD6E1F-E43C-4501-A9C1-D36E6372B688}"/>
              </a:ext>
            </a:extLst>
          </p:cNvPr>
          <p:cNvSpPr>
            <a:spLocks noGrp="1"/>
          </p:cNvSpPr>
          <p:nvPr>
            <p:ph type="title"/>
          </p:nvPr>
        </p:nvSpPr>
        <p:spPr/>
        <p:txBody>
          <a:bodyPr>
            <a:normAutofit fontScale="90000"/>
          </a:bodyPr>
          <a:lstStyle/>
          <a:p>
            <a:r>
              <a:rPr lang="cs-CZ" b="1" dirty="0"/>
              <a:t>Zvláštní úpravy účastenství (3)</a:t>
            </a:r>
          </a:p>
        </p:txBody>
      </p:sp>
      <p:sp>
        <p:nvSpPr>
          <p:cNvPr id="3" name="Zástupný text 2">
            <a:extLst>
              <a:ext uri="{FF2B5EF4-FFF2-40B4-BE49-F238E27FC236}">
                <a16:creationId xmlns:a16="http://schemas.microsoft.com/office/drawing/2014/main" id="{19DE3C58-D06F-476F-917F-59898D1F4301}"/>
              </a:ext>
            </a:extLst>
          </p:cNvPr>
          <p:cNvSpPr>
            <a:spLocks noGrp="1"/>
          </p:cNvSpPr>
          <p:nvPr>
            <p:ph type="body" sz="quarter" idx="13"/>
          </p:nvPr>
        </p:nvSpPr>
        <p:spPr/>
        <p:txBody>
          <a:bodyPr>
            <a:normAutofit fontScale="92500" lnSpcReduction="10000"/>
          </a:bodyPr>
          <a:lstStyle/>
          <a:p>
            <a:r>
              <a:rPr lang="cs-CZ" dirty="0"/>
              <a:t>§ 17 zákona o vyvlastnění obsahuje speciální úpravu (vlastní taxativní výčet účastníků </a:t>
            </a:r>
            <a:r>
              <a:rPr lang="cs-CZ" dirty="0" err="1"/>
              <a:t>vyvl</a:t>
            </a:r>
            <a:r>
              <a:rPr lang="cs-CZ" dirty="0"/>
              <a:t>. řízení) - </a:t>
            </a:r>
            <a:r>
              <a:rPr lang="cs-CZ" i="1" dirty="0"/>
              <a:t>vyvlastnitel, vyvlastňovaný, zástavní věřitel, podzástavní věřitel a oprávněný z práva odpovídajícího věcnému břemenu váznoucímu na pozemku nebo stavbě, jichž se vyvlastnění týká.</a:t>
            </a:r>
          </a:p>
          <a:p>
            <a:r>
              <a:rPr lang="cs-CZ" i="1" dirty="0"/>
              <a:t>Bylo-li vlastnické právo ke stavbě nebo pozemku, jichž se vyvlastnění týká, převedeno k zajištění splnění závazku, je účastníkem vyvlastňovacího řízení také oprávněný z tohoto zajišťovacího převodu práva.</a:t>
            </a:r>
          </a:p>
        </p:txBody>
      </p:sp>
      <p:sp>
        <p:nvSpPr>
          <p:cNvPr id="4" name="Zástupný symbol pro datum 3">
            <a:extLst>
              <a:ext uri="{FF2B5EF4-FFF2-40B4-BE49-F238E27FC236}">
                <a16:creationId xmlns:a16="http://schemas.microsoft.com/office/drawing/2014/main" id="{8CAD0851-0717-41C9-B457-2194F94E0C18}"/>
              </a:ext>
            </a:extLst>
          </p:cNvPr>
          <p:cNvSpPr>
            <a:spLocks noGrp="1"/>
          </p:cNvSpPr>
          <p:nvPr>
            <p:ph type="dt" sz="half" idx="2"/>
          </p:nvPr>
        </p:nvSpPr>
        <p:spPr/>
        <p:txBody>
          <a:bodyPr/>
          <a:lstStyle/>
          <a:p>
            <a:fld id="{F9A60007-1B8F-420D-88BD-8AAEBF66C278}" type="datetime1">
              <a:rPr lang="cs-CZ" smtClean="0"/>
              <a:t>14.04.2023</a:t>
            </a:fld>
            <a:endParaRPr lang="cs-CZ"/>
          </a:p>
        </p:txBody>
      </p:sp>
      <p:sp>
        <p:nvSpPr>
          <p:cNvPr id="5" name="Zástupný symbol pro zápatí 4">
            <a:extLst>
              <a:ext uri="{FF2B5EF4-FFF2-40B4-BE49-F238E27FC236}">
                <a16:creationId xmlns:a16="http://schemas.microsoft.com/office/drawing/2014/main" id="{C1C26607-90DB-4124-918A-4024F5ED2E70}"/>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EF7AD99B-6105-4888-B41E-6F4AEAF00822}"/>
              </a:ext>
            </a:extLst>
          </p:cNvPr>
          <p:cNvSpPr>
            <a:spLocks noGrp="1"/>
          </p:cNvSpPr>
          <p:nvPr>
            <p:ph type="sldNum" sz="quarter" idx="4"/>
          </p:nvPr>
        </p:nvSpPr>
        <p:spPr/>
        <p:txBody>
          <a:bodyPr/>
          <a:lstStyle/>
          <a:p>
            <a:fld id="{55B195E7-E09C-4879-AB61-0F645C2C373E}" type="slidenum">
              <a:rPr lang="cs-CZ" smtClean="0"/>
              <a:t>30</a:t>
            </a:fld>
            <a:endParaRPr lang="cs-CZ"/>
          </a:p>
        </p:txBody>
      </p:sp>
    </p:spTree>
    <p:extLst>
      <p:ext uri="{BB962C8B-B14F-4D97-AF65-F5344CB8AC3E}">
        <p14:creationId xmlns:p14="http://schemas.microsoft.com/office/powerpoint/2010/main" val="3134121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FEA5E1-6E0A-4963-A523-D7B6412B5789}"/>
              </a:ext>
            </a:extLst>
          </p:cNvPr>
          <p:cNvSpPr>
            <a:spLocks noGrp="1"/>
          </p:cNvSpPr>
          <p:nvPr>
            <p:ph type="title"/>
          </p:nvPr>
        </p:nvSpPr>
        <p:spPr/>
        <p:txBody>
          <a:bodyPr>
            <a:normAutofit fontScale="90000"/>
          </a:bodyPr>
          <a:lstStyle/>
          <a:p>
            <a:r>
              <a:rPr lang="cs-CZ" b="1" dirty="0"/>
              <a:t>Zvláštní úpravy účastenství (4)</a:t>
            </a:r>
            <a:endParaRPr lang="cs-CZ" dirty="0"/>
          </a:p>
        </p:txBody>
      </p:sp>
      <p:sp>
        <p:nvSpPr>
          <p:cNvPr id="3" name="Zástupný text 2">
            <a:extLst>
              <a:ext uri="{FF2B5EF4-FFF2-40B4-BE49-F238E27FC236}">
                <a16:creationId xmlns:a16="http://schemas.microsoft.com/office/drawing/2014/main" id="{82467EFF-B811-454D-9F0D-F3CA8191E241}"/>
              </a:ext>
            </a:extLst>
          </p:cNvPr>
          <p:cNvSpPr>
            <a:spLocks noGrp="1"/>
          </p:cNvSpPr>
          <p:nvPr>
            <p:ph type="body" sz="quarter" idx="13"/>
          </p:nvPr>
        </p:nvSpPr>
        <p:spPr/>
        <p:txBody>
          <a:bodyPr/>
          <a:lstStyle/>
          <a:p>
            <a:r>
              <a:rPr lang="cs-CZ" b="1" dirty="0"/>
              <a:t>§ 44b zákona o pozemních komunikacích - Obec je účastníkem v řízeních ve věcech veřejně přístupných účelových komunikací nacházejících se na jejím území i v případě, že není jejich vlastníkem.</a:t>
            </a:r>
          </a:p>
          <a:p>
            <a:endParaRPr lang="cs-CZ" dirty="0"/>
          </a:p>
        </p:txBody>
      </p:sp>
      <p:sp>
        <p:nvSpPr>
          <p:cNvPr id="4" name="Zástupný symbol pro datum 3">
            <a:extLst>
              <a:ext uri="{FF2B5EF4-FFF2-40B4-BE49-F238E27FC236}">
                <a16:creationId xmlns:a16="http://schemas.microsoft.com/office/drawing/2014/main" id="{0E17BC97-2300-48C6-A872-888B6F5C1230}"/>
              </a:ext>
            </a:extLst>
          </p:cNvPr>
          <p:cNvSpPr>
            <a:spLocks noGrp="1"/>
          </p:cNvSpPr>
          <p:nvPr>
            <p:ph type="dt" sz="half" idx="2"/>
          </p:nvPr>
        </p:nvSpPr>
        <p:spPr/>
        <p:txBody>
          <a:bodyPr/>
          <a:lstStyle/>
          <a:p>
            <a:fld id="{44A60525-5AEA-4AFB-B3D2-02458E8C9578}" type="datetime1">
              <a:rPr lang="cs-CZ" smtClean="0"/>
              <a:t>14.04.2023</a:t>
            </a:fld>
            <a:endParaRPr lang="cs-CZ"/>
          </a:p>
        </p:txBody>
      </p:sp>
      <p:sp>
        <p:nvSpPr>
          <p:cNvPr id="5" name="Zástupný symbol pro zápatí 4">
            <a:extLst>
              <a:ext uri="{FF2B5EF4-FFF2-40B4-BE49-F238E27FC236}">
                <a16:creationId xmlns:a16="http://schemas.microsoft.com/office/drawing/2014/main" id="{CF5C03BE-DD6A-41EB-875C-7ABCAFF1B708}"/>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16DCB61-2AD4-4A25-879D-590A706BD70D}"/>
              </a:ext>
            </a:extLst>
          </p:cNvPr>
          <p:cNvSpPr>
            <a:spLocks noGrp="1"/>
          </p:cNvSpPr>
          <p:nvPr>
            <p:ph type="sldNum" sz="quarter" idx="4"/>
          </p:nvPr>
        </p:nvSpPr>
        <p:spPr/>
        <p:txBody>
          <a:bodyPr/>
          <a:lstStyle/>
          <a:p>
            <a:fld id="{55B195E7-E09C-4879-AB61-0F645C2C373E}" type="slidenum">
              <a:rPr lang="cs-CZ" smtClean="0"/>
              <a:t>31</a:t>
            </a:fld>
            <a:endParaRPr lang="cs-CZ"/>
          </a:p>
        </p:txBody>
      </p:sp>
    </p:spTree>
    <p:extLst>
      <p:ext uri="{BB962C8B-B14F-4D97-AF65-F5344CB8AC3E}">
        <p14:creationId xmlns:p14="http://schemas.microsoft.com/office/powerpoint/2010/main" val="3399715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2099B6-F04D-4AD3-9435-A2518AD771E5}"/>
              </a:ext>
            </a:extLst>
          </p:cNvPr>
          <p:cNvSpPr>
            <a:spLocks noGrp="1"/>
          </p:cNvSpPr>
          <p:nvPr>
            <p:ph type="title"/>
          </p:nvPr>
        </p:nvSpPr>
        <p:spPr/>
        <p:txBody>
          <a:bodyPr>
            <a:normAutofit fontScale="90000"/>
          </a:bodyPr>
          <a:lstStyle/>
          <a:p>
            <a:r>
              <a:rPr lang="cs-CZ" b="1" dirty="0"/>
              <a:t>Otázky z KLP k problematice (1)</a:t>
            </a:r>
          </a:p>
        </p:txBody>
      </p:sp>
      <p:sp>
        <p:nvSpPr>
          <p:cNvPr id="3" name="Zástupný text 2">
            <a:extLst>
              <a:ext uri="{FF2B5EF4-FFF2-40B4-BE49-F238E27FC236}">
                <a16:creationId xmlns:a16="http://schemas.microsoft.com/office/drawing/2014/main" id="{F3F1BC5B-5F8F-48DE-B778-D09DBB2E1A29}"/>
              </a:ext>
            </a:extLst>
          </p:cNvPr>
          <p:cNvSpPr>
            <a:spLocks noGrp="1"/>
          </p:cNvSpPr>
          <p:nvPr>
            <p:ph type="body" sz="quarter" idx="13"/>
          </p:nvPr>
        </p:nvSpPr>
        <p:spPr/>
        <p:txBody>
          <a:bodyPr/>
          <a:lstStyle/>
          <a:p>
            <a:r>
              <a:rPr lang="cs-CZ" dirty="0"/>
              <a:t>3/2015, </a:t>
            </a:r>
            <a:r>
              <a:rPr lang="cs-CZ" dirty="0" err="1"/>
              <a:t>ot</a:t>
            </a:r>
            <a:r>
              <a:rPr lang="cs-CZ" dirty="0"/>
              <a:t>. č. 1: </a:t>
            </a:r>
          </a:p>
          <a:p>
            <a:r>
              <a:rPr lang="cs-CZ" i="1" dirty="0"/>
              <a:t>Postupoval obecní úřad obce X. v souladu se zákonem, když připustil, aby byla společnost „WW“ a.s. ve vyvlastňovacím řízení zastupována na základě plné moci?</a:t>
            </a:r>
          </a:p>
          <a:p>
            <a:r>
              <a:rPr lang="cs-CZ" dirty="0"/>
              <a:t>Speciální úprava neobsahuje zvláštní ustanovení o smluvním zastoupení (zastoupení na základě plné moci), tj. aplikuje se obecná úprava o zastupování ve správním řádu. </a:t>
            </a:r>
          </a:p>
          <a:p>
            <a:pPr marL="0" indent="0">
              <a:buNone/>
            </a:pPr>
            <a:endParaRPr lang="cs-CZ" dirty="0"/>
          </a:p>
        </p:txBody>
      </p:sp>
      <p:sp>
        <p:nvSpPr>
          <p:cNvPr id="4" name="Zástupný symbol pro datum 3">
            <a:extLst>
              <a:ext uri="{FF2B5EF4-FFF2-40B4-BE49-F238E27FC236}">
                <a16:creationId xmlns:a16="http://schemas.microsoft.com/office/drawing/2014/main" id="{623E409E-86E8-4267-AF19-B648497526CA}"/>
              </a:ext>
            </a:extLst>
          </p:cNvPr>
          <p:cNvSpPr>
            <a:spLocks noGrp="1"/>
          </p:cNvSpPr>
          <p:nvPr>
            <p:ph type="dt" sz="half" idx="2"/>
          </p:nvPr>
        </p:nvSpPr>
        <p:spPr/>
        <p:txBody>
          <a:bodyPr/>
          <a:lstStyle/>
          <a:p>
            <a:fld id="{A77C9180-5AA8-456C-8FC6-3E8F9B43D20A}" type="datetime1">
              <a:rPr lang="cs-CZ" smtClean="0"/>
              <a:t>14.04.2023</a:t>
            </a:fld>
            <a:endParaRPr lang="cs-CZ"/>
          </a:p>
        </p:txBody>
      </p:sp>
      <p:sp>
        <p:nvSpPr>
          <p:cNvPr id="5" name="Zástupný symbol pro zápatí 4">
            <a:extLst>
              <a:ext uri="{FF2B5EF4-FFF2-40B4-BE49-F238E27FC236}">
                <a16:creationId xmlns:a16="http://schemas.microsoft.com/office/drawing/2014/main" id="{0B49DB13-881B-41B7-ACB4-93724A73968A}"/>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629ED076-042D-44DD-A4A1-C3ED178EC12D}"/>
              </a:ext>
            </a:extLst>
          </p:cNvPr>
          <p:cNvSpPr>
            <a:spLocks noGrp="1"/>
          </p:cNvSpPr>
          <p:nvPr>
            <p:ph type="sldNum" sz="quarter" idx="4"/>
          </p:nvPr>
        </p:nvSpPr>
        <p:spPr/>
        <p:txBody>
          <a:bodyPr/>
          <a:lstStyle/>
          <a:p>
            <a:fld id="{55B195E7-E09C-4879-AB61-0F645C2C373E}" type="slidenum">
              <a:rPr lang="cs-CZ" smtClean="0"/>
              <a:t>32</a:t>
            </a:fld>
            <a:endParaRPr lang="cs-CZ"/>
          </a:p>
        </p:txBody>
      </p:sp>
    </p:spTree>
    <p:extLst>
      <p:ext uri="{BB962C8B-B14F-4D97-AF65-F5344CB8AC3E}">
        <p14:creationId xmlns:p14="http://schemas.microsoft.com/office/powerpoint/2010/main" val="1905722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6CB0B4-E7EF-44BC-8E2B-2BE09F461F00}"/>
              </a:ext>
            </a:extLst>
          </p:cNvPr>
          <p:cNvSpPr>
            <a:spLocks noGrp="1"/>
          </p:cNvSpPr>
          <p:nvPr>
            <p:ph type="title"/>
          </p:nvPr>
        </p:nvSpPr>
        <p:spPr/>
        <p:txBody>
          <a:bodyPr>
            <a:normAutofit fontScale="90000"/>
          </a:bodyPr>
          <a:lstStyle/>
          <a:p>
            <a:r>
              <a:rPr lang="cs-CZ" b="1" dirty="0"/>
              <a:t>Otázky z KLP k problematice (2)</a:t>
            </a:r>
            <a:endParaRPr lang="cs-CZ" dirty="0"/>
          </a:p>
        </p:txBody>
      </p:sp>
      <p:sp>
        <p:nvSpPr>
          <p:cNvPr id="3" name="Zástupný text 2">
            <a:extLst>
              <a:ext uri="{FF2B5EF4-FFF2-40B4-BE49-F238E27FC236}">
                <a16:creationId xmlns:a16="http://schemas.microsoft.com/office/drawing/2014/main" id="{D50C3FF7-80AD-4E0C-8FE3-6F3D4AA8753A}"/>
              </a:ext>
            </a:extLst>
          </p:cNvPr>
          <p:cNvSpPr>
            <a:spLocks noGrp="1"/>
          </p:cNvSpPr>
          <p:nvPr>
            <p:ph type="body" sz="quarter" idx="13"/>
          </p:nvPr>
        </p:nvSpPr>
        <p:spPr/>
        <p:txBody>
          <a:bodyPr/>
          <a:lstStyle/>
          <a:p>
            <a:r>
              <a:rPr lang="cs-CZ" dirty="0"/>
              <a:t>1/2018, </a:t>
            </a:r>
            <a:r>
              <a:rPr lang="cs-CZ" dirty="0" err="1"/>
              <a:t>ot</a:t>
            </a:r>
            <a:r>
              <a:rPr lang="cs-CZ" dirty="0"/>
              <a:t>. č. 2:</a:t>
            </a:r>
          </a:p>
          <a:p>
            <a:r>
              <a:rPr lang="cs-CZ" i="1" dirty="0"/>
              <a:t>Posuďte, zda na závadu plné moci předložené společností X., s. r. o., není absence úředního ověření podpisu pana A. </a:t>
            </a:r>
          </a:p>
          <a:p>
            <a:r>
              <a:rPr lang="cs-CZ" dirty="0"/>
              <a:t>Na závadu plné moci předložené společností X., s. r. o., není absence úředního ověření podpisu pana A., neboť nejde o plnou moc podle § 33 odst. 2 písm. c) správního řádu.</a:t>
            </a:r>
            <a:r>
              <a:rPr lang="cs-CZ" i="1" dirty="0"/>
              <a:t> </a:t>
            </a:r>
          </a:p>
        </p:txBody>
      </p:sp>
      <p:sp>
        <p:nvSpPr>
          <p:cNvPr id="4" name="Zástupný symbol pro datum 3">
            <a:extLst>
              <a:ext uri="{FF2B5EF4-FFF2-40B4-BE49-F238E27FC236}">
                <a16:creationId xmlns:a16="http://schemas.microsoft.com/office/drawing/2014/main" id="{C0AB3A81-7325-44B2-8BFE-0DD82F8D399A}"/>
              </a:ext>
            </a:extLst>
          </p:cNvPr>
          <p:cNvSpPr>
            <a:spLocks noGrp="1"/>
          </p:cNvSpPr>
          <p:nvPr>
            <p:ph type="dt" sz="half" idx="2"/>
          </p:nvPr>
        </p:nvSpPr>
        <p:spPr/>
        <p:txBody>
          <a:bodyPr/>
          <a:lstStyle/>
          <a:p>
            <a:fld id="{4F1D17D8-3102-4D6E-9684-0DD6EB5C5A18}" type="datetime1">
              <a:rPr lang="cs-CZ" smtClean="0"/>
              <a:t>14.04.2023</a:t>
            </a:fld>
            <a:endParaRPr lang="cs-CZ"/>
          </a:p>
        </p:txBody>
      </p:sp>
      <p:sp>
        <p:nvSpPr>
          <p:cNvPr id="5" name="Zástupný symbol pro zápatí 4">
            <a:extLst>
              <a:ext uri="{FF2B5EF4-FFF2-40B4-BE49-F238E27FC236}">
                <a16:creationId xmlns:a16="http://schemas.microsoft.com/office/drawing/2014/main" id="{8B8CBDB1-044B-418F-BBDC-B110D534C613}"/>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92E3AFF-46CB-4E90-B670-6DB7312998FF}"/>
              </a:ext>
            </a:extLst>
          </p:cNvPr>
          <p:cNvSpPr>
            <a:spLocks noGrp="1"/>
          </p:cNvSpPr>
          <p:nvPr>
            <p:ph type="sldNum" sz="quarter" idx="4"/>
          </p:nvPr>
        </p:nvSpPr>
        <p:spPr/>
        <p:txBody>
          <a:bodyPr/>
          <a:lstStyle/>
          <a:p>
            <a:fld id="{55B195E7-E09C-4879-AB61-0F645C2C373E}" type="slidenum">
              <a:rPr lang="cs-CZ" smtClean="0"/>
              <a:t>33</a:t>
            </a:fld>
            <a:endParaRPr lang="cs-CZ"/>
          </a:p>
        </p:txBody>
      </p:sp>
    </p:spTree>
    <p:extLst>
      <p:ext uri="{BB962C8B-B14F-4D97-AF65-F5344CB8AC3E}">
        <p14:creationId xmlns:p14="http://schemas.microsoft.com/office/powerpoint/2010/main" val="20700789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B8D5F8-33E4-40E4-83C8-BEF22CB45B2E}"/>
              </a:ext>
            </a:extLst>
          </p:cNvPr>
          <p:cNvSpPr>
            <a:spLocks noGrp="1"/>
          </p:cNvSpPr>
          <p:nvPr>
            <p:ph type="title"/>
          </p:nvPr>
        </p:nvSpPr>
        <p:spPr/>
        <p:txBody>
          <a:bodyPr>
            <a:normAutofit fontScale="90000"/>
          </a:bodyPr>
          <a:lstStyle/>
          <a:p>
            <a:r>
              <a:rPr lang="cs-CZ" b="1" dirty="0"/>
              <a:t>Otázky z KLP k problematice (3)</a:t>
            </a:r>
            <a:endParaRPr lang="cs-CZ" dirty="0"/>
          </a:p>
        </p:txBody>
      </p:sp>
      <p:sp>
        <p:nvSpPr>
          <p:cNvPr id="3" name="Zástupný text 2">
            <a:extLst>
              <a:ext uri="{FF2B5EF4-FFF2-40B4-BE49-F238E27FC236}">
                <a16:creationId xmlns:a16="http://schemas.microsoft.com/office/drawing/2014/main" id="{430EE19E-CDDA-4B8E-8F2E-1870A136C72D}"/>
              </a:ext>
            </a:extLst>
          </p:cNvPr>
          <p:cNvSpPr>
            <a:spLocks noGrp="1"/>
          </p:cNvSpPr>
          <p:nvPr>
            <p:ph type="body" sz="quarter" idx="13"/>
          </p:nvPr>
        </p:nvSpPr>
        <p:spPr/>
        <p:txBody>
          <a:bodyPr>
            <a:normAutofit fontScale="92500"/>
          </a:bodyPr>
          <a:lstStyle/>
          <a:p>
            <a:r>
              <a:rPr lang="cs-CZ" dirty="0"/>
              <a:t>1/2018, </a:t>
            </a:r>
            <a:r>
              <a:rPr lang="cs-CZ" dirty="0" err="1"/>
              <a:t>ot</a:t>
            </a:r>
            <a:r>
              <a:rPr lang="cs-CZ" dirty="0"/>
              <a:t>. č. 2 (pokračování):</a:t>
            </a:r>
          </a:p>
          <a:p>
            <a:r>
              <a:rPr lang="cs-CZ" i="1" dirty="0"/>
              <a:t>Jaký důsledek má, že v plné moci nebyl specifikován rozsah zastoupení?</a:t>
            </a:r>
          </a:p>
          <a:p>
            <a:r>
              <a:rPr lang="cs-CZ" dirty="0"/>
              <a:t>Pokud v plné moci nebyl specifikován rozsah zastoupení, platí, že byla udělena pro celé řízení[nejde o plnou moc podle § 33 odst. odst. 2 písm. a), nebo d)]; viz též § 34 odst. 3 správního řádu (= v pochybnostech o rozsahu zastoupení platí, že zástupce je oprávněn vystupovat jménem zastoupeného v celém řízení).</a:t>
            </a:r>
          </a:p>
        </p:txBody>
      </p:sp>
      <p:sp>
        <p:nvSpPr>
          <p:cNvPr id="4" name="Zástupný symbol pro datum 3">
            <a:extLst>
              <a:ext uri="{FF2B5EF4-FFF2-40B4-BE49-F238E27FC236}">
                <a16:creationId xmlns:a16="http://schemas.microsoft.com/office/drawing/2014/main" id="{58D4CCC0-7C48-428E-9430-348520A65209}"/>
              </a:ext>
            </a:extLst>
          </p:cNvPr>
          <p:cNvSpPr>
            <a:spLocks noGrp="1"/>
          </p:cNvSpPr>
          <p:nvPr>
            <p:ph type="dt" sz="half" idx="2"/>
          </p:nvPr>
        </p:nvSpPr>
        <p:spPr/>
        <p:txBody>
          <a:bodyPr/>
          <a:lstStyle/>
          <a:p>
            <a:fld id="{C8F355E3-86B5-4723-A1F5-607D58914742}" type="datetime1">
              <a:rPr lang="cs-CZ" smtClean="0"/>
              <a:t>14.04.2023</a:t>
            </a:fld>
            <a:endParaRPr lang="cs-CZ"/>
          </a:p>
        </p:txBody>
      </p:sp>
      <p:sp>
        <p:nvSpPr>
          <p:cNvPr id="5" name="Zástupný symbol pro zápatí 4">
            <a:extLst>
              <a:ext uri="{FF2B5EF4-FFF2-40B4-BE49-F238E27FC236}">
                <a16:creationId xmlns:a16="http://schemas.microsoft.com/office/drawing/2014/main" id="{C4760671-8A59-404A-A3C5-D6C52C7950B8}"/>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394FEDBC-C26D-40A3-AE71-C9072EC06D82}"/>
              </a:ext>
            </a:extLst>
          </p:cNvPr>
          <p:cNvSpPr>
            <a:spLocks noGrp="1"/>
          </p:cNvSpPr>
          <p:nvPr>
            <p:ph type="sldNum" sz="quarter" idx="4"/>
          </p:nvPr>
        </p:nvSpPr>
        <p:spPr/>
        <p:txBody>
          <a:bodyPr/>
          <a:lstStyle/>
          <a:p>
            <a:fld id="{55B195E7-E09C-4879-AB61-0F645C2C373E}" type="slidenum">
              <a:rPr lang="cs-CZ" smtClean="0"/>
              <a:t>34</a:t>
            </a:fld>
            <a:endParaRPr lang="cs-CZ"/>
          </a:p>
        </p:txBody>
      </p:sp>
    </p:spTree>
    <p:extLst>
      <p:ext uri="{BB962C8B-B14F-4D97-AF65-F5344CB8AC3E}">
        <p14:creationId xmlns:p14="http://schemas.microsoft.com/office/powerpoint/2010/main" val="428711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6C9A9-7C8E-48F8-94D4-098BBE27A810}"/>
              </a:ext>
            </a:extLst>
          </p:cNvPr>
          <p:cNvSpPr>
            <a:spLocks noGrp="1"/>
          </p:cNvSpPr>
          <p:nvPr>
            <p:ph type="title"/>
          </p:nvPr>
        </p:nvSpPr>
        <p:spPr/>
        <p:txBody>
          <a:bodyPr>
            <a:normAutofit fontScale="90000"/>
          </a:bodyPr>
          <a:lstStyle/>
          <a:p>
            <a:r>
              <a:rPr lang="cs-CZ" b="1" dirty="0"/>
              <a:t>Otázky z KLP k problematice (4)</a:t>
            </a:r>
            <a:endParaRPr lang="cs-CZ" dirty="0"/>
          </a:p>
        </p:txBody>
      </p:sp>
      <p:sp>
        <p:nvSpPr>
          <p:cNvPr id="3" name="Zástupný text 2">
            <a:extLst>
              <a:ext uri="{FF2B5EF4-FFF2-40B4-BE49-F238E27FC236}">
                <a16:creationId xmlns:a16="http://schemas.microsoft.com/office/drawing/2014/main" id="{91E98FB5-1065-4F54-8C1B-04418582F0AB}"/>
              </a:ext>
            </a:extLst>
          </p:cNvPr>
          <p:cNvSpPr>
            <a:spLocks noGrp="1"/>
          </p:cNvSpPr>
          <p:nvPr>
            <p:ph type="body" sz="quarter" idx="13"/>
          </p:nvPr>
        </p:nvSpPr>
        <p:spPr/>
        <p:txBody>
          <a:bodyPr>
            <a:normAutofit/>
          </a:bodyPr>
          <a:lstStyle/>
          <a:p>
            <a:r>
              <a:rPr lang="cs-CZ" dirty="0"/>
              <a:t>4/2017, </a:t>
            </a:r>
            <a:r>
              <a:rPr lang="cs-CZ" dirty="0" err="1"/>
              <a:t>ot</a:t>
            </a:r>
            <a:r>
              <a:rPr lang="cs-CZ" dirty="0"/>
              <a:t>. č. 5:</a:t>
            </a:r>
          </a:p>
          <a:p>
            <a:r>
              <a:rPr lang="cs-CZ" i="1" dirty="0"/>
              <a:t>Měla paní Z. právo nahlížet do spisu v přestupkovém řízení? </a:t>
            </a:r>
          </a:p>
          <a:p>
            <a:r>
              <a:rPr lang="cs-CZ" dirty="0"/>
              <a:t>Paní Z. neměla právo nahlížet do spisu. Podle § 38 odst. 2 správního řádu umožní správní orgán jiným osobám </a:t>
            </a:r>
            <a:r>
              <a:rPr lang="cs-CZ" b="1" dirty="0"/>
              <a:t>než účastníkům řízení </a:t>
            </a:r>
            <a:r>
              <a:rPr lang="cs-CZ" dirty="0"/>
              <a:t>a jejich zástupcům nahlédnout do spisu pouze v případě, že prokáží právní zájem nebo jiný vážný důvod. </a:t>
            </a:r>
            <a:endParaRPr lang="cs-CZ" i="1" dirty="0"/>
          </a:p>
        </p:txBody>
      </p:sp>
      <p:sp>
        <p:nvSpPr>
          <p:cNvPr id="4" name="Zástupný symbol pro datum 3">
            <a:extLst>
              <a:ext uri="{FF2B5EF4-FFF2-40B4-BE49-F238E27FC236}">
                <a16:creationId xmlns:a16="http://schemas.microsoft.com/office/drawing/2014/main" id="{F36D6AA3-84E2-4404-8344-2A3B96FAA176}"/>
              </a:ext>
            </a:extLst>
          </p:cNvPr>
          <p:cNvSpPr>
            <a:spLocks noGrp="1"/>
          </p:cNvSpPr>
          <p:nvPr>
            <p:ph type="dt" sz="half" idx="2"/>
          </p:nvPr>
        </p:nvSpPr>
        <p:spPr/>
        <p:txBody>
          <a:bodyPr/>
          <a:lstStyle/>
          <a:p>
            <a:fld id="{7C8D8DBE-CFCE-4A18-AB07-A6E24F655F17}" type="datetime1">
              <a:rPr lang="cs-CZ" smtClean="0"/>
              <a:t>14.04.2023</a:t>
            </a:fld>
            <a:endParaRPr lang="cs-CZ"/>
          </a:p>
        </p:txBody>
      </p:sp>
      <p:sp>
        <p:nvSpPr>
          <p:cNvPr id="5" name="Zástupný symbol pro zápatí 4">
            <a:extLst>
              <a:ext uri="{FF2B5EF4-FFF2-40B4-BE49-F238E27FC236}">
                <a16:creationId xmlns:a16="http://schemas.microsoft.com/office/drawing/2014/main" id="{1D97B8D4-9936-4F5A-98CD-615B489BB3CF}"/>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03DAE8F7-18AE-434F-A1D8-F4739B831CEE}"/>
              </a:ext>
            </a:extLst>
          </p:cNvPr>
          <p:cNvSpPr>
            <a:spLocks noGrp="1"/>
          </p:cNvSpPr>
          <p:nvPr>
            <p:ph type="sldNum" sz="quarter" idx="4"/>
          </p:nvPr>
        </p:nvSpPr>
        <p:spPr/>
        <p:txBody>
          <a:bodyPr/>
          <a:lstStyle/>
          <a:p>
            <a:fld id="{55B195E7-E09C-4879-AB61-0F645C2C373E}" type="slidenum">
              <a:rPr lang="cs-CZ" smtClean="0"/>
              <a:t>35</a:t>
            </a:fld>
            <a:endParaRPr lang="cs-CZ"/>
          </a:p>
        </p:txBody>
      </p:sp>
    </p:spTree>
    <p:extLst>
      <p:ext uri="{BB962C8B-B14F-4D97-AF65-F5344CB8AC3E}">
        <p14:creationId xmlns:p14="http://schemas.microsoft.com/office/powerpoint/2010/main" val="3321924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E76417-A5D9-4393-831C-49BA4B2C7D20}"/>
              </a:ext>
            </a:extLst>
          </p:cNvPr>
          <p:cNvSpPr>
            <a:spLocks noGrp="1"/>
          </p:cNvSpPr>
          <p:nvPr>
            <p:ph type="title"/>
          </p:nvPr>
        </p:nvSpPr>
        <p:spPr/>
        <p:txBody>
          <a:bodyPr>
            <a:normAutofit/>
          </a:bodyPr>
          <a:lstStyle/>
          <a:p>
            <a:pPr algn="ctr"/>
            <a:r>
              <a:rPr lang="cs-CZ" sz="4800" dirty="0"/>
              <a:t>dokazování</a:t>
            </a:r>
          </a:p>
        </p:txBody>
      </p:sp>
      <p:sp>
        <p:nvSpPr>
          <p:cNvPr id="3" name="Zástupný symbol pro text 2">
            <a:extLst>
              <a:ext uri="{FF2B5EF4-FFF2-40B4-BE49-F238E27FC236}">
                <a16:creationId xmlns:a16="http://schemas.microsoft.com/office/drawing/2014/main" id="{D5AC67C5-8954-411C-8CC6-07D7CA44FD5A}"/>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303D1622-0132-4328-959E-74521A1DD4AB}"/>
              </a:ext>
            </a:extLst>
          </p:cNvPr>
          <p:cNvSpPr>
            <a:spLocks noGrp="1"/>
          </p:cNvSpPr>
          <p:nvPr>
            <p:ph type="dt" sz="half" idx="2"/>
          </p:nvPr>
        </p:nvSpPr>
        <p:spPr/>
        <p:txBody>
          <a:bodyPr/>
          <a:lstStyle/>
          <a:p>
            <a:fld id="{E7A6D90A-DA27-4E17-9461-DD462EACFAFE}" type="datetime1">
              <a:rPr lang="cs-CZ" smtClean="0"/>
              <a:t>14.04.2023</a:t>
            </a:fld>
            <a:endParaRPr lang="cs-CZ"/>
          </a:p>
        </p:txBody>
      </p:sp>
      <p:sp>
        <p:nvSpPr>
          <p:cNvPr id="5" name="Zástupný symbol pro zápatí 4">
            <a:extLst>
              <a:ext uri="{FF2B5EF4-FFF2-40B4-BE49-F238E27FC236}">
                <a16:creationId xmlns:a16="http://schemas.microsoft.com/office/drawing/2014/main" id="{CE0C8AA7-BA00-4DED-9E03-01DDE826BAB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E1059500-ACDA-407E-BE13-94690714531C}"/>
              </a:ext>
            </a:extLst>
          </p:cNvPr>
          <p:cNvSpPr>
            <a:spLocks noGrp="1"/>
          </p:cNvSpPr>
          <p:nvPr>
            <p:ph type="sldNum" sz="quarter" idx="4"/>
          </p:nvPr>
        </p:nvSpPr>
        <p:spPr/>
        <p:txBody>
          <a:bodyPr/>
          <a:lstStyle/>
          <a:p>
            <a:fld id="{55B195E7-E09C-4879-AB61-0F645C2C373E}" type="slidenum">
              <a:rPr lang="cs-CZ" smtClean="0"/>
              <a:t>36</a:t>
            </a:fld>
            <a:endParaRPr lang="cs-CZ"/>
          </a:p>
        </p:txBody>
      </p:sp>
    </p:spTree>
    <p:extLst>
      <p:ext uri="{BB962C8B-B14F-4D97-AF65-F5344CB8AC3E}">
        <p14:creationId xmlns:p14="http://schemas.microsoft.com/office/powerpoint/2010/main" val="24744370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380CF5-5C97-4E5F-90E4-F8EEDDF63C49}"/>
              </a:ext>
            </a:extLst>
          </p:cNvPr>
          <p:cNvSpPr>
            <a:spLocks noGrp="1"/>
          </p:cNvSpPr>
          <p:nvPr>
            <p:ph type="title"/>
          </p:nvPr>
        </p:nvSpPr>
        <p:spPr/>
        <p:txBody>
          <a:bodyPr>
            <a:normAutofit fontScale="90000"/>
          </a:bodyPr>
          <a:lstStyle/>
          <a:p>
            <a:r>
              <a:rPr lang="cs-CZ" b="1" dirty="0"/>
              <a:t>Podklady pro rozhodnutí (1)</a:t>
            </a:r>
          </a:p>
        </p:txBody>
      </p:sp>
      <p:sp>
        <p:nvSpPr>
          <p:cNvPr id="3" name="Zástupný symbol pro text 2">
            <a:extLst>
              <a:ext uri="{FF2B5EF4-FFF2-40B4-BE49-F238E27FC236}">
                <a16:creationId xmlns:a16="http://schemas.microsoft.com/office/drawing/2014/main" id="{49D25700-3E46-4F58-AE6E-AEEC1A72A105}"/>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Podklady pro vydání rozhodnutí mohou být zejména návrhy účastníků, důkazy, skutečnosti známé správnímu orgánu z úřední činnosti, podklady od jiných správních orgánů nebo orgánů veřejné moci, jakož i skutečnosti obecně známé,</a:t>
            </a:r>
          </a:p>
          <a:p>
            <a:pPr>
              <a:buFont typeface="Wingdings" panose="05000000000000000000" pitchFamily="2" charset="2"/>
              <a:buChar char="q"/>
            </a:pPr>
            <a:r>
              <a:rPr lang="cs-CZ" b="1" u="sng" dirty="0"/>
              <a:t>Podklady pro vydání rozhodnutí opatřuje správní orgán,</a:t>
            </a:r>
          </a:p>
          <a:p>
            <a:pPr>
              <a:buFont typeface="Wingdings" panose="05000000000000000000" pitchFamily="2" charset="2"/>
              <a:buChar char="q"/>
            </a:pPr>
            <a:r>
              <a:rPr lang="cs-CZ" b="1" dirty="0"/>
              <a:t>Jestliže to nemůže ohrozit účel řízení, může na požádání účastníka správní orgán připustit, aby za něj podklady pro vydání rozhodnutí opatřil tento účastník,</a:t>
            </a:r>
            <a:endParaRPr lang="cs-CZ" b="1" u="sng" dirty="0"/>
          </a:p>
        </p:txBody>
      </p:sp>
      <p:sp>
        <p:nvSpPr>
          <p:cNvPr id="4" name="Zástupný symbol pro datum 3">
            <a:extLst>
              <a:ext uri="{FF2B5EF4-FFF2-40B4-BE49-F238E27FC236}">
                <a16:creationId xmlns:a16="http://schemas.microsoft.com/office/drawing/2014/main" id="{60927744-794E-4E25-A368-6CF46FAEF70E}"/>
              </a:ext>
            </a:extLst>
          </p:cNvPr>
          <p:cNvSpPr>
            <a:spLocks noGrp="1"/>
          </p:cNvSpPr>
          <p:nvPr>
            <p:ph type="dt" sz="half" idx="2"/>
          </p:nvPr>
        </p:nvSpPr>
        <p:spPr/>
        <p:txBody>
          <a:bodyPr/>
          <a:lstStyle/>
          <a:p>
            <a:fld id="{4AA8F4FD-16A2-4DA1-A5CC-2D37F0899EDA}" type="datetime1">
              <a:rPr lang="cs-CZ" smtClean="0"/>
              <a:t>14.04.2023</a:t>
            </a:fld>
            <a:endParaRPr lang="cs-CZ"/>
          </a:p>
        </p:txBody>
      </p:sp>
      <p:sp>
        <p:nvSpPr>
          <p:cNvPr id="5" name="Zástupný symbol pro zápatí 4">
            <a:extLst>
              <a:ext uri="{FF2B5EF4-FFF2-40B4-BE49-F238E27FC236}">
                <a16:creationId xmlns:a16="http://schemas.microsoft.com/office/drawing/2014/main" id="{4782A83B-16D9-4565-8FCD-C47E27344418}"/>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1C08D2F-7A1B-4562-83F4-62FC0D344D5A}"/>
              </a:ext>
            </a:extLst>
          </p:cNvPr>
          <p:cNvSpPr>
            <a:spLocks noGrp="1"/>
          </p:cNvSpPr>
          <p:nvPr>
            <p:ph type="sldNum" sz="quarter" idx="4"/>
          </p:nvPr>
        </p:nvSpPr>
        <p:spPr/>
        <p:txBody>
          <a:bodyPr/>
          <a:lstStyle/>
          <a:p>
            <a:fld id="{55B195E7-E09C-4879-AB61-0F645C2C373E}" type="slidenum">
              <a:rPr lang="cs-CZ" smtClean="0"/>
              <a:t>37</a:t>
            </a:fld>
            <a:endParaRPr lang="cs-CZ"/>
          </a:p>
        </p:txBody>
      </p:sp>
    </p:spTree>
    <p:extLst>
      <p:ext uri="{BB962C8B-B14F-4D97-AF65-F5344CB8AC3E}">
        <p14:creationId xmlns:p14="http://schemas.microsoft.com/office/powerpoint/2010/main" val="3670609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99278B-A91B-450A-BB1D-843F40702458}"/>
              </a:ext>
            </a:extLst>
          </p:cNvPr>
          <p:cNvSpPr>
            <a:spLocks noGrp="1"/>
          </p:cNvSpPr>
          <p:nvPr>
            <p:ph type="title"/>
          </p:nvPr>
        </p:nvSpPr>
        <p:spPr/>
        <p:txBody>
          <a:bodyPr>
            <a:normAutofit fontScale="90000"/>
          </a:bodyPr>
          <a:lstStyle/>
          <a:p>
            <a:r>
              <a:rPr lang="cs-CZ" b="1" dirty="0"/>
              <a:t>Podklady pro rozhodnutí (2)</a:t>
            </a:r>
            <a:endParaRPr lang="cs-CZ" dirty="0"/>
          </a:p>
        </p:txBody>
      </p:sp>
      <p:sp>
        <p:nvSpPr>
          <p:cNvPr id="3" name="Zástupný symbol pro text 2">
            <a:extLst>
              <a:ext uri="{FF2B5EF4-FFF2-40B4-BE49-F238E27FC236}">
                <a16:creationId xmlns:a16="http://schemas.microsoft.com/office/drawing/2014/main" id="{BAA9E711-66E9-4B8F-A61C-F20F92218322}"/>
              </a:ext>
            </a:extLst>
          </p:cNvPr>
          <p:cNvSpPr>
            <a:spLocks noGrp="1"/>
          </p:cNvSpPr>
          <p:nvPr>
            <p:ph type="body" sz="quarter" idx="13"/>
          </p:nvPr>
        </p:nvSpPr>
        <p:spPr/>
        <p:txBody>
          <a:bodyPr/>
          <a:lstStyle/>
          <a:p>
            <a:pPr>
              <a:buFont typeface="Wingdings" panose="05000000000000000000" pitchFamily="2" charset="2"/>
              <a:buChar char="q"/>
            </a:pPr>
            <a:r>
              <a:rPr lang="cs-CZ" b="1" dirty="0"/>
              <a:t>Správní orgán je povinen zjistit všechny okolnosti důležité pro ochranu veřejného zájmu,</a:t>
            </a:r>
          </a:p>
          <a:p>
            <a:pPr>
              <a:buFont typeface="Wingdings" panose="05000000000000000000" pitchFamily="2" charset="2"/>
              <a:buChar char="q"/>
            </a:pPr>
            <a:r>
              <a:rPr lang="cs-CZ" b="1" dirty="0"/>
              <a:t>V řízení, v němž má být z moci úřední uložena povinnost, je správní orgán povinen i bez návrhu zjistit všechny rozhodné okolnosti svědčící ve prospěch i v neprospěch toho, komu má být povinnost uložena,</a:t>
            </a:r>
          </a:p>
        </p:txBody>
      </p:sp>
      <p:sp>
        <p:nvSpPr>
          <p:cNvPr id="4" name="Zástupný symbol pro datum 3">
            <a:extLst>
              <a:ext uri="{FF2B5EF4-FFF2-40B4-BE49-F238E27FC236}">
                <a16:creationId xmlns:a16="http://schemas.microsoft.com/office/drawing/2014/main" id="{43A19870-62BA-4B24-8E64-AFCD0C82B96D}"/>
              </a:ext>
            </a:extLst>
          </p:cNvPr>
          <p:cNvSpPr>
            <a:spLocks noGrp="1"/>
          </p:cNvSpPr>
          <p:nvPr>
            <p:ph type="dt" sz="half" idx="2"/>
          </p:nvPr>
        </p:nvSpPr>
        <p:spPr/>
        <p:txBody>
          <a:bodyPr/>
          <a:lstStyle/>
          <a:p>
            <a:fld id="{FDE47A52-5B90-4925-B9AC-932473BD6538}" type="datetime1">
              <a:rPr lang="cs-CZ" smtClean="0"/>
              <a:t>14.04.2023</a:t>
            </a:fld>
            <a:endParaRPr lang="cs-CZ"/>
          </a:p>
        </p:txBody>
      </p:sp>
      <p:sp>
        <p:nvSpPr>
          <p:cNvPr id="5" name="Zástupný symbol pro zápatí 4">
            <a:extLst>
              <a:ext uri="{FF2B5EF4-FFF2-40B4-BE49-F238E27FC236}">
                <a16:creationId xmlns:a16="http://schemas.microsoft.com/office/drawing/2014/main" id="{A8540A5B-DEEF-47C3-A0E5-A06B2D0145F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F2810372-DB8B-47A4-8029-B4C376F355BA}"/>
              </a:ext>
            </a:extLst>
          </p:cNvPr>
          <p:cNvSpPr>
            <a:spLocks noGrp="1"/>
          </p:cNvSpPr>
          <p:nvPr>
            <p:ph type="sldNum" sz="quarter" idx="4"/>
          </p:nvPr>
        </p:nvSpPr>
        <p:spPr/>
        <p:txBody>
          <a:bodyPr/>
          <a:lstStyle/>
          <a:p>
            <a:fld id="{55B195E7-E09C-4879-AB61-0F645C2C373E}" type="slidenum">
              <a:rPr lang="cs-CZ" smtClean="0"/>
              <a:t>38</a:t>
            </a:fld>
            <a:endParaRPr lang="cs-CZ"/>
          </a:p>
        </p:txBody>
      </p:sp>
    </p:spTree>
    <p:extLst>
      <p:ext uri="{BB962C8B-B14F-4D97-AF65-F5344CB8AC3E}">
        <p14:creationId xmlns:p14="http://schemas.microsoft.com/office/powerpoint/2010/main" val="14169524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1D96D7-675A-4063-B613-8F1569D4A660}"/>
              </a:ext>
            </a:extLst>
          </p:cNvPr>
          <p:cNvSpPr>
            <a:spLocks noGrp="1"/>
          </p:cNvSpPr>
          <p:nvPr>
            <p:ph type="title"/>
          </p:nvPr>
        </p:nvSpPr>
        <p:spPr/>
        <p:txBody>
          <a:bodyPr>
            <a:normAutofit fontScale="90000"/>
          </a:bodyPr>
          <a:lstStyle/>
          <a:p>
            <a:r>
              <a:rPr lang="cs-CZ" b="1" dirty="0"/>
              <a:t>Podklady pro rozhodnutí (3)</a:t>
            </a:r>
            <a:endParaRPr lang="cs-CZ" dirty="0"/>
          </a:p>
        </p:txBody>
      </p:sp>
      <p:sp>
        <p:nvSpPr>
          <p:cNvPr id="3" name="Zástupný symbol pro text 2">
            <a:extLst>
              <a:ext uri="{FF2B5EF4-FFF2-40B4-BE49-F238E27FC236}">
                <a16:creationId xmlns:a16="http://schemas.microsoft.com/office/drawing/2014/main" id="{EE84A20F-F330-4716-8B8C-1BABDD0746BB}"/>
              </a:ext>
            </a:extLst>
          </p:cNvPr>
          <p:cNvSpPr>
            <a:spLocks noGrp="1"/>
          </p:cNvSpPr>
          <p:nvPr>
            <p:ph type="body" sz="quarter" idx="13"/>
          </p:nvPr>
        </p:nvSpPr>
        <p:spPr/>
        <p:txBody>
          <a:bodyPr/>
          <a:lstStyle/>
          <a:p>
            <a:pPr>
              <a:buFont typeface="Wingdings" panose="05000000000000000000" pitchFamily="2" charset="2"/>
              <a:buChar char="q"/>
            </a:pPr>
            <a:r>
              <a:rPr lang="cs-CZ" b="1" dirty="0"/>
              <a:t>Pokud zákon nestanoví, že některý podklad je pro správní orgán závazný, hodnotí správní orgán podklady, zejména důkazy, podle své úvahy; přitom pečlivě přihlíží ke všemu, co vyšlo v řízení najevo, včetně toho, co uvedli účastníci.</a:t>
            </a:r>
          </a:p>
        </p:txBody>
      </p:sp>
      <p:sp>
        <p:nvSpPr>
          <p:cNvPr id="4" name="Zástupný symbol pro datum 3">
            <a:extLst>
              <a:ext uri="{FF2B5EF4-FFF2-40B4-BE49-F238E27FC236}">
                <a16:creationId xmlns:a16="http://schemas.microsoft.com/office/drawing/2014/main" id="{3173D5E1-076E-4D9D-8685-318FCAEF1E23}"/>
              </a:ext>
            </a:extLst>
          </p:cNvPr>
          <p:cNvSpPr>
            <a:spLocks noGrp="1"/>
          </p:cNvSpPr>
          <p:nvPr>
            <p:ph type="dt" sz="half" idx="2"/>
          </p:nvPr>
        </p:nvSpPr>
        <p:spPr/>
        <p:txBody>
          <a:bodyPr/>
          <a:lstStyle/>
          <a:p>
            <a:fld id="{066B5A57-1BDE-43A0-B8C1-28BEF30E9CE7}" type="datetime1">
              <a:rPr lang="cs-CZ" smtClean="0"/>
              <a:t>14.04.2023</a:t>
            </a:fld>
            <a:endParaRPr lang="cs-CZ"/>
          </a:p>
        </p:txBody>
      </p:sp>
      <p:sp>
        <p:nvSpPr>
          <p:cNvPr id="5" name="Zástupný symbol pro zápatí 4">
            <a:extLst>
              <a:ext uri="{FF2B5EF4-FFF2-40B4-BE49-F238E27FC236}">
                <a16:creationId xmlns:a16="http://schemas.microsoft.com/office/drawing/2014/main" id="{D909AC98-2E9F-4305-A182-ED230CE071B0}"/>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D2D0CB3A-BCCF-48EA-A469-DB3DA15B343D}"/>
              </a:ext>
            </a:extLst>
          </p:cNvPr>
          <p:cNvSpPr>
            <a:spLocks noGrp="1"/>
          </p:cNvSpPr>
          <p:nvPr>
            <p:ph type="sldNum" sz="quarter" idx="4"/>
          </p:nvPr>
        </p:nvSpPr>
        <p:spPr/>
        <p:txBody>
          <a:bodyPr/>
          <a:lstStyle/>
          <a:p>
            <a:fld id="{55B195E7-E09C-4879-AB61-0F645C2C373E}" type="slidenum">
              <a:rPr lang="cs-CZ" smtClean="0"/>
              <a:t>39</a:t>
            </a:fld>
            <a:endParaRPr lang="cs-CZ"/>
          </a:p>
        </p:txBody>
      </p:sp>
    </p:spTree>
    <p:extLst>
      <p:ext uri="{BB962C8B-B14F-4D97-AF65-F5344CB8AC3E}">
        <p14:creationId xmlns:p14="http://schemas.microsoft.com/office/powerpoint/2010/main" val="3245870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18ACA4-2A24-4523-9559-873DA389158D}"/>
              </a:ext>
            </a:extLst>
          </p:cNvPr>
          <p:cNvSpPr>
            <a:spLocks noGrp="1"/>
          </p:cNvSpPr>
          <p:nvPr>
            <p:ph type="title"/>
          </p:nvPr>
        </p:nvSpPr>
        <p:spPr/>
        <p:txBody>
          <a:bodyPr>
            <a:normAutofit fontScale="90000"/>
          </a:bodyPr>
          <a:lstStyle/>
          <a:p>
            <a:r>
              <a:rPr lang="cs-CZ" b="1" dirty="0"/>
              <a:t>Úvod (1)</a:t>
            </a:r>
          </a:p>
        </p:txBody>
      </p:sp>
      <p:sp>
        <p:nvSpPr>
          <p:cNvPr id="3" name="Zástupný symbol pro text 2">
            <a:extLst>
              <a:ext uri="{FF2B5EF4-FFF2-40B4-BE49-F238E27FC236}">
                <a16:creationId xmlns:a16="http://schemas.microsoft.com/office/drawing/2014/main" id="{87340000-75D8-41F9-BD64-7683055E238A}"/>
              </a:ext>
            </a:extLst>
          </p:cNvPr>
          <p:cNvSpPr>
            <a:spLocks noGrp="1"/>
          </p:cNvSpPr>
          <p:nvPr>
            <p:ph type="body" sz="quarter" idx="13"/>
          </p:nvPr>
        </p:nvSpPr>
        <p:spPr/>
        <p:txBody>
          <a:bodyPr/>
          <a:lstStyle/>
          <a:p>
            <a:pPr>
              <a:buFont typeface="Wingdings" panose="05000000000000000000" pitchFamily="2" charset="2"/>
              <a:buChar char="q"/>
            </a:pPr>
            <a:r>
              <a:rPr lang="cs-CZ" b="1" dirty="0"/>
              <a:t>§ 9 </a:t>
            </a:r>
            <a:r>
              <a:rPr lang="cs-CZ" b="1" dirty="0" err="1"/>
              <a:t>SpŘ</a:t>
            </a:r>
            <a:r>
              <a:rPr lang="cs-CZ" b="1" dirty="0"/>
              <a:t> - Správní řízení je postup správního orgánu, jehož účelem je vydání rozhodnutí, jímž se v určité věci zakládají, mění nebo ruší práva anebo povinnosti jmenovitě určené osoby nebo jímž se v určité věci prohlašuje, že taková osoba práva nebo povinnosti má anebo nemá.</a:t>
            </a:r>
          </a:p>
        </p:txBody>
      </p:sp>
      <p:sp>
        <p:nvSpPr>
          <p:cNvPr id="4" name="Zástupný symbol pro datum 3">
            <a:extLst>
              <a:ext uri="{FF2B5EF4-FFF2-40B4-BE49-F238E27FC236}">
                <a16:creationId xmlns:a16="http://schemas.microsoft.com/office/drawing/2014/main" id="{46458822-001C-4B1B-B3CB-E8C8612F1FFE}"/>
              </a:ext>
            </a:extLst>
          </p:cNvPr>
          <p:cNvSpPr>
            <a:spLocks noGrp="1"/>
          </p:cNvSpPr>
          <p:nvPr>
            <p:ph type="dt" sz="half" idx="2"/>
          </p:nvPr>
        </p:nvSpPr>
        <p:spPr/>
        <p:txBody>
          <a:bodyPr/>
          <a:lstStyle/>
          <a:p>
            <a:fld id="{D54FE4E3-DCD1-45D3-926D-4B900122F1A9}" type="datetime1">
              <a:rPr lang="cs-CZ" smtClean="0"/>
              <a:t>14.04.2023</a:t>
            </a:fld>
            <a:endParaRPr lang="cs-CZ"/>
          </a:p>
        </p:txBody>
      </p:sp>
      <p:sp>
        <p:nvSpPr>
          <p:cNvPr id="5" name="Zástupný symbol pro zápatí 4">
            <a:extLst>
              <a:ext uri="{FF2B5EF4-FFF2-40B4-BE49-F238E27FC236}">
                <a16:creationId xmlns:a16="http://schemas.microsoft.com/office/drawing/2014/main" id="{359E5795-5BB6-4910-8F4F-32B3A4C9CED9}"/>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3FDC4F6E-3AB4-420C-A5B3-ECABAC271CCD}"/>
              </a:ext>
            </a:extLst>
          </p:cNvPr>
          <p:cNvSpPr>
            <a:spLocks noGrp="1"/>
          </p:cNvSpPr>
          <p:nvPr>
            <p:ph type="sldNum" sz="quarter" idx="4"/>
          </p:nvPr>
        </p:nvSpPr>
        <p:spPr/>
        <p:txBody>
          <a:bodyPr/>
          <a:lstStyle/>
          <a:p>
            <a:fld id="{55B195E7-E09C-4879-AB61-0F645C2C373E}" type="slidenum">
              <a:rPr lang="cs-CZ" smtClean="0"/>
              <a:t>4</a:t>
            </a:fld>
            <a:endParaRPr lang="cs-CZ"/>
          </a:p>
        </p:txBody>
      </p:sp>
    </p:spTree>
    <p:extLst>
      <p:ext uri="{BB962C8B-B14F-4D97-AF65-F5344CB8AC3E}">
        <p14:creationId xmlns:p14="http://schemas.microsoft.com/office/powerpoint/2010/main" val="1467714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D31B8E-A8BE-49B5-8C4B-A62B972C1D4D}"/>
              </a:ext>
            </a:extLst>
          </p:cNvPr>
          <p:cNvSpPr>
            <a:spLocks noGrp="1"/>
          </p:cNvSpPr>
          <p:nvPr>
            <p:ph type="title"/>
          </p:nvPr>
        </p:nvSpPr>
        <p:spPr/>
        <p:txBody>
          <a:bodyPr>
            <a:normAutofit fontScale="90000"/>
          </a:bodyPr>
          <a:lstStyle/>
          <a:p>
            <a:r>
              <a:rPr lang="cs-CZ" b="1" dirty="0"/>
              <a:t>Dokazování (1)</a:t>
            </a:r>
          </a:p>
        </p:txBody>
      </p:sp>
      <p:sp>
        <p:nvSpPr>
          <p:cNvPr id="3" name="Zástupný symbol pro text 2">
            <a:extLst>
              <a:ext uri="{FF2B5EF4-FFF2-40B4-BE49-F238E27FC236}">
                <a16:creationId xmlns:a16="http://schemas.microsoft.com/office/drawing/2014/main" id="{0FC14FC7-8773-4AD3-AA29-3FA77042572F}"/>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 51 odst. 1 </a:t>
            </a:r>
            <a:r>
              <a:rPr lang="cs-CZ" b="1" dirty="0" err="1"/>
              <a:t>SpŘ</a:t>
            </a:r>
            <a:r>
              <a:rPr lang="cs-CZ" b="1" dirty="0"/>
              <a:t> - k provedení důkazů lze užít všech důkazních prostředků, které jsou vhodné ke zjištění stavu věci a které nejsou získány nebo provedeny v rozporu s právními předpisy. Jde zejména o listiny, ohledání, svědeckou výpověď a znalecký posudek,</a:t>
            </a:r>
          </a:p>
          <a:p>
            <a:pPr>
              <a:buFont typeface="Wingdings" panose="05000000000000000000" pitchFamily="2" charset="2"/>
              <a:buChar char="q"/>
            </a:pPr>
            <a:r>
              <a:rPr lang="cs-CZ" b="1" dirty="0"/>
              <a:t>§ 51 odst. 2 </a:t>
            </a:r>
            <a:r>
              <a:rPr lang="cs-CZ" b="1" dirty="0" err="1"/>
              <a:t>SpŘ</a:t>
            </a:r>
            <a:r>
              <a:rPr lang="cs-CZ" b="1" dirty="0"/>
              <a:t> - o</a:t>
            </a:r>
            <a:r>
              <a:rPr lang="cs-CZ" dirty="0"/>
              <a:t> </a:t>
            </a:r>
            <a:r>
              <a:rPr lang="cs-CZ" b="1" dirty="0"/>
              <a:t>provádění důkazů mimo ústní jednání musí být účastníci včas vyrozuměni, nehrozí-li nebezpečí z prodlení. Tuto povinnost nemá správní orgán vůči účastníkovi, který se vzdal práva účasti při dokazování,</a:t>
            </a:r>
          </a:p>
        </p:txBody>
      </p:sp>
      <p:sp>
        <p:nvSpPr>
          <p:cNvPr id="4" name="Zástupný symbol pro datum 3">
            <a:extLst>
              <a:ext uri="{FF2B5EF4-FFF2-40B4-BE49-F238E27FC236}">
                <a16:creationId xmlns:a16="http://schemas.microsoft.com/office/drawing/2014/main" id="{595FFFC5-31CC-4ED6-A933-A79CF76CF4F9}"/>
              </a:ext>
            </a:extLst>
          </p:cNvPr>
          <p:cNvSpPr>
            <a:spLocks noGrp="1"/>
          </p:cNvSpPr>
          <p:nvPr>
            <p:ph type="dt" sz="half" idx="2"/>
          </p:nvPr>
        </p:nvSpPr>
        <p:spPr/>
        <p:txBody>
          <a:bodyPr/>
          <a:lstStyle/>
          <a:p>
            <a:fld id="{955A4C1C-C904-47FA-A50F-B33014C21470}" type="datetime1">
              <a:rPr lang="cs-CZ" smtClean="0"/>
              <a:t>14.04.2023</a:t>
            </a:fld>
            <a:endParaRPr lang="cs-CZ"/>
          </a:p>
        </p:txBody>
      </p:sp>
      <p:sp>
        <p:nvSpPr>
          <p:cNvPr id="5" name="Zástupný symbol pro zápatí 4">
            <a:extLst>
              <a:ext uri="{FF2B5EF4-FFF2-40B4-BE49-F238E27FC236}">
                <a16:creationId xmlns:a16="http://schemas.microsoft.com/office/drawing/2014/main" id="{7A22B067-8600-46A5-B670-F301BE923BB4}"/>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EF733B2B-DD35-4284-809C-9C5134F9DE51}"/>
              </a:ext>
            </a:extLst>
          </p:cNvPr>
          <p:cNvSpPr>
            <a:spLocks noGrp="1"/>
          </p:cNvSpPr>
          <p:nvPr>
            <p:ph type="sldNum" sz="quarter" idx="4"/>
          </p:nvPr>
        </p:nvSpPr>
        <p:spPr/>
        <p:txBody>
          <a:bodyPr/>
          <a:lstStyle/>
          <a:p>
            <a:fld id="{55B195E7-E09C-4879-AB61-0F645C2C373E}" type="slidenum">
              <a:rPr lang="cs-CZ" smtClean="0"/>
              <a:t>40</a:t>
            </a:fld>
            <a:endParaRPr lang="cs-CZ"/>
          </a:p>
        </p:txBody>
      </p:sp>
    </p:spTree>
    <p:extLst>
      <p:ext uri="{BB962C8B-B14F-4D97-AF65-F5344CB8AC3E}">
        <p14:creationId xmlns:p14="http://schemas.microsoft.com/office/powerpoint/2010/main" val="1817144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ED1D7-C112-465B-85F5-6FDDA7976E78}"/>
              </a:ext>
            </a:extLst>
          </p:cNvPr>
          <p:cNvSpPr>
            <a:spLocks noGrp="1"/>
          </p:cNvSpPr>
          <p:nvPr>
            <p:ph type="title"/>
          </p:nvPr>
        </p:nvSpPr>
        <p:spPr/>
        <p:txBody>
          <a:bodyPr>
            <a:normAutofit fontScale="90000"/>
          </a:bodyPr>
          <a:lstStyle/>
          <a:p>
            <a:r>
              <a:rPr lang="cs-CZ" b="1" dirty="0"/>
              <a:t>Dokazování (2)</a:t>
            </a:r>
            <a:endParaRPr lang="cs-CZ" dirty="0"/>
          </a:p>
        </p:txBody>
      </p:sp>
      <p:sp>
        <p:nvSpPr>
          <p:cNvPr id="3" name="Zástupný symbol pro text 2">
            <a:extLst>
              <a:ext uri="{FF2B5EF4-FFF2-40B4-BE49-F238E27FC236}">
                <a16:creationId xmlns:a16="http://schemas.microsoft.com/office/drawing/2014/main" id="{2E552DBB-4138-45D6-ABE8-D249F7FBA44E}"/>
              </a:ext>
            </a:extLst>
          </p:cNvPr>
          <p:cNvSpPr>
            <a:spLocks noGrp="1"/>
          </p:cNvSpPr>
          <p:nvPr>
            <p:ph type="body" sz="quarter" idx="13"/>
          </p:nvPr>
        </p:nvSpPr>
        <p:spPr/>
        <p:txBody>
          <a:bodyPr/>
          <a:lstStyle/>
          <a:p>
            <a:pPr>
              <a:buFont typeface="Wingdings" panose="05000000000000000000" pitchFamily="2" charset="2"/>
              <a:buChar char="q"/>
            </a:pPr>
            <a:r>
              <a:rPr lang="cs-CZ" b="1" dirty="0"/>
              <a:t>§ 51 odst. 3 </a:t>
            </a:r>
            <a:r>
              <a:rPr lang="cs-CZ" b="1" dirty="0" err="1"/>
              <a:t>SpŘ</a:t>
            </a:r>
            <a:r>
              <a:rPr lang="cs-CZ" b="1" dirty="0"/>
              <a:t> - je-li v souladu s požadavky § 3 zjištěna skutečnost, která znemožňuje žádosti vyhovět, neprovádí správní orgán další dokazování a žádost zamítne,</a:t>
            </a:r>
          </a:p>
          <a:p>
            <a:pPr>
              <a:buFont typeface="Wingdings" panose="05000000000000000000" pitchFamily="2" charset="2"/>
              <a:buChar char="q"/>
            </a:pPr>
            <a:r>
              <a:rPr lang="cs-CZ" b="1" dirty="0"/>
              <a:t>§ 51 odst. 4 </a:t>
            </a:r>
            <a:r>
              <a:rPr lang="cs-CZ" b="1" dirty="0" err="1"/>
              <a:t>SpŘ</a:t>
            </a:r>
            <a:r>
              <a:rPr lang="cs-CZ" b="1" dirty="0"/>
              <a:t> - v řízení navazujícím na výkon kontroly, ve kterém je účastníkem řízení kontrolovaná osoba, není třeba provádět protokolem o kontrole, který je podkladem rozhodnutí o přestupku, dokazování.</a:t>
            </a:r>
          </a:p>
        </p:txBody>
      </p:sp>
      <p:sp>
        <p:nvSpPr>
          <p:cNvPr id="4" name="Zástupný symbol pro datum 3">
            <a:extLst>
              <a:ext uri="{FF2B5EF4-FFF2-40B4-BE49-F238E27FC236}">
                <a16:creationId xmlns:a16="http://schemas.microsoft.com/office/drawing/2014/main" id="{74924AFD-F1B3-49A2-A18C-099DE909DA75}"/>
              </a:ext>
            </a:extLst>
          </p:cNvPr>
          <p:cNvSpPr>
            <a:spLocks noGrp="1"/>
          </p:cNvSpPr>
          <p:nvPr>
            <p:ph type="dt" sz="half" idx="2"/>
          </p:nvPr>
        </p:nvSpPr>
        <p:spPr/>
        <p:txBody>
          <a:bodyPr/>
          <a:lstStyle/>
          <a:p>
            <a:fld id="{BEB1D5DF-0153-440E-92CA-C69D2285CC99}" type="datetime1">
              <a:rPr lang="cs-CZ" smtClean="0"/>
              <a:t>14.04.2023</a:t>
            </a:fld>
            <a:endParaRPr lang="cs-CZ"/>
          </a:p>
        </p:txBody>
      </p:sp>
      <p:sp>
        <p:nvSpPr>
          <p:cNvPr id="5" name="Zástupný symbol pro zápatí 4">
            <a:extLst>
              <a:ext uri="{FF2B5EF4-FFF2-40B4-BE49-F238E27FC236}">
                <a16:creationId xmlns:a16="http://schemas.microsoft.com/office/drawing/2014/main" id="{A12DC386-7FDE-4248-9C9D-14C7FDA3C82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056F04F7-E003-400F-A531-392109975918}"/>
              </a:ext>
            </a:extLst>
          </p:cNvPr>
          <p:cNvSpPr>
            <a:spLocks noGrp="1"/>
          </p:cNvSpPr>
          <p:nvPr>
            <p:ph type="sldNum" sz="quarter" idx="4"/>
          </p:nvPr>
        </p:nvSpPr>
        <p:spPr/>
        <p:txBody>
          <a:bodyPr/>
          <a:lstStyle/>
          <a:p>
            <a:fld id="{55B195E7-E09C-4879-AB61-0F645C2C373E}" type="slidenum">
              <a:rPr lang="cs-CZ" smtClean="0"/>
              <a:t>41</a:t>
            </a:fld>
            <a:endParaRPr lang="cs-CZ"/>
          </a:p>
        </p:txBody>
      </p:sp>
    </p:spTree>
    <p:extLst>
      <p:ext uri="{BB962C8B-B14F-4D97-AF65-F5344CB8AC3E}">
        <p14:creationId xmlns:p14="http://schemas.microsoft.com/office/powerpoint/2010/main" val="2733539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049D6-D0E2-4BBD-85CE-563C426AFF7B}"/>
              </a:ext>
            </a:extLst>
          </p:cNvPr>
          <p:cNvSpPr>
            <a:spLocks noGrp="1"/>
          </p:cNvSpPr>
          <p:nvPr>
            <p:ph type="title"/>
          </p:nvPr>
        </p:nvSpPr>
        <p:spPr/>
        <p:txBody>
          <a:bodyPr>
            <a:normAutofit fontScale="90000"/>
          </a:bodyPr>
          <a:lstStyle/>
          <a:p>
            <a:r>
              <a:rPr lang="cs-CZ" b="1" dirty="0"/>
              <a:t>Dokazování (3)</a:t>
            </a:r>
            <a:endParaRPr lang="cs-CZ" dirty="0"/>
          </a:p>
        </p:txBody>
      </p:sp>
      <p:sp>
        <p:nvSpPr>
          <p:cNvPr id="3" name="Zástupný symbol pro text 2">
            <a:extLst>
              <a:ext uri="{FF2B5EF4-FFF2-40B4-BE49-F238E27FC236}">
                <a16:creationId xmlns:a16="http://schemas.microsoft.com/office/drawing/2014/main" id="{06E2845B-DAB2-4E2E-BEF9-675EDCE8EEB0}"/>
              </a:ext>
            </a:extLst>
          </p:cNvPr>
          <p:cNvSpPr>
            <a:spLocks noGrp="1"/>
          </p:cNvSpPr>
          <p:nvPr>
            <p:ph type="body" sz="quarter" idx="13"/>
          </p:nvPr>
        </p:nvSpPr>
        <p:spPr/>
        <p:txBody>
          <a:bodyPr/>
          <a:lstStyle/>
          <a:p>
            <a:pPr>
              <a:buFont typeface="Wingdings" panose="05000000000000000000" pitchFamily="2" charset="2"/>
              <a:buChar char="q"/>
            </a:pPr>
            <a:r>
              <a:rPr lang="cs-CZ" b="1" dirty="0"/>
              <a:t>Účastníci jsou povinni označit důkazy na podporu svých tvrzení. Správní orgán není návrhy účastníků vázán, vždy však provede důkazy, které jsou potřebné ke zjištění stavu věci (§ 52)</a:t>
            </a:r>
          </a:p>
          <a:p>
            <a:pPr marL="0" indent="0">
              <a:buNone/>
            </a:pPr>
            <a:endParaRPr lang="cs-CZ" dirty="0"/>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id="{68F5175D-17FB-4343-82C9-A0F0F6469645}"/>
              </a:ext>
            </a:extLst>
          </p:cNvPr>
          <p:cNvSpPr>
            <a:spLocks noGrp="1"/>
          </p:cNvSpPr>
          <p:nvPr>
            <p:ph type="dt" sz="half" idx="2"/>
          </p:nvPr>
        </p:nvSpPr>
        <p:spPr/>
        <p:txBody>
          <a:bodyPr/>
          <a:lstStyle/>
          <a:p>
            <a:fld id="{A4519DA4-A166-468D-BE7D-1A71937E927F}" type="datetime1">
              <a:rPr lang="cs-CZ" smtClean="0"/>
              <a:t>14.04.2023</a:t>
            </a:fld>
            <a:endParaRPr lang="cs-CZ"/>
          </a:p>
        </p:txBody>
      </p:sp>
      <p:sp>
        <p:nvSpPr>
          <p:cNvPr id="5" name="Zástupný symbol pro zápatí 4">
            <a:extLst>
              <a:ext uri="{FF2B5EF4-FFF2-40B4-BE49-F238E27FC236}">
                <a16:creationId xmlns:a16="http://schemas.microsoft.com/office/drawing/2014/main" id="{B56DE112-60A5-405D-8155-1E9FE04AD9A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4708DC55-4D32-4F75-8184-E8368A463AB5}"/>
              </a:ext>
            </a:extLst>
          </p:cNvPr>
          <p:cNvSpPr>
            <a:spLocks noGrp="1"/>
          </p:cNvSpPr>
          <p:nvPr>
            <p:ph type="sldNum" sz="quarter" idx="4"/>
          </p:nvPr>
        </p:nvSpPr>
        <p:spPr/>
        <p:txBody>
          <a:bodyPr/>
          <a:lstStyle/>
          <a:p>
            <a:fld id="{55B195E7-E09C-4879-AB61-0F645C2C373E}" type="slidenum">
              <a:rPr lang="cs-CZ" smtClean="0"/>
              <a:t>42</a:t>
            </a:fld>
            <a:endParaRPr lang="cs-CZ"/>
          </a:p>
        </p:txBody>
      </p:sp>
    </p:spTree>
    <p:extLst>
      <p:ext uri="{BB962C8B-B14F-4D97-AF65-F5344CB8AC3E}">
        <p14:creationId xmlns:p14="http://schemas.microsoft.com/office/powerpoint/2010/main" val="15369742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7C014F-894B-466C-B40F-92CC42499BB4}"/>
              </a:ext>
            </a:extLst>
          </p:cNvPr>
          <p:cNvSpPr>
            <a:spLocks noGrp="1"/>
          </p:cNvSpPr>
          <p:nvPr>
            <p:ph type="title"/>
          </p:nvPr>
        </p:nvSpPr>
        <p:spPr/>
        <p:txBody>
          <a:bodyPr>
            <a:normAutofit fontScale="90000"/>
          </a:bodyPr>
          <a:lstStyle/>
          <a:p>
            <a:r>
              <a:rPr lang="cs-CZ" b="1" dirty="0"/>
              <a:t>Důkaz listinou (1)</a:t>
            </a:r>
            <a:endParaRPr lang="cs-CZ" dirty="0"/>
          </a:p>
        </p:txBody>
      </p:sp>
      <p:sp>
        <p:nvSpPr>
          <p:cNvPr id="3" name="Zástupný symbol pro text 2">
            <a:extLst>
              <a:ext uri="{FF2B5EF4-FFF2-40B4-BE49-F238E27FC236}">
                <a16:creationId xmlns:a16="http://schemas.microsoft.com/office/drawing/2014/main" id="{CF076856-FC52-455E-8286-BF8A2D933FC3}"/>
              </a:ext>
            </a:extLst>
          </p:cNvPr>
          <p:cNvSpPr>
            <a:spLocks noGrp="1"/>
          </p:cNvSpPr>
          <p:nvPr>
            <p:ph type="body" sz="quarter" idx="13"/>
          </p:nvPr>
        </p:nvSpPr>
        <p:spPr/>
        <p:txBody>
          <a:bodyPr/>
          <a:lstStyle/>
          <a:p>
            <a:pPr>
              <a:buFont typeface="Wingdings" panose="05000000000000000000" pitchFamily="2" charset="2"/>
              <a:buChar char="q"/>
            </a:pPr>
            <a:r>
              <a:rPr lang="cs-CZ" b="1" dirty="0"/>
              <a:t>§ 53 odst. 1 </a:t>
            </a:r>
            <a:r>
              <a:rPr lang="cs-CZ" b="1" dirty="0" err="1"/>
              <a:t>SpŘ</a:t>
            </a:r>
            <a:r>
              <a:rPr lang="cs-CZ" b="1" dirty="0"/>
              <a:t> - Správní orgán může usnesením uložit tomu, kdo má listinu potřebnou k provedení důkazu, aby ji předložil. Usnesení se oznamuje pouze osobě, které je povinnost ukládána.</a:t>
            </a:r>
          </a:p>
        </p:txBody>
      </p:sp>
      <p:sp>
        <p:nvSpPr>
          <p:cNvPr id="4" name="Zástupný symbol pro datum 3">
            <a:extLst>
              <a:ext uri="{FF2B5EF4-FFF2-40B4-BE49-F238E27FC236}">
                <a16:creationId xmlns:a16="http://schemas.microsoft.com/office/drawing/2014/main" id="{62513BB4-7CAF-4B58-A0E9-3367BDF784F3}"/>
              </a:ext>
            </a:extLst>
          </p:cNvPr>
          <p:cNvSpPr>
            <a:spLocks noGrp="1"/>
          </p:cNvSpPr>
          <p:nvPr>
            <p:ph type="dt" sz="half" idx="2"/>
          </p:nvPr>
        </p:nvSpPr>
        <p:spPr/>
        <p:txBody>
          <a:bodyPr/>
          <a:lstStyle/>
          <a:p>
            <a:fld id="{2E07E4EF-B51B-4FFD-9DE6-BB785D35C5D1}" type="datetime1">
              <a:rPr lang="cs-CZ" smtClean="0"/>
              <a:t>14.04.2023</a:t>
            </a:fld>
            <a:endParaRPr lang="cs-CZ"/>
          </a:p>
        </p:txBody>
      </p:sp>
      <p:sp>
        <p:nvSpPr>
          <p:cNvPr id="5" name="Zástupný symbol pro zápatí 4">
            <a:extLst>
              <a:ext uri="{FF2B5EF4-FFF2-40B4-BE49-F238E27FC236}">
                <a16:creationId xmlns:a16="http://schemas.microsoft.com/office/drawing/2014/main" id="{ADD1397E-D073-40E8-87DD-D08910A1C0BF}"/>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49A9FF2-F624-4F08-8E25-FB98F0393CBE}"/>
              </a:ext>
            </a:extLst>
          </p:cNvPr>
          <p:cNvSpPr>
            <a:spLocks noGrp="1"/>
          </p:cNvSpPr>
          <p:nvPr>
            <p:ph type="sldNum" sz="quarter" idx="4"/>
          </p:nvPr>
        </p:nvSpPr>
        <p:spPr/>
        <p:txBody>
          <a:bodyPr/>
          <a:lstStyle/>
          <a:p>
            <a:fld id="{55B195E7-E09C-4879-AB61-0F645C2C373E}" type="slidenum">
              <a:rPr lang="cs-CZ" smtClean="0"/>
              <a:t>43</a:t>
            </a:fld>
            <a:endParaRPr lang="cs-CZ"/>
          </a:p>
        </p:txBody>
      </p:sp>
    </p:spTree>
    <p:extLst>
      <p:ext uri="{BB962C8B-B14F-4D97-AF65-F5344CB8AC3E}">
        <p14:creationId xmlns:p14="http://schemas.microsoft.com/office/powerpoint/2010/main" val="5935590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451B80-C251-4CDE-9DF5-3C1FB2B3B3E1}"/>
              </a:ext>
            </a:extLst>
          </p:cNvPr>
          <p:cNvSpPr>
            <a:spLocks noGrp="1"/>
          </p:cNvSpPr>
          <p:nvPr>
            <p:ph type="title"/>
          </p:nvPr>
        </p:nvSpPr>
        <p:spPr/>
        <p:txBody>
          <a:bodyPr>
            <a:normAutofit fontScale="90000"/>
          </a:bodyPr>
          <a:lstStyle/>
          <a:p>
            <a:r>
              <a:rPr lang="cs-CZ" b="1" dirty="0"/>
              <a:t>Důkaz listinou (2)</a:t>
            </a:r>
            <a:endParaRPr lang="cs-CZ" dirty="0"/>
          </a:p>
        </p:txBody>
      </p:sp>
      <p:sp>
        <p:nvSpPr>
          <p:cNvPr id="3" name="Zástupný symbol pro text 2">
            <a:extLst>
              <a:ext uri="{FF2B5EF4-FFF2-40B4-BE49-F238E27FC236}">
                <a16:creationId xmlns:a16="http://schemas.microsoft.com/office/drawing/2014/main" id="{75641F0E-EA35-4C0D-B916-AF6F2CE075E9}"/>
              </a:ext>
            </a:extLst>
          </p:cNvPr>
          <p:cNvSpPr>
            <a:spLocks noGrp="1"/>
          </p:cNvSpPr>
          <p:nvPr>
            <p:ph type="body" sz="quarter" idx="13"/>
          </p:nvPr>
        </p:nvSpPr>
        <p:spPr/>
        <p:txBody>
          <a:bodyPr/>
          <a:lstStyle/>
          <a:p>
            <a:pPr>
              <a:buFont typeface="Wingdings" panose="05000000000000000000" pitchFamily="2" charset="2"/>
              <a:buChar char="q"/>
            </a:pPr>
            <a:r>
              <a:rPr lang="cs-CZ" b="1" dirty="0"/>
              <a:t>§ 53 odst. 3 </a:t>
            </a:r>
            <a:r>
              <a:rPr lang="cs-CZ" b="1" dirty="0" err="1"/>
              <a:t>SpŘ</a:t>
            </a:r>
            <a:r>
              <a:rPr lang="cs-CZ" b="1" dirty="0"/>
              <a:t> - listiny vydané soudy České republiky nebo jinými státními orgány nebo orgány územních samosprávných celků v mezích jejich pravomoci, jakož i listiny, které jsou zvláštními zákony prohlášeny za veřejné, potvrzují, že jde o prohlášení orgánu, který listinu vydal, a není-li dokázán opak, potvrzují i pravdivost toho, co je v nich osvědčeno nebo potvrzeno.</a:t>
            </a:r>
          </a:p>
        </p:txBody>
      </p:sp>
      <p:sp>
        <p:nvSpPr>
          <p:cNvPr id="4" name="Zástupný symbol pro datum 3">
            <a:extLst>
              <a:ext uri="{FF2B5EF4-FFF2-40B4-BE49-F238E27FC236}">
                <a16:creationId xmlns:a16="http://schemas.microsoft.com/office/drawing/2014/main" id="{55396B7F-3F7C-405C-9133-18380A7FEEFA}"/>
              </a:ext>
            </a:extLst>
          </p:cNvPr>
          <p:cNvSpPr>
            <a:spLocks noGrp="1"/>
          </p:cNvSpPr>
          <p:nvPr>
            <p:ph type="dt" sz="half" idx="2"/>
          </p:nvPr>
        </p:nvSpPr>
        <p:spPr/>
        <p:txBody>
          <a:bodyPr/>
          <a:lstStyle/>
          <a:p>
            <a:fld id="{115CA4B7-6929-445D-A222-2D35B4289197}" type="datetime1">
              <a:rPr lang="cs-CZ" smtClean="0"/>
              <a:t>14.04.2023</a:t>
            </a:fld>
            <a:endParaRPr lang="cs-CZ"/>
          </a:p>
        </p:txBody>
      </p:sp>
      <p:sp>
        <p:nvSpPr>
          <p:cNvPr id="5" name="Zástupný symbol pro zápatí 4">
            <a:extLst>
              <a:ext uri="{FF2B5EF4-FFF2-40B4-BE49-F238E27FC236}">
                <a16:creationId xmlns:a16="http://schemas.microsoft.com/office/drawing/2014/main" id="{C9606F34-9E5B-488B-9A80-3917AA5CCEAE}"/>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B93952FD-6115-4615-99F5-21C003386D19}"/>
              </a:ext>
            </a:extLst>
          </p:cNvPr>
          <p:cNvSpPr>
            <a:spLocks noGrp="1"/>
          </p:cNvSpPr>
          <p:nvPr>
            <p:ph type="sldNum" sz="quarter" idx="4"/>
          </p:nvPr>
        </p:nvSpPr>
        <p:spPr/>
        <p:txBody>
          <a:bodyPr/>
          <a:lstStyle/>
          <a:p>
            <a:fld id="{55B195E7-E09C-4879-AB61-0F645C2C373E}" type="slidenum">
              <a:rPr lang="cs-CZ" smtClean="0"/>
              <a:t>44</a:t>
            </a:fld>
            <a:endParaRPr lang="cs-CZ"/>
          </a:p>
        </p:txBody>
      </p:sp>
    </p:spTree>
    <p:extLst>
      <p:ext uri="{BB962C8B-B14F-4D97-AF65-F5344CB8AC3E}">
        <p14:creationId xmlns:p14="http://schemas.microsoft.com/office/powerpoint/2010/main" val="33685168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5D374D-D7F0-428E-9AC3-66C7067FC352}"/>
              </a:ext>
            </a:extLst>
          </p:cNvPr>
          <p:cNvSpPr>
            <a:spLocks noGrp="1"/>
          </p:cNvSpPr>
          <p:nvPr>
            <p:ph type="title"/>
          </p:nvPr>
        </p:nvSpPr>
        <p:spPr/>
        <p:txBody>
          <a:bodyPr>
            <a:normAutofit fontScale="90000"/>
          </a:bodyPr>
          <a:lstStyle/>
          <a:p>
            <a:r>
              <a:rPr lang="cs-CZ" b="1" dirty="0"/>
              <a:t>Důkaz listinou (3)</a:t>
            </a:r>
            <a:endParaRPr lang="cs-CZ" dirty="0"/>
          </a:p>
        </p:txBody>
      </p:sp>
      <p:sp>
        <p:nvSpPr>
          <p:cNvPr id="3" name="Zástupný symbol pro text 2">
            <a:extLst>
              <a:ext uri="{FF2B5EF4-FFF2-40B4-BE49-F238E27FC236}">
                <a16:creationId xmlns:a16="http://schemas.microsoft.com/office/drawing/2014/main" id="{33D2FE49-065A-434B-8FCD-25758C7B9579}"/>
              </a:ext>
            </a:extLst>
          </p:cNvPr>
          <p:cNvSpPr>
            <a:spLocks noGrp="1"/>
          </p:cNvSpPr>
          <p:nvPr>
            <p:ph type="body" sz="quarter" idx="13"/>
          </p:nvPr>
        </p:nvSpPr>
        <p:spPr/>
        <p:txBody>
          <a:bodyPr/>
          <a:lstStyle/>
          <a:p>
            <a:pPr>
              <a:buFont typeface="Wingdings" panose="05000000000000000000" pitchFamily="2" charset="2"/>
              <a:buChar char="q"/>
            </a:pPr>
            <a:r>
              <a:rPr lang="cs-CZ" b="1" dirty="0"/>
              <a:t>§ 53 odst. 5 </a:t>
            </a:r>
            <a:r>
              <a:rPr lang="cs-CZ" b="1" dirty="0" err="1"/>
              <a:t>SpŘ</a:t>
            </a:r>
            <a:r>
              <a:rPr lang="cs-CZ" b="1" dirty="0"/>
              <a:t> - Předložení listiny je v případech a za podmínek stanovených zvláštním zákonem možné nahradit čestným prohlášením účastníka nebo svědeckou výpovědí.</a:t>
            </a:r>
          </a:p>
        </p:txBody>
      </p:sp>
      <p:sp>
        <p:nvSpPr>
          <p:cNvPr id="4" name="Zástupný symbol pro datum 3">
            <a:extLst>
              <a:ext uri="{FF2B5EF4-FFF2-40B4-BE49-F238E27FC236}">
                <a16:creationId xmlns:a16="http://schemas.microsoft.com/office/drawing/2014/main" id="{E8DADC69-4FA6-4AB0-A5A3-F297408D38B4}"/>
              </a:ext>
            </a:extLst>
          </p:cNvPr>
          <p:cNvSpPr>
            <a:spLocks noGrp="1"/>
          </p:cNvSpPr>
          <p:nvPr>
            <p:ph type="dt" sz="half" idx="2"/>
          </p:nvPr>
        </p:nvSpPr>
        <p:spPr/>
        <p:txBody>
          <a:bodyPr/>
          <a:lstStyle/>
          <a:p>
            <a:fld id="{593B8CFD-8B02-430E-AD8A-4B8D1AAA7043}" type="datetime1">
              <a:rPr lang="cs-CZ" smtClean="0"/>
              <a:t>14.04.2023</a:t>
            </a:fld>
            <a:endParaRPr lang="cs-CZ"/>
          </a:p>
        </p:txBody>
      </p:sp>
      <p:sp>
        <p:nvSpPr>
          <p:cNvPr id="5" name="Zástupný symbol pro zápatí 4">
            <a:extLst>
              <a:ext uri="{FF2B5EF4-FFF2-40B4-BE49-F238E27FC236}">
                <a16:creationId xmlns:a16="http://schemas.microsoft.com/office/drawing/2014/main" id="{3AECB63C-FB8A-4154-8A37-E137987A51F8}"/>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A71E66A-B7A8-4857-B784-EE54E5858815}"/>
              </a:ext>
            </a:extLst>
          </p:cNvPr>
          <p:cNvSpPr>
            <a:spLocks noGrp="1"/>
          </p:cNvSpPr>
          <p:nvPr>
            <p:ph type="sldNum" sz="quarter" idx="4"/>
          </p:nvPr>
        </p:nvSpPr>
        <p:spPr/>
        <p:txBody>
          <a:bodyPr/>
          <a:lstStyle/>
          <a:p>
            <a:fld id="{55B195E7-E09C-4879-AB61-0F645C2C373E}" type="slidenum">
              <a:rPr lang="cs-CZ" smtClean="0"/>
              <a:t>45</a:t>
            </a:fld>
            <a:endParaRPr lang="cs-CZ"/>
          </a:p>
        </p:txBody>
      </p:sp>
    </p:spTree>
    <p:extLst>
      <p:ext uri="{BB962C8B-B14F-4D97-AF65-F5344CB8AC3E}">
        <p14:creationId xmlns:p14="http://schemas.microsoft.com/office/powerpoint/2010/main" val="25935977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6EFC95-5235-4C84-834B-9BF027E88BB3}"/>
              </a:ext>
            </a:extLst>
          </p:cNvPr>
          <p:cNvSpPr>
            <a:spLocks noGrp="1"/>
          </p:cNvSpPr>
          <p:nvPr>
            <p:ph type="title"/>
          </p:nvPr>
        </p:nvSpPr>
        <p:spPr/>
        <p:txBody>
          <a:bodyPr>
            <a:normAutofit fontScale="90000"/>
          </a:bodyPr>
          <a:lstStyle/>
          <a:p>
            <a:r>
              <a:rPr lang="cs-CZ" b="1" dirty="0"/>
              <a:t>Důkaz ohledáním (1)</a:t>
            </a:r>
            <a:endParaRPr lang="cs-CZ" dirty="0"/>
          </a:p>
        </p:txBody>
      </p:sp>
      <p:sp>
        <p:nvSpPr>
          <p:cNvPr id="3" name="Zástupný symbol pro text 2">
            <a:extLst>
              <a:ext uri="{FF2B5EF4-FFF2-40B4-BE49-F238E27FC236}">
                <a16:creationId xmlns:a16="http://schemas.microsoft.com/office/drawing/2014/main" id="{E02CBE30-D3DB-4F60-AD45-5F7BAB1D4CDF}"/>
              </a:ext>
            </a:extLst>
          </p:cNvPr>
          <p:cNvSpPr>
            <a:spLocks noGrp="1"/>
          </p:cNvSpPr>
          <p:nvPr>
            <p:ph type="body" sz="quarter" idx="13"/>
          </p:nvPr>
        </p:nvSpPr>
        <p:spPr/>
        <p:txBody>
          <a:bodyPr/>
          <a:lstStyle/>
          <a:p>
            <a:pPr>
              <a:buFont typeface="Wingdings" panose="05000000000000000000" pitchFamily="2" charset="2"/>
              <a:buChar char="q"/>
            </a:pPr>
            <a:r>
              <a:rPr lang="cs-CZ" b="1" dirty="0"/>
              <a:t>§ 54 odst. 1 </a:t>
            </a:r>
            <a:r>
              <a:rPr lang="cs-CZ" b="1" dirty="0" err="1"/>
              <a:t>SpŘ</a:t>
            </a:r>
            <a:r>
              <a:rPr lang="cs-CZ" b="1" dirty="0"/>
              <a:t> - vlastník nebo uživatel věci nebo ten, kdo má věc u sebe, je povinen předložit ji správnímu orgánu nebo strpět ohledání věci na místě. Správní orgán o tom vydá usnesení, jež se oznamuje pouze osobě uvedené ve větě první. Hrozí-li nebezpečí z prodlení, postupuje se podle § 138.</a:t>
            </a:r>
          </a:p>
        </p:txBody>
      </p:sp>
      <p:sp>
        <p:nvSpPr>
          <p:cNvPr id="4" name="Zástupný symbol pro datum 3">
            <a:extLst>
              <a:ext uri="{FF2B5EF4-FFF2-40B4-BE49-F238E27FC236}">
                <a16:creationId xmlns:a16="http://schemas.microsoft.com/office/drawing/2014/main" id="{C3C03CCB-3762-4027-A036-80929E47617F}"/>
              </a:ext>
            </a:extLst>
          </p:cNvPr>
          <p:cNvSpPr>
            <a:spLocks noGrp="1"/>
          </p:cNvSpPr>
          <p:nvPr>
            <p:ph type="dt" sz="half" idx="2"/>
          </p:nvPr>
        </p:nvSpPr>
        <p:spPr/>
        <p:txBody>
          <a:bodyPr/>
          <a:lstStyle/>
          <a:p>
            <a:fld id="{D0D75920-841F-4B12-8AA1-5743A28433BD}" type="datetime1">
              <a:rPr lang="cs-CZ" smtClean="0"/>
              <a:t>14.04.2023</a:t>
            </a:fld>
            <a:endParaRPr lang="cs-CZ"/>
          </a:p>
        </p:txBody>
      </p:sp>
      <p:sp>
        <p:nvSpPr>
          <p:cNvPr id="5" name="Zástupný symbol pro zápatí 4">
            <a:extLst>
              <a:ext uri="{FF2B5EF4-FFF2-40B4-BE49-F238E27FC236}">
                <a16:creationId xmlns:a16="http://schemas.microsoft.com/office/drawing/2014/main" id="{F10FBBAF-E1A7-4E05-8789-2A46221E408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C141162-5B59-4A37-834D-54922BCBA0F6}"/>
              </a:ext>
            </a:extLst>
          </p:cNvPr>
          <p:cNvSpPr>
            <a:spLocks noGrp="1"/>
          </p:cNvSpPr>
          <p:nvPr>
            <p:ph type="sldNum" sz="quarter" idx="4"/>
          </p:nvPr>
        </p:nvSpPr>
        <p:spPr/>
        <p:txBody>
          <a:bodyPr/>
          <a:lstStyle/>
          <a:p>
            <a:fld id="{55B195E7-E09C-4879-AB61-0F645C2C373E}" type="slidenum">
              <a:rPr lang="cs-CZ" smtClean="0"/>
              <a:t>46</a:t>
            </a:fld>
            <a:endParaRPr lang="cs-CZ"/>
          </a:p>
        </p:txBody>
      </p:sp>
    </p:spTree>
    <p:extLst>
      <p:ext uri="{BB962C8B-B14F-4D97-AF65-F5344CB8AC3E}">
        <p14:creationId xmlns:p14="http://schemas.microsoft.com/office/powerpoint/2010/main" val="6747694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3847D3-484A-4EBB-9735-E50E6AC7C1DF}"/>
              </a:ext>
            </a:extLst>
          </p:cNvPr>
          <p:cNvSpPr>
            <a:spLocks noGrp="1"/>
          </p:cNvSpPr>
          <p:nvPr>
            <p:ph type="title"/>
          </p:nvPr>
        </p:nvSpPr>
        <p:spPr/>
        <p:txBody>
          <a:bodyPr>
            <a:normAutofit fontScale="90000"/>
          </a:bodyPr>
          <a:lstStyle/>
          <a:p>
            <a:r>
              <a:rPr lang="cs-CZ" b="1" dirty="0"/>
              <a:t>Důkaz ohledáním (4)</a:t>
            </a:r>
            <a:endParaRPr lang="cs-CZ" dirty="0"/>
          </a:p>
        </p:txBody>
      </p:sp>
      <p:sp>
        <p:nvSpPr>
          <p:cNvPr id="3" name="Zástupný symbol pro text 2">
            <a:extLst>
              <a:ext uri="{FF2B5EF4-FFF2-40B4-BE49-F238E27FC236}">
                <a16:creationId xmlns:a16="http://schemas.microsoft.com/office/drawing/2014/main" id="{6759E4A1-9C6C-4F2F-8F14-214E25210FF0}"/>
              </a:ext>
            </a:extLst>
          </p:cNvPr>
          <p:cNvSpPr>
            <a:spLocks noGrp="1"/>
          </p:cNvSpPr>
          <p:nvPr>
            <p:ph type="body" sz="quarter" idx="13"/>
          </p:nvPr>
        </p:nvSpPr>
        <p:spPr/>
        <p:txBody>
          <a:bodyPr/>
          <a:lstStyle/>
          <a:p>
            <a:pPr>
              <a:buFont typeface="Wingdings" panose="05000000000000000000" pitchFamily="2" charset="2"/>
              <a:buChar char="q"/>
            </a:pPr>
            <a:r>
              <a:rPr lang="cs-CZ" b="1" dirty="0"/>
              <a:t>§ 54 odst. 4 </a:t>
            </a:r>
            <a:r>
              <a:rPr lang="cs-CZ" b="1" dirty="0" err="1"/>
              <a:t>SpŘ</a:t>
            </a:r>
            <a:r>
              <a:rPr lang="cs-CZ" b="1" dirty="0"/>
              <a:t> - správní orgán může k účasti na ohledání přizvat nestranné osoby, aby zajistil jejich přítomnost při provádění důkazu. Tyto osoby nemají práva ani povinnosti účastníků.</a:t>
            </a:r>
          </a:p>
        </p:txBody>
      </p:sp>
      <p:sp>
        <p:nvSpPr>
          <p:cNvPr id="4" name="Zástupný symbol pro datum 3">
            <a:extLst>
              <a:ext uri="{FF2B5EF4-FFF2-40B4-BE49-F238E27FC236}">
                <a16:creationId xmlns:a16="http://schemas.microsoft.com/office/drawing/2014/main" id="{0ECCC0D1-999B-4810-B757-D25C440D650B}"/>
              </a:ext>
            </a:extLst>
          </p:cNvPr>
          <p:cNvSpPr>
            <a:spLocks noGrp="1"/>
          </p:cNvSpPr>
          <p:nvPr>
            <p:ph type="dt" sz="half" idx="2"/>
          </p:nvPr>
        </p:nvSpPr>
        <p:spPr/>
        <p:txBody>
          <a:bodyPr/>
          <a:lstStyle/>
          <a:p>
            <a:fld id="{16F9C06B-D6DF-452B-8968-8C3DD0E1BFA4}" type="datetime1">
              <a:rPr lang="cs-CZ" smtClean="0"/>
              <a:t>14.04.2023</a:t>
            </a:fld>
            <a:endParaRPr lang="cs-CZ"/>
          </a:p>
        </p:txBody>
      </p:sp>
      <p:sp>
        <p:nvSpPr>
          <p:cNvPr id="5" name="Zástupný symbol pro zápatí 4">
            <a:extLst>
              <a:ext uri="{FF2B5EF4-FFF2-40B4-BE49-F238E27FC236}">
                <a16:creationId xmlns:a16="http://schemas.microsoft.com/office/drawing/2014/main" id="{22415B26-814B-4E1A-A06C-F7FA2A432DB7}"/>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B8777AB-F25C-4160-B13D-76FBE6B936A0}"/>
              </a:ext>
            </a:extLst>
          </p:cNvPr>
          <p:cNvSpPr>
            <a:spLocks noGrp="1"/>
          </p:cNvSpPr>
          <p:nvPr>
            <p:ph type="sldNum" sz="quarter" idx="4"/>
          </p:nvPr>
        </p:nvSpPr>
        <p:spPr/>
        <p:txBody>
          <a:bodyPr/>
          <a:lstStyle/>
          <a:p>
            <a:fld id="{55B195E7-E09C-4879-AB61-0F645C2C373E}" type="slidenum">
              <a:rPr lang="cs-CZ" smtClean="0"/>
              <a:t>47</a:t>
            </a:fld>
            <a:endParaRPr lang="cs-CZ"/>
          </a:p>
        </p:txBody>
      </p:sp>
    </p:spTree>
    <p:extLst>
      <p:ext uri="{BB962C8B-B14F-4D97-AF65-F5344CB8AC3E}">
        <p14:creationId xmlns:p14="http://schemas.microsoft.com/office/powerpoint/2010/main" val="33953178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596CE5-883A-4135-8673-442DB1483EAB}"/>
              </a:ext>
            </a:extLst>
          </p:cNvPr>
          <p:cNvSpPr>
            <a:spLocks noGrp="1"/>
          </p:cNvSpPr>
          <p:nvPr>
            <p:ph type="title"/>
          </p:nvPr>
        </p:nvSpPr>
        <p:spPr/>
        <p:txBody>
          <a:bodyPr>
            <a:normAutofit fontScale="90000"/>
          </a:bodyPr>
          <a:lstStyle/>
          <a:p>
            <a:r>
              <a:rPr lang="cs-CZ" b="1" dirty="0"/>
              <a:t>Důkaz svědeckou výpovědí </a:t>
            </a:r>
            <a:endParaRPr lang="cs-CZ" dirty="0"/>
          </a:p>
        </p:txBody>
      </p:sp>
      <p:sp>
        <p:nvSpPr>
          <p:cNvPr id="3" name="Zástupný symbol pro text 2">
            <a:extLst>
              <a:ext uri="{FF2B5EF4-FFF2-40B4-BE49-F238E27FC236}">
                <a16:creationId xmlns:a16="http://schemas.microsoft.com/office/drawing/2014/main" id="{687D779C-40BE-452E-92CB-0C021541EA9B}"/>
              </a:ext>
            </a:extLst>
          </p:cNvPr>
          <p:cNvSpPr>
            <a:spLocks noGrp="1"/>
          </p:cNvSpPr>
          <p:nvPr>
            <p:ph type="body" sz="quarter" idx="13"/>
          </p:nvPr>
        </p:nvSpPr>
        <p:spPr/>
        <p:txBody>
          <a:bodyPr/>
          <a:lstStyle/>
          <a:p>
            <a:pPr>
              <a:buFont typeface="Wingdings" panose="05000000000000000000" pitchFamily="2" charset="2"/>
              <a:buChar char="q"/>
            </a:pPr>
            <a:r>
              <a:rPr lang="cs-CZ" b="1" dirty="0"/>
              <a:t>§ 55 odst. 1 </a:t>
            </a:r>
            <a:r>
              <a:rPr lang="cs-CZ" b="1" dirty="0" err="1"/>
              <a:t>SpŘ</a:t>
            </a:r>
            <a:r>
              <a:rPr lang="cs-CZ" b="1" dirty="0"/>
              <a:t> - každý, kdo není účastníkem, je povinen vypovídat jako svědek; musí vypovídat pravdivě a nesmí nic zamlčet.</a:t>
            </a:r>
          </a:p>
          <a:p>
            <a:pPr>
              <a:buFont typeface="Wingdings" panose="05000000000000000000" pitchFamily="2" charset="2"/>
              <a:buChar char="q"/>
            </a:pPr>
            <a:r>
              <a:rPr lang="cs-CZ" b="1" dirty="0"/>
              <a:t>Výjimky: utajované informace, státem uznaná povinnost mlčenlivosti, nebezpečí stíhání pro sebe, nebo osobu blízkou</a:t>
            </a:r>
          </a:p>
        </p:txBody>
      </p:sp>
      <p:sp>
        <p:nvSpPr>
          <p:cNvPr id="4" name="Zástupný symbol pro datum 3">
            <a:extLst>
              <a:ext uri="{FF2B5EF4-FFF2-40B4-BE49-F238E27FC236}">
                <a16:creationId xmlns:a16="http://schemas.microsoft.com/office/drawing/2014/main" id="{362ECAFE-1BD6-43D9-8260-576ED5982DDF}"/>
              </a:ext>
            </a:extLst>
          </p:cNvPr>
          <p:cNvSpPr>
            <a:spLocks noGrp="1"/>
          </p:cNvSpPr>
          <p:nvPr>
            <p:ph type="dt" sz="half" idx="2"/>
          </p:nvPr>
        </p:nvSpPr>
        <p:spPr/>
        <p:txBody>
          <a:bodyPr/>
          <a:lstStyle/>
          <a:p>
            <a:fld id="{00EA8562-0C13-4255-AA07-4213B3311CFC}" type="datetime1">
              <a:rPr lang="cs-CZ" smtClean="0"/>
              <a:t>14.04.2023</a:t>
            </a:fld>
            <a:endParaRPr lang="cs-CZ"/>
          </a:p>
        </p:txBody>
      </p:sp>
      <p:sp>
        <p:nvSpPr>
          <p:cNvPr id="5" name="Zástupný symbol pro zápatí 4">
            <a:extLst>
              <a:ext uri="{FF2B5EF4-FFF2-40B4-BE49-F238E27FC236}">
                <a16:creationId xmlns:a16="http://schemas.microsoft.com/office/drawing/2014/main" id="{0746FA7A-6EC3-4778-9B34-341771B1ABA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B7F43AAE-6553-4C38-B495-2807B5C7C06B}"/>
              </a:ext>
            </a:extLst>
          </p:cNvPr>
          <p:cNvSpPr>
            <a:spLocks noGrp="1"/>
          </p:cNvSpPr>
          <p:nvPr>
            <p:ph type="sldNum" sz="quarter" idx="4"/>
          </p:nvPr>
        </p:nvSpPr>
        <p:spPr/>
        <p:txBody>
          <a:bodyPr/>
          <a:lstStyle/>
          <a:p>
            <a:fld id="{55B195E7-E09C-4879-AB61-0F645C2C373E}" type="slidenum">
              <a:rPr lang="cs-CZ" smtClean="0"/>
              <a:t>48</a:t>
            </a:fld>
            <a:endParaRPr lang="cs-CZ"/>
          </a:p>
        </p:txBody>
      </p:sp>
    </p:spTree>
    <p:extLst>
      <p:ext uri="{BB962C8B-B14F-4D97-AF65-F5344CB8AC3E}">
        <p14:creationId xmlns:p14="http://schemas.microsoft.com/office/powerpoint/2010/main" val="17979176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416119-0800-4BDD-9113-A81BFA3BFDDD}"/>
              </a:ext>
            </a:extLst>
          </p:cNvPr>
          <p:cNvSpPr>
            <a:spLocks noGrp="1"/>
          </p:cNvSpPr>
          <p:nvPr>
            <p:ph type="title"/>
          </p:nvPr>
        </p:nvSpPr>
        <p:spPr/>
        <p:txBody>
          <a:bodyPr>
            <a:normAutofit fontScale="90000"/>
          </a:bodyPr>
          <a:lstStyle/>
          <a:p>
            <a:r>
              <a:rPr lang="cs-CZ" b="1" dirty="0"/>
              <a:t>Důkaz znaleckým posudkem (1)</a:t>
            </a:r>
            <a:endParaRPr lang="cs-CZ" dirty="0"/>
          </a:p>
        </p:txBody>
      </p:sp>
      <p:sp>
        <p:nvSpPr>
          <p:cNvPr id="3" name="Zástupný symbol pro text 2">
            <a:extLst>
              <a:ext uri="{FF2B5EF4-FFF2-40B4-BE49-F238E27FC236}">
                <a16:creationId xmlns:a16="http://schemas.microsoft.com/office/drawing/2014/main" id="{35E54AFF-49A8-4E77-BA75-E14495F0FA3C}"/>
              </a:ext>
            </a:extLst>
          </p:cNvPr>
          <p:cNvSpPr>
            <a:spLocks noGrp="1"/>
          </p:cNvSpPr>
          <p:nvPr>
            <p:ph type="body" sz="quarter" idx="13"/>
          </p:nvPr>
        </p:nvSpPr>
        <p:spPr/>
        <p:txBody>
          <a:bodyPr/>
          <a:lstStyle/>
          <a:p>
            <a:pPr>
              <a:buFont typeface="Wingdings" panose="05000000000000000000" pitchFamily="2" charset="2"/>
              <a:buChar char="q"/>
            </a:pPr>
            <a:r>
              <a:rPr lang="cs-CZ" b="1" dirty="0"/>
              <a:t>Závisí-li rozhodnutí na posouzení skutečností, k nimž je třeba odborných znalostí, které úřední osoby nemají, a jestliže odborné posouzení skutečností nelze opatřit od jiného správního orgánu, správní orgán usnesením ustanoví znalce.</a:t>
            </a:r>
          </a:p>
          <a:p>
            <a:pPr>
              <a:buFont typeface="Wingdings" panose="05000000000000000000" pitchFamily="2" charset="2"/>
              <a:buChar char="q"/>
            </a:pPr>
            <a:r>
              <a:rPr lang="pl-PL" b="1" dirty="0"/>
              <a:t>Usnesení se oznamuje pouze znalci.</a:t>
            </a:r>
            <a:endParaRPr lang="cs-CZ" b="1" dirty="0"/>
          </a:p>
        </p:txBody>
      </p:sp>
      <p:sp>
        <p:nvSpPr>
          <p:cNvPr id="4" name="Zástupný symbol pro datum 3">
            <a:extLst>
              <a:ext uri="{FF2B5EF4-FFF2-40B4-BE49-F238E27FC236}">
                <a16:creationId xmlns:a16="http://schemas.microsoft.com/office/drawing/2014/main" id="{FC8EB020-6882-49F7-9C93-32ED88385148}"/>
              </a:ext>
            </a:extLst>
          </p:cNvPr>
          <p:cNvSpPr>
            <a:spLocks noGrp="1"/>
          </p:cNvSpPr>
          <p:nvPr>
            <p:ph type="dt" sz="half" idx="2"/>
          </p:nvPr>
        </p:nvSpPr>
        <p:spPr/>
        <p:txBody>
          <a:bodyPr/>
          <a:lstStyle/>
          <a:p>
            <a:fld id="{AB052ED1-4FDD-47A2-9A9D-B0CFAB749DE4}" type="datetime1">
              <a:rPr lang="cs-CZ" smtClean="0"/>
              <a:t>14.04.2023</a:t>
            </a:fld>
            <a:endParaRPr lang="cs-CZ"/>
          </a:p>
        </p:txBody>
      </p:sp>
      <p:sp>
        <p:nvSpPr>
          <p:cNvPr id="5" name="Zástupný symbol pro zápatí 4">
            <a:extLst>
              <a:ext uri="{FF2B5EF4-FFF2-40B4-BE49-F238E27FC236}">
                <a16:creationId xmlns:a16="http://schemas.microsoft.com/office/drawing/2014/main" id="{75482502-5B5A-451D-802D-2DCEC07CF7CA}"/>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3B08C893-3B32-400E-B188-D388A2537087}"/>
              </a:ext>
            </a:extLst>
          </p:cNvPr>
          <p:cNvSpPr>
            <a:spLocks noGrp="1"/>
          </p:cNvSpPr>
          <p:nvPr>
            <p:ph type="sldNum" sz="quarter" idx="4"/>
          </p:nvPr>
        </p:nvSpPr>
        <p:spPr/>
        <p:txBody>
          <a:bodyPr/>
          <a:lstStyle/>
          <a:p>
            <a:fld id="{55B195E7-E09C-4879-AB61-0F645C2C373E}" type="slidenum">
              <a:rPr lang="cs-CZ" smtClean="0"/>
              <a:t>49</a:t>
            </a:fld>
            <a:endParaRPr lang="cs-CZ"/>
          </a:p>
        </p:txBody>
      </p:sp>
    </p:spTree>
    <p:extLst>
      <p:ext uri="{BB962C8B-B14F-4D97-AF65-F5344CB8AC3E}">
        <p14:creationId xmlns:p14="http://schemas.microsoft.com/office/powerpoint/2010/main" val="46376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79CD6-E81B-4606-AC37-2BBF08C242FD}"/>
              </a:ext>
            </a:extLst>
          </p:cNvPr>
          <p:cNvSpPr>
            <a:spLocks noGrp="1"/>
          </p:cNvSpPr>
          <p:nvPr>
            <p:ph type="title"/>
          </p:nvPr>
        </p:nvSpPr>
        <p:spPr/>
        <p:txBody>
          <a:bodyPr>
            <a:normAutofit fontScale="90000"/>
          </a:bodyPr>
          <a:lstStyle/>
          <a:p>
            <a:r>
              <a:rPr lang="cs-CZ" b="1" dirty="0"/>
              <a:t>Úvod (2)</a:t>
            </a:r>
            <a:endParaRPr lang="cs-CZ" dirty="0"/>
          </a:p>
        </p:txBody>
      </p:sp>
      <p:sp>
        <p:nvSpPr>
          <p:cNvPr id="3" name="Zástupný symbol pro text 2">
            <a:extLst>
              <a:ext uri="{FF2B5EF4-FFF2-40B4-BE49-F238E27FC236}">
                <a16:creationId xmlns:a16="http://schemas.microsoft.com/office/drawing/2014/main" id="{A648236F-8F1E-44CF-87B6-B40F92E7C7E8}"/>
              </a:ext>
            </a:extLst>
          </p:cNvPr>
          <p:cNvSpPr>
            <a:spLocks noGrp="1"/>
          </p:cNvSpPr>
          <p:nvPr>
            <p:ph type="body" sz="quarter" idx="13"/>
          </p:nvPr>
        </p:nvSpPr>
        <p:spPr/>
        <p:txBody>
          <a:bodyPr/>
          <a:lstStyle/>
          <a:p>
            <a:pPr>
              <a:buFont typeface="Wingdings" panose="05000000000000000000" pitchFamily="2" charset="2"/>
              <a:buChar char="q"/>
            </a:pPr>
            <a:r>
              <a:rPr lang="cs-CZ" b="1" dirty="0"/>
              <a:t>Obecná úprava správního řízení v části druhé </a:t>
            </a:r>
            <a:r>
              <a:rPr lang="cs-CZ" b="1" dirty="0" err="1"/>
              <a:t>SpŘ</a:t>
            </a:r>
            <a:r>
              <a:rPr lang="cs-CZ" b="1" dirty="0"/>
              <a:t> (§§ 9 </a:t>
            </a:r>
            <a:r>
              <a:rPr lang="cs-CZ" b="1" dirty="0" err="1"/>
              <a:t>an</a:t>
            </a:r>
            <a:r>
              <a:rPr lang="cs-CZ" b="1" dirty="0"/>
              <a:t>.) </a:t>
            </a:r>
          </a:p>
          <a:p>
            <a:pPr>
              <a:buFont typeface="Wingdings" panose="05000000000000000000" pitchFamily="2" charset="2"/>
              <a:buChar char="q"/>
            </a:pPr>
            <a:r>
              <a:rPr lang="cs-CZ" b="1" dirty="0"/>
              <a:t>subsidiární použití ve vztahu k speciálním úpravám správního řízení</a:t>
            </a:r>
          </a:p>
          <a:p>
            <a:pPr>
              <a:buFont typeface="Wingdings" panose="05000000000000000000" pitchFamily="2" charset="2"/>
              <a:buChar char="q"/>
            </a:pPr>
            <a:r>
              <a:rPr lang="cs-CZ" b="1" dirty="0"/>
              <a:t>zde je zakotvena obecná úprava:</a:t>
            </a:r>
          </a:p>
          <a:p>
            <a:pPr>
              <a:buFont typeface="Wingdings" panose="05000000000000000000" pitchFamily="2" charset="2"/>
              <a:buChar char="q"/>
            </a:pPr>
            <a:r>
              <a:rPr lang="cs-CZ" b="1" dirty="0"/>
              <a:t>místní příslušnosti správních orgánů (§ 11)</a:t>
            </a:r>
          </a:p>
          <a:p>
            <a:pPr>
              <a:buFont typeface="Wingdings" panose="05000000000000000000" pitchFamily="2" charset="2"/>
              <a:buChar char="q"/>
            </a:pPr>
            <a:r>
              <a:rPr lang="cs-CZ" b="1" dirty="0"/>
              <a:t>postoupení pro nepříslušnost (§ 12)</a:t>
            </a:r>
          </a:p>
          <a:p>
            <a:pPr>
              <a:buFont typeface="Wingdings" panose="05000000000000000000" pitchFamily="2" charset="2"/>
              <a:buChar char="q"/>
            </a:pPr>
            <a:r>
              <a:rPr lang="cs-CZ" b="1" dirty="0"/>
              <a:t>dožádání (§ 13)</a:t>
            </a:r>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id="{59EDB40C-8D52-4FCF-A340-5F0FBCB60340}"/>
              </a:ext>
            </a:extLst>
          </p:cNvPr>
          <p:cNvSpPr>
            <a:spLocks noGrp="1"/>
          </p:cNvSpPr>
          <p:nvPr>
            <p:ph type="dt" sz="half" idx="2"/>
          </p:nvPr>
        </p:nvSpPr>
        <p:spPr/>
        <p:txBody>
          <a:bodyPr/>
          <a:lstStyle/>
          <a:p>
            <a:fld id="{3593E775-BA9F-4846-A136-2959C6D435A8}" type="datetime1">
              <a:rPr lang="cs-CZ" smtClean="0"/>
              <a:t>14.04.2023</a:t>
            </a:fld>
            <a:endParaRPr lang="cs-CZ"/>
          </a:p>
        </p:txBody>
      </p:sp>
      <p:sp>
        <p:nvSpPr>
          <p:cNvPr id="5" name="Zástupný symbol pro zápatí 4">
            <a:extLst>
              <a:ext uri="{FF2B5EF4-FFF2-40B4-BE49-F238E27FC236}">
                <a16:creationId xmlns:a16="http://schemas.microsoft.com/office/drawing/2014/main" id="{CBDB83C6-3E50-4F65-8EAB-EF0BE7FE9FEF}"/>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C80029D-1476-408A-BD78-B3486677770C}"/>
              </a:ext>
            </a:extLst>
          </p:cNvPr>
          <p:cNvSpPr>
            <a:spLocks noGrp="1"/>
          </p:cNvSpPr>
          <p:nvPr>
            <p:ph type="sldNum" sz="quarter" idx="4"/>
          </p:nvPr>
        </p:nvSpPr>
        <p:spPr/>
        <p:txBody>
          <a:bodyPr/>
          <a:lstStyle/>
          <a:p>
            <a:fld id="{55B195E7-E09C-4879-AB61-0F645C2C373E}" type="slidenum">
              <a:rPr lang="cs-CZ" smtClean="0"/>
              <a:t>5</a:t>
            </a:fld>
            <a:endParaRPr lang="cs-CZ"/>
          </a:p>
        </p:txBody>
      </p:sp>
    </p:spTree>
    <p:extLst>
      <p:ext uri="{BB962C8B-B14F-4D97-AF65-F5344CB8AC3E}">
        <p14:creationId xmlns:p14="http://schemas.microsoft.com/office/powerpoint/2010/main" val="1986481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5124A-9130-4C4B-9C1F-EEACC3851CBB}"/>
              </a:ext>
            </a:extLst>
          </p:cNvPr>
          <p:cNvSpPr>
            <a:spLocks noGrp="1"/>
          </p:cNvSpPr>
          <p:nvPr>
            <p:ph type="title"/>
          </p:nvPr>
        </p:nvSpPr>
        <p:spPr/>
        <p:txBody>
          <a:bodyPr>
            <a:normAutofit fontScale="90000"/>
          </a:bodyPr>
          <a:lstStyle/>
          <a:p>
            <a:r>
              <a:rPr lang="cs-CZ" b="1" dirty="0"/>
              <a:t>Důkaz znaleckým posudkem (2)</a:t>
            </a:r>
            <a:endParaRPr lang="cs-CZ" dirty="0"/>
          </a:p>
        </p:txBody>
      </p:sp>
      <p:sp>
        <p:nvSpPr>
          <p:cNvPr id="3" name="Zástupný symbol pro text 2">
            <a:extLst>
              <a:ext uri="{FF2B5EF4-FFF2-40B4-BE49-F238E27FC236}">
                <a16:creationId xmlns:a16="http://schemas.microsoft.com/office/drawing/2014/main" id="{49182DDE-E38E-41B3-A35A-C4A5BB82BE96}"/>
              </a:ext>
            </a:extLst>
          </p:cNvPr>
          <p:cNvSpPr>
            <a:spLocks noGrp="1"/>
          </p:cNvSpPr>
          <p:nvPr>
            <p:ph type="body" sz="quarter" idx="13"/>
          </p:nvPr>
        </p:nvSpPr>
        <p:spPr/>
        <p:txBody>
          <a:bodyPr/>
          <a:lstStyle/>
          <a:p>
            <a:pPr>
              <a:buFont typeface="Wingdings" panose="05000000000000000000" pitchFamily="2" charset="2"/>
              <a:buChar char="q"/>
            </a:pPr>
            <a:r>
              <a:rPr lang="cs-CZ" b="1" dirty="0"/>
              <a:t>O zamýšleném ustanovení znalce, popřípadě o ustanovení znalce správní orgán vhodným způsobem účastníky vyrozumí. Správní orgán znalci uloží, aby posudek vypracoval písemně a předložil mu jej ve lhůtě, kterou současně určí. Může znalce také vyslechnout.</a:t>
            </a:r>
          </a:p>
        </p:txBody>
      </p:sp>
      <p:sp>
        <p:nvSpPr>
          <p:cNvPr id="4" name="Zástupný symbol pro datum 3">
            <a:extLst>
              <a:ext uri="{FF2B5EF4-FFF2-40B4-BE49-F238E27FC236}">
                <a16:creationId xmlns:a16="http://schemas.microsoft.com/office/drawing/2014/main" id="{6C10A362-6ECC-4B08-97FF-3D1D4F1FEF30}"/>
              </a:ext>
            </a:extLst>
          </p:cNvPr>
          <p:cNvSpPr>
            <a:spLocks noGrp="1"/>
          </p:cNvSpPr>
          <p:nvPr>
            <p:ph type="dt" sz="half" idx="2"/>
          </p:nvPr>
        </p:nvSpPr>
        <p:spPr/>
        <p:txBody>
          <a:bodyPr/>
          <a:lstStyle/>
          <a:p>
            <a:fld id="{34B9C4CF-C592-4071-A0C8-0FEAE074EF36}" type="datetime1">
              <a:rPr lang="cs-CZ" smtClean="0"/>
              <a:t>14.04.2023</a:t>
            </a:fld>
            <a:endParaRPr lang="cs-CZ"/>
          </a:p>
        </p:txBody>
      </p:sp>
      <p:sp>
        <p:nvSpPr>
          <p:cNvPr id="5" name="Zástupný symbol pro zápatí 4">
            <a:extLst>
              <a:ext uri="{FF2B5EF4-FFF2-40B4-BE49-F238E27FC236}">
                <a16:creationId xmlns:a16="http://schemas.microsoft.com/office/drawing/2014/main" id="{C64C5E75-A6AE-4769-B94F-1B18DDF693E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CC6E37D8-0ACE-4F88-9CB7-C3264D0E5FFE}"/>
              </a:ext>
            </a:extLst>
          </p:cNvPr>
          <p:cNvSpPr>
            <a:spLocks noGrp="1"/>
          </p:cNvSpPr>
          <p:nvPr>
            <p:ph type="sldNum" sz="quarter" idx="4"/>
          </p:nvPr>
        </p:nvSpPr>
        <p:spPr/>
        <p:txBody>
          <a:bodyPr/>
          <a:lstStyle/>
          <a:p>
            <a:fld id="{55B195E7-E09C-4879-AB61-0F645C2C373E}" type="slidenum">
              <a:rPr lang="cs-CZ" smtClean="0"/>
              <a:t>50</a:t>
            </a:fld>
            <a:endParaRPr lang="cs-CZ"/>
          </a:p>
        </p:txBody>
      </p:sp>
    </p:spTree>
    <p:extLst>
      <p:ext uri="{BB962C8B-B14F-4D97-AF65-F5344CB8AC3E}">
        <p14:creationId xmlns:p14="http://schemas.microsoft.com/office/powerpoint/2010/main" val="2039373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C72AF-2B1B-4B9F-83D1-8BC83FDEFEC3}"/>
              </a:ext>
            </a:extLst>
          </p:cNvPr>
          <p:cNvSpPr>
            <a:spLocks noGrp="1"/>
          </p:cNvSpPr>
          <p:nvPr>
            <p:ph type="title"/>
          </p:nvPr>
        </p:nvSpPr>
        <p:spPr/>
        <p:txBody>
          <a:bodyPr>
            <a:normAutofit fontScale="90000"/>
          </a:bodyPr>
          <a:lstStyle/>
          <a:p>
            <a:pPr algn="ctr"/>
            <a:r>
              <a:rPr lang="cs-CZ" sz="4800" dirty="0"/>
              <a:t>Přerušení a zastavení </a:t>
            </a:r>
            <a:br>
              <a:rPr lang="cs-CZ" sz="4800" dirty="0"/>
            </a:br>
            <a:r>
              <a:rPr lang="cs-CZ" sz="4800" dirty="0"/>
              <a:t>řízení</a:t>
            </a:r>
          </a:p>
        </p:txBody>
      </p:sp>
      <p:sp>
        <p:nvSpPr>
          <p:cNvPr id="3" name="Zástupný symbol pro text 2">
            <a:extLst>
              <a:ext uri="{FF2B5EF4-FFF2-40B4-BE49-F238E27FC236}">
                <a16:creationId xmlns:a16="http://schemas.microsoft.com/office/drawing/2014/main" id="{9DC0FDFC-0255-440C-95C7-9991274C52B9}"/>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CC80E0F1-BD0D-4A50-9AD1-205B4727CF19}"/>
              </a:ext>
            </a:extLst>
          </p:cNvPr>
          <p:cNvSpPr>
            <a:spLocks noGrp="1"/>
          </p:cNvSpPr>
          <p:nvPr>
            <p:ph type="dt" sz="half" idx="2"/>
          </p:nvPr>
        </p:nvSpPr>
        <p:spPr/>
        <p:txBody>
          <a:bodyPr/>
          <a:lstStyle/>
          <a:p>
            <a:fld id="{81E1504E-43F5-4219-B64A-D39CF5BC8B05}" type="datetime1">
              <a:rPr lang="cs-CZ" smtClean="0"/>
              <a:t>14.04.2023</a:t>
            </a:fld>
            <a:endParaRPr lang="cs-CZ"/>
          </a:p>
        </p:txBody>
      </p:sp>
      <p:sp>
        <p:nvSpPr>
          <p:cNvPr id="5" name="Zástupný symbol pro zápatí 4">
            <a:extLst>
              <a:ext uri="{FF2B5EF4-FFF2-40B4-BE49-F238E27FC236}">
                <a16:creationId xmlns:a16="http://schemas.microsoft.com/office/drawing/2014/main" id="{B527F18B-B6AF-4D74-B8EA-5AEF222F7492}"/>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A5CD64F9-52F4-4D62-9B6E-DEEF5654B683}"/>
              </a:ext>
            </a:extLst>
          </p:cNvPr>
          <p:cNvSpPr>
            <a:spLocks noGrp="1"/>
          </p:cNvSpPr>
          <p:nvPr>
            <p:ph type="sldNum" sz="quarter" idx="4"/>
          </p:nvPr>
        </p:nvSpPr>
        <p:spPr/>
        <p:txBody>
          <a:bodyPr/>
          <a:lstStyle/>
          <a:p>
            <a:fld id="{55B195E7-E09C-4879-AB61-0F645C2C373E}" type="slidenum">
              <a:rPr lang="cs-CZ" smtClean="0"/>
              <a:t>51</a:t>
            </a:fld>
            <a:endParaRPr lang="cs-CZ"/>
          </a:p>
        </p:txBody>
      </p:sp>
    </p:spTree>
    <p:extLst>
      <p:ext uri="{BB962C8B-B14F-4D97-AF65-F5344CB8AC3E}">
        <p14:creationId xmlns:p14="http://schemas.microsoft.com/office/powerpoint/2010/main" val="25241891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F43752-EABD-4B19-893B-C9CAA0A57FD9}"/>
              </a:ext>
            </a:extLst>
          </p:cNvPr>
          <p:cNvSpPr>
            <a:spLocks noGrp="1"/>
          </p:cNvSpPr>
          <p:nvPr>
            <p:ph type="title"/>
          </p:nvPr>
        </p:nvSpPr>
        <p:spPr/>
        <p:txBody>
          <a:bodyPr>
            <a:normAutofit fontScale="90000"/>
          </a:bodyPr>
          <a:lstStyle/>
          <a:p>
            <a:r>
              <a:rPr lang="cs-CZ" b="1" dirty="0"/>
              <a:t>Přerušení řízení (1)</a:t>
            </a:r>
          </a:p>
        </p:txBody>
      </p:sp>
      <p:sp>
        <p:nvSpPr>
          <p:cNvPr id="3" name="Zástupný symbol pro text 2">
            <a:extLst>
              <a:ext uri="{FF2B5EF4-FFF2-40B4-BE49-F238E27FC236}">
                <a16:creationId xmlns:a16="http://schemas.microsoft.com/office/drawing/2014/main" id="{5641282B-6D0B-4FEB-8ED9-C94B7386FA25}"/>
              </a:ext>
            </a:extLst>
          </p:cNvPr>
          <p:cNvSpPr>
            <a:spLocks noGrp="1"/>
          </p:cNvSpPr>
          <p:nvPr>
            <p:ph type="body" sz="quarter" idx="13"/>
          </p:nvPr>
        </p:nvSpPr>
        <p:spPr/>
        <p:txBody>
          <a:bodyPr>
            <a:normAutofit fontScale="92500" lnSpcReduction="10000"/>
          </a:bodyPr>
          <a:lstStyle/>
          <a:p>
            <a:pPr>
              <a:buFont typeface="Wingdings" panose="05000000000000000000" pitchFamily="2" charset="2"/>
              <a:buChar char="q"/>
            </a:pPr>
            <a:r>
              <a:rPr lang="cs-CZ" b="1" dirty="0"/>
              <a:t>§ 64 (1) </a:t>
            </a:r>
            <a:r>
              <a:rPr lang="cs-CZ" b="1" dirty="0" err="1"/>
              <a:t>SpŘ</a:t>
            </a:r>
            <a:r>
              <a:rPr lang="cs-CZ" b="1" dirty="0"/>
              <a:t> stanovuje podmínky, kdy správní úřad může přerušit správní </a:t>
            </a:r>
            <a:r>
              <a:rPr lang="cs-CZ" b="1" dirty="0" err="1"/>
              <a:t>řížení</a:t>
            </a:r>
            <a:endParaRPr lang="cs-CZ" b="1" dirty="0"/>
          </a:p>
          <a:p>
            <a:pPr>
              <a:buFont typeface="Wingdings" panose="05000000000000000000" pitchFamily="2" charset="2"/>
              <a:buChar char="q"/>
            </a:pPr>
            <a:r>
              <a:rPr lang="cs-CZ" b="1" dirty="0"/>
              <a:t>§ 64 (2) </a:t>
            </a:r>
            <a:r>
              <a:rPr lang="cs-CZ" b="1" dirty="0" err="1"/>
              <a:t>SpŘ</a:t>
            </a:r>
            <a:r>
              <a:rPr lang="cs-CZ" b="1" dirty="0"/>
              <a:t> - v řízení o žádosti přeruší správní orgán řízení na požádání žadatele; jestliže je žadatelů více, může tak učinit jen za podmínky, že s přerušením souhlasí všichni</a:t>
            </a:r>
          </a:p>
          <a:p>
            <a:pPr>
              <a:buFont typeface="Wingdings" panose="05000000000000000000" pitchFamily="2" charset="2"/>
              <a:buChar char="q"/>
            </a:pPr>
            <a:r>
              <a:rPr lang="cs-CZ" b="1" dirty="0"/>
              <a:t>§ 64 (3) </a:t>
            </a:r>
            <a:r>
              <a:rPr lang="cs-CZ" b="1" dirty="0" err="1"/>
              <a:t>SpŘ</a:t>
            </a:r>
            <a:r>
              <a:rPr lang="cs-CZ" b="1" dirty="0"/>
              <a:t> - v</a:t>
            </a:r>
            <a:r>
              <a:rPr lang="cs-CZ" dirty="0"/>
              <a:t> </a:t>
            </a:r>
            <a:r>
              <a:rPr lang="cs-CZ" b="1" dirty="0"/>
              <a:t>řízení z moci úřední může správní orgán, není-li to v rozporu s veřejným zájmem, na požádání účastníka, pokud s tím všichni účastníci uvedení v § 27 odst. 1 písm. b) souhlasí, z důležitých důvodů přerušit řízení.</a:t>
            </a:r>
          </a:p>
        </p:txBody>
      </p:sp>
      <p:sp>
        <p:nvSpPr>
          <p:cNvPr id="4" name="Zástupný symbol pro datum 3">
            <a:extLst>
              <a:ext uri="{FF2B5EF4-FFF2-40B4-BE49-F238E27FC236}">
                <a16:creationId xmlns:a16="http://schemas.microsoft.com/office/drawing/2014/main" id="{FD8C5DB8-6B68-4114-894C-A5FA60BAE57F}"/>
              </a:ext>
            </a:extLst>
          </p:cNvPr>
          <p:cNvSpPr>
            <a:spLocks noGrp="1"/>
          </p:cNvSpPr>
          <p:nvPr>
            <p:ph type="dt" sz="half" idx="2"/>
          </p:nvPr>
        </p:nvSpPr>
        <p:spPr/>
        <p:txBody>
          <a:bodyPr/>
          <a:lstStyle/>
          <a:p>
            <a:fld id="{F653695D-8787-4589-9703-78810626D34C}" type="datetime1">
              <a:rPr lang="cs-CZ" smtClean="0"/>
              <a:t>14.04.2023</a:t>
            </a:fld>
            <a:endParaRPr lang="cs-CZ"/>
          </a:p>
        </p:txBody>
      </p:sp>
      <p:sp>
        <p:nvSpPr>
          <p:cNvPr id="5" name="Zástupný symbol pro zápatí 4">
            <a:extLst>
              <a:ext uri="{FF2B5EF4-FFF2-40B4-BE49-F238E27FC236}">
                <a16:creationId xmlns:a16="http://schemas.microsoft.com/office/drawing/2014/main" id="{53DD575B-9272-40DD-B6FB-C83C79FE5DD5}"/>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B4D1A62E-0FDE-4B52-B63A-5A5891DB3FB6}"/>
              </a:ext>
            </a:extLst>
          </p:cNvPr>
          <p:cNvSpPr>
            <a:spLocks noGrp="1"/>
          </p:cNvSpPr>
          <p:nvPr>
            <p:ph type="sldNum" sz="quarter" idx="4"/>
          </p:nvPr>
        </p:nvSpPr>
        <p:spPr/>
        <p:txBody>
          <a:bodyPr/>
          <a:lstStyle/>
          <a:p>
            <a:fld id="{55B195E7-E09C-4879-AB61-0F645C2C373E}" type="slidenum">
              <a:rPr lang="cs-CZ" smtClean="0"/>
              <a:t>52</a:t>
            </a:fld>
            <a:endParaRPr lang="cs-CZ"/>
          </a:p>
        </p:txBody>
      </p:sp>
    </p:spTree>
    <p:extLst>
      <p:ext uri="{BB962C8B-B14F-4D97-AF65-F5344CB8AC3E}">
        <p14:creationId xmlns:p14="http://schemas.microsoft.com/office/powerpoint/2010/main" val="38421443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3AD1BC-F45B-47B2-B26E-4B7199D53945}"/>
              </a:ext>
            </a:extLst>
          </p:cNvPr>
          <p:cNvSpPr>
            <a:spLocks noGrp="1"/>
          </p:cNvSpPr>
          <p:nvPr>
            <p:ph type="title"/>
          </p:nvPr>
        </p:nvSpPr>
        <p:spPr/>
        <p:txBody>
          <a:bodyPr>
            <a:normAutofit fontScale="90000"/>
          </a:bodyPr>
          <a:lstStyle/>
          <a:p>
            <a:r>
              <a:rPr lang="cs-CZ" b="1" dirty="0"/>
              <a:t>Přerušení řízení (2)</a:t>
            </a:r>
            <a:endParaRPr lang="cs-CZ" dirty="0"/>
          </a:p>
        </p:txBody>
      </p:sp>
      <p:sp>
        <p:nvSpPr>
          <p:cNvPr id="3" name="Zástupný symbol pro text 2">
            <a:extLst>
              <a:ext uri="{FF2B5EF4-FFF2-40B4-BE49-F238E27FC236}">
                <a16:creationId xmlns:a16="http://schemas.microsoft.com/office/drawing/2014/main" id="{87D6A55B-6EF3-4BE2-B944-D0825B74C257}"/>
              </a:ext>
            </a:extLst>
          </p:cNvPr>
          <p:cNvSpPr>
            <a:spLocks noGrp="1"/>
          </p:cNvSpPr>
          <p:nvPr>
            <p:ph type="body" sz="quarter" idx="13"/>
          </p:nvPr>
        </p:nvSpPr>
        <p:spPr/>
        <p:txBody>
          <a:bodyPr/>
          <a:lstStyle/>
          <a:p>
            <a:pPr>
              <a:buFont typeface="Wingdings" panose="05000000000000000000" pitchFamily="2" charset="2"/>
              <a:buChar char="q"/>
            </a:pPr>
            <a:r>
              <a:rPr lang="cs-CZ" b="1" dirty="0"/>
              <a:t>řízení lze přerušit na dobu nezbytně nutnou</a:t>
            </a:r>
          </a:p>
          <a:p>
            <a:pPr>
              <a:buFont typeface="Wingdings" panose="05000000000000000000" pitchFamily="2" charset="2"/>
              <a:buChar char="q"/>
            </a:pPr>
            <a:r>
              <a:rPr lang="cs-CZ" b="1" dirty="0"/>
              <a:t>při postupu podle § 64 (2) a (3) správní orgán při určení doby přerušení přihlíží k návrhu účastníka</a:t>
            </a:r>
          </a:p>
          <a:p>
            <a:pPr marL="0" indent="0">
              <a:buNone/>
            </a:pPr>
            <a:endParaRPr lang="cs-CZ" dirty="0"/>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id="{5FEA6F22-1E13-4CF3-925B-173F041BD381}"/>
              </a:ext>
            </a:extLst>
          </p:cNvPr>
          <p:cNvSpPr>
            <a:spLocks noGrp="1"/>
          </p:cNvSpPr>
          <p:nvPr>
            <p:ph type="dt" sz="half" idx="2"/>
          </p:nvPr>
        </p:nvSpPr>
        <p:spPr/>
        <p:txBody>
          <a:bodyPr/>
          <a:lstStyle/>
          <a:p>
            <a:fld id="{D4179B1C-7430-4DE7-843B-73D7594922C1}" type="datetime1">
              <a:rPr lang="cs-CZ" smtClean="0"/>
              <a:t>14.04.2023</a:t>
            </a:fld>
            <a:endParaRPr lang="cs-CZ"/>
          </a:p>
        </p:txBody>
      </p:sp>
      <p:sp>
        <p:nvSpPr>
          <p:cNvPr id="5" name="Zástupný symbol pro zápatí 4">
            <a:extLst>
              <a:ext uri="{FF2B5EF4-FFF2-40B4-BE49-F238E27FC236}">
                <a16:creationId xmlns:a16="http://schemas.microsoft.com/office/drawing/2014/main" id="{4014C149-C87A-442E-BC71-30CC73431EA0}"/>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FC5E284C-C9C1-4EA6-A6BF-1DA950E65C7E}"/>
              </a:ext>
            </a:extLst>
          </p:cNvPr>
          <p:cNvSpPr>
            <a:spLocks noGrp="1"/>
          </p:cNvSpPr>
          <p:nvPr>
            <p:ph type="sldNum" sz="quarter" idx="4"/>
          </p:nvPr>
        </p:nvSpPr>
        <p:spPr/>
        <p:txBody>
          <a:bodyPr/>
          <a:lstStyle/>
          <a:p>
            <a:fld id="{55B195E7-E09C-4879-AB61-0F645C2C373E}" type="slidenum">
              <a:rPr lang="cs-CZ" smtClean="0"/>
              <a:t>53</a:t>
            </a:fld>
            <a:endParaRPr lang="cs-CZ"/>
          </a:p>
        </p:txBody>
      </p:sp>
    </p:spTree>
    <p:extLst>
      <p:ext uri="{BB962C8B-B14F-4D97-AF65-F5344CB8AC3E}">
        <p14:creationId xmlns:p14="http://schemas.microsoft.com/office/powerpoint/2010/main" val="23639791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C92431-D02B-4A32-AAC3-30BFE606FDEC}"/>
              </a:ext>
            </a:extLst>
          </p:cNvPr>
          <p:cNvSpPr>
            <a:spLocks noGrp="1"/>
          </p:cNvSpPr>
          <p:nvPr>
            <p:ph type="title"/>
          </p:nvPr>
        </p:nvSpPr>
        <p:spPr/>
        <p:txBody>
          <a:bodyPr>
            <a:normAutofit fontScale="90000"/>
          </a:bodyPr>
          <a:lstStyle/>
          <a:p>
            <a:r>
              <a:rPr lang="cs-CZ" b="1" dirty="0"/>
              <a:t>Přerušení řízení (3)</a:t>
            </a:r>
            <a:endParaRPr lang="cs-CZ" dirty="0"/>
          </a:p>
        </p:txBody>
      </p:sp>
      <p:sp>
        <p:nvSpPr>
          <p:cNvPr id="3" name="Zástupný symbol pro text 2">
            <a:extLst>
              <a:ext uri="{FF2B5EF4-FFF2-40B4-BE49-F238E27FC236}">
                <a16:creationId xmlns:a16="http://schemas.microsoft.com/office/drawing/2014/main" id="{DAE5B2C5-FCD4-4DDD-8D55-C5CF5211EA65}"/>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 65 (1) </a:t>
            </a:r>
            <a:r>
              <a:rPr lang="cs-CZ" b="1" dirty="0" err="1"/>
              <a:t>SpŘ</a:t>
            </a:r>
            <a:r>
              <a:rPr lang="cs-CZ" b="1" dirty="0"/>
              <a:t> - po dobu přerušení řízení činí správní orgán a účastníci úkony, kterých je zapotřebí k odstranění důvodů přerušení. Správní orgán může rovněž činit úkony podle § 137 odst. 1 a § 138. </a:t>
            </a:r>
          </a:p>
          <a:p>
            <a:pPr>
              <a:buFont typeface="Wingdings" panose="05000000000000000000" pitchFamily="2" charset="2"/>
              <a:buChar char="q"/>
            </a:pPr>
            <a:r>
              <a:rPr lang="cs-CZ" b="1" dirty="0"/>
              <a:t>Lhůty týkající se provádění úkonů v řízení neběží. </a:t>
            </a:r>
          </a:p>
          <a:p>
            <a:pPr>
              <a:buFont typeface="Wingdings" panose="05000000000000000000" pitchFamily="2" charset="2"/>
              <a:buChar char="q"/>
            </a:pPr>
            <a:r>
              <a:rPr lang="cs-CZ" b="1" dirty="0"/>
              <a:t>Lhůta pro vydání rozhodnutí ve věci přestává běžet již dnem, kdy nastal některý z důvodů uvedených v § 64 odst. 1, a neskončí dříve než 15 dnů ode dne, kdy přerušení řízení skončilo.</a:t>
            </a:r>
          </a:p>
        </p:txBody>
      </p:sp>
      <p:sp>
        <p:nvSpPr>
          <p:cNvPr id="4" name="Zástupný symbol pro datum 3">
            <a:extLst>
              <a:ext uri="{FF2B5EF4-FFF2-40B4-BE49-F238E27FC236}">
                <a16:creationId xmlns:a16="http://schemas.microsoft.com/office/drawing/2014/main" id="{03DE1FBD-AC79-4976-8F60-34DB904AF6A8}"/>
              </a:ext>
            </a:extLst>
          </p:cNvPr>
          <p:cNvSpPr>
            <a:spLocks noGrp="1"/>
          </p:cNvSpPr>
          <p:nvPr>
            <p:ph type="dt" sz="half" idx="2"/>
          </p:nvPr>
        </p:nvSpPr>
        <p:spPr/>
        <p:txBody>
          <a:bodyPr/>
          <a:lstStyle/>
          <a:p>
            <a:fld id="{34EC7AA9-ECF5-4FCA-8F24-7608B3EC609C}" type="datetime1">
              <a:rPr lang="cs-CZ" smtClean="0"/>
              <a:t>14.04.2023</a:t>
            </a:fld>
            <a:endParaRPr lang="cs-CZ"/>
          </a:p>
        </p:txBody>
      </p:sp>
      <p:sp>
        <p:nvSpPr>
          <p:cNvPr id="5" name="Zástupný symbol pro zápatí 4">
            <a:extLst>
              <a:ext uri="{FF2B5EF4-FFF2-40B4-BE49-F238E27FC236}">
                <a16:creationId xmlns:a16="http://schemas.microsoft.com/office/drawing/2014/main" id="{53ED4A0E-790B-4A4B-ABCB-44F3F8BABBE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72B724C-316A-4F08-8474-1E2907B1DE6E}"/>
              </a:ext>
            </a:extLst>
          </p:cNvPr>
          <p:cNvSpPr>
            <a:spLocks noGrp="1"/>
          </p:cNvSpPr>
          <p:nvPr>
            <p:ph type="sldNum" sz="quarter" idx="4"/>
          </p:nvPr>
        </p:nvSpPr>
        <p:spPr/>
        <p:txBody>
          <a:bodyPr/>
          <a:lstStyle/>
          <a:p>
            <a:fld id="{55B195E7-E09C-4879-AB61-0F645C2C373E}" type="slidenum">
              <a:rPr lang="cs-CZ" smtClean="0"/>
              <a:t>54</a:t>
            </a:fld>
            <a:endParaRPr lang="cs-CZ"/>
          </a:p>
        </p:txBody>
      </p:sp>
    </p:spTree>
    <p:extLst>
      <p:ext uri="{BB962C8B-B14F-4D97-AF65-F5344CB8AC3E}">
        <p14:creationId xmlns:p14="http://schemas.microsoft.com/office/powerpoint/2010/main" val="2428983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7226BD-E9CC-4668-B04F-18BB7CB82CEF}"/>
              </a:ext>
            </a:extLst>
          </p:cNvPr>
          <p:cNvSpPr>
            <a:spLocks noGrp="1"/>
          </p:cNvSpPr>
          <p:nvPr>
            <p:ph type="title"/>
          </p:nvPr>
        </p:nvSpPr>
        <p:spPr/>
        <p:txBody>
          <a:bodyPr>
            <a:normAutofit fontScale="90000"/>
          </a:bodyPr>
          <a:lstStyle/>
          <a:p>
            <a:r>
              <a:rPr lang="cs-CZ" b="1" dirty="0"/>
              <a:t>Přerušení řízení (4)</a:t>
            </a:r>
            <a:endParaRPr lang="cs-CZ" dirty="0"/>
          </a:p>
        </p:txBody>
      </p:sp>
      <p:sp>
        <p:nvSpPr>
          <p:cNvPr id="3" name="Zástupný symbol pro text 2">
            <a:extLst>
              <a:ext uri="{FF2B5EF4-FFF2-40B4-BE49-F238E27FC236}">
                <a16:creationId xmlns:a16="http://schemas.microsoft.com/office/drawing/2014/main" id="{8D144BDA-5768-48FB-B2EE-80653A43B77A}"/>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 65 (2) </a:t>
            </a:r>
            <a:r>
              <a:rPr lang="cs-CZ" b="1" dirty="0" err="1"/>
              <a:t>SpŘ</a:t>
            </a:r>
            <a:r>
              <a:rPr lang="cs-CZ" b="1" dirty="0"/>
              <a:t> - správní orgán pokračuje v řízení, jakmile odpadne překážka, pro niž bylo řízení přerušeno, nebo uplyne lhůta určená správním orgánem </a:t>
            </a:r>
          </a:p>
          <a:p>
            <a:pPr>
              <a:buFont typeface="Wingdings" panose="05000000000000000000" pitchFamily="2" charset="2"/>
              <a:buChar char="q"/>
            </a:pPr>
            <a:r>
              <a:rPr lang="cs-CZ" b="1" dirty="0"/>
              <a:t>bylo-li řízení přerušeno podle § 64 (2) nebo (3), může v řízení správní orgán pokračovat též na požádání účastníka, který požádal o jeho přerušení. </a:t>
            </a:r>
          </a:p>
          <a:p>
            <a:pPr>
              <a:buFont typeface="Wingdings" panose="05000000000000000000" pitchFamily="2" charset="2"/>
              <a:buChar char="q"/>
            </a:pPr>
            <a:r>
              <a:rPr lang="cs-CZ" b="1" dirty="0"/>
              <a:t>o tom, že v řízení pokračuje, vyrozumí správní orgán účastníky a provede o tom záznam do spisu.</a:t>
            </a:r>
          </a:p>
        </p:txBody>
      </p:sp>
      <p:sp>
        <p:nvSpPr>
          <p:cNvPr id="4" name="Zástupný symbol pro datum 3">
            <a:extLst>
              <a:ext uri="{FF2B5EF4-FFF2-40B4-BE49-F238E27FC236}">
                <a16:creationId xmlns:a16="http://schemas.microsoft.com/office/drawing/2014/main" id="{560C303A-F22E-4F86-8A66-A87827F2AE43}"/>
              </a:ext>
            </a:extLst>
          </p:cNvPr>
          <p:cNvSpPr>
            <a:spLocks noGrp="1"/>
          </p:cNvSpPr>
          <p:nvPr>
            <p:ph type="dt" sz="half" idx="2"/>
          </p:nvPr>
        </p:nvSpPr>
        <p:spPr/>
        <p:txBody>
          <a:bodyPr/>
          <a:lstStyle/>
          <a:p>
            <a:fld id="{E9D2429D-4118-44BD-AC04-6CC512D43B58}" type="datetime1">
              <a:rPr lang="cs-CZ" smtClean="0"/>
              <a:t>14.04.2023</a:t>
            </a:fld>
            <a:endParaRPr lang="cs-CZ"/>
          </a:p>
        </p:txBody>
      </p:sp>
      <p:sp>
        <p:nvSpPr>
          <p:cNvPr id="5" name="Zástupný symbol pro zápatí 4">
            <a:extLst>
              <a:ext uri="{FF2B5EF4-FFF2-40B4-BE49-F238E27FC236}">
                <a16:creationId xmlns:a16="http://schemas.microsoft.com/office/drawing/2014/main" id="{A2B00A15-57E5-4B48-B7DC-F0158DBEAA42}"/>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97A7DC35-8887-4726-AFDF-44C989C3C680}"/>
              </a:ext>
            </a:extLst>
          </p:cNvPr>
          <p:cNvSpPr>
            <a:spLocks noGrp="1"/>
          </p:cNvSpPr>
          <p:nvPr>
            <p:ph type="sldNum" sz="quarter" idx="4"/>
          </p:nvPr>
        </p:nvSpPr>
        <p:spPr/>
        <p:txBody>
          <a:bodyPr/>
          <a:lstStyle/>
          <a:p>
            <a:fld id="{55B195E7-E09C-4879-AB61-0F645C2C373E}" type="slidenum">
              <a:rPr lang="cs-CZ" smtClean="0"/>
              <a:t>55</a:t>
            </a:fld>
            <a:endParaRPr lang="cs-CZ"/>
          </a:p>
        </p:txBody>
      </p:sp>
    </p:spTree>
    <p:extLst>
      <p:ext uri="{BB962C8B-B14F-4D97-AF65-F5344CB8AC3E}">
        <p14:creationId xmlns:p14="http://schemas.microsoft.com/office/powerpoint/2010/main" val="16753978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6FE84D-703E-415D-ABAB-4DA65A3DF5C5}"/>
              </a:ext>
            </a:extLst>
          </p:cNvPr>
          <p:cNvSpPr>
            <a:spLocks noGrp="1"/>
          </p:cNvSpPr>
          <p:nvPr>
            <p:ph type="title"/>
          </p:nvPr>
        </p:nvSpPr>
        <p:spPr/>
        <p:txBody>
          <a:bodyPr>
            <a:normAutofit fontScale="90000"/>
          </a:bodyPr>
          <a:lstStyle/>
          <a:p>
            <a:r>
              <a:rPr lang="cs-CZ" b="1" dirty="0"/>
              <a:t>Zastavení řízení (1)</a:t>
            </a:r>
          </a:p>
        </p:txBody>
      </p:sp>
      <p:sp>
        <p:nvSpPr>
          <p:cNvPr id="3" name="Zástupný symbol pro text 2">
            <a:extLst>
              <a:ext uri="{FF2B5EF4-FFF2-40B4-BE49-F238E27FC236}">
                <a16:creationId xmlns:a16="http://schemas.microsoft.com/office/drawing/2014/main" id="{55F63F5A-FEA2-4619-8DBC-26454F12DA9E}"/>
              </a:ext>
            </a:extLst>
          </p:cNvPr>
          <p:cNvSpPr>
            <a:spLocks noGrp="1"/>
          </p:cNvSpPr>
          <p:nvPr>
            <p:ph type="body" sz="quarter" idx="13"/>
          </p:nvPr>
        </p:nvSpPr>
        <p:spPr/>
        <p:txBody>
          <a:bodyPr>
            <a:normAutofit fontScale="92500" lnSpcReduction="20000"/>
          </a:bodyPr>
          <a:lstStyle/>
          <a:p>
            <a:pPr>
              <a:buFont typeface="Wingdings" panose="05000000000000000000" pitchFamily="2" charset="2"/>
              <a:buChar char="q"/>
            </a:pPr>
            <a:r>
              <a:rPr lang="cs-CZ" b="1" dirty="0"/>
              <a:t>§ 66 (1) </a:t>
            </a:r>
            <a:r>
              <a:rPr lang="cs-CZ" b="1" dirty="0" err="1"/>
              <a:t>SpŘ</a:t>
            </a:r>
            <a:r>
              <a:rPr lang="cs-CZ" b="1" dirty="0"/>
              <a:t> - řízení o žádosti správní orgán usnesením zastaví, jestliže:</a:t>
            </a:r>
          </a:p>
          <a:p>
            <a:pPr>
              <a:buFont typeface="Wingdings" panose="05000000000000000000" pitchFamily="2" charset="2"/>
              <a:buChar char="q"/>
            </a:pPr>
            <a:r>
              <a:rPr lang="cs-CZ" b="1" i="1" dirty="0"/>
              <a:t>a)</a:t>
            </a:r>
            <a:r>
              <a:rPr lang="cs-CZ" b="1" dirty="0"/>
              <a:t> žadatel vzal svou žádost zpět; jestliže je žadatelů více, musí se zpětvzetím souhlasit všichni žadatelé; ve sporném řízení správní orgán řízení nezastaví, pokud se zpětvzetím odpůrce z vážných důvodů nesouhlasí,</a:t>
            </a:r>
          </a:p>
          <a:p>
            <a:pPr>
              <a:buFont typeface="Wingdings" panose="05000000000000000000" pitchFamily="2" charset="2"/>
              <a:buChar char="q"/>
            </a:pPr>
            <a:r>
              <a:rPr lang="cs-CZ" b="1" i="1" dirty="0"/>
              <a:t>b)</a:t>
            </a:r>
            <a:r>
              <a:rPr lang="cs-CZ" b="1" dirty="0"/>
              <a:t> byla podána žádost zjevně právně nepřípustná,</a:t>
            </a:r>
          </a:p>
          <a:p>
            <a:pPr>
              <a:buFont typeface="Wingdings" panose="05000000000000000000" pitchFamily="2" charset="2"/>
              <a:buChar char="q"/>
            </a:pPr>
            <a:r>
              <a:rPr lang="cs-CZ" b="1" i="1" dirty="0"/>
              <a:t>c)</a:t>
            </a:r>
            <a:r>
              <a:rPr lang="cs-CZ" b="1" dirty="0"/>
              <a:t> žadatel v určené lhůtě neodstranil podstatné vady žádosti, které brání pokračování v řízení,</a:t>
            </a:r>
          </a:p>
          <a:p>
            <a:pPr>
              <a:buFont typeface="Wingdings" panose="05000000000000000000" pitchFamily="2" charset="2"/>
              <a:buChar char="q"/>
            </a:pPr>
            <a:r>
              <a:rPr lang="cs-CZ" b="1" i="1" dirty="0"/>
              <a:t>d)</a:t>
            </a:r>
            <a:r>
              <a:rPr lang="cs-CZ" b="1" dirty="0"/>
              <a:t> žadatel ve stanovené lhůtě nezaplatil správní poplatek, k jehož zaplacení byl v řízení povinen,</a:t>
            </a:r>
          </a:p>
          <a:p>
            <a:pPr>
              <a:buFont typeface="Wingdings" panose="05000000000000000000" pitchFamily="2" charset="2"/>
              <a:buChar char="q"/>
            </a:pPr>
            <a:endParaRPr lang="cs-CZ" b="1" dirty="0"/>
          </a:p>
        </p:txBody>
      </p:sp>
      <p:sp>
        <p:nvSpPr>
          <p:cNvPr id="4" name="Zástupný symbol pro datum 3">
            <a:extLst>
              <a:ext uri="{FF2B5EF4-FFF2-40B4-BE49-F238E27FC236}">
                <a16:creationId xmlns:a16="http://schemas.microsoft.com/office/drawing/2014/main" id="{17504552-F10C-46F3-997C-691A95B472A2}"/>
              </a:ext>
            </a:extLst>
          </p:cNvPr>
          <p:cNvSpPr>
            <a:spLocks noGrp="1"/>
          </p:cNvSpPr>
          <p:nvPr>
            <p:ph type="dt" sz="half" idx="2"/>
          </p:nvPr>
        </p:nvSpPr>
        <p:spPr/>
        <p:txBody>
          <a:bodyPr/>
          <a:lstStyle/>
          <a:p>
            <a:fld id="{C69DD063-E9F9-4A17-A0BD-1D5351C89E9C}" type="datetime1">
              <a:rPr lang="cs-CZ" smtClean="0"/>
              <a:t>14.04.2023</a:t>
            </a:fld>
            <a:endParaRPr lang="cs-CZ"/>
          </a:p>
        </p:txBody>
      </p:sp>
      <p:sp>
        <p:nvSpPr>
          <p:cNvPr id="5" name="Zástupný symbol pro zápatí 4">
            <a:extLst>
              <a:ext uri="{FF2B5EF4-FFF2-40B4-BE49-F238E27FC236}">
                <a16:creationId xmlns:a16="http://schemas.microsoft.com/office/drawing/2014/main" id="{F204592B-A91F-4D7B-A499-B5DABE259423}"/>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B38F9B74-7277-4FB1-BB1D-09AFAE373462}"/>
              </a:ext>
            </a:extLst>
          </p:cNvPr>
          <p:cNvSpPr>
            <a:spLocks noGrp="1"/>
          </p:cNvSpPr>
          <p:nvPr>
            <p:ph type="sldNum" sz="quarter" idx="4"/>
          </p:nvPr>
        </p:nvSpPr>
        <p:spPr/>
        <p:txBody>
          <a:bodyPr/>
          <a:lstStyle/>
          <a:p>
            <a:fld id="{55B195E7-E09C-4879-AB61-0F645C2C373E}" type="slidenum">
              <a:rPr lang="cs-CZ" smtClean="0"/>
              <a:t>56</a:t>
            </a:fld>
            <a:endParaRPr lang="cs-CZ"/>
          </a:p>
        </p:txBody>
      </p:sp>
    </p:spTree>
    <p:extLst>
      <p:ext uri="{BB962C8B-B14F-4D97-AF65-F5344CB8AC3E}">
        <p14:creationId xmlns:p14="http://schemas.microsoft.com/office/powerpoint/2010/main" val="19387458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5D78FE-5B83-40C7-A155-EC5E01655EDE}"/>
              </a:ext>
            </a:extLst>
          </p:cNvPr>
          <p:cNvSpPr>
            <a:spLocks noGrp="1"/>
          </p:cNvSpPr>
          <p:nvPr>
            <p:ph type="title"/>
          </p:nvPr>
        </p:nvSpPr>
        <p:spPr/>
        <p:txBody>
          <a:bodyPr>
            <a:normAutofit fontScale="90000"/>
          </a:bodyPr>
          <a:lstStyle/>
          <a:p>
            <a:r>
              <a:rPr lang="cs-CZ" b="1" dirty="0"/>
              <a:t>Zastavení řízení (2)</a:t>
            </a:r>
            <a:endParaRPr lang="cs-CZ" dirty="0"/>
          </a:p>
        </p:txBody>
      </p:sp>
      <p:sp>
        <p:nvSpPr>
          <p:cNvPr id="3" name="Zástupný symbol pro text 2">
            <a:extLst>
              <a:ext uri="{FF2B5EF4-FFF2-40B4-BE49-F238E27FC236}">
                <a16:creationId xmlns:a16="http://schemas.microsoft.com/office/drawing/2014/main" id="{546FF1D3-0E88-45ED-A9E8-F07CB1B47303}"/>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i="1" dirty="0"/>
              <a:t>e)</a:t>
            </a:r>
            <a:r>
              <a:rPr lang="cs-CZ" b="1" dirty="0"/>
              <a:t> zjistí překážku řízení podle § 48 odst. 1,</a:t>
            </a:r>
          </a:p>
          <a:p>
            <a:pPr>
              <a:buFont typeface="Wingdings" panose="05000000000000000000" pitchFamily="2" charset="2"/>
              <a:buChar char="q"/>
            </a:pPr>
            <a:r>
              <a:rPr lang="cs-CZ" b="1" i="1" dirty="0"/>
              <a:t>f)</a:t>
            </a:r>
            <a:r>
              <a:rPr lang="cs-CZ" b="1" dirty="0"/>
              <a:t> žadatel zemřel nebo zanikl, pokud v řízení nepokračují právní nástupci nebo pokud není více žadatelů, anebo zanikla-li věc nebo právo, kterého se řízení týká; řízení je zastaveno dnem, kdy se správní orgán o úmrtí nebo zániku žadatele nebo o zániku věci nebo práva dozvěděl,</a:t>
            </a:r>
          </a:p>
          <a:p>
            <a:pPr>
              <a:buFont typeface="Wingdings" panose="05000000000000000000" pitchFamily="2" charset="2"/>
              <a:buChar char="q"/>
            </a:pPr>
            <a:r>
              <a:rPr lang="cs-CZ" b="1" i="1" dirty="0"/>
              <a:t>g)</a:t>
            </a:r>
            <a:r>
              <a:rPr lang="cs-CZ" b="1" dirty="0"/>
              <a:t> žádost se stala zjevně bezpředmětnou,</a:t>
            </a:r>
          </a:p>
          <a:p>
            <a:pPr>
              <a:buFont typeface="Wingdings" panose="05000000000000000000" pitchFamily="2" charset="2"/>
              <a:buChar char="q"/>
            </a:pPr>
            <a:r>
              <a:rPr lang="cs-CZ" b="1" i="1" dirty="0"/>
              <a:t>h)</a:t>
            </a:r>
            <a:r>
              <a:rPr lang="cs-CZ" b="1" dirty="0"/>
              <a:t> z dalších důvodů stanovených zákonem.</a:t>
            </a:r>
          </a:p>
          <a:p>
            <a:pPr>
              <a:buFont typeface="Wingdings" panose="05000000000000000000" pitchFamily="2" charset="2"/>
              <a:buChar char="q"/>
            </a:pPr>
            <a:endParaRPr lang="cs-CZ" dirty="0"/>
          </a:p>
        </p:txBody>
      </p:sp>
      <p:sp>
        <p:nvSpPr>
          <p:cNvPr id="4" name="Zástupný symbol pro datum 3">
            <a:extLst>
              <a:ext uri="{FF2B5EF4-FFF2-40B4-BE49-F238E27FC236}">
                <a16:creationId xmlns:a16="http://schemas.microsoft.com/office/drawing/2014/main" id="{1E645497-3383-4D21-9F98-13056CE7F672}"/>
              </a:ext>
            </a:extLst>
          </p:cNvPr>
          <p:cNvSpPr>
            <a:spLocks noGrp="1"/>
          </p:cNvSpPr>
          <p:nvPr>
            <p:ph type="dt" sz="half" idx="2"/>
          </p:nvPr>
        </p:nvSpPr>
        <p:spPr/>
        <p:txBody>
          <a:bodyPr/>
          <a:lstStyle/>
          <a:p>
            <a:fld id="{718B27E3-0C0A-4459-AA46-5DD5A436BE32}" type="datetime1">
              <a:rPr lang="cs-CZ" smtClean="0"/>
              <a:t>14.04.2023</a:t>
            </a:fld>
            <a:endParaRPr lang="cs-CZ"/>
          </a:p>
        </p:txBody>
      </p:sp>
      <p:sp>
        <p:nvSpPr>
          <p:cNvPr id="5" name="Zástupný symbol pro zápatí 4">
            <a:extLst>
              <a:ext uri="{FF2B5EF4-FFF2-40B4-BE49-F238E27FC236}">
                <a16:creationId xmlns:a16="http://schemas.microsoft.com/office/drawing/2014/main" id="{6E168011-AD00-48AB-96AE-E191E5EEE446}"/>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41F06E2-44AC-4745-8B54-27F94B64E950}"/>
              </a:ext>
            </a:extLst>
          </p:cNvPr>
          <p:cNvSpPr>
            <a:spLocks noGrp="1"/>
          </p:cNvSpPr>
          <p:nvPr>
            <p:ph type="sldNum" sz="quarter" idx="4"/>
          </p:nvPr>
        </p:nvSpPr>
        <p:spPr/>
        <p:txBody>
          <a:bodyPr/>
          <a:lstStyle/>
          <a:p>
            <a:fld id="{55B195E7-E09C-4879-AB61-0F645C2C373E}" type="slidenum">
              <a:rPr lang="cs-CZ" smtClean="0"/>
              <a:t>57</a:t>
            </a:fld>
            <a:endParaRPr lang="cs-CZ"/>
          </a:p>
        </p:txBody>
      </p:sp>
    </p:spTree>
    <p:extLst>
      <p:ext uri="{BB962C8B-B14F-4D97-AF65-F5344CB8AC3E}">
        <p14:creationId xmlns:p14="http://schemas.microsoft.com/office/powerpoint/2010/main" val="33281540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4E8CC7-0E28-407F-8BEB-93B1BB81E2A7}"/>
              </a:ext>
            </a:extLst>
          </p:cNvPr>
          <p:cNvSpPr>
            <a:spLocks noGrp="1"/>
          </p:cNvSpPr>
          <p:nvPr>
            <p:ph type="title"/>
          </p:nvPr>
        </p:nvSpPr>
        <p:spPr/>
        <p:txBody>
          <a:bodyPr>
            <a:normAutofit fontScale="90000"/>
          </a:bodyPr>
          <a:lstStyle/>
          <a:p>
            <a:r>
              <a:rPr lang="cs-CZ" b="1" dirty="0"/>
              <a:t>Zastavení řízení (3)</a:t>
            </a:r>
            <a:endParaRPr lang="cs-CZ" dirty="0"/>
          </a:p>
        </p:txBody>
      </p:sp>
      <p:sp>
        <p:nvSpPr>
          <p:cNvPr id="3" name="Zástupný symbol pro text 2">
            <a:extLst>
              <a:ext uri="{FF2B5EF4-FFF2-40B4-BE49-F238E27FC236}">
                <a16:creationId xmlns:a16="http://schemas.microsoft.com/office/drawing/2014/main" id="{D6D9643A-78BD-4DE0-872E-DEC2D76073D8}"/>
              </a:ext>
            </a:extLst>
          </p:cNvPr>
          <p:cNvSpPr>
            <a:spLocks noGrp="1"/>
          </p:cNvSpPr>
          <p:nvPr>
            <p:ph type="body" sz="quarter" idx="13"/>
          </p:nvPr>
        </p:nvSpPr>
        <p:spPr/>
        <p:txBody>
          <a:bodyPr/>
          <a:lstStyle/>
          <a:p>
            <a:pPr>
              <a:buFont typeface="Wingdings" panose="05000000000000000000" pitchFamily="2" charset="2"/>
              <a:buChar char="q"/>
            </a:pPr>
            <a:r>
              <a:rPr lang="cs-CZ" b="1" dirty="0"/>
              <a:t>§ 66 (2) </a:t>
            </a:r>
            <a:r>
              <a:rPr lang="cs-CZ" b="1" dirty="0" err="1"/>
              <a:t>SpŘ</a:t>
            </a:r>
            <a:r>
              <a:rPr lang="cs-CZ" b="1" dirty="0"/>
              <a:t> - řízení vedené z moci úřední správní orgán usnesením zastaví, jestliže zjistí, že u některého správního orgánu již před zahájením tohoto řízení bylo zahájeno řízení v téže věci, nebo jestliže v řízení, ve kterém nemohou pokračovat právní nástupci, odpadl jeho důvod, zejména jestliže účastník zemřel nebo zanikl, anebo zanikla věc nebo právo, jehož se řízení týká. Toto usnesení se pouze poznamená do spisu.</a:t>
            </a:r>
          </a:p>
        </p:txBody>
      </p:sp>
      <p:sp>
        <p:nvSpPr>
          <p:cNvPr id="4" name="Zástupný symbol pro datum 3">
            <a:extLst>
              <a:ext uri="{FF2B5EF4-FFF2-40B4-BE49-F238E27FC236}">
                <a16:creationId xmlns:a16="http://schemas.microsoft.com/office/drawing/2014/main" id="{CA16ACD5-FBCE-4FF3-B3D0-74545E0D5A70}"/>
              </a:ext>
            </a:extLst>
          </p:cNvPr>
          <p:cNvSpPr>
            <a:spLocks noGrp="1"/>
          </p:cNvSpPr>
          <p:nvPr>
            <p:ph type="dt" sz="half" idx="2"/>
          </p:nvPr>
        </p:nvSpPr>
        <p:spPr/>
        <p:txBody>
          <a:bodyPr/>
          <a:lstStyle/>
          <a:p>
            <a:fld id="{9C52D1DB-071C-4383-A204-EF4556BA6459}" type="datetime1">
              <a:rPr lang="cs-CZ" smtClean="0"/>
              <a:t>14.04.2023</a:t>
            </a:fld>
            <a:endParaRPr lang="cs-CZ"/>
          </a:p>
        </p:txBody>
      </p:sp>
      <p:sp>
        <p:nvSpPr>
          <p:cNvPr id="5" name="Zástupný symbol pro zápatí 4">
            <a:extLst>
              <a:ext uri="{FF2B5EF4-FFF2-40B4-BE49-F238E27FC236}">
                <a16:creationId xmlns:a16="http://schemas.microsoft.com/office/drawing/2014/main" id="{7383B108-DB36-4762-8BCA-2E1ABFD8FFB6}"/>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59A7C91D-4DE2-430E-AE6D-2F6FC8407B3D}"/>
              </a:ext>
            </a:extLst>
          </p:cNvPr>
          <p:cNvSpPr>
            <a:spLocks noGrp="1"/>
          </p:cNvSpPr>
          <p:nvPr>
            <p:ph type="sldNum" sz="quarter" idx="4"/>
          </p:nvPr>
        </p:nvSpPr>
        <p:spPr/>
        <p:txBody>
          <a:bodyPr/>
          <a:lstStyle/>
          <a:p>
            <a:fld id="{55B195E7-E09C-4879-AB61-0F645C2C373E}" type="slidenum">
              <a:rPr lang="cs-CZ" smtClean="0"/>
              <a:t>58</a:t>
            </a:fld>
            <a:endParaRPr lang="cs-CZ"/>
          </a:p>
        </p:txBody>
      </p:sp>
    </p:spTree>
    <p:extLst>
      <p:ext uri="{BB962C8B-B14F-4D97-AF65-F5344CB8AC3E}">
        <p14:creationId xmlns:p14="http://schemas.microsoft.com/office/powerpoint/2010/main" val="10148512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6312E-FBD4-4783-99DC-19D8EC97D5EC}"/>
              </a:ext>
            </a:extLst>
          </p:cNvPr>
          <p:cNvSpPr>
            <a:spLocks noGrp="1"/>
          </p:cNvSpPr>
          <p:nvPr>
            <p:ph type="title"/>
          </p:nvPr>
        </p:nvSpPr>
        <p:spPr/>
        <p:txBody>
          <a:bodyPr>
            <a:normAutofit/>
          </a:bodyPr>
          <a:lstStyle/>
          <a:p>
            <a:pPr algn="ctr"/>
            <a:r>
              <a:rPr lang="cs-CZ" sz="4800" dirty="0"/>
              <a:t>rozhodnutí</a:t>
            </a:r>
          </a:p>
        </p:txBody>
      </p:sp>
      <p:sp>
        <p:nvSpPr>
          <p:cNvPr id="3" name="Zástupný symbol pro text 2">
            <a:extLst>
              <a:ext uri="{FF2B5EF4-FFF2-40B4-BE49-F238E27FC236}">
                <a16:creationId xmlns:a16="http://schemas.microsoft.com/office/drawing/2014/main" id="{43C7BE4E-0CA3-41F9-AF42-7D9DC047508C}"/>
              </a:ext>
            </a:extLst>
          </p:cNvPr>
          <p:cNvSpPr>
            <a:spLocks noGrp="1"/>
          </p:cNvSpPr>
          <p:nvPr>
            <p:ph type="body" idx="1"/>
          </p:nvPr>
        </p:nvSpPr>
        <p:spPr/>
        <p:txBody>
          <a:bodyPr/>
          <a:lstStyle/>
          <a:p>
            <a:r>
              <a:rPr lang="cs-CZ" b="1" dirty="0"/>
              <a:t>Vybrané otázky správního řízení v prvním stupni</a:t>
            </a:r>
            <a:endParaRPr lang="cs-CZ" dirty="0"/>
          </a:p>
        </p:txBody>
      </p:sp>
      <p:sp>
        <p:nvSpPr>
          <p:cNvPr id="4" name="Zástupný symbol pro datum 3">
            <a:extLst>
              <a:ext uri="{FF2B5EF4-FFF2-40B4-BE49-F238E27FC236}">
                <a16:creationId xmlns:a16="http://schemas.microsoft.com/office/drawing/2014/main" id="{340779F3-951A-4174-AF9E-A01767DBF766}"/>
              </a:ext>
            </a:extLst>
          </p:cNvPr>
          <p:cNvSpPr>
            <a:spLocks noGrp="1"/>
          </p:cNvSpPr>
          <p:nvPr>
            <p:ph type="dt" sz="half" idx="2"/>
          </p:nvPr>
        </p:nvSpPr>
        <p:spPr/>
        <p:txBody>
          <a:bodyPr/>
          <a:lstStyle/>
          <a:p>
            <a:fld id="{097428B1-51C2-4A17-9C8F-5B0DE39E330E}" type="datetime1">
              <a:rPr lang="cs-CZ" smtClean="0"/>
              <a:t>14.04.2023</a:t>
            </a:fld>
            <a:endParaRPr lang="cs-CZ"/>
          </a:p>
        </p:txBody>
      </p:sp>
      <p:sp>
        <p:nvSpPr>
          <p:cNvPr id="5" name="Zástupný symbol pro zápatí 4">
            <a:extLst>
              <a:ext uri="{FF2B5EF4-FFF2-40B4-BE49-F238E27FC236}">
                <a16:creationId xmlns:a16="http://schemas.microsoft.com/office/drawing/2014/main" id="{40C018D7-8266-4B00-9CB6-5C393AA12270}"/>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C247DCEC-8872-4A29-A9A2-CD88EA2D831C}"/>
              </a:ext>
            </a:extLst>
          </p:cNvPr>
          <p:cNvSpPr>
            <a:spLocks noGrp="1"/>
          </p:cNvSpPr>
          <p:nvPr>
            <p:ph type="sldNum" sz="quarter" idx="4"/>
          </p:nvPr>
        </p:nvSpPr>
        <p:spPr/>
        <p:txBody>
          <a:bodyPr/>
          <a:lstStyle/>
          <a:p>
            <a:fld id="{55B195E7-E09C-4879-AB61-0F645C2C373E}" type="slidenum">
              <a:rPr lang="cs-CZ" smtClean="0"/>
              <a:t>59</a:t>
            </a:fld>
            <a:endParaRPr lang="cs-CZ"/>
          </a:p>
        </p:txBody>
      </p:sp>
    </p:spTree>
    <p:extLst>
      <p:ext uri="{BB962C8B-B14F-4D97-AF65-F5344CB8AC3E}">
        <p14:creationId xmlns:p14="http://schemas.microsoft.com/office/powerpoint/2010/main" val="3895738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71484E-7D58-4690-8253-405BE2AC31C7}"/>
              </a:ext>
            </a:extLst>
          </p:cNvPr>
          <p:cNvSpPr>
            <a:spLocks noGrp="1"/>
          </p:cNvSpPr>
          <p:nvPr>
            <p:ph type="title"/>
          </p:nvPr>
        </p:nvSpPr>
        <p:spPr/>
        <p:txBody>
          <a:bodyPr>
            <a:normAutofit fontScale="90000"/>
          </a:bodyPr>
          <a:lstStyle/>
          <a:p>
            <a:r>
              <a:rPr lang="cs-CZ" b="1" dirty="0"/>
              <a:t>Úvod (3)</a:t>
            </a:r>
            <a:endParaRPr lang="cs-CZ" dirty="0"/>
          </a:p>
        </p:txBody>
      </p:sp>
      <p:sp>
        <p:nvSpPr>
          <p:cNvPr id="3" name="Zástupný symbol pro text 2">
            <a:extLst>
              <a:ext uri="{FF2B5EF4-FFF2-40B4-BE49-F238E27FC236}">
                <a16:creationId xmlns:a16="http://schemas.microsoft.com/office/drawing/2014/main" id="{52BE01E8-5152-4212-BE1B-A837A1162431}"/>
              </a:ext>
            </a:extLst>
          </p:cNvPr>
          <p:cNvSpPr>
            <a:spLocks noGrp="1"/>
          </p:cNvSpPr>
          <p:nvPr>
            <p:ph type="body" sz="quarter" idx="13"/>
          </p:nvPr>
        </p:nvSpPr>
        <p:spPr/>
        <p:txBody>
          <a:bodyPr/>
          <a:lstStyle/>
          <a:p>
            <a:pPr>
              <a:buFont typeface="Wingdings" panose="05000000000000000000" pitchFamily="2" charset="2"/>
              <a:buChar char="q"/>
            </a:pPr>
            <a:r>
              <a:rPr lang="cs-CZ" b="1" dirty="0"/>
              <a:t>Vyloučení z projednávání a rozhodování věci (§ 14)</a:t>
            </a:r>
          </a:p>
          <a:p>
            <a:pPr>
              <a:buFont typeface="Wingdings" panose="05000000000000000000" pitchFamily="2" charset="2"/>
              <a:buChar char="q"/>
            </a:pPr>
            <a:r>
              <a:rPr lang="cs-CZ" b="1" dirty="0"/>
              <a:t>Jednací jazyk (§ 16)</a:t>
            </a:r>
          </a:p>
          <a:p>
            <a:pPr>
              <a:buFont typeface="Wingdings" panose="05000000000000000000" pitchFamily="2" charset="2"/>
              <a:buChar char="q"/>
            </a:pPr>
            <a:r>
              <a:rPr lang="cs-CZ" b="1" dirty="0"/>
              <a:t>Doručování (§§ 19 – 26)</a:t>
            </a:r>
          </a:p>
          <a:p>
            <a:pPr>
              <a:buFont typeface="Wingdings" panose="05000000000000000000" pitchFamily="2" charset="2"/>
              <a:buChar char="q"/>
            </a:pPr>
            <a:r>
              <a:rPr lang="cs-CZ" b="1" dirty="0"/>
              <a:t>Účastníci správního řízení a jednání za ně (§§ 27 – 37)</a:t>
            </a:r>
          </a:p>
          <a:p>
            <a:pPr>
              <a:buFont typeface="Wingdings" panose="05000000000000000000" pitchFamily="2" charset="2"/>
              <a:buChar char="q"/>
            </a:pPr>
            <a:r>
              <a:rPr lang="cs-CZ" b="1" dirty="0"/>
              <a:t>Lhůty a počítání času (§§ 39 – 41)</a:t>
            </a:r>
          </a:p>
          <a:p>
            <a:pPr>
              <a:buFont typeface="Wingdings" panose="05000000000000000000" pitchFamily="2" charset="2"/>
              <a:buChar char="q"/>
            </a:pPr>
            <a:r>
              <a:rPr lang="cs-CZ" b="1" dirty="0"/>
              <a:t>Postup před zahájením řízení (§§ 42 – 43)</a:t>
            </a:r>
          </a:p>
        </p:txBody>
      </p:sp>
      <p:sp>
        <p:nvSpPr>
          <p:cNvPr id="4" name="Zástupný symbol pro datum 3">
            <a:extLst>
              <a:ext uri="{FF2B5EF4-FFF2-40B4-BE49-F238E27FC236}">
                <a16:creationId xmlns:a16="http://schemas.microsoft.com/office/drawing/2014/main" id="{83D16D11-5134-4784-9004-1E6ADC5661CF}"/>
              </a:ext>
            </a:extLst>
          </p:cNvPr>
          <p:cNvSpPr>
            <a:spLocks noGrp="1"/>
          </p:cNvSpPr>
          <p:nvPr>
            <p:ph type="dt" sz="half" idx="2"/>
          </p:nvPr>
        </p:nvSpPr>
        <p:spPr/>
        <p:txBody>
          <a:bodyPr/>
          <a:lstStyle/>
          <a:p>
            <a:fld id="{7B0452DD-7C22-44BA-9188-DF8C8A1DA05A}" type="datetime1">
              <a:rPr lang="cs-CZ" smtClean="0"/>
              <a:t>14.04.2023</a:t>
            </a:fld>
            <a:endParaRPr lang="cs-CZ"/>
          </a:p>
        </p:txBody>
      </p:sp>
      <p:sp>
        <p:nvSpPr>
          <p:cNvPr id="5" name="Zástupný symbol pro zápatí 4">
            <a:extLst>
              <a:ext uri="{FF2B5EF4-FFF2-40B4-BE49-F238E27FC236}">
                <a16:creationId xmlns:a16="http://schemas.microsoft.com/office/drawing/2014/main" id="{2763C09C-9348-43E1-9A89-180DFFB1F504}"/>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3B0C6B88-5B82-4AB4-BDC2-89649DB628A3}"/>
              </a:ext>
            </a:extLst>
          </p:cNvPr>
          <p:cNvSpPr>
            <a:spLocks noGrp="1"/>
          </p:cNvSpPr>
          <p:nvPr>
            <p:ph type="sldNum" sz="quarter" idx="4"/>
          </p:nvPr>
        </p:nvSpPr>
        <p:spPr/>
        <p:txBody>
          <a:bodyPr/>
          <a:lstStyle/>
          <a:p>
            <a:fld id="{55B195E7-E09C-4879-AB61-0F645C2C373E}" type="slidenum">
              <a:rPr lang="cs-CZ" smtClean="0"/>
              <a:t>6</a:t>
            </a:fld>
            <a:endParaRPr lang="cs-CZ"/>
          </a:p>
        </p:txBody>
      </p:sp>
    </p:spTree>
    <p:extLst>
      <p:ext uri="{BB962C8B-B14F-4D97-AF65-F5344CB8AC3E}">
        <p14:creationId xmlns:p14="http://schemas.microsoft.com/office/powerpoint/2010/main" val="33386128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C7EBC-94DA-413A-BC83-39EC94E47613}"/>
              </a:ext>
            </a:extLst>
          </p:cNvPr>
          <p:cNvSpPr>
            <a:spLocks noGrp="1"/>
          </p:cNvSpPr>
          <p:nvPr>
            <p:ph type="title"/>
          </p:nvPr>
        </p:nvSpPr>
        <p:spPr/>
        <p:txBody>
          <a:bodyPr>
            <a:normAutofit fontScale="90000"/>
          </a:bodyPr>
          <a:lstStyle/>
          <a:p>
            <a:r>
              <a:rPr lang="cs-CZ" b="1" dirty="0"/>
              <a:t>Rozhodnutí (1)</a:t>
            </a:r>
          </a:p>
        </p:txBody>
      </p:sp>
      <p:sp>
        <p:nvSpPr>
          <p:cNvPr id="3" name="Zástupný symbol pro text 2">
            <a:extLst>
              <a:ext uri="{FF2B5EF4-FFF2-40B4-BE49-F238E27FC236}">
                <a16:creationId xmlns:a16="http://schemas.microsoft.com/office/drawing/2014/main" id="{9F683085-BB58-4D94-8D7D-94C8BAD2AA3E}"/>
              </a:ext>
            </a:extLst>
          </p:cNvPr>
          <p:cNvSpPr>
            <a:spLocks noGrp="1"/>
          </p:cNvSpPr>
          <p:nvPr>
            <p:ph type="body" sz="quarter" idx="13"/>
          </p:nvPr>
        </p:nvSpPr>
        <p:spPr/>
        <p:txBody>
          <a:bodyPr>
            <a:normAutofit lnSpcReduction="10000"/>
          </a:bodyPr>
          <a:lstStyle/>
          <a:p>
            <a:pPr>
              <a:buFont typeface="Wingdings" panose="05000000000000000000" pitchFamily="2" charset="2"/>
              <a:buChar char="q"/>
            </a:pPr>
            <a:r>
              <a:rPr lang="cs-CZ" b="1" dirty="0"/>
              <a:t>§ 67 odst. 2 </a:t>
            </a:r>
            <a:r>
              <a:rPr lang="cs-CZ" b="1" dirty="0" err="1"/>
              <a:t>SpŘ</a:t>
            </a:r>
            <a:r>
              <a:rPr lang="cs-CZ" b="1" dirty="0"/>
              <a:t> - rozhodnutí se vyhotovuje v písemné formě. Rozhodnutí se písemně nevyhotovuje, stanoví-li tak zákon; výroková část takového rozhodnutí, podstatné části jeho odůvodnění a poučení o opravném prostředku se pouze vyhlásí a do spisu se učiní záznam, který obsahuje výrokovou část, odůvodnění, datum vydání, číslo jednací, datum vyhotovení, otisk úředního razítka, jméno, příjmení, funkci nebo služební číslo a podpis oprávněné úřední osoby.</a:t>
            </a:r>
          </a:p>
        </p:txBody>
      </p:sp>
      <p:sp>
        <p:nvSpPr>
          <p:cNvPr id="4" name="Zástupný symbol pro datum 3">
            <a:extLst>
              <a:ext uri="{FF2B5EF4-FFF2-40B4-BE49-F238E27FC236}">
                <a16:creationId xmlns:a16="http://schemas.microsoft.com/office/drawing/2014/main" id="{AB29A491-89D6-49E7-928F-2A2B9E82795D}"/>
              </a:ext>
            </a:extLst>
          </p:cNvPr>
          <p:cNvSpPr>
            <a:spLocks noGrp="1"/>
          </p:cNvSpPr>
          <p:nvPr>
            <p:ph type="dt" sz="half" idx="2"/>
          </p:nvPr>
        </p:nvSpPr>
        <p:spPr/>
        <p:txBody>
          <a:bodyPr/>
          <a:lstStyle/>
          <a:p>
            <a:fld id="{63D9FD97-0E4B-40F7-A5A3-812BF16E1C2E}" type="datetime1">
              <a:rPr lang="cs-CZ" smtClean="0"/>
              <a:t>14.04.2023</a:t>
            </a:fld>
            <a:endParaRPr lang="cs-CZ"/>
          </a:p>
        </p:txBody>
      </p:sp>
      <p:sp>
        <p:nvSpPr>
          <p:cNvPr id="5" name="Zástupný symbol pro zápatí 4">
            <a:extLst>
              <a:ext uri="{FF2B5EF4-FFF2-40B4-BE49-F238E27FC236}">
                <a16:creationId xmlns:a16="http://schemas.microsoft.com/office/drawing/2014/main" id="{046A687F-2FCE-4F5A-8739-66F1F9C266D4}"/>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2612844-F899-4D69-9F30-0BC52D897605}"/>
              </a:ext>
            </a:extLst>
          </p:cNvPr>
          <p:cNvSpPr>
            <a:spLocks noGrp="1"/>
          </p:cNvSpPr>
          <p:nvPr>
            <p:ph type="sldNum" sz="quarter" idx="4"/>
          </p:nvPr>
        </p:nvSpPr>
        <p:spPr/>
        <p:txBody>
          <a:bodyPr/>
          <a:lstStyle/>
          <a:p>
            <a:fld id="{55B195E7-E09C-4879-AB61-0F645C2C373E}" type="slidenum">
              <a:rPr lang="cs-CZ" smtClean="0"/>
              <a:t>60</a:t>
            </a:fld>
            <a:endParaRPr lang="cs-CZ"/>
          </a:p>
        </p:txBody>
      </p:sp>
    </p:spTree>
    <p:extLst>
      <p:ext uri="{BB962C8B-B14F-4D97-AF65-F5344CB8AC3E}">
        <p14:creationId xmlns:p14="http://schemas.microsoft.com/office/powerpoint/2010/main" val="2353953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CA0598-60A8-48A9-849F-3C348AED5BEF}"/>
              </a:ext>
            </a:extLst>
          </p:cNvPr>
          <p:cNvSpPr>
            <a:spLocks noGrp="1"/>
          </p:cNvSpPr>
          <p:nvPr>
            <p:ph type="title"/>
          </p:nvPr>
        </p:nvSpPr>
        <p:spPr/>
        <p:txBody>
          <a:bodyPr>
            <a:normAutofit fontScale="90000"/>
          </a:bodyPr>
          <a:lstStyle/>
          <a:p>
            <a:r>
              <a:rPr lang="cs-CZ" b="1" dirty="0"/>
              <a:t>Rozhodnutí (2)</a:t>
            </a:r>
            <a:endParaRPr lang="cs-CZ" dirty="0"/>
          </a:p>
        </p:txBody>
      </p:sp>
      <p:sp>
        <p:nvSpPr>
          <p:cNvPr id="3" name="Zástupný symbol pro text 2">
            <a:extLst>
              <a:ext uri="{FF2B5EF4-FFF2-40B4-BE49-F238E27FC236}">
                <a16:creationId xmlns:a16="http://schemas.microsoft.com/office/drawing/2014/main" id="{B56CE238-524D-403F-8DB6-07DA892ECCDC}"/>
              </a:ext>
            </a:extLst>
          </p:cNvPr>
          <p:cNvSpPr>
            <a:spLocks noGrp="1"/>
          </p:cNvSpPr>
          <p:nvPr>
            <p:ph type="body" sz="quarter" idx="13"/>
          </p:nvPr>
        </p:nvSpPr>
        <p:spPr/>
        <p:txBody>
          <a:bodyPr>
            <a:normAutofit/>
          </a:bodyPr>
          <a:lstStyle/>
          <a:p>
            <a:r>
              <a:rPr lang="cs-CZ" b="1" dirty="0"/>
              <a:t>§ 69 odst. 1 </a:t>
            </a:r>
            <a:r>
              <a:rPr lang="cs-CZ" b="1" dirty="0" err="1"/>
              <a:t>SpŘ</a:t>
            </a:r>
            <a:r>
              <a:rPr lang="cs-CZ" b="1" dirty="0"/>
              <a:t> - V písemném vyhotovení rozhodnutí se uvede označení "rozhodnutí" nebo jiné označení stanovené zákonem. Písemné vyhotovení rozhodnutí dále musí obsahovat označení správního orgánu, který rozhodnutí vydal, číslo jednací, datum vyhotovení, otisk úředního razítka, jméno, příjmení, funkci nebo služební číslo a podpis oprávněné úřední osoby. </a:t>
            </a:r>
          </a:p>
        </p:txBody>
      </p:sp>
      <p:sp>
        <p:nvSpPr>
          <p:cNvPr id="4" name="Zástupný symbol pro datum 3">
            <a:extLst>
              <a:ext uri="{FF2B5EF4-FFF2-40B4-BE49-F238E27FC236}">
                <a16:creationId xmlns:a16="http://schemas.microsoft.com/office/drawing/2014/main" id="{E83CAACC-D54E-4EE8-A840-CF790924D6DB}"/>
              </a:ext>
            </a:extLst>
          </p:cNvPr>
          <p:cNvSpPr>
            <a:spLocks noGrp="1"/>
          </p:cNvSpPr>
          <p:nvPr>
            <p:ph type="dt" sz="half" idx="2"/>
          </p:nvPr>
        </p:nvSpPr>
        <p:spPr/>
        <p:txBody>
          <a:bodyPr/>
          <a:lstStyle/>
          <a:p>
            <a:fld id="{0CE70858-2B3A-4E58-91A9-B1275B5D5556}" type="datetime1">
              <a:rPr lang="cs-CZ" smtClean="0"/>
              <a:t>14.04.2023</a:t>
            </a:fld>
            <a:endParaRPr lang="cs-CZ"/>
          </a:p>
        </p:txBody>
      </p:sp>
      <p:sp>
        <p:nvSpPr>
          <p:cNvPr id="5" name="Zástupný symbol pro zápatí 4">
            <a:extLst>
              <a:ext uri="{FF2B5EF4-FFF2-40B4-BE49-F238E27FC236}">
                <a16:creationId xmlns:a16="http://schemas.microsoft.com/office/drawing/2014/main" id="{E1EE73EF-66C6-4CDE-A0B0-6FCC553B116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287E3DF0-6B4A-4AB2-A24A-97DD4FBCC105}"/>
              </a:ext>
            </a:extLst>
          </p:cNvPr>
          <p:cNvSpPr>
            <a:spLocks noGrp="1"/>
          </p:cNvSpPr>
          <p:nvPr>
            <p:ph type="sldNum" sz="quarter" idx="4"/>
          </p:nvPr>
        </p:nvSpPr>
        <p:spPr/>
        <p:txBody>
          <a:bodyPr/>
          <a:lstStyle/>
          <a:p>
            <a:fld id="{55B195E7-E09C-4879-AB61-0F645C2C373E}" type="slidenum">
              <a:rPr lang="cs-CZ" smtClean="0"/>
              <a:t>61</a:t>
            </a:fld>
            <a:endParaRPr lang="cs-CZ"/>
          </a:p>
        </p:txBody>
      </p:sp>
    </p:spTree>
    <p:extLst>
      <p:ext uri="{BB962C8B-B14F-4D97-AF65-F5344CB8AC3E}">
        <p14:creationId xmlns:p14="http://schemas.microsoft.com/office/powerpoint/2010/main" val="5041323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E923E3-EF9B-4649-897D-2C4400AB92F2}"/>
              </a:ext>
            </a:extLst>
          </p:cNvPr>
          <p:cNvSpPr>
            <a:spLocks noGrp="1"/>
          </p:cNvSpPr>
          <p:nvPr>
            <p:ph type="title"/>
          </p:nvPr>
        </p:nvSpPr>
        <p:spPr/>
        <p:txBody>
          <a:bodyPr>
            <a:normAutofit fontScale="90000"/>
          </a:bodyPr>
          <a:lstStyle/>
          <a:p>
            <a:r>
              <a:rPr lang="cs-CZ" b="1" dirty="0"/>
              <a:t>Rozhodnutí (2)</a:t>
            </a:r>
            <a:endParaRPr lang="cs-CZ" dirty="0"/>
          </a:p>
        </p:txBody>
      </p:sp>
      <p:sp>
        <p:nvSpPr>
          <p:cNvPr id="3" name="Zástupný symbol pro text 2">
            <a:extLst>
              <a:ext uri="{FF2B5EF4-FFF2-40B4-BE49-F238E27FC236}">
                <a16:creationId xmlns:a16="http://schemas.microsoft.com/office/drawing/2014/main" id="{1C127101-4970-424F-A5D6-3B44845B77B0}"/>
              </a:ext>
            </a:extLst>
          </p:cNvPr>
          <p:cNvSpPr>
            <a:spLocks noGrp="1"/>
          </p:cNvSpPr>
          <p:nvPr>
            <p:ph type="body" sz="quarter" idx="13"/>
          </p:nvPr>
        </p:nvSpPr>
        <p:spPr/>
        <p:txBody>
          <a:bodyPr>
            <a:normAutofit fontScale="92500"/>
          </a:bodyPr>
          <a:lstStyle/>
          <a:p>
            <a:pPr>
              <a:buFont typeface="Wingdings" panose="05000000000000000000" pitchFamily="2" charset="2"/>
              <a:buChar char="q"/>
            </a:pPr>
            <a:r>
              <a:rPr lang="cs-CZ" b="1" dirty="0"/>
              <a:t>Rozhodnutí obsahuje výrokovou část, odůvodnění a poučení účastníků,</a:t>
            </a:r>
          </a:p>
          <a:p>
            <a:pPr>
              <a:buFont typeface="Wingdings" panose="05000000000000000000" pitchFamily="2" charset="2"/>
              <a:buChar char="q"/>
            </a:pPr>
            <a:r>
              <a:rPr lang="cs-CZ" b="1" dirty="0"/>
              <a:t>Odůvodnění rozhodnutí není třeba, jestliže správní orgán prvního stupně všem účastníkům v plném rozsahu vyhoví,</a:t>
            </a:r>
          </a:p>
          <a:p>
            <a:pPr>
              <a:buFont typeface="Wingdings" panose="05000000000000000000" pitchFamily="2" charset="2"/>
              <a:buChar char="q"/>
            </a:pPr>
            <a:r>
              <a:rPr lang="cs-CZ" b="1" dirty="0"/>
              <a:t>V poučení se uvede, zda je možné proti rozhodnutí podat odvolání, v jaké lhůtě je možno tak učinit, od kterého dne se tato lhůta počítá, který správní orgán o odvolání rozhoduje a u kterého správního orgánu se odvolání podává.</a:t>
            </a:r>
          </a:p>
        </p:txBody>
      </p:sp>
      <p:sp>
        <p:nvSpPr>
          <p:cNvPr id="4" name="Zástupný symbol pro datum 3">
            <a:extLst>
              <a:ext uri="{FF2B5EF4-FFF2-40B4-BE49-F238E27FC236}">
                <a16:creationId xmlns:a16="http://schemas.microsoft.com/office/drawing/2014/main" id="{08E1ED4A-CCAF-467D-BC34-570181D76721}"/>
              </a:ext>
            </a:extLst>
          </p:cNvPr>
          <p:cNvSpPr>
            <a:spLocks noGrp="1"/>
          </p:cNvSpPr>
          <p:nvPr>
            <p:ph type="dt" sz="half" idx="2"/>
          </p:nvPr>
        </p:nvSpPr>
        <p:spPr/>
        <p:txBody>
          <a:bodyPr/>
          <a:lstStyle/>
          <a:p>
            <a:fld id="{954DE04E-331E-496B-A9AC-0301C360309E}" type="datetime1">
              <a:rPr lang="cs-CZ" smtClean="0"/>
              <a:t>14.04.2023</a:t>
            </a:fld>
            <a:endParaRPr lang="cs-CZ"/>
          </a:p>
        </p:txBody>
      </p:sp>
      <p:sp>
        <p:nvSpPr>
          <p:cNvPr id="5" name="Zástupný symbol pro zápatí 4">
            <a:extLst>
              <a:ext uri="{FF2B5EF4-FFF2-40B4-BE49-F238E27FC236}">
                <a16:creationId xmlns:a16="http://schemas.microsoft.com/office/drawing/2014/main" id="{9762520C-9511-4C72-9560-CC950CF2C17F}"/>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30D81B15-F226-46A5-8A88-EEAAA409CE88}"/>
              </a:ext>
            </a:extLst>
          </p:cNvPr>
          <p:cNvSpPr>
            <a:spLocks noGrp="1"/>
          </p:cNvSpPr>
          <p:nvPr>
            <p:ph type="sldNum" sz="quarter" idx="4"/>
          </p:nvPr>
        </p:nvSpPr>
        <p:spPr/>
        <p:txBody>
          <a:bodyPr/>
          <a:lstStyle/>
          <a:p>
            <a:fld id="{55B195E7-E09C-4879-AB61-0F645C2C373E}" type="slidenum">
              <a:rPr lang="cs-CZ" smtClean="0"/>
              <a:t>62</a:t>
            </a:fld>
            <a:endParaRPr lang="cs-CZ"/>
          </a:p>
        </p:txBody>
      </p:sp>
    </p:spTree>
    <p:extLst>
      <p:ext uri="{BB962C8B-B14F-4D97-AF65-F5344CB8AC3E}">
        <p14:creationId xmlns:p14="http://schemas.microsoft.com/office/powerpoint/2010/main" val="35459285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0884AE-FD52-41BB-97AF-1BAF81D60778}"/>
              </a:ext>
            </a:extLst>
          </p:cNvPr>
          <p:cNvSpPr>
            <a:spLocks noGrp="1"/>
          </p:cNvSpPr>
          <p:nvPr>
            <p:ph type="title"/>
          </p:nvPr>
        </p:nvSpPr>
        <p:spPr/>
        <p:txBody>
          <a:bodyPr>
            <a:normAutofit fontScale="90000"/>
          </a:bodyPr>
          <a:lstStyle/>
          <a:p>
            <a:r>
              <a:rPr lang="cs-CZ" b="1" dirty="0"/>
              <a:t>Rozhodnutí (3)</a:t>
            </a:r>
            <a:endParaRPr lang="cs-CZ" dirty="0"/>
          </a:p>
        </p:txBody>
      </p:sp>
      <p:sp>
        <p:nvSpPr>
          <p:cNvPr id="3" name="Zástupný symbol pro text 2">
            <a:extLst>
              <a:ext uri="{FF2B5EF4-FFF2-40B4-BE49-F238E27FC236}">
                <a16:creationId xmlns:a16="http://schemas.microsoft.com/office/drawing/2014/main" id="{253590AF-3BC8-451F-A712-22424D81F3C6}"/>
              </a:ext>
            </a:extLst>
          </p:cNvPr>
          <p:cNvSpPr>
            <a:spLocks noGrp="1"/>
          </p:cNvSpPr>
          <p:nvPr>
            <p:ph type="body" sz="quarter" idx="13"/>
          </p:nvPr>
        </p:nvSpPr>
        <p:spPr/>
        <p:txBody>
          <a:bodyPr/>
          <a:lstStyle/>
          <a:p>
            <a:pPr>
              <a:buFont typeface="Wingdings" panose="05000000000000000000" pitchFamily="2" charset="2"/>
              <a:buChar char="q"/>
            </a:pPr>
            <a:r>
              <a:rPr lang="cs-CZ" b="1" dirty="0"/>
              <a:t>Pokud odvolání nemá odkladný účinek, musí být tato skutečnost v poučení uvedena.</a:t>
            </a:r>
          </a:p>
        </p:txBody>
      </p:sp>
      <p:sp>
        <p:nvSpPr>
          <p:cNvPr id="4" name="Zástupný symbol pro datum 3">
            <a:extLst>
              <a:ext uri="{FF2B5EF4-FFF2-40B4-BE49-F238E27FC236}">
                <a16:creationId xmlns:a16="http://schemas.microsoft.com/office/drawing/2014/main" id="{39BBDB56-756A-401E-A09F-E86652F4210F}"/>
              </a:ext>
            </a:extLst>
          </p:cNvPr>
          <p:cNvSpPr>
            <a:spLocks noGrp="1"/>
          </p:cNvSpPr>
          <p:nvPr>
            <p:ph type="dt" sz="half" idx="2"/>
          </p:nvPr>
        </p:nvSpPr>
        <p:spPr/>
        <p:txBody>
          <a:bodyPr/>
          <a:lstStyle/>
          <a:p>
            <a:fld id="{EC469BD1-D1AC-44A8-AD02-8C335A7FB47D}" type="datetime1">
              <a:rPr lang="cs-CZ" smtClean="0"/>
              <a:t>14.04.2023</a:t>
            </a:fld>
            <a:endParaRPr lang="cs-CZ"/>
          </a:p>
        </p:txBody>
      </p:sp>
      <p:sp>
        <p:nvSpPr>
          <p:cNvPr id="5" name="Zástupný symbol pro zápatí 4">
            <a:extLst>
              <a:ext uri="{FF2B5EF4-FFF2-40B4-BE49-F238E27FC236}">
                <a16:creationId xmlns:a16="http://schemas.microsoft.com/office/drawing/2014/main" id="{ED11BA0E-A343-419D-BDDF-1135242B2A26}"/>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721B9B82-6D33-4B9B-80B0-D937D76999AE}"/>
              </a:ext>
            </a:extLst>
          </p:cNvPr>
          <p:cNvSpPr>
            <a:spLocks noGrp="1"/>
          </p:cNvSpPr>
          <p:nvPr>
            <p:ph type="sldNum" sz="quarter" idx="4"/>
          </p:nvPr>
        </p:nvSpPr>
        <p:spPr/>
        <p:txBody>
          <a:bodyPr/>
          <a:lstStyle/>
          <a:p>
            <a:fld id="{55B195E7-E09C-4879-AB61-0F645C2C373E}" type="slidenum">
              <a:rPr lang="cs-CZ" smtClean="0"/>
              <a:t>63</a:t>
            </a:fld>
            <a:endParaRPr lang="cs-CZ"/>
          </a:p>
        </p:txBody>
      </p:sp>
    </p:spTree>
    <p:extLst>
      <p:ext uri="{BB962C8B-B14F-4D97-AF65-F5344CB8AC3E}">
        <p14:creationId xmlns:p14="http://schemas.microsoft.com/office/powerpoint/2010/main" val="13608354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E6131-7F50-40B3-A12B-EA8B17A42BFB}"/>
              </a:ext>
            </a:extLst>
          </p:cNvPr>
          <p:cNvSpPr>
            <a:spLocks noGrp="1"/>
          </p:cNvSpPr>
          <p:nvPr>
            <p:ph type="title"/>
          </p:nvPr>
        </p:nvSpPr>
        <p:spPr/>
        <p:txBody>
          <a:bodyPr>
            <a:normAutofit fontScale="90000"/>
          </a:bodyPr>
          <a:lstStyle/>
          <a:p>
            <a:r>
              <a:rPr lang="cs-CZ" dirty="0"/>
              <a:t>Otázky z KLP k problematice (1)</a:t>
            </a:r>
          </a:p>
        </p:txBody>
      </p:sp>
      <p:sp>
        <p:nvSpPr>
          <p:cNvPr id="3" name="Zástupný text 2">
            <a:extLst>
              <a:ext uri="{FF2B5EF4-FFF2-40B4-BE49-F238E27FC236}">
                <a16:creationId xmlns:a16="http://schemas.microsoft.com/office/drawing/2014/main" id="{E340C8D4-74C3-4AA6-80DD-224ED758D4FD}"/>
              </a:ext>
            </a:extLst>
          </p:cNvPr>
          <p:cNvSpPr>
            <a:spLocks noGrp="1"/>
          </p:cNvSpPr>
          <p:nvPr>
            <p:ph type="body" sz="quarter" idx="13"/>
          </p:nvPr>
        </p:nvSpPr>
        <p:spPr/>
        <p:txBody>
          <a:bodyPr/>
          <a:lstStyle/>
          <a:p>
            <a:r>
              <a:rPr lang="cs-CZ" dirty="0"/>
              <a:t>2/2017, </a:t>
            </a:r>
            <a:r>
              <a:rPr lang="cs-CZ" dirty="0" err="1"/>
              <a:t>ot</a:t>
            </a:r>
            <a:r>
              <a:rPr lang="cs-CZ" dirty="0"/>
              <a:t>. č. 4:</a:t>
            </a:r>
          </a:p>
          <a:p>
            <a:r>
              <a:rPr lang="cs-CZ" i="1" dirty="0"/>
              <a:t>Jakým způsobem by měl stavební úřad reagovat na žádost obce X. o vydání územního rozhodnutí o ochranném pásmu místní komunikace I. třídy? </a:t>
            </a:r>
          </a:p>
          <a:p>
            <a:r>
              <a:rPr lang="cs-CZ" dirty="0"/>
              <a:t>Řešení - § 66 odst. 1 písm. b) správního řádu – žádost byla zjevně právně nepřípustná (ochranné pásmo již v území existovalo v důsledku pravomocného </a:t>
            </a:r>
            <a:r>
              <a:rPr lang="cs-CZ" dirty="0" err="1"/>
              <a:t>úz</a:t>
            </a:r>
            <a:r>
              <a:rPr lang="cs-CZ" dirty="0"/>
              <a:t>. rozhodnutí)</a:t>
            </a:r>
          </a:p>
        </p:txBody>
      </p:sp>
      <p:sp>
        <p:nvSpPr>
          <p:cNvPr id="4" name="Zástupný symbol pro datum 3">
            <a:extLst>
              <a:ext uri="{FF2B5EF4-FFF2-40B4-BE49-F238E27FC236}">
                <a16:creationId xmlns:a16="http://schemas.microsoft.com/office/drawing/2014/main" id="{C1625D33-D486-445C-B2BE-144490E52D57}"/>
              </a:ext>
            </a:extLst>
          </p:cNvPr>
          <p:cNvSpPr>
            <a:spLocks noGrp="1"/>
          </p:cNvSpPr>
          <p:nvPr>
            <p:ph type="dt" sz="half" idx="2"/>
          </p:nvPr>
        </p:nvSpPr>
        <p:spPr/>
        <p:txBody>
          <a:bodyPr/>
          <a:lstStyle/>
          <a:p>
            <a:fld id="{AA220913-6445-4492-BF1E-2D3F3CB3FC65}" type="datetime1">
              <a:rPr lang="cs-CZ" smtClean="0"/>
              <a:t>14.04.2023</a:t>
            </a:fld>
            <a:endParaRPr lang="cs-CZ"/>
          </a:p>
        </p:txBody>
      </p:sp>
      <p:sp>
        <p:nvSpPr>
          <p:cNvPr id="5" name="Zástupný symbol pro zápatí 4">
            <a:extLst>
              <a:ext uri="{FF2B5EF4-FFF2-40B4-BE49-F238E27FC236}">
                <a16:creationId xmlns:a16="http://schemas.microsoft.com/office/drawing/2014/main" id="{619985DF-522B-4A05-8DCC-12E67063628C}"/>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8B01EAC9-CF54-485F-9415-D60475B25EE3}"/>
              </a:ext>
            </a:extLst>
          </p:cNvPr>
          <p:cNvSpPr>
            <a:spLocks noGrp="1"/>
          </p:cNvSpPr>
          <p:nvPr>
            <p:ph type="sldNum" sz="quarter" idx="4"/>
          </p:nvPr>
        </p:nvSpPr>
        <p:spPr/>
        <p:txBody>
          <a:bodyPr/>
          <a:lstStyle/>
          <a:p>
            <a:fld id="{55B195E7-E09C-4879-AB61-0F645C2C373E}" type="slidenum">
              <a:rPr lang="cs-CZ" smtClean="0"/>
              <a:t>64</a:t>
            </a:fld>
            <a:endParaRPr lang="cs-CZ"/>
          </a:p>
        </p:txBody>
      </p:sp>
    </p:spTree>
    <p:extLst>
      <p:ext uri="{BB962C8B-B14F-4D97-AF65-F5344CB8AC3E}">
        <p14:creationId xmlns:p14="http://schemas.microsoft.com/office/powerpoint/2010/main" val="15103144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3"/>
          </p:nvPr>
        </p:nvSpPr>
        <p:spPr/>
        <p:txBody>
          <a:bodyPr>
            <a:normAutofit fontScale="92500"/>
          </a:bodyPr>
          <a:lstStyle/>
          <a:p>
            <a:r>
              <a:rPr lang="cs-CZ" dirty="0">
                <a:hlinkClick r:id="rId2"/>
              </a:rPr>
              <a:t>Jakub.Handrlica@prf.cuni.cz</a:t>
            </a:r>
            <a:r>
              <a:rPr lang="cs-CZ" dirty="0"/>
              <a:t> </a:t>
            </a:r>
          </a:p>
        </p:txBody>
      </p:sp>
      <p:sp>
        <p:nvSpPr>
          <p:cNvPr id="6" name="Zástupný symbol pro číslo snímku 5"/>
          <p:cNvSpPr>
            <a:spLocks noGrp="1"/>
          </p:cNvSpPr>
          <p:nvPr>
            <p:ph type="sldNum" sz="quarter" idx="12"/>
          </p:nvPr>
        </p:nvSpPr>
        <p:spPr/>
        <p:txBody>
          <a:bodyPr/>
          <a:lstStyle/>
          <a:p>
            <a:fld id="{55B195E7-E09C-4879-AB61-0F645C2C373E}" type="slidenum">
              <a:rPr lang="cs-CZ" smtClean="0"/>
              <a:t>65</a:t>
            </a:fld>
            <a:endParaRPr lang="cs-CZ"/>
          </a:p>
        </p:txBody>
      </p:sp>
      <p:sp>
        <p:nvSpPr>
          <p:cNvPr id="4" name="Zástupný symbol pro datum 3"/>
          <p:cNvSpPr>
            <a:spLocks noGrp="1"/>
          </p:cNvSpPr>
          <p:nvPr>
            <p:ph type="dt" sz="half" idx="10"/>
          </p:nvPr>
        </p:nvSpPr>
        <p:spPr/>
        <p:txBody>
          <a:bodyPr/>
          <a:lstStyle/>
          <a:p>
            <a:fld id="{93A4CCD1-2376-43E9-BD7B-AC19F204FA07}" type="datetime1">
              <a:rPr lang="cs-CZ" smtClean="0"/>
              <a:t>14.04.2023</a:t>
            </a:fld>
            <a:endParaRPr lang="cs-CZ"/>
          </a:p>
        </p:txBody>
      </p:sp>
      <p:sp>
        <p:nvSpPr>
          <p:cNvPr id="5" name="Zástupný symbol pro zápatí 4"/>
          <p:cNvSpPr>
            <a:spLocks noGrp="1"/>
          </p:cNvSpPr>
          <p:nvPr>
            <p:ph type="ftr" sz="quarter" idx="11"/>
          </p:nvPr>
        </p:nvSpPr>
        <p:spPr/>
        <p:txBody>
          <a:bodyPr/>
          <a:lstStyle/>
          <a:p>
            <a:r>
              <a:rPr lang="cs-CZ"/>
              <a:t>Prof. JUDr. Jakub Handrlica Ph.D.</a:t>
            </a:r>
          </a:p>
        </p:txBody>
      </p:sp>
    </p:spTree>
    <p:extLst>
      <p:ext uri="{BB962C8B-B14F-4D97-AF65-F5344CB8AC3E}">
        <p14:creationId xmlns:p14="http://schemas.microsoft.com/office/powerpoint/2010/main" val="549637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E70588-77A5-41FE-A4AA-340211C96A85}"/>
              </a:ext>
            </a:extLst>
          </p:cNvPr>
          <p:cNvSpPr>
            <a:spLocks noGrp="1"/>
          </p:cNvSpPr>
          <p:nvPr>
            <p:ph type="title"/>
          </p:nvPr>
        </p:nvSpPr>
        <p:spPr/>
        <p:txBody>
          <a:bodyPr>
            <a:normAutofit fontScale="90000"/>
          </a:bodyPr>
          <a:lstStyle/>
          <a:p>
            <a:r>
              <a:rPr lang="cs-CZ" b="1" dirty="0"/>
              <a:t>Úvod (4)</a:t>
            </a:r>
            <a:endParaRPr lang="cs-CZ" dirty="0"/>
          </a:p>
        </p:txBody>
      </p:sp>
      <p:sp>
        <p:nvSpPr>
          <p:cNvPr id="3" name="Zástupný symbol pro text 2">
            <a:extLst>
              <a:ext uri="{FF2B5EF4-FFF2-40B4-BE49-F238E27FC236}">
                <a16:creationId xmlns:a16="http://schemas.microsoft.com/office/drawing/2014/main" id="{096A3B75-83BC-46B0-8A80-464660B9A127}"/>
              </a:ext>
            </a:extLst>
          </p:cNvPr>
          <p:cNvSpPr>
            <a:spLocks noGrp="1"/>
          </p:cNvSpPr>
          <p:nvPr>
            <p:ph type="body" sz="quarter" idx="13"/>
          </p:nvPr>
        </p:nvSpPr>
        <p:spPr/>
        <p:txBody>
          <a:bodyPr/>
          <a:lstStyle/>
          <a:p>
            <a:pPr>
              <a:buFont typeface="Wingdings" panose="05000000000000000000" pitchFamily="2" charset="2"/>
              <a:buChar char="q"/>
            </a:pPr>
            <a:r>
              <a:rPr lang="cs-CZ" b="1" dirty="0"/>
              <a:t>Procesní úpravu zvláštních řízení upravuje část třetí </a:t>
            </a:r>
            <a:r>
              <a:rPr lang="cs-CZ" b="1" dirty="0" err="1"/>
              <a:t>SpŘ</a:t>
            </a:r>
            <a:r>
              <a:rPr lang="cs-CZ" b="1" dirty="0"/>
              <a:t> (§§ 130 – 153):</a:t>
            </a:r>
          </a:p>
          <a:p>
            <a:pPr>
              <a:buFont typeface="Wingdings" panose="05000000000000000000" pitchFamily="2" charset="2"/>
              <a:buChar char="q"/>
            </a:pPr>
            <a:r>
              <a:rPr lang="cs-CZ" b="1" dirty="0"/>
              <a:t>I. Zvláštní ustanovení o správních orgánech (§§ 130 – 135)</a:t>
            </a:r>
          </a:p>
          <a:p>
            <a:pPr>
              <a:buFont typeface="Wingdings" panose="05000000000000000000" pitchFamily="2" charset="2"/>
              <a:buChar char="q"/>
            </a:pPr>
            <a:r>
              <a:rPr lang="cs-CZ" b="1" dirty="0"/>
              <a:t>II. Dotčené orgány (§ 136)</a:t>
            </a:r>
          </a:p>
          <a:p>
            <a:pPr>
              <a:buFont typeface="Wingdings" panose="05000000000000000000" pitchFamily="2" charset="2"/>
              <a:buChar char="q"/>
            </a:pPr>
            <a:r>
              <a:rPr lang="cs-CZ" b="1" dirty="0"/>
              <a:t>III. Zvláštní ustanovení o postupu před zahájením řízení (§§ 137 – 139)</a:t>
            </a:r>
          </a:p>
          <a:p>
            <a:pPr>
              <a:buFont typeface="Wingdings" panose="05000000000000000000" pitchFamily="2" charset="2"/>
              <a:buChar char="q"/>
            </a:pPr>
            <a:r>
              <a:rPr lang="cs-CZ" b="1" dirty="0"/>
              <a:t>IV. Zvláštní ustanovení o některých řízeních (§§ 140 – 146)</a:t>
            </a:r>
          </a:p>
        </p:txBody>
      </p:sp>
      <p:sp>
        <p:nvSpPr>
          <p:cNvPr id="4" name="Zástupný symbol pro datum 3">
            <a:extLst>
              <a:ext uri="{FF2B5EF4-FFF2-40B4-BE49-F238E27FC236}">
                <a16:creationId xmlns:a16="http://schemas.microsoft.com/office/drawing/2014/main" id="{29FEFA0E-9D31-4CE4-8BD7-427894BB2360}"/>
              </a:ext>
            </a:extLst>
          </p:cNvPr>
          <p:cNvSpPr>
            <a:spLocks noGrp="1"/>
          </p:cNvSpPr>
          <p:nvPr>
            <p:ph type="dt" sz="half" idx="2"/>
          </p:nvPr>
        </p:nvSpPr>
        <p:spPr/>
        <p:txBody>
          <a:bodyPr/>
          <a:lstStyle/>
          <a:p>
            <a:fld id="{D4166BDC-A3E6-477E-AF90-8B566010A1EF}" type="datetime1">
              <a:rPr lang="cs-CZ" smtClean="0"/>
              <a:t>14.04.2023</a:t>
            </a:fld>
            <a:endParaRPr lang="cs-CZ"/>
          </a:p>
        </p:txBody>
      </p:sp>
      <p:sp>
        <p:nvSpPr>
          <p:cNvPr id="5" name="Zástupný symbol pro zápatí 4">
            <a:extLst>
              <a:ext uri="{FF2B5EF4-FFF2-40B4-BE49-F238E27FC236}">
                <a16:creationId xmlns:a16="http://schemas.microsoft.com/office/drawing/2014/main" id="{8F4525D4-E2FA-4602-AF98-11742620C2AB}"/>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B37ECEE1-AAC4-4993-B07C-A626342D6A43}"/>
              </a:ext>
            </a:extLst>
          </p:cNvPr>
          <p:cNvSpPr>
            <a:spLocks noGrp="1"/>
          </p:cNvSpPr>
          <p:nvPr>
            <p:ph type="sldNum" sz="quarter" idx="4"/>
          </p:nvPr>
        </p:nvSpPr>
        <p:spPr/>
        <p:txBody>
          <a:bodyPr/>
          <a:lstStyle/>
          <a:p>
            <a:fld id="{55B195E7-E09C-4879-AB61-0F645C2C373E}" type="slidenum">
              <a:rPr lang="cs-CZ" smtClean="0"/>
              <a:t>7</a:t>
            </a:fld>
            <a:endParaRPr lang="cs-CZ"/>
          </a:p>
        </p:txBody>
      </p:sp>
    </p:spTree>
    <p:extLst>
      <p:ext uri="{BB962C8B-B14F-4D97-AF65-F5344CB8AC3E}">
        <p14:creationId xmlns:p14="http://schemas.microsoft.com/office/powerpoint/2010/main" val="2267355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1E8845-6868-4B27-949E-57F6BFD78B80}"/>
              </a:ext>
            </a:extLst>
          </p:cNvPr>
          <p:cNvSpPr>
            <a:spLocks noGrp="1"/>
          </p:cNvSpPr>
          <p:nvPr>
            <p:ph type="title"/>
          </p:nvPr>
        </p:nvSpPr>
        <p:spPr/>
        <p:txBody>
          <a:bodyPr>
            <a:normAutofit fontScale="90000"/>
          </a:bodyPr>
          <a:lstStyle/>
          <a:p>
            <a:r>
              <a:rPr lang="cs-CZ" b="1" dirty="0"/>
              <a:t>Úvod (5)</a:t>
            </a:r>
            <a:endParaRPr lang="cs-CZ" dirty="0"/>
          </a:p>
        </p:txBody>
      </p:sp>
      <p:sp>
        <p:nvSpPr>
          <p:cNvPr id="3" name="Zástupný symbol pro text 2">
            <a:extLst>
              <a:ext uri="{FF2B5EF4-FFF2-40B4-BE49-F238E27FC236}">
                <a16:creationId xmlns:a16="http://schemas.microsoft.com/office/drawing/2014/main" id="{24810C29-663B-408B-8D2B-8F9E02A42B6E}"/>
              </a:ext>
            </a:extLst>
          </p:cNvPr>
          <p:cNvSpPr>
            <a:spLocks noGrp="1"/>
          </p:cNvSpPr>
          <p:nvPr>
            <p:ph type="body" sz="quarter" idx="13"/>
          </p:nvPr>
        </p:nvSpPr>
        <p:spPr/>
        <p:txBody>
          <a:bodyPr/>
          <a:lstStyle/>
          <a:p>
            <a:pPr>
              <a:buFont typeface="Wingdings" panose="05000000000000000000" pitchFamily="2" charset="2"/>
              <a:buChar char="Ø"/>
            </a:pPr>
            <a:r>
              <a:rPr lang="cs-CZ" sz="4000" b="1" i="1" dirty="0"/>
              <a:t>Společné řízení </a:t>
            </a:r>
          </a:p>
          <a:p>
            <a:pPr>
              <a:buFont typeface="Wingdings" panose="05000000000000000000" pitchFamily="2" charset="2"/>
              <a:buChar char="Ø"/>
            </a:pPr>
            <a:r>
              <a:rPr lang="cs-CZ" sz="4000" b="1" i="1" dirty="0"/>
              <a:t>Sporné řízení</a:t>
            </a:r>
          </a:p>
          <a:p>
            <a:pPr>
              <a:buFont typeface="Wingdings" panose="05000000000000000000" pitchFamily="2" charset="2"/>
              <a:buChar char="Ø"/>
            </a:pPr>
            <a:r>
              <a:rPr lang="cs-CZ" sz="4000" b="1" i="1" dirty="0"/>
              <a:t>Řízení o určení právního vztahu</a:t>
            </a:r>
          </a:p>
          <a:p>
            <a:pPr>
              <a:buFont typeface="Wingdings" panose="05000000000000000000" pitchFamily="2" charset="2"/>
              <a:buChar char="Ø"/>
            </a:pPr>
            <a:r>
              <a:rPr lang="cs-CZ" sz="4000" b="1" i="1" dirty="0"/>
              <a:t>Řízení s velkým počtem účastníků</a:t>
            </a:r>
          </a:p>
          <a:p>
            <a:pPr>
              <a:buFont typeface="Wingdings" panose="05000000000000000000" pitchFamily="2" charset="2"/>
              <a:buChar char="Ø"/>
            </a:pPr>
            <a:r>
              <a:rPr lang="cs-CZ" sz="4000" b="1" i="1" dirty="0"/>
              <a:t>Řízení s předstihem žádosti</a:t>
            </a:r>
          </a:p>
          <a:p>
            <a:pPr>
              <a:buFont typeface="Wingdings" panose="05000000000000000000" pitchFamily="2" charset="2"/>
              <a:buChar char="Ø"/>
            </a:pPr>
            <a:r>
              <a:rPr lang="cs-CZ" sz="4000" b="1" i="1" dirty="0"/>
              <a:t>Řízení o výběru žádosti</a:t>
            </a:r>
          </a:p>
          <a:p>
            <a:pPr>
              <a:buFont typeface="Wingdings" panose="05000000000000000000" pitchFamily="2" charset="2"/>
              <a:buChar char="Ø"/>
            </a:pPr>
            <a:endParaRPr lang="cs-CZ" b="1" i="1" dirty="0"/>
          </a:p>
        </p:txBody>
      </p:sp>
      <p:sp>
        <p:nvSpPr>
          <p:cNvPr id="4" name="Zástupný symbol pro datum 3">
            <a:extLst>
              <a:ext uri="{FF2B5EF4-FFF2-40B4-BE49-F238E27FC236}">
                <a16:creationId xmlns:a16="http://schemas.microsoft.com/office/drawing/2014/main" id="{77CEBF95-34FA-46C9-AA3C-02E257615F41}"/>
              </a:ext>
            </a:extLst>
          </p:cNvPr>
          <p:cNvSpPr>
            <a:spLocks noGrp="1"/>
          </p:cNvSpPr>
          <p:nvPr>
            <p:ph type="dt" sz="half" idx="2"/>
          </p:nvPr>
        </p:nvSpPr>
        <p:spPr/>
        <p:txBody>
          <a:bodyPr/>
          <a:lstStyle/>
          <a:p>
            <a:fld id="{8E80AAAF-C4DD-4C8F-BBCE-AC8A8D5AFD03}" type="datetime1">
              <a:rPr lang="cs-CZ" smtClean="0"/>
              <a:t>14.04.2023</a:t>
            </a:fld>
            <a:endParaRPr lang="cs-CZ"/>
          </a:p>
        </p:txBody>
      </p:sp>
      <p:sp>
        <p:nvSpPr>
          <p:cNvPr id="5" name="Zástupný symbol pro zápatí 4">
            <a:extLst>
              <a:ext uri="{FF2B5EF4-FFF2-40B4-BE49-F238E27FC236}">
                <a16:creationId xmlns:a16="http://schemas.microsoft.com/office/drawing/2014/main" id="{86DD7FE3-A3C5-438E-93D5-D5F671D26077}"/>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5A13F923-1762-4915-9AEC-F9CBCBF35734}"/>
              </a:ext>
            </a:extLst>
          </p:cNvPr>
          <p:cNvSpPr>
            <a:spLocks noGrp="1"/>
          </p:cNvSpPr>
          <p:nvPr>
            <p:ph type="sldNum" sz="quarter" idx="4"/>
          </p:nvPr>
        </p:nvSpPr>
        <p:spPr/>
        <p:txBody>
          <a:bodyPr/>
          <a:lstStyle/>
          <a:p>
            <a:fld id="{55B195E7-E09C-4879-AB61-0F645C2C373E}" type="slidenum">
              <a:rPr lang="cs-CZ" smtClean="0"/>
              <a:t>8</a:t>
            </a:fld>
            <a:endParaRPr lang="cs-CZ"/>
          </a:p>
        </p:txBody>
      </p:sp>
    </p:spTree>
    <p:extLst>
      <p:ext uri="{BB962C8B-B14F-4D97-AF65-F5344CB8AC3E}">
        <p14:creationId xmlns:p14="http://schemas.microsoft.com/office/powerpoint/2010/main" val="314727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DA0239-9ABB-4AE0-ACB2-EE6A580B6CDA}"/>
              </a:ext>
            </a:extLst>
          </p:cNvPr>
          <p:cNvSpPr>
            <a:spLocks noGrp="1"/>
          </p:cNvSpPr>
          <p:nvPr>
            <p:ph type="title"/>
          </p:nvPr>
        </p:nvSpPr>
        <p:spPr/>
        <p:txBody>
          <a:bodyPr>
            <a:normAutofit fontScale="90000"/>
          </a:bodyPr>
          <a:lstStyle/>
          <a:p>
            <a:r>
              <a:rPr lang="cs-CZ" b="1" dirty="0"/>
              <a:t>Úvod (6)</a:t>
            </a:r>
            <a:endParaRPr lang="cs-CZ" dirty="0"/>
          </a:p>
        </p:txBody>
      </p:sp>
      <p:sp>
        <p:nvSpPr>
          <p:cNvPr id="3" name="Zástupný symbol pro text 2">
            <a:extLst>
              <a:ext uri="{FF2B5EF4-FFF2-40B4-BE49-F238E27FC236}">
                <a16:creationId xmlns:a16="http://schemas.microsoft.com/office/drawing/2014/main" id="{74AD535B-0397-4D91-B5B9-F79539667D68}"/>
              </a:ext>
            </a:extLst>
          </p:cNvPr>
          <p:cNvSpPr>
            <a:spLocks noGrp="1"/>
          </p:cNvSpPr>
          <p:nvPr>
            <p:ph type="body" sz="quarter" idx="13"/>
          </p:nvPr>
        </p:nvSpPr>
        <p:spPr/>
        <p:txBody>
          <a:bodyPr/>
          <a:lstStyle/>
          <a:p>
            <a:pPr>
              <a:buFont typeface="Wingdings" panose="05000000000000000000" pitchFamily="2" charset="2"/>
              <a:buChar char="q"/>
            </a:pPr>
            <a:r>
              <a:rPr lang="cs-CZ" b="1" dirty="0"/>
              <a:t>V. Zvláštní ustanovení o zajištění účelu řízení (§ 147)</a:t>
            </a:r>
          </a:p>
          <a:p>
            <a:pPr>
              <a:buFont typeface="Wingdings" panose="05000000000000000000" pitchFamily="2" charset="2"/>
              <a:buChar char="q"/>
            </a:pPr>
            <a:r>
              <a:rPr lang="cs-CZ" b="1" dirty="0"/>
              <a:t>VI. Zvláštní ustanovení o některých rozhodnutích (§§ 148 – 151)</a:t>
            </a:r>
          </a:p>
          <a:p>
            <a:pPr>
              <a:buFont typeface="Wingdings" panose="05000000000000000000" pitchFamily="2" charset="2"/>
              <a:buChar char="Ø"/>
            </a:pPr>
            <a:r>
              <a:rPr lang="cs-CZ" b="1" i="1" dirty="0"/>
              <a:t>Mezitímní rozhodnutí a rozhodnutí v části věci</a:t>
            </a:r>
          </a:p>
          <a:p>
            <a:pPr>
              <a:buFont typeface="Wingdings" panose="05000000000000000000" pitchFamily="2" charset="2"/>
              <a:buChar char="Ø"/>
            </a:pPr>
            <a:r>
              <a:rPr lang="cs-CZ" b="1" i="1" dirty="0"/>
              <a:t>Rozhodnutí podmíněné závazným stanoviskem</a:t>
            </a:r>
          </a:p>
          <a:p>
            <a:pPr>
              <a:buFont typeface="Wingdings" panose="05000000000000000000" pitchFamily="2" charset="2"/>
              <a:buChar char="Ø"/>
            </a:pPr>
            <a:r>
              <a:rPr lang="cs-CZ" b="1" i="1" dirty="0"/>
              <a:t>Příkaz</a:t>
            </a:r>
          </a:p>
          <a:p>
            <a:pPr>
              <a:buFont typeface="Wingdings" panose="05000000000000000000" pitchFamily="2" charset="2"/>
              <a:buChar char="Ø"/>
            </a:pPr>
            <a:r>
              <a:rPr lang="cs-CZ" b="1" i="1" dirty="0"/>
              <a:t>Vydání dokladu</a:t>
            </a:r>
          </a:p>
        </p:txBody>
      </p:sp>
      <p:sp>
        <p:nvSpPr>
          <p:cNvPr id="4" name="Zástupný symbol pro datum 3">
            <a:extLst>
              <a:ext uri="{FF2B5EF4-FFF2-40B4-BE49-F238E27FC236}">
                <a16:creationId xmlns:a16="http://schemas.microsoft.com/office/drawing/2014/main" id="{C24FD8C6-2B40-4EA0-A53F-926BF6A8FF53}"/>
              </a:ext>
            </a:extLst>
          </p:cNvPr>
          <p:cNvSpPr>
            <a:spLocks noGrp="1"/>
          </p:cNvSpPr>
          <p:nvPr>
            <p:ph type="dt" sz="half" idx="2"/>
          </p:nvPr>
        </p:nvSpPr>
        <p:spPr/>
        <p:txBody>
          <a:bodyPr/>
          <a:lstStyle/>
          <a:p>
            <a:fld id="{F17E1BD1-AAD9-4F41-9966-D6A8E8B56672}" type="datetime1">
              <a:rPr lang="cs-CZ" smtClean="0"/>
              <a:t>14.04.2023</a:t>
            </a:fld>
            <a:endParaRPr lang="cs-CZ"/>
          </a:p>
        </p:txBody>
      </p:sp>
      <p:sp>
        <p:nvSpPr>
          <p:cNvPr id="5" name="Zástupný symbol pro zápatí 4">
            <a:extLst>
              <a:ext uri="{FF2B5EF4-FFF2-40B4-BE49-F238E27FC236}">
                <a16:creationId xmlns:a16="http://schemas.microsoft.com/office/drawing/2014/main" id="{30179118-538D-4493-8066-8F14B4223D1F}"/>
              </a:ext>
            </a:extLst>
          </p:cNvPr>
          <p:cNvSpPr>
            <a:spLocks noGrp="1"/>
          </p:cNvSpPr>
          <p:nvPr>
            <p:ph type="ftr" sz="quarter" idx="3"/>
          </p:nvPr>
        </p:nvSpPr>
        <p:spPr/>
        <p:txBody>
          <a:bodyPr/>
          <a:lstStyle/>
          <a:p>
            <a:r>
              <a:rPr lang="cs-CZ"/>
              <a:t>Prof. JUDr. Jakub Handrlica Ph.D.</a:t>
            </a:r>
          </a:p>
        </p:txBody>
      </p:sp>
      <p:sp>
        <p:nvSpPr>
          <p:cNvPr id="6" name="Zástupný symbol pro číslo snímku 5">
            <a:extLst>
              <a:ext uri="{FF2B5EF4-FFF2-40B4-BE49-F238E27FC236}">
                <a16:creationId xmlns:a16="http://schemas.microsoft.com/office/drawing/2014/main" id="{C3BB736D-706E-4BEB-9A29-E7614F60F2FF}"/>
              </a:ext>
            </a:extLst>
          </p:cNvPr>
          <p:cNvSpPr>
            <a:spLocks noGrp="1"/>
          </p:cNvSpPr>
          <p:nvPr>
            <p:ph type="sldNum" sz="quarter" idx="4"/>
          </p:nvPr>
        </p:nvSpPr>
        <p:spPr/>
        <p:txBody>
          <a:bodyPr/>
          <a:lstStyle/>
          <a:p>
            <a:fld id="{55B195E7-E09C-4879-AB61-0F645C2C373E}" type="slidenum">
              <a:rPr lang="cs-CZ" smtClean="0"/>
              <a:t>9</a:t>
            </a:fld>
            <a:endParaRPr lang="cs-CZ"/>
          </a:p>
        </p:txBody>
      </p:sp>
    </p:spTree>
    <p:extLst>
      <p:ext uri="{BB962C8B-B14F-4D97-AF65-F5344CB8AC3E}">
        <p14:creationId xmlns:p14="http://schemas.microsoft.com/office/powerpoint/2010/main" val="3385930387"/>
      </p:ext>
    </p:extLst>
  </p:cSld>
  <p:clrMapOvr>
    <a:masterClrMapping/>
  </p:clrMapOvr>
</p:sld>
</file>

<file path=ppt/theme/theme1.xml><?xml version="1.0" encoding="utf-8"?>
<a:theme xmlns:a="http://schemas.openxmlformats.org/drawingml/2006/main" name="PFUK-červená-CZ">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UKPF-cervena-CZ</Template>
  <TotalTime>0</TotalTime>
  <Words>4735</Words>
  <Application>Microsoft Office PowerPoint</Application>
  <PresentationFormat>Předvádění na obrazovce (4:3)</PresentationFormat>
  <Paragraphs>417</Paragraphs>
  <Slides>65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65</vt:i4>
      </vt:variant>
    </vt:vector>
  </HeadingPairs>
  <TitlesOfParts>
    <vt:vector size="69" baseType="lpstr">
      <vt:lpstr>Arial</vt:lpstr>
      <vt:lpstr>Calibri</vt:lpstr>
      <vt:lpstr>Wingdings</vt:lpstr>
      <vt:lpstr>PFUK-červená-CZ</vt:lpstr>
      <vt:lpstr>Vybrané otázky správního řízení v prvním stupni</vt:lpstr>
      <vt:lpstr>Přehled přednášky</vt:lpstr>
      <vt:lpstr>Správní řízení v prvním stupni: vymezení </vt:lpstr>
      <vt:lpstr>Úvod (1)</vt:lpstr>
      <vt:lpstr>Úvod (2)</vt:lpstr>
      <vt:lpstr>Úvod (3)</vt:lpstr>
      <vt:lpstr>Úvod (4)</vt:lpstr>
      <vt:lpstr>Úvod (5)</vt:lpstr>
      <vt:lpstr>Úvod (6)</vt:lpstr>
      <vt:lpstr>Úvod (7)</vt:lpstr>
      <vt:lpstr>Zahájení řízení</vt:lpstr>
      <vt:lpstr>Zahájení řízení (1)</vt:lpstr>
      <vt:lpstr>Zahájení řízení (2)</vt:lpstr>
      <vt:lpstr>Zahájení řízení (3)</vt:lpstr>
      <vt:lpstr>Zahájení řízení (4)</vt:lpstr>
      <vt:lpstr>Zahájení řízení (5)</vt:lpstr>
      <vt:lpstr>Zahájení řízení (6)</vt:lpstr>
      <vt:lpstr>Zahájení řízení (7)</vt:lpstr>
      <vt:lpstr>Zahájení řízení (8)</vt:lpstr>
      <vt:lpstr>Zahájení řízení (9)</vt:lpstr>
      <vt:lpstr>Otázky z KLP k problematice (1)</vt:lpstr>
      <vt:lpstr>Otázky z KLP k problematice (2)</vt:lpstr>
      <vt:lpstr>Otázky z KLP k problematice (2)</vt:lpstr>
      <vt:lpstr>Otázky z KLP k problematice (3)</vt:lpstr>
      <vt:lpstr>Účastenství</vt:lpstr>
      <vt:lpstr>Obecná úprava účastenství (1)</vt:lpstr>
      <vt:lpstr>Obecná úprava účastenství (2)</vt:lpstr>
      <vt:lpstr>Zvláštní úpravy účastenství (1)</vt:lpstr>
      <vt:lpstr>Zvláštní úpravy účastenství (2)</vt:lpstr>
      <vt:lpstr>Zvláštní úpravy účastenství (3)</vt:lpstr>
      <vt:lpstr>Zvláštní úpravy účastenství (4)</vt:lpstr>
      <vt:lpstr>Otázky z KLP k problematice (1)</vt:lpstr>
      <vt:lpstr>Otázky z KLP k problematice (2)</vt:lpstr>
      <vt:lpstr>Otázky z KLP k problematice (3)</vt:lpstr>
      <vt:lpstr>Otázky z KLP k problematice (4)</vt:lpstr>
      <vt:lpstr>dokazování</vt:lpstr>
      <vt:lpstr>Podklady pro rozhodnutí (1)</vt:lpstr>
      <vt:lpstr>Podklady pro rozhodnutí (2)</vt:lpstr>
      <vt:lpstr>Podklady pro rozhodnutí (3)</vt:lpstr>
      <vt:lpstr>Dokazování (1)</vt:lpstr>
      <vt:lpstr>Dokazování (2)</vt:lpstr>
      <vt:lpstr>Dokazování (3)</vt:lpstr>
      <vt:lpstr>Důkaz listinou (1)</vt:lpstr>
      <vt:lpstr>Důkaz listinou (2)</vt:lpstr>
      <vt:lpstr>Důkaz listinou (3)</vt:lpstr>
      <vt:lpstr>Důkaz ohledáním (1)</vt:lpstr>
      <vt:lpstr>Důkaz ohledáním (4)</vt:lpstr>
      <vt:lpstr>Důkaz svědeckou výpovědí </vt:lpstr>
      <vt:lpstr>Důkaz znaleckým posudkem (1)</vt:lpstr>
      <vt:lpstr>Důkaz znaleckým posudkem (2)</vt:lpstr>
      <vt:lpstr>Přerušení a zastavení  řízení</vt:lpstr>
      <vt:lpstr>Přerušení řízení (1)</vt:lpstr>
      <vt:lpstr>Přerušení řízení (2)</vt:lpstr>
      <vt:lpstr>Přerušení řízení (3)</vt:lpstr>
      <vt:lpstr>Přerušení řízení (4)</vt:lpstr>
      <vt:lpstr>Zastavení řízení (1)</vt:lpstr>
      <vt:lpstr>Zastavení řízení (2)</vt:lpstr>
      <vt:lpstr>Zastavení řízení (3)</vt:lpstr>
      <vt:lpstr>rozhodnutí</vt:lpstr>
      <vt:lpstr>Rozhodnutí (1)</vt:lpstr>
      <vt:lpstr>Rozhodnutí (2)</vt:lpstr>
      <vt:lpstr>Rozhodnutí (2)</vt:lpstr>
      <vt:lpstr>Rozhodnutí (3)</vt:lpstr>
      <vt:lpstr>Otázky z KLP k problematice (1)</vt:lpstr>
      <vt:lpstr>Prezentace aplikace PowerPoint</vt:lpstr>
    </vt:vector>
  </TitlesOfParts>
  <Company>Univerzita Karlova v Praze, 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otázky správního řízení v prvním stupni</dc:title>
  <dc:creator>Jakub Handrlica</dc:creator>
  <cp:lastModifiedBy>Handrlica Jakub</cp:lastModifiedBy>
  <cp:revision>46</cp:revision>
  <dcterms:created xsi:type="dcterms:W3CDTF">2018-04-06T19:28:59Z</dcterms:created>
  <dcterms:modified xsi:type="dcterms:W3CDTF">2023-04-14T09:01:27Z</dcterms:modified>
</cp:coreProperties>
</file>