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9" r:id="rId4"/>
    <p:sldId id="270" r:id="rId5"/>
    <p:sldId id="272" r:id="rId6"/>
    <p:sldId id="273" r:id="rId7"/>
    <p:sldId id="274" r:id="rId8"/>
    <p:sldId id="275" r:id="rId9"/>
    <p:sldId id="276" r:id="rId10"/>
    <p:sldId id="279" r:id="rId11"/>
    <p:sldId id="280" r:id="rId12"/>
    <p:sldId id="281" r:id="rId13"/>
    <p:sldId id="282" r:id="rId14"/>
    <p:sldId id="283" r:id="rId15"/>
    <p:sldId id="284" r:id="rId16"/>
    <p:sldId id="285" r:id="rId17"/>
    <p:sldId id="286" r:id="rId18"/>
    <p:sldId id="287" r:id="rId19"/>
    <p:sldId id="288" r:id="rId20"/>
    <p:sldId id="289" r:id="rId21"/>
    <p:sldId id="290" r:id="rId22"/>
  </p:sldIdLst>
  <p:sldSz cx="9144000" cy="6858000" type="screen4x3"/>
  <p:notesSz cx="6858000" cy="99456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713" autoAdjust="0"/>
  </p:normalViewPr>
  <p:slideViewPr>
    <p:cSldViewPr>
      <p:cViewPr varScale="1">
        <p:scale>
          <a:sx n="65" d="100"/>
          <a:sy n="65" d="100"/>
        </p:scale>
        <p:origin x="79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01.04.2021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01.04.2021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01.04.2021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01.04.2021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01.04.2021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01.04.2021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01.04.2021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01.04.2021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01.04.2021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01.04.2021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01.04.2021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D095D-6575-430C-9FEE-7D93B7DB1B8C}" type="datetimeFigureOut">
              <a:rPr lang="cs-CZ" smtClean="0"/>
              <a:pPr/>
              <a:t>01.04.2021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PRACOVNÍ PRÁVO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/>
              <a:t>Čtvrtá přednáška – vznik změna a zánik pracovního poměru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/>
          </a:bodyPr>
          <a:lstStyle/>
          <a:p>
            <a:r>
              <a:rPr lang="cs-CZ" sz="2400" b="1" dirty="0"/>
              <a:t>Pracovní právo – skončení PP právními úkony účastníků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endParaRPr lang="cs-CZ" dirty="0"/>
          </a:p>
          <a:p>
            <a:pPr marL="514350" indent="-514350">
              <a:buNone/>
            </a:pPr>
            <a:r>
              <a:rPr lang="cs-CZ" sz="2800" b="1" u="sng" dirty="0"/>
              <a:t>Úkony dle právní úpravy</a:t>
            </a:r>
            <a:r>
              <a:rPr lang="cs-CZ" sz="2800" dirty="0"/>
              <a:t>:</a:t>
            </a:r>
          </a:p>
          <a:p>
            <a:pPr marL="514350" indent="-514350">
              <a:buAutoNum type="alphaLcParenR"/>
            </a:pPr>
            <a:endParaRPr lang="cs-CZ" sz="2800" dirty="0"/>
          </a:p>
          <a:p>
            <a:pPr marL="514350" indent="-514350">
              <a:buAutoNum type="alphaLcParenR"/>
            </a:pPr>
            <a:r>
              <a:rPr lang="cs-CZ" sz="2800" b="1" dirty="0"/>
              <a:t>Dohoda</a:t>
            </a:r>
            <a:r>
              <a:rPr lang="cs-CZ" sz="2800" dirty="0"/>
              <a:t> o rozvázání PP</a:t>
            </a:r>
          </a:p>
          <a:p>
            <a:pPr marL="514350" indent="-514350">
              <a:buAutoNum type="alphaLcParenR"/>
            </a:pPr>
            <a:endParaRPr lang="cs-CZ" sz="2800" dirty="0"/>
          </a:p>
          <a:p>
            <a:pPr marL="514350" indent="-514350">
              <a:buAutoNum type="alphaLcParenR"/>
            </a:pPr>
            <a:r>
              <a:rPr lang="cs-CZ" sz="2800" b="1" dirty="0"/>
              <a:t>Výpověď</a:t>
            </a:r>
          </a:p>
          <a:p>
            <a:pPr marL="514350" indent="-514350">
              <a:buAutoNum type="alphaLcParenR"/>
            </a:pPr>
            <a:endParaRPr lang="cs-CZ" sz="2800" dirty="0"/>
          </a:p>
          <a:p>
            <a:pPr marL="514350" indent="-514350">
              <a:buAutoNum type="alphaLcParenR"/>
            </a:pPr>
            <a:r>
              <a:rPr lang="cs-CZ" sz="2800" b="1" dirty="0"/>
              <a:t>Okamžité zrušení</a:t>
            </a:r>
          </a:p>
          <a:p>
            <a:pPr marL="514350" indent="-514350">
              <a:buAutoNum type="alphaLcParenR"/>
            </a:pPr>
            <a:endParaRPr lang="cs-CZ" sz="2800" dirty="0"/>
          </a:p>
          <a:p>
            <a:pPr marL="514350" indent="-514350">
              <a:buAutoNum type="alphaLcParenR"/>
            </a:pPr>
            <a:r>
              <a:rPr lang="cs-CZ" sz="2800" b="1" dirty="0"/>
              <a:t>Zrušení PP ve zkušební době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760640"/>
          </a:xfrm>
        </p:spPr>
        <p:txBody>
          <a:bodyPr/>
          <a:lstStyle/>
          <a:p>
            <a:pPr>
              <a:buNone/>
            </a:pPr>
            <a:r>
              <a:rPr lang="cs-CZ" dirty="0"/>
              <a:t>- Par 49 ZP</a:t>
            </a:r>
          </a:p>
          <a:p>
            <a:pPr>
              <a:buFontTx/>
              <a:buChar char="-"/>
            </a:pPr>
            <a:r>
              <a:rPr lang="cs-CZ" dirty="0"/>
              <a:t>Shodný projev vůle ukončit PP k určitému dni</a:t>
            </a:r>
          </a:p>
          <a:p>
            <a:pPr>
              <a:buFontTx/>
              <a:buChar char="-"/>
            </a:pPr>
            <a:r>
              <a:rPr lang="cs-CZ" dirty="0"/>
              <a:t>Návrh dává kterýkoli z účastníků</a:t>
            </a:r>
          </a:p>
          <a:p>
            <a:pPr>
              <a:buFontTx/>
              <a:buChar char="-"/>
            </a:pPr>
            <a:r>
              <a:rPr lang="cs-CZ" dirty="0"/>
              <a:t>není-li oferta přijata ve lhůtě musí být přijata v přiměřené lhůtě</a:t>
            </a:r>
          </a:p>
          <a:p>
            <a:pPr>
              <a:buFontTx/>
              <a:buChar char="-"/>
            </a:pPr>
            <a:r>
              <a:rPr lang="cs-CZ" dirty="0"/>
              <a:t>Přijetí oferty s výhradami = nový návrh</a:t>
            </a:r>
          </a:p>
          <a:p>
            <a:pPr>
              <a:buFontTx/>
              <a:buChar char="-"/>
            </a:pPr>
            <a:r>
              <a:rPr lang="cs-CZ" dirty="0"/>
              <a:t>Důvody skončení PP se neuvádí, pokud toho zaměstnanec nežádá</a:t>
            </a:r>
          </a:p>
          <a:p>
            <a:pPr>
              <a:buFontTx/>
              <a:buChar char="-"/>
            </a:pPr>
            <a:r>
              <a:rPr lang="cs-CZ" dirty="0"/>
              <a:t>Obligatorní písemná forma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/>
          </a:bodyPr>
          <a:lstStyle/>
          <a:p>
            <a:r>
              <a:rPr lang="cs-CZ" sz="1400" b="1" dirty="0"/>
              <a:t>Pracovní právo – dohoda o rozvázání pracovního poměru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616624"/>
          </a:xfrm>
        </p:spPr>
        <p:txBody>
          <a:bodyPr/>
          <a:lstStyle/>
          <a:p>
            <a:r>
              <a:rPr lang="cs-CZ" dirty="0"/>
              <a:t>Par. 50 ZP a následující</a:t>
            </a:r>
          </a:p>
          <a:p>
            <a:r>
              <a:rPr lang="cs-CZ" dirty="0"/>
              <a:t>Projev vůle jedná strany PP směřující ke skončení PP nezávisle na vůli druhé strany</a:t>
            </a:r>
          </a:p>
          <a:p>
            <a:r>
              <a:rPr lang="cs-CZ" dirty="0"/>
              <a:t>Obligatorní písemná forma</a:t>
            </a:r>
          </a:p>
          <a:p>
            <a:r>
              <a:rPr lang="cs-CZ" dirty="0"/>
              <a:t>Doručení zaměstnanci do vlastních rukou</a:t>
            </a:r>
          </a:p>
          <a:p>
            <a:r>
              <a:rPr lang="cs-CZ" dirty="0"/>
              <a:t>Výpověď lze odvolat pouze se souhlasem druhé strany</a:t>
            </a:r>
          </a:p>
          <a:p>
            <a:r>
              <a:rPr lang="cs-CZ"/>
              <a:t>Dvouměsíční výpovědní doba</a:t>
            </a:r>
            <a:endParaRPr lang="cs-CZ" dirty="0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457200" y="274638"/>
            <a:ext cx="8229600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Pracovní právo – výpověď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Autofit/>
          </a:bodyPr>
          <a:lstStyle/>
          <a:p>
            <a:pPr lvl="0"/>
            <a:r>
              <a:rPr lang="cs-CZ" sz="2000" b="1" dirty="0"/>
              <a:t>Pracovní právo – výpověď ze strany zaměstnance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276872"/>
            <a:ext cx="8229600" cy="4209331"/>
          </a:xfrm>
        </p:spPr>
        <p:txBody>
          <a:bodyPr/>
          <a:lstStyle/>
          <a:p>
            <a:r>
              <a:rPr lang="cs-CZ" dirty="0"/>
              <a:t>Z jakéhokoli důvodu či bez uvedení důvodu</a:t>
            </a:r>
          </a:p>
          <a:p>
            <a:endParaRPr lang="cs-CZ" dirty="0"/>
          </a:p>
          <a:p>
            <a:r>
              <a:rPr lang="cs-CZ" dirty="0"/>
              <a:t>V případě přechodu výkonu práv a povinností se krátí výpovědní doba</a:t>
            </a:r>
          </a:p>
          <a:p>
            <a:endParaRPr lang="cs-CZ" dirty="0"/>
          </a:p>
          <a:p>
            <a:r>
              <a:rPr lang="cs-CZ" dirty="0"/>
              <a:t>Postačí „</a:t>
            </a:r>
            <a:r>
              <a:rPr lang="cs-CZ" dirty="0" err="1"/>
              <a:t>standartní</a:t>
            </a:r>
            <a:r>
              <a:rPr lang="cs-CZ" dirty="0"/>
              <a:t> doručení“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Autofit/>
          </a:bodyPr>
          <a:lstStyle/>
          <a:p>
            <a:r>
              <a:rPr lang="cs-CZ" sz="1600" b="1" dirty="0"/>
              <a:t>Pracovní právo – výpověď ze strany zaměstnavatele</a:t>
            </a:r>
            <a:endParaRPr lang="cs-CZ" sz="1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97666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1050" b="1" dirty="0"/>
              <a:t>Pouze ze zákonem taxativně stanovených důvodů:</a:t>
            </a:r>
          </a:p>
          <a:p>
            <a:pPr>
              <a:buNone/>
            </a:pPr>
            <a:endParaRPr lang="cs-CZ" sz="1050" dirty="0"/>
          </a:p>
          <a:p>
            <a:pPr marL="514350" indent="-514350"/>
            <a:r>
              <a:rPr lang="cs-CZ" sz="1050" b="1" dirty="0"/>
              <a:t>Organizační</a:t>
            </a:r>
          </a:p>
          <a:p>
            <a:pPr marL="514350" indent="-514350" algn="just">
              <a:buNone/>
            </a:pPr>
            <a:r>
              <a:rPr lang="cs-CZ" sz="1050" dirty="0"/>
              <a:t>	a) </a:t>
            </a:r>
            <a:r>
              <a:rPr lang="cs-CZ" sz="1050" b="1" dirty="0"/>
              <a:t>ruší-li se zaměstnavatel nebo jeho část,</a:t>
            </a:r>
          </a:p>
          <a:p>
            <a:pPr marL="514350" indent="-514350" algn="just">
              <a:buNone/>
            </a:pPr>
            <a:r>
              <a:rPr lang="cs-CZ" sz="1050" dirty="0"/>
              <a:t>	b) </a:t>
            </a:r>
            <a:r>
              <a:rPr lang="cs-CZ" sz="1050" b="1" dirty="0"/>
              <a:t>přemísťuje-li se zaměstnavatel nebo jeho část,</a:t>
            </a:r>
          </a:p>
          <a:p>
            <a:pPr marL="514350" indent="-514350" algn="just">
              <a:buNone/>
            </a:pPr>
            <a:r>
              <a:rPr lang="cs-CZ" sz="1050" dirty="0"/>
              <a:t>	c) </a:t>
            </a:r>
            <a:r>
              <a:rPr lang="cs-CZ" sz="1050" b="1" dirty="0"/>
              <a:t>stane-li se zaměstnanec nadbytečným </a:t>
            </a:r>
            <a:r>
              <a:rPr lang="cs-CZ" sz="1050" dirty="0"/>
              <a:t>vzhledem k rozhodnutí zaměstnavatele nebo příslušného orgánu o změně jeho úkolů, technického vybavení, o snížení stavu zaměstnanců za účelem zvýšení efektivnosti práce nebo o jiných organizačních změnách,</a:t>
            </a:r>
          </a:p>
          <a:p>
            <a:pPr marL="514350" indent="-514350">
              <a:buAutoNum type="alphaLcParenR"/>
            </a:pPr>
            <a:endParaRPr lang="cs-CZ" sz="1050" dirty="0"/>
          </a:p>
          <a:p>
            <a:pPr marL="514350" indent="-514350"/>
            <a:r>
              <a:rPr lang="cs-CZ" sz="1050" b="1" dirty="0"/>
              <a:t>Dlouhodobé zdravotní důvody</a:t>
            </a:r>
          </a:p>
          <a:p>
            <a:pPr marL="514350" indent="-514350" algn="just">
              <a:buNone/>
            </a:pPr>
            <a:r>
              <a:rPr lang="cs-CZ" sz="1050" dirty="0"/>
              <a:t>	d) </a:t>
            </a:r>
            <a:r>
              <a:rPr lang="cs-CZ" sz="1050" b="1" dirty="0"/>
              <a:t>nesmí-li zaměstnanec podle lékařského posudku </a:t>
            </a:r>
            <a:r>
              <a:rPr lang="cs-CZ" sz="1050" dirty="0"/>
              <a:t>vydaného poskytovatelem </a:t>
            </a:r>
            <a:r>
              <a:rPr lang="cs-CZ" sz="1050" dirty="0" err="1"/>
              <a:t>pracovnělékařských</a:t>
            </a:r>
            <a:r>
              <a:rPr lang="cs-CZ" sz="1050" dirty="0"/>
              <a:t> služeb nebo rozhodnutí příslušného správního orgánu, který lékařský posudek přezkoumává, </a:t>
            </a:r>
            <a:r>
              <a:rPr lang="cs-CZ" sz="1050" b="1" dirty="0"/>
              <a:t>dále konat dosavadní práci </a:t>
            </a:r>
            <a:r>
              <a:rPr lang="cs-CZ" sz="1050" dirty="0"/>
              <a:t>pro pracovní úraz, onemocnění nemocí z povolání nebo pro ohrožení touto nemocí, anebo dosáhl-li na pracovišti určeném rozhodnutím příslušného orgánu ochrany veřejného zdraví nejvyšší přípustné expozice,</a:t>
            </a:r>
          </a:p>
          <a:p>
            <a:pPr marL="514350" indent="-514350" algn="just">
              <a:buNone/>
            </a:pPr>
            <a:r>
              <a:rPr lang="cs-CZ" sz="1050" dirty="0"/>
              <a:t>	e) </a:t>
            </a:r>
            <a:r>
              <a:rPr lang="cs-CZ" sz="1050" b="1" dirty="0"/>
              <a:t>pozbyl-li zaměstnanec </a:t>
            </a:r>
            <a:r>
              <a:rPr lang="cs-CZ" sz="1050" dirty="0"/>
              <a:t>vzhledem ke svému zdravotnímu stavu podle lékařského posudku vydaného poskytovatelem </a:t>
            </a:r>
            <a:r>
              <a:rPr lang="cs-CZ" sz="1050" dirty="0" err="1"/>
              <a:t>pracovnělékařských</a:t>
            </a:r>
            <a:r>
              <a:rPr lang="cs-CZ" sz="1050" dirty="0"/>
              <a:t> služeb nebo rozhodnutí příslušného správního orgánu, který lékařský posudek přezkoumává, </a:t>
            </a:r>
            <a:r>
              <a:rPr lang="cs-CZ" sz="1050" b="1" dirty="0"/>
              <a:t>dlouhodobě zdravotní způsobilost,</a:t>
            </a:r>
          </a:p>
          <a:p>
            <a:pPr marL="514350" indent="-514350">
              <a:buAutoNum type="alphaLcParenR"/>
            </a:pPr>
            <a:endParaRPr lang="cs-CZ" sz="1050" dirty="0"/>
          </a:p>
          <a:p>
            <a:pPr marL="514350" indent="-514350"/>
            <a:r>
              <a:rPr lang="cs-CZ" sz="1050" b="1" dirty="0"/>
              <a:t>Nesplňování předpokladů či požadavků pro výkon práce</a:t>
            </a:r>
          </a:p>
          <a:p>
            <a:pPr marL="514350" indent="-514350">
              <a:buNone/>
            </a:pPr>
            <a:r>
              <a:rPr lang="cs-CZ" sz="1050" dirty="0"/>
              <a:t>	f) </a:t>
            </a:r>
            <a:r>
              <a:rPr lang="cs-CZ" sz="1050" b="1" dirty="0"/>
              <a:t>nesplňuje-li zaměstnanec předpoklady stanovené právními předpisy pro výkon sjednané práce nebo nesplňuje-li bez zavinění zaměstnavatele požadavky pro řádný výkon této práce</a:t>
            </a:r>
            <a:r>
              <a:rPr lang="cs-CZ" sz="1050" dirty="0"/>
              <a:t>; spočívá-li nesplňování těchto požadavků </a:t>
            </a:r>
            <a:r>
              <a:rPr lang="cs-CZ" sz="1050" b="1" dirty="0"/>
              <a:t>v neuspokojivých pracovních výsledcích, je možné zaměstnanci z tohoto důvodu dát výpověď, jen jestliže byl zaměstnavatelem v době posledních 12 měsíců písemně vyzván k jejich odstranění </a:t>
            </a:r>
            <a:r>
              <a:rPr lang="cs-CZ" sz="1050" dirty="0"/>
              <a:t>a zaměstnanec je v přiměřené době neodstranil,</a:t>
            </a:r>
          </a:p>
          <a:p>
            <a:pPr marL="514350" indent="-514350"/>
            <a:endParaRPr lang="cs-CZ" sz="1050" dirty="0"/>
          </a:p>
          <a:p>
            <a:pPr marL="514350" indent="-514350"/>
            <a:r>
              <a:rPr lang="cs-CZ" sz="1050" b="1" dirty="0"/>
              <a:t>Důvody pro okamžité zrušení nebo závažné či soustavné porušování p</a:t>
            </a:r>
            <a:r>
              <a:rPr lang="cs-CZ" sz="1050" dirty="0"/>
              <a:t>ovinností vztahujících se k vykonávané práci</a:t>
            </a:r>
          </a:p>
          <a:p>
            <a:pPr marL="514350" indent="-514350"/>
            <a:endParaRPr lang="cs-CZ" sz="1050" dirty="0"/>
          </a:p>
          <a:p>
            <a:pPr marL="514350" indent="-514350">
              <a:buNone/>
            </a:pPr>
            <a:r>
              <a:rPr lang="cs-CZ" sz="1050" dirty="0"/>
              <a:t>	g) jsou-li u zaměstnance </a:t>
            </a:r>
            <a:r>
              <a:rPr lang="cs-CZ" sz="1050" b="1" dirty="0"/>
              <a:t>dány důvody, pro které by s ním zaměstnavatel mohl okamžitě zrušit pracovní poměr, </a:t>
            </a:r>
            <a:r>
              <a:rPr lang="cs-CZ" sz="1050" dirty="0"/>
              <a:t>nebo pro závažné porušení povinnosti vyplývající z právních předpisů vztahujících se k zaměstnancem vykonávané práci; pro soustavné méně závažné porušování povinnosti vyplývající z právních předpisů vztahujících se k vykonávané práci je možné dát zaměstnanci výpověď, jestliže byl v době posledních 6 měsíců v souvislosti s porušením povinnosti vyplývající z právních předpisů vztahujících se k vykonávané práci písemně upozorněn na možnost výpovědi,</a:t>
            </a:r>
          </a:p>
          <a:p>
            <a:pPr marL="514350" indent="-514350">
              <a:buNone/>
            </a:pPr>
            <a:r>
              <a:rPr lang="cs-CZ" sz="1050" dirty="0"/>
              <a:t> 	h) poruší-li zaměstnanec zvlášť hrubým způsobem jinou povinnost zaměstnance stanovenou v § 301a.</a:t>
            </a:r>
          </a:p>
          <a:p>
            <a:pPr marL="514350" indent="-514350"/>
            <a:endParaRPr lang="cs-CZ" sz="1050" dirty="0"/>
          </a:p>
          <a:p>
            <a:pPr marL="514350" indent="-514350"/>
            <a:r>
              <a:rPr lang="cs-CZ" sz="1050" b="1" dirty="0"/>
              <a:t>Porušení povinností dodržovat stanovený režim dočasně práce neschopného pojištěnce</a:t>
            </a:r>
          </a:p>
          <a:p>
            <a:pPr>
              <a:buNone/>
            </a:pPr>
            <a:endParaRPr lang="cs-CZ" sz="105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Autofit/>
          </a:bodyPr>
          <a:lstStyle/>
          <a:p>
            <a:r>
              <a:rPr lang="cs-CZ" sz="2000" b="1" dirty="0"/>
              <a:t>Pracovní právo – výpověď ze strany zaměstnavatele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89451"/>
          </a:xfrm>
        </p:spPr>
        <p:txBody>
          <a:bodyPr/>
          <a:lstStyle/>
          <a:p>
            <a:endParaRPr lang="cs-CZ" dirty="0"/>
          </a:p>
          <a:p>
            <a:r>
              <a:rPr lang="cs-CZ" dirty="0"/>
              <a:t>Dvouměsíční subjektivní lhůta pro uplatnění důvodů výpovědi v případě porušení povinností pojištění jen 1 měsíc</a:t>
            </a:r>
          </a:p>
          <a:p>
            <a:r>
              <a:rPr lang="cs-CZ" dirty="0"/>
              <a:t>Projednání výpovědi se ZO, v případě funkcionáře souhlas</a:t>
            </a:r>
          </a:p>
          <a:p>
            <a:r>
              <a:rPr lang="cs-CZ" dirty="0"/>
              <a:t>Ochranná doba – pracovní neschopnost, vojenské cvičení, výkon veřejné funkce, čerpání MD či RD, dočasná nezpůsobilost pro noční práci)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r>
              <a:rPr lang="cs-CZ" sz="2000" b="1" dirty="0"/>
              <a:t>Pracovní právo – okamžité zrušení PP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Jednostranný úkon směřující z skončení PP, účinný doručením</a:t>
            </a:r>
          </a:p>
          <a:p>
            <a:pPr>
              <a:buNone/>
            </a:pPr>
            <a:r>
              <a:rPr lang="cs-CZ" b="1" dirty="0"/>
              <a:t>Ze strany zaměstnance:</a:t>
            </a:r>
          </a:p>
          <a:p>
            <a:pPr>
              <a:buFontTx/>
              <a:buChar char="-"/>
            </a:pPr>
            <a:r>
              <a:rPr lang="cs-CZ" dirty="0"/>
              <a:t>Nepřevedení na jinou práci podle posudku</a:t>
            </a:r>
          </a:p>
          <a:p>
            <a:pPr>
              <a:buFontTx/>
              <a:buChar char="-"/>
            </a:pPr>
            <a:r>
              <a:rPr lang="cs-CZ" dirty="0"/>
              <a:t>Dlužná mzda po splatnosti 15 dnů</a:t>
            </a:r>
          </a:p>
          <a:p>
            <a:pPr>
              <a:buNone/>
            </a:pPr>
            <a:r>
              <a:rPr lang="cs-CZ" b="1" dirty="0"/>
              <a:t>Ze strany zaměstnavatele:</a:t>
            </a:r>
          </a:p>
          <a:p>
            <a:pPr algn="just">
              <a:buFontTx/>
              <a:buChar char="-"/>
            </a:pPr>
            <a:r>
              <a:rPr lang="cs-CZ" dirty="0"/>
              <a:t>byl-li zaměstnanec pravomocně odsouzen pro úmyslný trestný čin k nepodmíněnému trestu odnětí svobody na dobu delší než 1 rok, nebo byl-li pravomocně odsouzen pro úmyslný trestný čin spáchaný při plnění pracovních úkolů nebo v přímé souvislosti s ním k nepodmíněnému trestu odnětí svobody na dobu nejméně 6 měsíců,</a:t>
            </a:r>
          </a:p>
          <a:p>
            <a:pPr algn="just">
              <a:buFontTx/>
              <a:buChar char="-"/>
            </a:pPr>
            <a:r>
              <a:rPr lang="cs-CZ" dirty="0"/>
              <a:t>porušil-li zaměstnanec povinnost vyplývající z právních předpisů vztahujících se k jím vykonávané práci zvlášť hrubým způsobem.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Autofit/>
          </a:bodyPr>
          <a:lstStyle/>
          <a:p>
            <a:r>
              <a:rPr lang="cs-CZ" sz="1800" b="1" dirty="0"/>
              <a:t>Pracovní právo – okamžité zrušení PP ve zkušební době a hromadné propouštění</a:t>
            </a:r>
            <a:endParaRPr lang="cs-CZ" sz="1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r>
              <a:rPr lang="cs-CZ" dirty="0"/>
              <a:t>Jak ze strany zaměstnavatele tak zaměstnance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r>
              <a:rPr lang="cs-CZ" dirty="0"/>
              <a:t>Cílem je maximálně zjednodušit rozvázání PP</a:t>
            </a:r>
          </a:p>
          <a:p>
            <a:pPr>
              <a:buNone/>
            </a:pPr>
            <a:endParaRPr lang="cs-CZ"/>
          </a:p>
          <a:p>
            <a:pPr>
              <a:buNone/>
            </a:pPr>
            <a:r>
              <a:rPr lang="cs-CZ" dirty="0"/>
              <a:t>Hromadné propouštění:</a:t>
            </a:r>
          </a:p>
          <a:p>
            <a:pPr marL="514350" indent="-514350">
              <a:buAutoNum type="alphaLcParenR"/>
            </a:pPr>
            <a:r>
              <a:rPr lang="cs-CZ" dirty="0"/>
              <a:t>10 propouštění z 20-100</a:t>
            </a:r>
          </a:p>
          <a:p>
            <a:pPr marL="514350" indent="-514350">
              <a:buAutoNum type="alphaLcParenR"/>
            </a:pPr>
            <a:r>
              <a:rPr lang="cs-CZ" dirty="0"/>
              <a:t>10% z 101-300</a:t>
            </a:r>
          </a:p>
          <a:p>
            <a:pPr marL="514350" indent="-514350">
              <a:buAutoNum type="alphaLcParenR"/>
            </a:pPr>
            <a:r>
              <a:rPr lang="cs-CZ" dirty="0"/>
              <a:t>30 z 300 a výše</a:t>
            </a:r>
          </a:p>
          <a:p>
            <a:pPr marL="514350" indent="-514350">
              <a:buFontTx/>
              <a:buChar char="-"/>
            </a:pPr>
            <a:r>
              <a:rPr lang="cs-CZ" dirty="0"/>
              <a:t>Oznamovací povinnosti úřadu práce a ZO</a:t>
            </a:r>
          </a:p>
          <a:p>
            <a:pPr marL="514350" indent="-514350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Autofit/>
          </a:bodyPr>
          <a:lstStyle/>
          <a:p>
            <a:r>
              <a:rPr lang="cs-CZ" sz="2800" b="1" dirty="0"/>
              <a:t>Pracovní právo – nároky z neplatného rozvázání PP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760640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Oznámení trvání na dalším zaměstnávání</a:t>
            </a:r>
          </a:p>
          <a:p>
            <a:r>
              <a:rPr lang="cs-CZ" dirty="0"/>
              <a:t>Náhrada mzdy</a:t>
            </a:r>
          </a:p>
          <a:p>
            <a:r>
              <a:rPr lang="cs-CZ" dirty="0"/>
              <a:t>Náhrada škody</a:t>
            </a:r>
          </a:p>
          <a:p>
            <a:r>
              <a:rPr lang="cs-CZ" dirty="0"/>
              <a:t>Při skončení pracovního poměru je zaměstnavatel povinen vydat pracovní posudek do 15ti dní od žádosti (není povinen dva měsíce před skončením PP), v subjektivní lhůtě tří měsíců lze u soudu žádat úpravu posudku</a:t>
            </a:r>
          </a:p>
          <a:p>
            <a:r>
              <a:rPr lang="cs-CZ" dirty="0"/>
              <a:t>Odstupné – při skončení podle 52 a) až d), jednorázová dávka v posledním výplatním termínu, souběžně s podporou v nezaměstnanosti</a:t>
            </a:r>
          </a:p>
        </p:txBody>
      </p:sp>
    </p:spTree>
    <p:extLst>
      <p:ext uri="{BB962C8B-B14F-4D97-AF65-F5344CB8AC3E}">
        <p14:creationId xmlns:p14="http://schemas.microsoft.com/office/powerpoint/2010/main" val="10814187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400" b="1" dirty="0"/>
              <a:t>Pracovní právo – právní události vyvolávající zánik pracovního poměru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07706"/>
          </a:xfrm>
        </p:spPr>
        <p:txBody>
          <a:bodyPr>
            <a:normAutofit fontScale="92500"/>
          </a:bodyPr>
          <a:lstStyle/>
          <a:p>
            <a:pPr marL="514350" indent="-514350">
              <a:buAutoNum type="alphaLcParenR"/>
            </a:pPr>
            <a:r>
              <a:rPr lang="cs-CZ" sz="2400" b="1" dirty="0"/>
              <a:t>Smrt zaměstnance </a:t>
            </a:r>
            <a:r>
              <a:rPr lang="cs-CZ" sz="2400" dirty="0"/>
              <a:t>– vždy zaniká PP, nároky na peněžitá plnění zaměstnance nezanikají, do výše 3,5 násobku průměrného výdělku přecházejí na manžela, děti a rodiče, jestliže s ním žili ve společné domácnosti, není-li jich dědí se. Nároky zaměstnavatele zanikají krom uznaných cop do důvodu a výše, soudně přiznaných a úmyslně způsobené škody. </a:t>
            </a:r>
          </a:p>
          <a:p>
            <a:pPr marL="514350" indent="-514350">
              <a:buAutoNum type="alphaLcParenR"/>
            </a:pPr>
            <a:r>
              <a:rPr lang="cs-CZ" sz="2400" b="1" dirty="0"/>
              <a:t>Smrt zaměstnavatele </a:t>
            </a:r>
            <a:r>
              <a:rPr lang="cs-CZ" dirty="0"/>
              <a:t>– </a:t>
            </a:r>
            <a:r>
              <a:rPr lang="cs-CZ" sz="2400" dirty="0"/>
              <a:t>PP vždy zaniká, nedojde-li k pokračování živnosti</a:t>
            </a:r>
          </a:p>
          <a:p>
            <a:pPr marL="514350" indent="-514350">
              <a:buAutoNum type="alphaLcParenR"/>
            </a:pPr>
            <a:r>
              <a:rPr lang="cs-CZ" sz="2400" b="1" dirty="0"/>
              <a:t>Uplynutí doby – </a:t>
            </a:r>
            <a:r>
              <a:rPr lang="cs-CZ" sz="2400" dirty="0"/>
              <a:t>u PP na dobu určitou, pouze pořádková lhůta 3 dní k oznámení zaměstnavatel, že již netrvá na pokračování PP, pokračuje-li zaměstnanec v práci s vědomím zaměstnavatele, PP se mění na dobu neurčitou, nedohodnou-li se jinak</a:t>
            </a:r>
          </a:p>
          <a:p>
            <a:pPr marL="514350" indent="-514350">
              <a:buAutoNum type="alphaLcParenR"/>
            </a:pPr>
            <a:r>
              <a:rPr lang="cs-CZ" sz="2400" b="1" dirty="0"/>
              <a:t>Dosažení věku – </a:t>
            </a:r>
            <a:r>
              <a:rPr lang="cs-CZ" sz="2400" dirty="0"/>
              <a:t>nehraje roli</a:t>
            </a:r>
          </a:p>
        </p:txBody>
      </p:sp>
    </p:spTree>
    <p:extLst>
      <p:ext uri="{BB962C8B-B14F-4D97-AF65-F5344CB8AC3E}">
        <p14:creationId xmlns:p14="http://schemas.microsoft.com/office/powerpoint/2010/main" val="1521171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Autofit/>
          </a:bodyPr>
          <a:lstStyle/>
          <a:p>
            <a:r>
              <a:rPr lang="cs-CZ" sz="1800" b="1" dirty="0"/>
              <a:t>Pracovní právo – způsoby vzniku pracovního poměru, výběr zaměstnanců</a:t>
            </a:r>
            <a:endParaRPr lang="cs-CZ" sz="1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760640"/>
          </a:xfrm>
        </p:spPr>
        <p:txBody>
          <a:bodyPr>
            <a:normAutofit fontScale="47500" lnSpcReduction="20000"/>
          </a:bodyPr>
          <a:lstStyle/>
          <a:p>
            <a:pPr marL="514350" indent="-514350">
              <a:buNone/>
            </a:pPr>
            <a:r>
              <a:rPr lang="cs-CZ" dirty="0"/>
              <a:t>Pouze dva způsoby</a:t>
            </a:r>
          </a:p>
          <a:p>
            <a:pPr marL="514350" indent="-514350">
              <a:buNone/>
            </a:pPr>
            <a:endParaRPr lang="cs-CZ" dirty="0"/>
          </a:p>
          <a:p>
            <a:pPr marL="514350" indent="-514350">
              <a:buAutoNum type="alphaLcParenR"/>
            </a:pPr>
            <a:r>
              <a:rPr lang="cs-CZ" b="1" dirty="0"/>
              <a:t>Pracovní smlouva </a:t>
            </a:r>
            <a:r>
              <a:rPr lang="cs-CZ" dirty="0"/>
              <a:t>– dvoustranný právní úkon</a:t>
            </a:r>
          </a:p>
          <a:p>
            <a:pPr marL="514350" indent="-514350">
              <a:buAutoNum type="alphaLcParenR"/>
            </a:pPr>
            <a:endParaRPr lang="cs-CZ" dirty="0"/>
          </a:p>
          <a:p>
            <a:pPr marL="514350" indent="-514350">
              <a:buAutoNum type="alphaLcParenR"/>
            </a:pPr>
            <a:r>
              <a:rPr lang="cs-CZ" b="1" dirty="0"/>
              <a:t>Jmenování</a:t>
            </a:r>
            <a:r>
              <a:rPr lang="cs-CZ" dirty="0"/>
              <a:t> - jednostranný právní úkon</a:t>
            </a:r>
          </a:p>
          <a:p>
            <a:pPr marL="514350" indent="-514350" algn="just">
              <a:buNone/>
            </a:pPr>
            <a:endParaRPr lang="cs-CZ" b="1" dirty="0"/>
          </a:p>
          <a:p>
            <a:pPr marL="514350" indent="-514350" algn="just">
              <a:buNone/>
            </a:pPr>
            <a:r>
              <a:rPr lang="cs-CZ" b="1" dirty="0"/>
              <a:t>Výběr zaměstnanců</a:t>
            </a:r>
            <a:r>
              <a:rPr lang="cs-CZ" dirty="0"/>
              <a:t>:</a:t>
            </a:r>
          </a:p>
          <a:p>
            <a:pPr marL="514350" indent="-514350" algn="just">
              <a:buNone/>
            </a:pPr>
            <a:endParaRPr lang="cs-CZ" dirty="0"/>
          </a:p>
          <a:p>
            <a:pPr marL="514350" indent="-514350" algn="just"/>
            <a:r>
              <a:rPr lang="cs-CZ" dirty="0"/>
              <a:t>Zásadně v kompetenci zaměstnavatele, neexistuje nárok na uzavření pracovní smlouvy či jmenování, neexistuje ani nárok na ukončení výběrového řízení uzavřením PS zaměstnavatel má právo provádět výběr a stanovit jeho kriteria (pouze pokud se vztahují k výkonu práce)</a:t>
            </a:r>
          </a:p>
          <a:p>
            <a:pPr marL="514350" indent="-514350" algn="just">
              <a:buNone/>
            </a:pPr>
            <a:endParaRPr lang="cs-CZ" sz="3300" dirty="0"/>
          </a:p>
          <a:p>
            <a:pPr marL="514350" indent="-514350" algn="just"/>
            <a:r>
              <a:rPr lang="cs-CZ" sz="3300" dirty="0"/>
              <a:t>Pokud osoba nesplňuje předpoklady pro výkon práce, nelze s ní PS uzavřít (neplatná PS, pro počáteční nemožnost plnění, právní či faktická),zákon č.451/2009 Sb., lze ovšem uzavřít smlouvu s odkládací podmínkou</a:t>
            </a:r>
          </a:p>
          <a:p>
            <a:pPr marL="514350" indent="-514350" algn="just">
              <a:buNone/>
            </a:pPr>
            <a:endParaRPr lang="cs-CZ" sz="3300" dirty="0"/>
          </a:p>
          <a:p>
            <a:pPr marL="514350" indent="-514350" algn="just"/>
            <a:r>
              <a:rPr lang="cs-CZ" sz="3300" dirty="0"/>
              <a:t>Požadování údajů před vznikem PP – pouze ty které bezprostředně souvisejí s uzavřením smlouvy, zakázány jsou požadavky informací o rasovém původu politickém přesvědčení, sexuální orientaci, členství v odborech apod. (krom podstatných a rozhodných informací pro výkon práce) prolomit lez informace o trestní bezúhonnosti, těhotenství, rodinných a majetkových poměrech, je nutno zachovat podmínky zákona o ochraně osobních údajů.</a:t>
            </a:r>
          </a:p>
          <a:p>
            <a:pPr marL="514350" indent="-514350" algn="just">
              <a:buNone/>
            </a:pPr>
            <a:endParaRPr lang="cs-CZ" dirty="0"/>
          </a:p>
          <a:p>
            <a:pPr marL="514350" indent="-514350" algn="just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/>
          </a:bodyPr>
          <a:lstStyle/>
          <a:p>
            <a:r>
              <a:rPr lang="cs-CZ" sz="2400" b="1" dirty="0"/>
              <a:t>Pracovní právo – odstupné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760640"/>
          </a:xfrm>
        </p:spPr>
        <p:txBody>
          <a:bodyPr/>
          <a:lstStyle/>
          <a:p>
            <a:r>
              <a:rPr lang="cs-CZ" sz="2800" dirty="0"/>
              <a:t>Náleží zaměstnanci při rozvázání PP z důvodů dle par. 52 písm. a)-d)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Výše:</a:t>
            </a:r>
          </a:p>
          <a:p>
            <a:r>
              <a:rPr lang="cs-CZ" sz="2800" dirty="0"/>
              <a:t>u zaměstnanců v PP méně než rok 1x násobek průměrného výdělku</a:t>
            </a:r>
          </a:p>
          <a:p>
            <a:r>
              <a:rPr lang="cs-CZ" sz="2800" dirty="0"/>
              <a:t>U zaměstnanců v PP 1-2 roky 2x násobek průměrného výdělku</a:t>
            </a:r>
          </a:p>
          <a:p>
            <a:r>
              <a:rPr lang="cs-CZ" sz="2800" dirty="0"/>
              <a:t>U zaměstnanců v PP alespoň 2 roky 3x násobek průměrného výdělku</a:t>
            </a:r>
          </a:p>
          <a:p>
            <a:r>
              <a:rPr lang="cs-CZ" sz="2800" dirty="0"/>
              <a:t>Důvod dle par. 52 písm. d) 12x násobek průměrného výdělku</a:t>
            </a:r>
          </a:p>
          <a:p>
            <a:endParaRPr lang="cs-CZ" sz="2800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56372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Autofit/>
          </a:bodyPr>
          <a:lstStyle/>
          <a:p>
            <a:r>
              <a:rPr lang="cs-CZ" sz="1800" b="1" dirty="0"/>
              <a:t>Pracovní právo – okamžité zrušení PP ve zkušební době a hromadné propouštění</a:t>
            </a:r>
            <a:endParaRPr lang="cs-CZ" sz="1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r>
              <a:rPr lang="cs-CZ" dirty="0"/>
              <a:t>Jak ze strany zaměstnavatele tak zaměstnance</a:t>
            </a:r>
          </a:p>
          <a:p>
            <a:pPr>
              <a:buFontTx/>
              <a:buChar char="-"/>
            </a:pPr>
            <a:r>
              <a:rPr lang="cs-CZ" dirty="0"/>
              <a:t>Cílem je maximálně zjednodušit rozvázání PP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Hromadné propouštění:</a:t>
            </a:r>
          </a:p>
          <a:p>
            <a:pPr marL="514350" indent="-514350">
              <a:buAutoNum type="alphaLcParenR"/>
            </a:pPr>
            <a:r>
              <a:rPr lang="cs-CZ" dirty="0"/>
              <a:t>10 propouštění z 20-100</a:t>
            </a:r>
          </a:p>
          <a:p>
            <a:pPr marL="514350" indent="-514350">
              <a:buAutoNum type="alphaLcParenR"/>
            </a:pPr>
            <a:r>
              <a:rPr lang="cs-CZ" dirty="0"/>
              <a:t>10% z 101-300</a:t>
            </a:r>
          </a:p>
          <a:p>
            <a:pPr marL="514350" indent="-514350">
              <a:buAutoNum type="alphaLcParenR"/>
            </a:pPr>
            <a:r>
              <a:rPr lang="cs-CZ" dirty="0"/>
              <a:t>30 z 300 a výše</a:t>
            </a:r>
          </a:p>
          <a:p>
            <a:pPr marL="514350" indent="-514350">
              <a:buFontTx/>
              <a:buChar char="-"/>
            </a:pPr>
            <a:r>
              <a:rPr lang="cs-CZ" dirty="0"/>
              <a:t>Oznamovací povinnosti úřadu práce a ZO</a:t>
            </a:r>
          </a:p>
          <a:p>
            <a:pPr marL="514350" indent="-51435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0651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r>
              <a:rPr lang="cs-CZ" sz="2800" b="1" dirty="0"/>
              <a:t>Pracovní právo – pracovní smlouva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16624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cs-CZ" b="1" dirty="0"/>
              <a:t>Podstatné náležitosti PS (par 34 ZP):</a:t>
            </a:r>
          </a:p>
          <a:p>
            <a:pPr>
              <a:buNone/>
            </a:pPr>
            <a:endParaRPr lang="cs-CZ" b="1" dirty="0"/>
          </a:p>
          <a:p>
            <a:pPr marL="514350" indent="-514350">
              <a:buAutoNum type="alphaLcParenR"/>
            </a:pPr>
            <a:r>
              <a:rPr lang="cs-CZ" b="1" dirty="0"/>
              <a:t>Druh práce</a:t>
            </a:r>
          </a:p>
          <a:p>
            <a:pPr marL="514350" indent="-514350">
              <a:buAutoNum type="alphaLcParenR"/>
            </a:pPr>
            <a:endParaRPr lang="cs-CZ" b="1" dirty="0"/>
          </a:p>
          <a:p>
            <a:pPr marL="514350" indent="-514350">
              <a:buAutoNum type="alphaLcParenR"/>
            </a:pPr>
            <a:r>
              <a:rPr lang="cs-CZ" b="1" dirty="0"/>
              <a:t>Místo či místa výkonu práce</a:t>
            </a:r>
          </a:p>
          <a:p>
            <a:pPr marL="514350" indent="-514350">
              <a:buAutoNum type="alphaLcParenR"/>
            </a:pPr>
            <a:endParaRPr lang="cs-CZ" b="1" dirty="0"/>
          </a:p>
          <a:p>
            <a:pPr marL="514350" indent="-514350">
              <a:buAutoNum type="alphaLcParenR"/>
            </a:pPr>
            <a:r>
              <a:rPr lang="cs-CZ" b="1" dirty="0"/>
              <a:t>Den nástupu do práce – jím vzniká pracovní poměr, pokud zaměstnanec nenastoupí do práce ve sjednaný den, lze od pracovní smlouvy odstoupit</a:t>
            </a:r>
          </a:p>
          <a:p>
            <a:pPr marL="514350" indent="-514350">
              <a:buAutoNum type="alphaLcParenR"/>
            </a:pPr>
            <a:endParaRPr lang="cs-CZ" b="1" dirty="0"/>
          </a:p>
          <a:p>
            <a:pPr marL="514350" indent="-514350">
              <a:buNone/>
            </a:pPr>
            <a:r>
              <a:rPr lang="cs-CZ" b="1" dirty="0"/>
              <a:t>Další náležitosti:</a:t>
            </a:r>
          </a:p>
          <a:p>
            <a:pPr marL="514350" indent="-514350">
              <a:buNone/>
            </a:pPr>
            <a:endParaRPr lang="cs-CZ" b="1" dirty="0"/>
          </a:p>
          <a:p>
            <a:pPr marL="514350" indent="-514350"/>
            <a:r>
              <a:rPr lang="cs-CZ" b="1" dirty="0"/>
              <a:t>Mzdové zařazení zaměstnance</a:t>
            </a:r>
          </a:p>
          <a:p>
            <a:pPr marL="514350" indent="-514350"/>
            <a:r>
              <a:rPr lang="cs-CZ" b="1" dirty="0"/>
              <a:t>Odchylné pracovní podmínky</a:t>
            </a:r>
          </a:p>
          <a:p>
            <a:pPr marL="514350" indent="-514350"/>
            <a:r>
              <a:rPr lang="cs-CZ" b="1" dirty="0"/>
              <a:t>Další podmínky</a:t>
            </a:r>
          </a:p>
          <a:p>
            <a:pPr marL="514350" indent="-514350"/>
            <a:r>
              <a:rPr lang="cs-CZ" b="1" dirty="0"/>
              <a:t>Doba na niž se pracovní poměr sjednává (určitá/neurčitá)</a:t>
            </a:r>
          </a:p>
          <a:p>
            <a:pPr marL="514350" indent="-514350"/>
            <a:r>
              <a:rPr lang="cs-CZ" b="1" dirty="0"/>
              <a:t>Předpoklad volby</a:t>
            </a:r>
          </a:p>
          <a:p>
            <a:pPr marL="514350" indent="-514350"/>
            <a:r>
              <a:rPr lang="cs-CZ" b="1" dirty="0"/>
              <a:t>Zkušební doba</a:t>
            </a:r>
          </a:p>
          <a:p>
            <a:pPr marL="514350" indent="-514350"/>
            <a:r>
              <a:rPr lang="cs-CZ" b="1" dirty="0"/>
              <a:t>Konkurenční doložka</a:t>
            </a:r>
          </a:p>
          <a:p>
            <a:pPr>
              <a:buFontTx/>
              <a:buChar char="-"/>
            </a:pPr>
            <a:endParaRPr lang="cs-CZ" b="1" dirty="0"/>
          </a:p>
          <a:p>
            <a:pPr>
              <a:buFontTx/>
              <a:buChar char="-"/>
            </a:pPr>
            <a:endParaRPr lang="cs-CZ" b="1" dirty="0"/>
          </a:p>
          <a:p>
            <a:pPr>
              <a:buNone/>
            </a:pPr>
            <a:endParaRPr lang="cs-CZ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cs-CZ" sz="2800" b="1" dirty="0"/>
              <a:t>Pracovní právo – jmenování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760640"/>
          </a:xfrm>
        </p:spPr>
        <p:txBody>
          <a:bodyPr>
            <a:normAutofit fontScale="77500" lnSpcReduction="20000"/>
          </a:bodyPr>
          <a:lstStyle/>
          <a:p>
            <a:pPr marL="514350" indent="-514350"/>
            <a:endParaRPr lang="cs-CZ" sz="2800" dirty="0"/>
          </a:p>
          <a:p>
            <a:pPr marL="514350" indent="-514350"/>
            <a:r>
              <a:rPr lang="cs-CZ" sz="2800" dirty="0"/>
              <a:t>Jednostranný právní úkon podmíněný souhlasem zaměstnance (PP nemůže vzniknout bez souhlasu zaměstnance dle čl. 26 Listiny)</a:t>
            </a:r>
          </a:p>
          <a:p>
            <a:pPr marL="514350" indent="-514350"/>
            <a:endParaRPr lang="cs-CZ" sz="2800" dirty="0"/>
          </a:p>
          <a:p>
            <a:pPr marL="514350" indent="-514350"/>
            <a:r>
              <a:rPr lang="cs-CZ" sz="2800" dirty="0"/>
              <a:t>Pouze v případě pracovních míst vedoucích zaměstnanců uvedených taxativně v ZP nebo pokud to stanoví zvláštní právní předpis</a:t>
            </a:r>
          </a:p>
          <a:p>
            <a:pPr marL="514350" indent="-514350"/>
            <a:endParaRPr lang="cs-CZ" sz="2800" dirty="0"/>
          </a:p>
          <a:p>
            <a:pPr marL="514350" indent="-514350"/>
            <a:r>
              <a:rPr lang="cs-CZ" sz="2800" dirty="0"/>
              <a:t>Odvolání či vzdám se pracovního místa pracovní poměr nekončí, pouze pokud zaměstnavatel nemá vhodné pracovní místo, či zaměstnanec jej odmítne zakládá se důvod výpovědi</a:t>
            </a:r>
          </a:p>
          <a:p>
            <a:pPr marL="514350" indent="-514350"/>
            <a:endParaRPr lang="cs-CZ" sz="2800" dirty="0"/>
          </a:p>
          <a:p>
            <a:pPr marL="514350" indent="-514350"/>
            <a:r>
              <a:rPr lang="cs-CZ" sz="2800" dirty="0"/>
              <a:t>Z jmenování musí být patrný druh práce, místo výkonu práce, a den nástupu do práce</a:t>
            </a:r>
          </a:p>
          <a:p>
            <a:pPr marL="514350" indent="-514350"/>
            <a:endParaRPr lang="cs-CZ" sz="2800" dirty="0"/>
          </a:p>
          <a:p>
            <a:pPr marL="514350" indent="-514350"/>
            <a:r>
              <a:rPr lang="cs-CZ" sz="2800" dirty="0"/>
              <a:t>Zpravidla se uzavírá „manažerská smlouva“</a:t>
            </a:r>
          </a:p>
          <a:p>
            <a:pPr marL="514350" indent="-514350"/>
            <a:endParaRPr lang="cs-CZ" sz="2800" dirty="0"/>
          </a:p>
          <a:p>
            <a:pPr marL="514350" indent="-514350"/>
            <a:endParaRPr lang="cs-CZ" sz="2800" dirty="0"/>
          </a:p>
          <a:p>
            <a:pPr marL="514350" indent="-514350"/>
            <a:endParaRPr lang="cs-CZ" sz="2800" dirty="0"/>
          </a:p>
          <a:p>
            <a:pPr>
              <a:buNone/>
            </a:pPr>
            <a:endParaRPr lang="cs-CZ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Autofit/>
          </a:bodyPr>
          <a:lstStyle/>
          <a:p>
            <a:r>
              <a:rPr lang="cs-CZ" sz="1800" b="1" dirty="0"/>
              <a:t>Pracovní právo – změna pracovní poměru – převedení na jinou práci</a:t>
            </a:r>
            <a:endParaRPr lang="cs-CZ" sz="1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55000" lnSpcReduction="20000"/>
          </a:bodyPr>
          <a:lstStyle/>
          <a:p>
            <a:pPr marL="514350" indent="-514350">
              <a:buNone/>
            </a:pPr>
            <a:r>
              <a:rPr lang="cs-CZ" dirty="0"/>
              <a:t>Změna subjektu, </a:t>
            </a:r>
            <a:r>
              <a:rPr lang="cs-CZ" b="1" dirty="0"/>
              <a:t>obsahu</a:t>
            </a:r>
            <a:r>
              <a:rPr lang="cs-CZ" dirty="0"/>
              <a:t>, předmětu</a:t>
            </a:r>
          </a:p>
          <a:p>
            <a:pPr marL="514350" indent="-514350">
              <a:buNone/>
            </a:pPr>
            <a:endParaRPr lang="cs-CZ" dirty="0"/>
          </a:p>
          <a:p>
            <a:pPr marL="514350" indent="-514350">
              <a:buNone/>
            </a:pPr>
            <a:r>
              <a:rPr lang="cs-CZ" b="1" dirty="0"/>
              <a:t>Převedení</a:t>
            </a:r>
            <a:r>
              <a:rPr lang="cs-CZ" dirty="0"/>
              <a:t> </a:t>
            </a:r>
            <a:r>
              <a:rPr lang="cs-CZ" b="1" dirty="0"/>
              <a:t>na jinou práci</a:t>
            </a:r>
            <a:r>
              <a:rPr lang="cs-CZ" dirty="0"/>
              <a:t>:</a:t>
            </a:r>
          </a:p>
          <a:p>
            <a:pPr marL="514350" indent="-514350">
              <a:buAutoNum type="alphaLcParenR"/>
            </a:pPr>
            <a:endParaRPr lang="cs-CZ" dirty="0"/>
          </a:p>
          <a:p>
            <a:pPr marL="514350" indent="-514350"/>
            <a:r>
              <a:rPr lang="cs-CZ" b="1" dirty="0"/>
              <a:t>Jednostranně / se souhlasem </a:t>
            </a:r>
            <a:r>
              <a:rPr lang="cs-CZ" dirty="0"/>
              <a:t>zaměstnance</a:t>
            </a:r>
          </a:p>
          <a:p>
            <a:pPr marL="514350" indent="-514350"/>
            <a:endParaRPr lang="cs-CZ" dirty="0"/>
          </a:p>
          <a:p>
            <a:pPr marL="514350" indent="-514350"/>
            <a:r>
              <a:rPr lang="cs-CZ" dirty="0"/>
              <a:t>Zaměstnavatel </a:t>
            </a:r>
            <a:r>
              <a:rPr lang="cs-CZ" b="1" dirty="0"/>
              <a:t>je povinen </a:t>
            </a:r>
            <a:r>
              <a:rPr lang="cs-CZ" dirty="0"/>
              <a:t>převést</a:t>
            </a:r>
          </a:p>
          <a:p>
            <a:pPr marL="514350" indent="-514350"/>
            <a:endParaRPr lang="cs-CZ" dirty="0"/>
          </a:p>
          <a:p>
            <a:pPr marL="514350" indent="-514350">
              <a:buNone/>
            </a:pPr>
            <a:r>
              <a:rPr lang="cs-CZ" dirty="0"/>
              <a:t>	zdravotní důvody na straně zaměstnance, tj. pozbyl-li způsobilosti konat práci</a:t>
            </a:r>
          </a:p>
          <a:p>
            <a:pPr marL="514350" indent="-514350">
              <a:buNone/>
            </a:pPr>
            <a:r>
              <a:rPr lang="cs-CZ" dirty="0"/>
              <a:t>	soudní zákaz činnosti</a:t>
            </a:r>
          </a:p>
          <a:p>
            <a:pPr marL="514350" indent="-514350">
              <a:buNone/>
            </a:pPr>
            <a:endParaRPr lang="cs-CZ" dirty="0"/>
          </a:p>
          <a:p>
            <a:pPr marL="514350" indent="-514350"/>
            <a:r>
              <a:rPr lang="cs-CZ" dirty="0"/>
              <a:t>Zaměstnavatel </a:t>
            </a:r>
            <a:r>
              <a:rPr lang="cs-CZ" b="1" dirty="0"/>
              <a:t>může</a:t>
            </a:r>
            <a:r>
              <a:rPr lang="cs-CZ" dirty="0"/>
              <a:t> převést</a:t>
            </a:r>
          </a:p>
          <a:p>
            <a:pPr marL="514350" indent="-514350">
              <a:buNone/>
            </a:pPr>
            <a:r>
              <a:rPr lang="cs-CZ" dirty="0"/>
              <a:t>	Po výpovědní dobu z důvodu výpovědi podle par. 52 a), f)</a:t>
            </a:r>
          </a:p>
          <a:p>
            <a:pPr marL="514350" indent="-514350">
              <a:buNone/>
            </a:pPr>
            <a:r>
              <a:rPr lang="cs-CZ" dirty="0"/>
              <a:t>	od zahájení trestního řízení</a:t>
            </a:r>
          </a:p>
          <a:p>
            <a:pPr marL="514350" indent="-514350">
              <a:buNone/>
            </a:pPr>
            <a:r>
              <a:rPr lang="cs-CZ" dirty="0"/>
              <a:t>	Nejdéle na 30 dnů pozbyl-li zaměstnanec předpokladů pro výkon práce</a:t>
            </a:r>
          </a:p>
          <a:p>
            <a:pPr marL="514350" indent="-514350">
              <a:buNone/>
            </a:pPr>
            <a:r>
              <a:rPr lang="cs-CZ" dirty="0"/>
              <a:t>	Po dobu nezbytné potřeby k odvracení mimořádné události, či zmírnění jejích následků</a:t>
            </a:r>
          </a:p>
          <a:p>
            <a:pPr marL="514350" indent="-514350">
              <a:buNone/>
            </a:pPr>
            <a:r>
              <a:rPr lang="cs-CZ" dirty="0"/>
              <a:t>	Pro prostoje v práci vyvolané povětrnostními vlivy – pouze se souhlasem</a:t>
            </a:r>
          </a:p>
          <a:p>
            <a:pPr marL="514350" indent="-514350">
              <a:buNone/>
            </a:pPr>
            <a:endParaRPr lang="cs-CZ" dirty="0"/>
          </a:p>
          <a:p>
            <a:pPr marL="514350" indent="-514350"/>
            <a:endParaRPr lang="cs-CZ" dirty="0"/>
          </a:p>
          <a:p>
            <a:pPr marL="514350" indent="-514350">
              <a:buAutoNum type="alphaLcParenR"/>
            </a:pPr>
            <a:endParaRPr lang="cs-CZ" dirty="0"/>
          </a:p>
          <a:p>
            <a:pPr marL="514350" indent="-514350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cs-CZ" sz="1800" b="1" dirty="0"/>
              <a:t>Pracovní právo – změna pracovní poměru – změna místa výkonu práce</a:t>
            </a:r>
            <a:endParaRPr lang="cs-CZ" sz="1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1662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cs-CZ" b="1" dirty="0"/>
          </a:p>
          <a:p>
            <a:pPr>
              <a:buNone/>
            </a:pPr>
            <a:r>
              <a:rPr lang="cs-CZ" b="1" dirty="0"/>
              <a:t>Změna místa výkonu práce</a:t>
            </a:r>
            <a:r>
              <a:rPr lang="cs-CZ" dirty="0"/>
              <a:t>:</a:t>
            </a:r>
          </a:p>
          <a:p>
            <a:pPr>
              <a:buNone/>
            </a:pPr>
            <a:endParaRPr lang="cs-CZ" dirty="0"/>
          </a:p>
          <a:p>
            <a:pPr marL="514350" indent="-514350">
              <a:buAutoNum type="alphaLcParenR"/>
            </a:pPr>
            <a:r>
              <a:rPr lang="cs-CZ" b="1" dirty="0"/>
              <a:t>Přeložení</a:t>
            </a:r>
          </a:p>
          <a:p>
            <a:pPr marL="514350" indent="-514350">
              <a:buNone/>
            </a:pPr>
            <a:r>
              <a:rPr lang="cs-CZ" dirty="0"/>
              <a:t>	Pouze se souhlasem zaměstnance a po dobu vyvolanou nezbytnou provozní potřebou</a:t>
            </a:r>
          </a:p>
          <a:p>
            <a:pPr marL="514350" indent="-514350">
              <a:buNone/>
            </a:pPr>
            <a:endParaRPr lang="cs-CZ" dirty="0"/>
          </a:p>
          <a:p>
            <a:pPr marL="514350" indent="-514350">
              <a:buNone/>
            </a:pPr>
            <a:r>
              <a:rPr lang="cs-CZ" dirty="0"/>
              <a:t>	</a:t>
            </a:r>
            <a:r>
              <a:rPr lang="cs-CZ" b="1" dirty="0"/>
              <a:t>Zakázáno</a:t>
            </a:r>
            <a:r>
              <a:rPr lang="cs-CZ" dirty="0"/>
              <a:t>:</a:t>
            </a:r>
          </a:p>
          <a:p>
            <a:pPr marL="514350" indent="-514350">
              <a:buNone/>
            </a:pPr>
            <a:endParaRPr lang="cs-CZ" dirty="0"/>
          </a:p>
          <a:p>
            <a:pPr marL="514350" indent="-514350"/>
            <a:r>
              <a:rPr lang="cs-CZ" dirty="0"/>
              <a:t>Těhotné ženy + pečující o dítě do 8 let věku</a:t>
            </a:r>
          </a:p>
          <a:p>
            <a:pPr marL="514350" indent="-514350"/>
            <a:endParaRPr lang="cs-CZ" dirty="0"/>
          </a:p>
          <a:p>
            <a:pPr marL="514350" indent="-514350"/>
            <a:r>
              <a:rPr lang="cs-CZ" dirty="0"/>
              <a:t>Osamělému zaměstnanci pečujícímu o dítě do 15 let věku</a:t>
            </a:r>
          </a:p>
          <a:p>
            <a:pPr marL="514350" indent="-514350"/>
            <a:endParaRPr lang="cs-CZ" dirty="0"/>
          </a:p>
          <a:p>
            <a:pPr marL="514350" indent="-514350"/>
            <a:r>
              <a:rPr lang="cs-CZ" dirty="0"/>
              <a:t>Zaměstnanci, který o sebe pečuje soustavně či úplně (bezmocná osoba)</a:t>
            </a:r>
          </a:p>
          <a:p>
            <a:pPr marL="514350" indent="-514350">
              <a:buNone/>
            </a:pPr>
            <a:endParaRPr lang="cs-CZ" b="1" dirty="0"/>
          </a:p>
          <a:p>
            <a:pPr marL="514350" indent="-514350">
              <a:buAutoNum type="alphaLcParenR"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55000" lnSpcReduction="20000"/>
          </a:bodyPr>
          <a:lstStyle/>
          <a:p>
            <a:pPr algn="just">
              <a:buNone/>
            </a:pPr>
            <a:r>
              <a:rPr lang="cs-CZ" b="1" dirty="0"/>
              <a:t>b) Pracovní cesta</a:t>
            </a:r>
          </a:p>
          <a:p>
            <a:pPr algn="just"/>
            <a:r>
              <a:rPr lang="cs-CZ" dirty="0"/>
              <a:t>Jen se souhlasem (obecný/konkrétní u osob s osobními povinnostmi)</a:t>
            </a:r>
          </a:p>
          <a:p>
            <a:pPr algn="just"/>
            <a:r>
              <a:rPr lang="cs-CZ" dirty="0"/>
              <a:t>Vždy za cestovní náhradu</a:t>
            </a:r>
          </a:p>
          <a:p>
            <a:pPr algn="just"/>
            <a:endParaRPr lang="cs-CZ" dirty="0"/>
          </a:p>
          <a:p>
            <a:pPr algn="just">
              <a:buNone/>
            </a:pPr>
            <a:r>
              <a:rPr lang="cs-CZ" b="1" dirty="0"/>
              <a:t>c) Dočasné přidělení</a:t>
            </a:r>
          </a:p>
          <a:p>
            <a:pPr algn="just"/>
            <a:r>
              <a:rPr lang="cs-CZ" dirty="0"/>
              <a:t>Na základě obchodněprávního vztahu zaměstnavatelů</a:t>
            </a:r>
          </a:p>
          <a:p>
            <a:pPr algn="just"/>
            <a:r>
              <a:rPr lang="cs-CZ" dirty="0"/>
              <a:t>Nelze za úplatu</a:t>
            </a:r>
          </a:p>
          <a:p>
            <a:pPr algn="just"/>
            <a:r>
              <a:rPr lang="cs-CZ" dirty="0"/>
              <a:t>Nutná dohoda se zaměstnancem</a:t>
            </a:r>
          </a:p>
          <a:p>
            <a:pPr algn="just"/>
            <a:r>
              <a:rPr lang="cs-CZ" dirty="0"/>
              <a:t>Lze až po 6 měsících od vzniku PP</a:t>
            </a:r>
          </a:p>
          <a:p>
            <a:pPr algn="just"/>
            <a:r>
              <a:rPr lang="cs-CZ" dirty="0"/>
              <a:t>Zaměstnanec je může jednostranně ukončit  výpovědí s 15denní výpovědní dobou</a:t>
            </a:r>
          </a:p>
          <a:p>
            <a:pPr algn="just"/>
            <a:endParaRPr lang="cs-CZ" dirty="0"/>
          </a:p>
          <a:p>
            <a:pPr algn="just">
              <a:buNone/>
            </a:pPr>
            <a:r>
              <a:rPr lang="cs-CZ" dirty="0"/>
              <a:t>d) </a:t>
            </a:r>
            <a:r>
              <a:rPr lang="cs-CZ" b="1" dirty="0"/>
              <a:t>Dočasné přidělení agenturou práce</a:t>
            </a:r>
          </a:p>
          <a:p>
            <a:pPr algn="just"/>
            <a:r>
              <a:rPr lang="cs-CZ" dirty="0"/>
              <a:t>Agentura práce – povolení MPSV (pro tuzemsko či zahraničí)</a:t>
            </a:r>
          </a:p>
          <a:p>
            <a:pPr algn="just"/>
            <a:r>
              <a:rPr lang="cs-CZ" dirty="0"/>
              <a:t>Písemná dohoda se agentury a uživatele práce (náležitosti dle ZP řídí se obchodním právem)</a:t>
            </a:r>
          </a:p>
          <a:p>
            <a:pPr algn="just"/>
            <a:r>
              <a:rPr lang="cs-CZ" dirty="0"/>
              <a:t>Písemné ujednání v pracovní smlouvě, kde se agentura zaváže zajistit výkon práce a zaměstnanec vykonávat práci u uživatele</a:t>
            </a:r>
          </a:p>
          <a:p>
            <a:pPr algn="just"/>
            <a:r>
              <a:rPr lang="cs-CZ" dirty="0"/>
              <a:t>Písemný pokyn agentury ke konání práce</a:t>
            </a:r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b="1" dirty="0"/>
          </a:p>
          <a:p>
            <a:pPr algn="just">
              <a:buNone/>
            </a:pP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Autofit/>
          </a:bodyPr>
          <a:lstStyle/>
          <a:p>
            <a:r>
              <a:rPr lang="cs-CZ" sz="1800" b="1" dirty="0"/>
              <a:t>Pracovní právo – změna pracovní poměru – změna místa výkonu práce</a:t>
            </a:r>
            <a:endParaRPr lang="cs-CZ" sz="1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/>
          </a:bodyPr>
          <a:lstStyle/>
          <a:p>
            <a:r>
              <a:rPr lang="cs-CZ" sz="1800" b="1" dirty="0"/>
              <a:t>Pracovní právo – skončení pracovního poměru</a:t>
            </a:r>
            <a:endParaRPr lang="cs-CZ" sz="1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904656"/>
          </a:xfrm>
        </p:spPr>
        <p:txBody>
          <a:bodyPr>
            <a:normAutofit fontScale="40000" lnSpcReduction="20000"/>
          </a:bodyPr>
          <a:lstStyle/>
          <a:p>
            <a:pPr marL="514350" indent="-514350">
              <a:buNone/>
            </a:pPr>
            <a:endParaRPr lang="cs-CZ" b="1" dirty="0"/>
          </a:p>
          <a:p>
            <a:pPr marL="514350" indent="-514350">
              <a:buNone/>
            </a:pPr>
            <a:r>
              <a:rPr lang="cs-CZ" b="1" dirty="0"/>
              <a:t>Obecné rysy a cíle úpravy</a:t>
            </a:r>
            <a:r>
              <a:rPr lang="cs-CZ" dirty="0"/>
              <a:t>:</a:t>
            </a:r>
          </a:p>
          <a:p>
            <a:pPr marL="514350" indent="-514350">
              <a:buNone/>
            </a:pPr>
            <a:endParaRPr lang="cs-CZ" dirty="0"/>
          </a:p>
          <a:p>
            <a:pPr marL="514350" indent="-514350">
              <a:buAutoNum type="alphaLcParenR"/>
            </a:pPr>
            <a:r>
              <a:rPr lang="cs-CZ" dirty="0"/>
              <a:t>Cílem je zabezpečit zaměstnanci pracujícímu řádně stabilitu pracovního poměru</a:t>
            </a:r>
          </a:p>
          <a:p>
            <a:pPr marL="514350" indent="-514350">
              <a:buAutoNum type="alphaLcParenR"/>
            </a:pPr>
            <a:endParaRPr lang="cs-CZ" dirty="0"/>
          </a:p>
          <a:p>
            <a:pPr marL="514350" indent="-514350">
              <a:buAutoNum type="alphaLcParenR"/>
            </a:pPr>
            <a:r>
              <a:rPr lang="cs-CZ" dirty="0"/>
              <a:t>Umožnit svobodnou volbu zaměstnání/práce, svobodně ukončit PP</a:t>
            </a:r>
          </a:p>
          <a:p>
            <a:pPr marL="514350" indent="-514350">
              <a:buAutoNum type="alphaLcParenR"/>
            </a:pPr>
            <a:endParaRPr lang="cs-CZ" dirty="0"/>
          </a:p>
          <a:p>
            <a:pPr marL="514350" indent="-514350">
              <a:buAutoNum type="alphaLcParenR"/>
            </a:pPr>
            <a:r>
              <a:rPr lang="cs-CZ" dirty="0"/>
              <a:t>Umožnit zaměstnavatelům redukovat  zaměstnance nadbytečné, zaměstnance porušující pracovní kázeň nebo zaostávající v práci</a:t>
            </a:r>
          </a:p>
          <a:p>
            <a:pPr marL="514350" indent="-514350">
              <a:buAutoNum type="alphaLcParenR"/>
            </a:pPr>
            <a:endParaRPr lang="cs-CZ" dirty="0"/>
          </a:p>
          <a:p>
            <a:pPr marL="514350" indent="-514350">
              <a:buAutoNum type="alphaLcParenR"/>
            </a:pPr>
            <a:r>
              <a:rPr lang="cs-CZ" dirty="0"/>
              <a:t>Podporovat mobilitu pracovních sil</a:t>
            </a:r>
          </a:p>
          <a:p>
            <a:pPr marL="514350" indent="-514350">
              <a:buAutoNum type="alphaLcParenR"/>
            </a:pPr>
            <a:endParaRPr lang="cs-CZ" dirty="0"/>
          </a:p>
          <a:p>
            <a:pPr marL="514350" indent="-514350">
              <a:buAutoNum type="alphaLcParenR"/>
            </a:pPr>
            <a:r>
              <a:rPr lang="cs-CZ" dirty="0"/>
              <a:t>Minimalizovat negativa rozvázání pracovního poměru u zaměstnance (ekonomická, sociální, psychologická)</a:t>
            </a:r>
          </a:p>
          <a:p>
            <a:pPr marL="514350" indent="-514350">
              <a:buNone/>
            </a:pPr>
            <a:endParaRPr lang="cs-CZ" dirty="0"/>
          </a:p>
          <a:p>
            <a:pPr marL="514350" indent="-514350">
              <a:buNone/>
            </a:pPr>
            <a:r>
              <a:rPr lang="cs-CZ" b="1" dirty="0"/>
              <a:t>Základní prvky ochrany</a:t>
            </a:r>
            <a:r>
              <a:rPr lang="cs-CZ" dirty="0"/>
              <a:t>:</a:t>
            </a:r>
          </a:p>
          <a:p>
            <a:pPr marL="514350" indent="-514350">
              <a:buNone/>
            </a:pPr>
            <a:endParaRPr lang="cs-CZ" dirty="0"/>
          </a:p>
          <a:p>
            <a:pPr marL="514350" indent="-514350">
              <a:buAutoNum type="arabicParenR"/>
            </a:pPr>
            <a:r>
              <a:rPr lang="cs-CZ" dirty="0"/>
              <a:t>Zaměstnavatel může jednostranně rozvázat PP pouze ze zákonem taxativně stanovených důvodů</a:t>
            </a:r>
          </a:p>
          <a:p>
            <a:pPr marL="514350" indent="-514350">
              <a:buAutoNum type="arabicParenR"/>
            </a:pPr>
            <a:endParaRPr lang="cs-CZ" dirty="0"/>
          </a:p>
          <a:p>
            <a:pPr marL="514350" indent="-514350">
              <a:buAutoNum type="arabicParenR"/>
            </a:pPr>
            <a:r>
              <a:rPr lang="cs-CZ" dirty="0"/>
              <a:t>Zaměstnavateli se zapovídá jednostranně rozvázat pracovní poměr v ochranné době</a:t>
            </a:r>
          </a:p>
          <a:p>
            <a:pPr marL="514350" indent="-514350">
              <a:buNone/>
            </a:pPr>
            <a:endParaRPr lang="cs-CZ" dirty="0"/>
          </a:p>
          <a:p>
            <a:pPr marL="514350" indent="-514350">
              <a:buNone/>
            </a:pPr>
            <a:r>
              <a:rPr lang="cs-CZ" b="1" dirty="0"/>
              <a:t>Způsoby skončení PP:</a:t>
            </a:r>
          </a:p>
          <a:p>
            <a:pPr marL="514350" indent="-514350">
              <a:buAutoNum type="alphaLcParenR"/>
            </a:pPr>
            <a:endParaRPr lang="cs-CZ" dirty="0"/>
          </a:p>
          <a:p>
            <a:pPr marL="514350" indent="-514350">
              <a:buAutoNum type="alphaLcParenR"/>
            </a:pPr>
            <a:r>
              <a:rPr lang="cs-CZ" dirty="0"/>
              <a:t>Právní úkony (jednání) účastníků PP</a:t>
            </a:r>
          </a:p>
          <a:p>
            <a:pPr marL="514350" indent="-514350">
              <a:buAutoNum type="alphaLcParenR"/>
            </a:pPr>
            <a:endParaRPr lang="cs-CZ" dirty="0"/>
          </a:p>
          <a:p>
            <a:pPr marL="514350" indent="-514350">
              <a:buAutoNum type="alphaLcParenR"/>
            </a:pPr>
            <a:r>
              <a:rPr lang="cs-CZ" dirty="0"/>
              <a:t>Právní události</a:t>
            </a:r>
          </a:p>
          <a:p>
            <a:pPr marL="514350" indent="-514350">
              <a:buAutoNum type="alphaLcParenR"/>
            </a:pPr>
            <a:endParaRPr lang="cs-CZ" dirty="0"/>
          </a:p>
          <a:p>
            <a:pPr marL="514350" indent="-514350">
              <a:buAutoNum type="alphaLcParenR"/>
            </a:pPr>
            <a:r>
              <a:rPr lang="cs-CZ" dirty="0"/>
              <a:t>Úřední rozhodnutí</a:t>
            </a:r>
          </a:p>
          <a:p>
            <a:pPr marL="514350" indent="-514350">
              <a:buNone/>
            </a:pPr>
            <a:endParaRPr lang="cs-CZ" dirty="0"/>
          </a:p>
          <a:p>
            <a:pPr marL="514350" indent="-514350">
              <a:buAutoNum type="alphaLcParenR"/>
            </a:pPr>
            <a:endParaRPr lang="cs-CZ" dirty="0"/>
          </a:p>
          <a:p>
            <a:pPr marL="514350" indent="-514350">
              <a:buAutoNum type="alphaLcParenR"/>
            </a:pPr>
            <a:endParaRPr lang="cs-CZ" dirty="0"/>
          </a:p>
          <a:p>
            <a:pPr marL="514350" indent="-514350">
              <a:buAutoNum type="alphaLcParenR"/>
            </a:pP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/>
          </a:bodyPr>
          <a:lstStyle/>
          <a:p>
            <a:r>
              <a:rPr lang="cs-CZ" sz="2400" b="1" dirty="0"/>
              <a:t>Pracovní právo – skončení PP právními úkony účastníků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endParaRPr lang="cs-CZ" dirty="0"/>
          </a:p>
          <a:p>
            <a:pPr marL="514350" indent="-514350">
              <a:buNone/>
            </a:pPr>
            <a:r>
              <a:rPr lang="cs-CZ" sz="2800" b="1" u="sng" dirty="0"/>
              <a:t>Úkony dle právní úpravy</a:t>
            </a:r>
            <a:r>
              <a:rPr lang="cs-CZ" sz="2800" dirty="0"/>
              <a:t>:</a:t>
            </a:r>
          </a:p>
          <a:p>
            <a:pPr marL="514350" indent="-514350">
              <a:buAutoNum type="alphaLcParenR"/>
            </a:pPr>
            <a:endParaRPr lang="cs-CZ" sz="2800" dirty="0"/>
          </a:p>
          <a:p>
            <a:pPr marL="514350" indent="-514350">
              <a:buAutoNum type="alphaLcParenR"/>
            </a:pPr>
            <a:r>
              <a:rPr lang="cs-CZ" sz="2800" b="1" dirty="0"/>
              <a:t>Dohoda</a:t>
            </a:r>
            <a:r>
              <a:rPr lang="cs-CZ" sz="2800" dirty="0"/>
              <a:t> o rozvázání PP</a:t>
            </a:r>
          </a:p>
          <a:p>
            <a:pPr marL="514350" indent="-514350">
              <a:buAutoNum type="alphaLcParenR"/>
            </a:pPr>
            <a:endParaRPr lang="cs-CZ" sz="2800" dirty="0"/>
          </a:p>
          <a:p>
            <a:pPr marL="514350" indent="-514350">
              <a:buAutoNum type="alphaLcParenR"/>
            </a:pPr>
            <a:r>
              <a:rPr lang="cs-CZ" sz="2800" b="1" dirty="0"/>
              <a:t>Výpověď</a:t>
            </a:r>
          </a:p>
          <a:p>
            <a:pPr marL="514350" indent="-514350">
              <a:buAutoNum type="alphaLcParenR"/>
            </a:pPr>
            <a:endParaRPr lang="cs-CZ" sz="2800" dirty="0"/>
          </a:p>
          <a:p>
            <a:pPr marL="514350" indent="-514350">
              <a:buAutoNum type="alphaLcParenR"/>
            </a:pPr>
            <a:r>
              <a:rPr lang="cs-CZ" sz="2800" b="1" dirty="0"/>
              <a:t>Okamžité zrušení</a:t>
            </a:r>
          </a:p>
          <a:p>
            <a:pPr marL="514350" indent="-514350">
              <a:buAutoNum type="alphaLcParenR"/>
            </a:pPr>
            <a:endParaRPr lang="cs-CZ" sz="2800" dirty="0"/>
          </a:p>
          <a:p>
            <a:pPr marL="514350" indent="-514350">
              <a:buAutoNum type="alphaLcParenR"/>
            </a:pPr>
            <a:r>
              <a:rPr lang="cs-CZ" sz="2800" b="1" dirty="0"/>
              <a:t>Zrušení PP ve zkušební době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1411</TotalTime>
  <Words>1807</Words>
  <Application>Microsoft Office PowerPoint</Application>
  <PresentationFormat>Předvádění na obrazovce (4:3)</PresentationFormat>
  <Paragraphs>249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4" baseType="lpstr">
      <vt:lpstr>Arial</vt:lpstr>
      <vt:lpstr>Calibri</vt:lpstr>
      <vt:lpstr>Motiv sady Office</vt:lpstr>
      <vt:lpstr>PRACOVNÍ PRÁVO</vt:lpstr>
      <vt:lpstr>Pracovní právo – způsoby vzniku pracovního poměru, výběr zaměstnanců</vt:lpstr>
      <vt:lpstr>Pracovní právo – pracovní smlouva</vt:lpstr>
      <vt:lpstr>Pracovní právo – jmenování</vt:lpstr>
      <vt:lpstr>Pracovní právo – změna pracovní poměru – převedení na jinou práci</vt:lpstr>
      <vt:lpstr>Pracovní právo – změna pracovní poměru – změna místa výkonu práce</vt:lpstr>
      <vt:lpstr>Pracovní právo – změna pracovní poměru – změna místa výkonu práce</vt:lpstr>
      <vt:lpstr>Pracovní právo – skončení pracovního poměru</vt:lpstr>
      <vt:lpstr>Pracovní právo – skončení PP právními úkony účastníků</vt:lpstr>
      <vt:lpstr>Pracovní právo – skončení PP právními úkony účastníků</vt:lpstr>
      <vt:lpstr>Pracovní právo – dohoda o rozvázání pracovního poměru</vt:lpstr>
      <vt:lpstr>Prezentace aplikace PowerPoint</vt:lpstr>
      <vt:lpstr>Pracovní právo – výpověď ze strany zaměstnance</vt:lpstr>
      <vt:lpstr>Pracovní právo – výpověď ze strany zaměstnavatele</vt:lpstr>
      <vt:lpstr>Pracovní právo – výpověď ze strany zaměstnavatele</vt:lpstr>
      <vt:lpstr>Pracovní právo – okamžité zrušení PP</vt:lpstr>
      <vt:lpstr>Pracovní právo – okamžité zrušení PP ve zkušební době a hromadné propouštění</vt:lpstr>
      <vt:lpstr>Pracovní právo – nároky z neplatného rozvázání PP</vt:lpstr>
      <vt:lpstr>Pracovní právo – právní události vyvolávající zánik pracovního poměru</vt:lpstr>
      <vt:lpstr>Pracovní právo – odstupné</vt:lpstr>
      <vt:lpstr>Pracovní právo – okamžité zrušení PP ve zkušební době a hromadné propouštění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Jan Šmejkal</dc:creator>
  <cp:lastModifiedBy>Jan Šmejkal</cp:lastModifiedBy>
  <cp:revision>168</cp:revision>
  <dcterms:created xsi:type="dcterms:W3CDTF">2015-10-04T18:04:49Z</dcterms:created>
  <dcterms:modified xsi:type="dcterms:W3CDTF">2021-04-01T15:45:08Z</dcterms:modified>
</cp:coreProperties>
</file>