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83" r:id="rId5"/>
    <p:sldId id="258" r:id="rId6"/>
    <p:sldId id="272" r:id="rId7"/>
    <p:sldId id="270" r:id="rId8"/>
    <p:sldId id="263" r:id="rId9"/>
    <p:sldId id="285" r:id="rId10"/>
    <p:sldId id="287" r:id="rId11"/>
    <p:sldId id="288" r:id="rId12"/>
    <p:sldId id="289" r:id="rId13"/>
    <p:sldId id="286" r:id="rId14"/>
    <p:sldId id="274" r:id="rId15"/>
    <p:sldId id="259" r:id="rId16"/>
    <p:sldId id="267" r:id="rId17"/>
    <p:sldId id="261" r:id="rId18"/>
    <p:sldId id="282" r:id="rId19"/>
    <p:sldId id="271" r:id="rId20"/>
    <p:sldId id="265" r:id="rId21"/>
    <p:sldId id="291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2" autoAdjust="0"/>
    <p:restoredTop sz="94660"/>
  </p:normalViewPr>
  <p:slideViewPr>
    <p:cSldViewPr>
      <p:cViewPr varScale="1">
        <p:scale>
          <a:sx n="103" d="100"/>
          <a:sy n="103" d="100"/>
        </p:scale>
        <p:origin x="9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B1FB-C4DD-410C-8CAD-2F1B1FE3D48D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FD0E-65BD-4BA6-851F-90DEEC6628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658615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Medien</a:t>
            </a:r>
            <a:r>
              <a:rPr lang="cs-CZ" dirty="0"/>
              <a:t> in der </a:t>
            </a:r>
            <a:r>
              <a:rPr lang="cs-CZ" dirty="0" err="1"/>
              <a:t>deutschsprachigen</a:t>
            </a:r>
            <a:r>
              <a:rPr lang="cs-CZ" dirty="0"/>
              <a:t> Prosa nach </a:t>
            </a:r>
            <a:r>
              <a:rPr lang="cs-CZ" dirty="0" err="1"/>
              <a:t>dem</a:t>
            </a:r>
            <a:r>
              <a:rPr lang="cs-CZ" dirty="0"/>
              <a:t> 2. WK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chemeClr val="tx1"/>
                </a:solidFill>
              </a:rPr>
              <a:t>Wahrheit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cs-CZ" sz="3600" dirty="0" err="1">
                <a:solidFill>
                  <a:schemeClr val="tx1"/>
                </a:solidFill>
              </a:rPr>
              <a:t>und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cs-CZ" sz="3600" dirty="0" err="1">
                <a:solidFill>
                  <a:schemeClr val="tx1"/>
                </a:solidFill>
              </a:rPr>
              <a:t>Fiktion</a:t>
            </a:r>
            <a:r>
              <a:rPr lang="cs-CZ" sz="3600" dirty="0">
                <a:solidFill>
                  <a:schemeClr val="tx1"/>
                </a:solidFill>
              </a:rPr>
              <a:t> in der </a:t>
            </a:r>
            <a:r>
              <a:rPr lang="cs-CZ" sz="3600" dirty="0" err="1">
                <a:solidFill>
                  <a:schemeClr val="tx1"/>
                </a:solidFill>
              </a:rPr>
              <a:t>Gegenwartsliteratur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716A6-3E8A-4658-A9F4-FBC3D7AC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SebaldsPhoto</a:t>
            </a:r>
            <a:r>
              <a:rPr lang="cs-CZ" dirty="0"/>
              <a:t>-Text </a:t>
            </a:r>
            <a:r>
              <a:rPr lang="cs-CZ" dirty="0" err="1"/>
              <a:t>Austerlitz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0090A3-EBD7-4D9D-BA31-590647116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2 </a:t>
            </a:r>
            <a:r>
              <a:rPr lang="cs-CZ" dirty="0" err="1"/>
              <a:t>Erzähler</a:t>
            </a:r>
            <a:r>
              <a:rPr lang="cs-CZ" dirty="0"/>
              <a:t> – </a:t>
            </a:r>
            <a:r>
              <a:rPr lang="cs-CZ" dirty="0" err="1"/>
              <a:t>Hauptfigur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Zeuge</a:t>
            </a:r>
            <a:endParaRPr lang="cs-CZ" dirty="0"/>
          </a:p>
          <a:p>
            <a:r>
              <a:rPr lang="cs-CZ" dirty="0" err="1"/>
              <a:t>Photos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Fragmente der </a:t>
            </a:r>
            <a:r>
              <a:rPr lang="cs-CZ" dirty="0" err="1"/>
              <a:t>fragmentarischen</a:t>
            </a:r>
            <a:r>
              <a:rPr lang="cs-CZ" dirty="0"/>
              <a:t> </a:t>
            </a:r>
            <a:r>
              <a:rPr lang="cs-CZ" dirty="0" err="1"/>
              <a:t>Erinnerung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Zusammensetzung</a:t>
            </a:r>
            <a:r>
              <a:rPr lang="cs-CZ" dirty="0"/>
              <a:t> durch den Text, der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irreführend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 kann</a:t>
            </a:r>
          </a:p>
          <a:p>
            <a:r>
              <a:rPr lang="cs-CZ" dirty="0" err="1"/>
              <a:t>Vermischen</a:t>
            </a:r>
            <a:r>
              <a:rPr lang="cs-CZ" dirty="0"/>
              <a:t> von </a:t>
            </a:r>
            <a:r>
              <a:rPr lang="cs-CZ" dirty="0" err="1"/>
              <a:t>fiktiven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realen</a:t>
            </a:r>
            <a:r>
              <a:rPr lang="cs-CZ" dirty="0"/>
              <a:t> </a:t>
            </a:r>
            <a:r>
              <a:rPr lang="cs-CZ" dirty="0" err="1"/>
              <a:t>Bildern</a:t>
            </a:r>
            <a:endParaRPr lang="cs-CZ" dirty="0"/>
          </a:p>
          <a:p>
            <a:r>
              <a:rPr lang="cs-CZ" dirty="0" err="1"/>
              <a:t>Spiel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Wahrnehmung</a:t>
            </a:r>
            <a:r>
              <a:rPr lang="cs-CZ" dirty="0"/>
              <a:t> des </a:t>
            </a:r>
            <a:r>
              <a:rPr lang="cs-CZ" dirty="0" err="1"/>
              <a:t>Lesers</a:t>
            </a:r>
            <a:r>
              <a:rPr lang="cs-CZ" dirty="0"/>
              <a:t> – </a:t>
            </a:r>
            <a:r>
              <a:rPr lang="cs-CZ" dirty="0" err="1"/>
              <a:t>Destrabilisierung</a:t>
            </a:r>
            <a:r>
              <a:rPr lang="cs-CZ" dirty="0"/>
              <a:t> der </a:t>
            </a:r>
            <a:r>
              <a:rPr lang="cs-CZ" dirty="0" err="1"/>
              <a:t>Gewißheit</a:t>
            </a:r>
            <a:r>
              <a:rPr lang="cs-CZ" dirty="0"/>
              <a:t>, </a:t>
            </a:r>
            <a:r>
              <a:rPr lang="cs-CZ" dirty="0" err="1"/>
              <a:t>Unterminieren</a:t>
            </a:r>
            <a:r>
              <a:rPr lang="cs-CZ" dirty="0"/>
              <a:t> der </a:t>
            </a:r>
            <a:r>
              <a:rPr lang="cs-CZ" dirty="0" err="1"/>
              <a:t>Authentizitätsgefühle</a:t>
            </a:r>
            <a:endParaRPr lang="cs-CZ" dirty="0"/>
          </a:p>
          <a:p>
            <a:r>
              <a:rPr lang="cs-CZ" dirty="0"/>
              <a:t>Foto-Text </a:t>
            </a:r>
            <a:r>
              <a:rPr lang="cs-CZ" dirty="0" err="1"/>
              <a:t>als</a:t>
            </a:r>
            <a:r>
              <a:rPr lang="cs-CZ" dirty="0"/>
              <a:t>  </a:t>
            </a:r>
            <a:r>
              <a:rPr lang="cs-CZ" dirty="0" err="1"/>
              <a:t>Weg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Verarbeitung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Trauma</a:t>
            </a:r>
          </a:p>
          <a:p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kollektives</a:t>
            </a:r>
            <a:r>
              <a:rPr lang="cs-CZ" dirty="0"/>
              <a:t> Trauma –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Autobiographie</a:t>
            </a:r>
            <a:r>
              <a:rPr lang="cs-CZ" dirty="0"/>
              <a:t> oder </a:t>
            </a:r>
            <a:r>
              <a:rPr lang="cs-CZ" dirty="0" err="1"/>
              <a:t>Dokumentarliteratur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54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49597-C8F6-482A-8D2A-DEA6640E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Sebalds</a:t>
            </a:r>
            <a:r>
              <a:rPr lang="cs-CZ" dirty="0"/>
              <a:t> </a:t>
            </a:r>
            <a:r>
              <a:rPr lang="cs-CZ" dirty="0" err="1"/>
              <a:t>Austerlitz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53159-529E-44FD-A1F3-3ECEB06E6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photographic reproductions embedded in this</a:t>
            </a:r>
          </a:p>
          <a:p>
            <a:r>
              <a:rPr lang="en-US" dirty="0"/>
              <a:t>photo-text anchor the text to reality and act as testimonial evidence in its</a:t>
            </a:r>
          </a:p>
          <a:p>
            <a:r>
              <a:rPr lang="en-US" dirty="0"/>
              <a:t>simplest, crudest and most literal form. In fact, the vast majority of the stills</a:t>
            </a:r>
            <a:r>
              <a:rPr lang="cs-CZ" dirty="0"/>
              <a:t> </a:t>
            </a:r>
            <a:r>
              <a:rPr lang="en-US" dirty="0"/>
              <a:t>appear to be in concert with the verbal narrative</a:t>
            </a:r>
            <a:r>
              <a:rPr lang="cs-CZ" dirty="0"/>
              <a:t>…</a:t>
            </a:r>
            <a:r>
              <a:rPr lang="en-US" dirty="0"/>
              <a:t>These illustrative photographs, consonant to the written description,</a:t>
            </a:r>
            <a:r>
              <a:rPr lang="cs-CZ" dirty="0"/>
              <a:t> </a:t>
            </a:r>
            <a:r>
              <a:rPr lang="en-US" dirty="0"/>
              <a:t>endow the storytelling with a </a:t>
            </a:r>
            <a:r>
              <a:rPr lang="en-US" b="1" dirty="0"/>
              <a:t>type of authenticity </a:t>
            </a:r>
            <a:r>
              <a:rPr lang="en-US" dirty="0"/>
              <a:t>and are bestowed with a</a:t>
            </a:r>
            <a:r>
              <a:rPr lang="cs-CZ" dirty="0"/>
              <a:t> </a:t>
            </a:r>
            <a:r>
              <a:rPr lang="en-US" i="1" dirty="0"/>
              <a:t>modus operandi </a:t>
            </a:r>
            <a:r>
              <a:rPr lang="en-US" dirty="0"/>
              <a:t>that is essentially referential; as Stephanie Harris notes,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en-US" dirty="0" err="1"/>
              <a:t>Sebald</a:t>
            </a:r>
            <a:r>
              <a:rPr lang="en-US" dirty="0"/>
              <a:t> employs photographs in his works not for their pictorial value but</a:t>
            </a:r>
            <a:r>
              <a:rPr lang="cs-CZ" dirty="0"/>
              <a:t> </a:t>
            </a:r>
            <a:r>
              <a:rPr lang="en-US" dirty="0"/>
              <a:t>only </a:t>
            </a:r>
            <a:r>
              <a:rPr lang="en-US" b="1" dirty="0"/>
              <a:t>their referential character</a:t>
            </a:r>
            <a:r>
              <a:rPr lang="en-US" dirty="0"/>
              <a:t>—in other words, the photographs verify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”</a:t>
            </a:r>
          </a:p>
          <a:p>
            <a:endParaRPr lang="cs-CZ" dirty="0"/>
          </a:p>
          <a:p>
            <a:r>
              <a:rPr lang="cs-CZ" dirty="0"/>
              <a:t>In: </a:t>
            </a:r>
            <a:r>
              <a:rPr lang="cs-CZ" dirty="0" err="1"/>
              <a:t>Tseti</a:t>
            </a:r>
            <a:r>
              <a:rPr lang="cs-CZ" dirty="0"/>
              <a:t>, </a:t>
            </a:r>
            <a:r>
              <a:rPr lang="cs-CZ" dirty="0" err="1"/>
              <a:t>Angeliki</a:t>
            </a:r>
            <a:r>
              <a:rPr lang="cs-CZ" dirty="0"/>
              <a:t>: </a:t>
            </a:r>
            <a:r>
              <a:rPr lang="cs-CZ" dirty="0" err="1"/>
              <a:t>Photo</a:t>
            </a:r>
            <a:r>
              <a:rPr lang="cs-CZ" dirty="0"/>
              <a:t>-textuality,  </a:t>
            </a:r>
            <a:r>
              <a:rPr lang="cs-CZ" dirty="0" err="1"/>
              <a:t>Witnessing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Convergence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Tauma</a:t>
            </a:r>
            <a:r>
              <a:rPr lang="cs-CZ" dirty="0"/>
              <a:t> </a:t>
            </a:r>
            <a:r>
              <a:rPr lang="cs-CZ" dirty="0" err="1"/>
              <a:t>Memories</a:t>
            </a:r>
            <a:r>
              <a:rPr lang="cs-CZ" dirty="0"/>
              <a:t> in W. G. </a:t>
            </a:r>
            <a:r>
              <a:rPr lang="cs-CZ" dirty="0" err="1"/>
              <a:t>Sebald´s</a:t>
            </a:r>
            <a:r>
              <a:rPr lang="cs-CZ" dirty="0"/>
              <a:t> </a:t>
            </a:r>
            <a:r>
              <a:rPr lang="cs-CZ" dirty="0" err="1"/>
              <a:t>Austerlitz</a:t>
            </a:r>
            <a:r>
              <a:rPr lang="cs-CZ" dirty="0"/>
              <a:t> (p 22)</a:t>
            </a:r>
          </a:p>
        </p:txBody>
      </p:sp>
    </p:spTree>
    <p:extLst>
      <p:ext uri="{BB962C8B-B14F-4D97-AF65-F5344CB8AC3E}">
        <p14:creationId xmlns:p14="http://schemas.microsoft.com/office/powerpoint/2010/main" val="138148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3AB3B-3DED-4A11-8366-07DDACB3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Sebalds</a:t>
            </a:r>
            <a:r>
              <a:rPr lang="cs-CZ" dirty="0"/>
              <a:t> </a:t>
            </a:r>
            <a:r>
              <a:rPr lang="cs-CZ" dirty="0" err="1"/>
              <a:t>Austerlitz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B487F-3CED-4E49-877F-0715E68C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Nevertheless, as Liliane </a:t>
            </a:r>
            <a:r>
              <a:rPr lang="en-US" sz="1600" dirty="0" err="1"/>
              <a:t>Louvel</a:t>
            </a:r>
            <a:r>
              <a:rPr lang="en-US" sz="1600" dirty="0"/>
              <a:t> observes, the presence of these images</a:t>
            </a:r>
            <a:r>
              <a:rPr lang="cs-CZ" sz="1600" dirty="0"/>
              <a:t> </a:t>
            </a:r>
            <a:r>
              <a:rPr lang="en-US" sz="1600" dirty="0"/>
              <a:t>in the text is so pregnant with meaning that they necessitate an arrest—so that</a:t>
            </a:r>
            <a:r>
              <a:rPr lang="cs-CZ" sz="1600" dirty="0"/>
              <a:t> </a:t>
            </a:r>
            <a:r>
              <a:rPr lang="en-US" sz="1600" dirty="0"/>
              <a:t>their function, their power, but also the stakes they imply be fully</a:t>
            </a:r>
            <a:r>
              <a:rPr lang="cs-CZ" sz="1600" dirty="0"/>
              <a:t> </a:t>
            </a:r>
            <a:r>
              <a:rPr lang="en-US" sz="1600" dirty="0"/>
              <a:t>comprehended; </a:t>
            </a:r>
            <a:r>
              <a:rPr lang="cs-CZ" sz="1600" dirty="0"/>
              <a:t> </a:t>
            </a:r>
            <a:r>
              <a:rPr lang="en-US" sz="1600" dirty="0"/>
              <a:t>eventually, this renders their indexicality </a:t>
            </a:r>
            <a:r>
              <a:rPr lang="en-US" sz="1600" b="1" dirty="0"/>
              <a:t>performative, rather</a:t>
            </a:r>
            <a:r>
              <a:rPr lang="cs-CZ" sz="1600" b="1" dirty="0"/>
              <a:t> </a:t>
            </a:r>
            <a:r>
              <a:rPr lang="cs-CZ" sz="1600" b="1" dirty="0" err="1"/>
              <a:t>than</a:t>
            </a:r>
            <a:r>
              <a:rPr lang="cs-CZ" sz="1600" b="1" dirty="0"/>
              <a:t> </a:t>
            </a:r>
            <a:r>
              <a:rPr lang="cs-CZ" sz="1600" b="1" dirty="0" err="1"/>
              <a:t>factual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b="1" dirty="0" err="1"/>
              <a:t>Captionless</a:t>
            </a:r>
            <a:r>
              <a:rPr lang="en-US" sz="1600" b="1" dirty="0"/>
              <a:t> and ambiguous</a:t>
            </a:r>
            <a:r>
              <a:rPr lang="en-US" sz="1600" dirty="0"/>
              <a:t>, often grainy and unclear,</a:t>
            </a:r>
            <a:r>
              <a:rPr lang="cs-CZ" sz="1600" dirty="0"/>
              <a:t> </a:t>
            </a:r>
            <a:r>
              <a:rPr lang="en-US" sz="1600" dirty="0"/>
              <a:t>occasionally </a:t>
            </a:r>
            <a:r>
              <a:rPr lang="en-US" sz="1600" b="1" dirty="0"/>
              <a:t>of indeterminate origin</a:t>
            </a:r>
            <a:r>
              <a:rPr lang="en-US" sz="1600" dirty="0"/>
              <a:t>, although predominantly conceived as</a:t>
            </a:r>
            <a:r>
              <a:rPr lang="cs-CZ" sz="1600" dirty="0"/>
              <a:t> </a:t>
            </a:r>
            <a:r>
              <a:rPr lang="en-US" sz="1600" dirty="0"/>
              <a:t>illustrative and documentary, the photographs embedded in W. G. </a:t>
            </a:r>
            <a:r>
              <a:rPr lang="en-US" sz="1600" dirty="0" err="1"/>
              <a:t>Sebald’s</a:t>
            </a:r>
            <a:r>
              <a:rPr lang="cs-CZ" sz="1600" dirty="0"/>
              <a:t> </a:t>
            </a:r>
            <a:r>
              <a:rPr lang="en-US" sz="1600" dirty="0"/>
              <a:t>photo-texts eventually </a:t>
            </a:r>
            <a:r>
              <a:rPr lang="en-US" sz="1600" b="1" dirty="0"/>
              <a:t>prove to be destabilizing and disturbing, an effect</a:t>
            </a:r>
            <a:r>
              <a:rPr lang="cs-CZ" sz="1600" b="1" dirty="0"/>
              <a:t> </a:t>
            </a:r>
            <a:r>
              <a:rPr lang="en-US" sz="1600" b="1" dirty="0"/>
              <a:t>stemming from the silences surrounding them and generated by them, their</a:t>
            </a:r>
            <a:r>
              <a:rPr lang="cs-CZ" sz="1600" b="1" dirty="0"/>
              <a:t> </a:t>
            </a:r>
            <a:r>
              <a:rPr lang="en-US" sz="1600" b="1" dirty="0"/>
              <a:t>subject matter and, most importantly, their interaction with the verbal</a:t>
            </a:r>
            <a:r>
              <a:rPr lang="cs-CZ" sz="1600" b="1" dirty="0"/>
              <a:t> </a:t>
            </a:r>
            <a:r>
              <a:rPr lang="en-US" sz="1600" b="1" dirty="0"/>
              <a:t>components of the narrative</a:t>
            </a:r>
            <a:r>
              <a:rPr lang="en-US" sz="1600" dirty="0"/>
              <a:t>. As Samuel Pane suggests,</a:t>
            </a:r>
            <a:r>
              <a:rPr lang="cs-CZ" sz="1600" dirty="0"/>
              <a:t> </a:t>
            </a:r>
            <a:r>
              <a:rPr lang="en-US" sz="1600" dirty="0"/>
              <a:t>[</a:t>
            </a:r>
            <a:r>
              <a:rPr lang="en-US" sz="1600" b="1" dirty="0"/>
              <a:t>T]hey paradoxically reinforce and undermine the credibility of</a:t>
            </a:r>
            <a:r>
              <a:rPr lang="cs-CZ" sz="1600" b="1" dirty="0"/>
              <a:t> </a:t>
            </a:r>
            <a:r>
              <a:rPr lang="en-US" sz="1600" b="1" dirty="0"/>
              <a:t>accounts offered and recorded by </a:t>
            </a:r>
            <a:r>
              <a:rPr lang="en-US" sz="1600" b="1" dirty="0" err="1"/>
              <a:t>Sebaldian</a:t>
            </a:r>
            <a:r>
              <a:rPr lang="en-US" sz="1600" b="1" dirty="0"/>
              <a:t> characters</a:t>
            </a:r>
            <a:r>
              <a:rPr lang="en-US" sz="1600" dirty="0"/>
              <a:t> … they</a:t>
            </a:r>
            <a:r>
              <a:rPr lang="cs-CZ" sz="1600" dirty="0"/>
              <a:t> </a:t>
            </a:r>
            <a:r>
              <a:rPr lang="en-US" sz="1600" b="1" dirty="0"/>
              <a:t>manifest the disparity between the catastrophic events of history</a:t>
            </a:r>
            <a:r>
              <a:rPr lang="cs-CZ" sz="1600" b="1" dirty="0"/>
              <a:t> </a:t>
            </a:r>
            <a:r>
              <a:rPr lang="en-US" sz="1600" b="1" dirty="0"/>
              <a:t>and the ability of human memory and archival technology to</a:t>
            </a:r>
            <a:r>
              <a:rPr lang="cs-CZ" sz="1600" b="1" dirty="0"/>
              <a:t> </a:t>
            </a:r>
            <a:r>
              <a:rPr lang="cs-CZ" sz="1600" b="1" dirty="0" err="1"/>
              <a:t>accurately</a:t>
            </a:r>
            <a:r>
              <a:rPr lang="cs-CZ" sz="1600" b="1" dirty="0"/>
              <a:t> </a:t>
            </a:r>
            <a:r>
              <a:rPr lang="cs-CZ" sz="1600" b="1" dirty="0" err="1"/>
              <a:t>recall</a:t>
            </a:r>
            <a:r>
              <a:rPr lang="cs-CZ" sz="1600" b="1" dirty="0"/>
              <a:t> </a:t>
            </a:r>
            <a:r>
              <a:rPr lang="cs-CZ" sz="1600" b="1" dirty="0" err="1"/>
              <a:t>them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In: </a:t>
            </a:r>
            <a:r>
              <a:rPr lang="cs-CZ" sz="1600" dirty="0" err="1"/>
              <a:t>Tseti</a:t>
            </a:r>
            <a:r>
              <a:rPr lang="cs-CZ" sz="1600" dirty="0"/>
              <a:t>, </a:t>
            </a:r>
            <a:r>
              <a:rPr lang="cs-CZ" sz="1600" dirty="0" err="1"/>
              <a:t>Angeliki</a:t>
            </a:r>
            <a:r>
              <a:rPr lang="cs-CZ" sz="1600" dirty="0"/>
              <a:t>: </a:t>
            </a:r>
            <a:r>
              <a:rPr lang="cs-CZ" sz="1600" dirty="0" err="1"/>
              <a:t>Photo</a:t>
            </a:r>
            <a:r>
              <a:rPr lang="cs-CZ" sz="1600" dirty="0"/>
              <a:t>-textuality,  </a:t>
            </a:r>
            <a:r>
              <a:rPr lang="cs-CZ" sz="1600" dirty="0" err="1"/>
              <a:t>Witnessing</a:t>
            </a:r>
            <a:r>
              <a:rPr lang="cs-CZ" sz="1600" dirty="0"/>
              <a:t> and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Convergence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Tauma</a:t>
            </a:r>
            <a:r>
              <a:rPr lang="cs-CZ" sz="1600" dirty="0"/>
              <a:t> </a:t>
            </a:r>
            <a:r>
              <a:rPr lang="cs-CZ" sz="1600" dirty="0" err="1"/>
              <a:t>Memories</a:t>
            </a:r>
            <a:r>
              <a:rPr lang="cs-CZ" sz="1600" dirty="0"/>
              <a:t> in W. G. </a:t>
            </a:r>
            <a:r>
              <a:rPr lang="cs-CZ" sz="1600" dirty="0" err="1"/>
              <a:t>Sebald´s</a:t>
            </a:r>
            <a:r>
              <a:rPr lang="cs-CZ" sz="1600" dirty="0"/>
              <a:t> </a:t>
            </a:r>
            <a:r>
              <a:rPr lang="cs-CZ" sz="1600" dirty="0" err="1"/>
              <a:t>Austerlitz</a:t>
            </a:r>
            <a:r>
              <a:rPr lang="cs-CZ" sz="1600" dirty="0"/>
              <a:t> (p 22)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3679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A6F70-0B5A-4D5F-BFB4-09BC0388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Spiel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Leser</a:t>
            </a:r>
            <a:r>
              <a:rPr lang="cs-CZ" dirty="0"/>
              <a:t> in </a:t>
            </a:r>
            <a:r>
              <a:rPr lang="cs-CZ" dirty="0" err="1"/>
              <a:t>Austerlitz</a:t>
            </a:r>
            <a:endParaRPr lang="cs-CZ" dirty="0"/>
          </a:p>
        </p:txBody>
      </p:sp>
      <p:pic>
        <p:nvPicPr>
          <p:cNvPr id="5" name="Zástupný obsah 4" descr="Obsah obrázku budova, most&#10;&#10;Popis byl vytvořen automaticky">
            <a:extLst>
              <a:ext uri="{FF2B5EF4-FFF2-40B4-BE49-F238E27FC236}">
                <a16:creationId xmlns:a16="http://schemas.microsoft.com/office/drawing/2014/main" id="{AACFA190-E020-4D3E-B26F-195B35B770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86" y="1648903"/>
            <a:ext cx="2902926" cy="3560193"/>
          </a:xfrm>
        </p:spPr>
      </p:pic>
      <p:pic>
        <p:nvPicPr>
          <p:cNvPr id="2050" name="Picture 2" descr="Image from Austerlitz (Sebald 2001: 32). | Download Scientific Diagram">
            <a:extLst>
              <a:ext uri="{FF2B5EF4-FFF2-40B4-BE49-F238E27FC236}">
                <a16:creationId xmlns:a16="http://schemas.microsoft.com/office/drawing/2014/main" id="{BFB5BB1A-C0F6-4611-BFD8-BEFF60F15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29000"/>
            <a:ext cx="5418534" cy="356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6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60er/70erJahre – </a:t>
            </a:r>
            <a:r>
              <a:rPr lang="cs-CZ" dirty="0" err="1"/>
              <a:t>Dokumentarliteratur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Günter</a:t>
            </a:r>
            <a:r>
              <a:rPr lang="cs-CZ" dirty="0"/>
              <a:t> </a:t>
            </a:r>
            <a:r>
              <a:rPr lang="cs-CZ" dirty="0" err="1"/>
              <a:t>Wallraff</a:t>
            </a:r>
            <a:r>
              <a:rPr lang="cs-CZ" dirty="0"/>
              <a:t> (1942): </a:t>
            </a:r>
            <a:r>
              <a:rPr lang="cs-CZ" dirty="0" err="1"/>
              <a:t>Reportagen</a:t>
            </a:r>
            <a:endParaRPr lang="cs-CZ" dirty="0"/>
          </a:p>
          <a:p>
            <a:pPr>
              <a:buNone/>
            </a:pPr>
            <a:r>
              <a:rPr lang="cs-CZ" dirty="0"/>
              <a:t> Der </a:t>
            </a:r>
            <a:r>
              <a:rPr lang="cs-CZ" dirty="0" err="1"/>
              <a:t>Aufmacher</a:t>
            </a:r>
            <a:r>
              <a:rPr lang="cs-CZ" dirty="0"/>
              <a:t>: Der Mann, der </a:t>
            </a:r>
            <a:r>
              <a:rPr lang="cs-CZ" dirty="0" err="1"/>
              <a:t>bei</a:t>
            </a:r>
            <a:r>
              <a:rPr lang="cs-CZ" dirty="0"/>
              <a:t> BILD Hans </a:t>
            </a:r>
            <a:r>
              <a:rPr lang="cs-CZ" dirty="0" err="1"/>
              <a:t>Esser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, 1977</a:t>
            </a:r>
          </a:p>
          <a:p>
            <a:pPr>
              <a:buNone/>
            </a:pPr>
            <a:r>
              <a:rPr lang="cs-CZ" dirty="0"/>
              <a:t>: </a:t>
            </a:r>
            <a:r>
              <a:rPr lang="cs-CZ" dirty="0" err="1"/>
              <a:t>Ganz</a:t>
            </a:r>
            <a:r>
              <a:rPr lang="cs-CZ" dirty="0"/>
              <a:t> </a:t>
            </a:r>
            <a:r>
              <a:rPr lang="cs-CZ" dirty="0" err="1"/>
              <a:t>unten</a:t>
            </a:r>
            <a:r>
              <a:rPr lang="cs-CZ" dirty="0"/>
              <a:t>, 1985 –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Türken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illegale</a:t>
            </a:r>
            <a:r>
              <a:rPr lang="cs-CZ" dirty="0"/>
              <a:t> </a:t>
            </a:r>
            <a:r>
              <a:rPr lang="cs-CZ" dirty="0" err="1"/>
              <a:t>Emigranten</a:t>
            </a:r>
            <a:endParaRPr lang="cs-CZ" dirty="0"/>
          </a:p>
          <a:p>
            <a:r>
              <a:rPr lang="cs-CZ" dirty="0" err="1"/>
              <a:t>Heinar</a:t>
            </a:r>
            <a:r>
              <a:rPr lang="cs-CZ" dirty="0"/>
              <a:t> </a:t>
            </a:r>
            <a:r>
              <a:rPr lang="cs-CZ" dirty="0" err="1"/>
              <a:t>Kipphardt</a:t>
            </a:r>
            <a:r>
              <a:rPr lang="cs-CZ" dirty="0"/>
              <a:t> (1922-1982): </a:t>
            </a:r>
          </a:p>
          <a:p>
            <a:pPr marL="0" indent="0">
              <a:buNone/>
            </a:pPr>
            <a:r>
              <a:rPr lang="cs-CZ" dirty="0"/>
              <a:t>1964 drama In der </a:t>
            </a:r>
            <a:r>
              <a:rPr lang="cs-CZ" dirty="0" err="1"/>
              <a:t>Sache</a:t>
            </a:r>
            <a:r>
              <a:rPr lang="cs-CZ" dirty="0"/>
              <a:t> J. Robert </a:t>
            </a:r>
            <a:r>
              <a:rPr lang="cs-CZ" dirty="0" err="1"/>
              <a:t>Oppenheimer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Günter</a:t>
            </a:r>
            <a:r>
              <a:rPr lang="cs-CZ" dirty="0"/>
              <a:t> </a:t>
            </a:r>
            <a:r>
              <a:rPr lang="cs-CZ" dirty="0" err="1"/>
              <a:t>Grass</a:t>
            </a:r>
            <a:r>
              <a:rPr lang="cs-CZ" dirty="0"/>
              <a:t>: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Krebsgang</a:t>
            </a:r>
            <a:r>
              <a:rPr lang="cs-CZ" dirty="0"/>
              <a:t>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Thematisierung</a:t>
            </a:r>
            <a:r>
              <a:rPr lang="cs-CZ" dirty="0"/>
              <a:t> der </a:t>
            </a:r>
            <a:r>
              <a:rPr lang="cs-CZ" dirty="0" err="1"/>
              <a:t>Relevanz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</a:t>
            </a:r>
            <a:r>
              <a:rPr lang="cs-CZ" dirty="0" err="1"/>
              <a:t>diverser</a:t>
            </a:r>
            <a:r>
              <a:rPr lang="cs-CZ" dirty="0"/>
              <a:t> </a:t>
            </a:r>
            <a:r>
              <a:rPr lang="cs-CZ" dirty="0" err="1"/>
              <a:t>Mittel</a:t>
            </a:r>
            <a:r>
              <a:rPr lang="cs-CZ" dirty="0"/>
              <a:t> (Literatur, </a:t>
            </a:r>
            <a:r>
              <a:rPr lang="cs-CZ" dirty="0" err="1"/>
              <a:t>Presse</a:t>
            </a:r>
            <a:r>
              <a:rPr lang="cs-CZ" dirty="0"/>
              <a:t>, </a:t>
            </a:r>
            <a:r>
              <a:rPr lang="cs-CZ" dirty="0" err="1"/>
              <a:t>Photos</a:t>
            </a:r>
            <a:r>
              <a:rPr lang="cs-CZ" dirty="0"/>
              <a:t>, Internet, </a:t>
            </a:r>
            <a:r>
              <a:rPr lang="cs-CZ" dirty="0" err="1"/>
              <a:t>Fernsehen</a:t>
            </a:r>
            <a:r>
              <a:rPr lang="cs-CZ" dirty="0"/>
              <a:t>, </a:t>
            </a:r>
            <a:r>
              <a:rPr lang="cs-CZ" dirty="0" err="1"/>
              <a:t>Generationsgedächtnis</a:t>
            </a:r>
            <a:r>
              <a:rPr lang="cs-CZ" dirty="0"/>
              <a:t>) </a:t>
            </a:r>
            <a:r>
              <a:rPr lang="cs-CZ" dirty="0" err="1"/>
              <a:t>für</a:t>
            </a:r>
            <a:r>
              <a:rPr lang="cs-CZ" dirty="0"/>
              <a:t> den </a:t>
            </a:r>
            <a:r>
              <a:rPr lang="cs-CZ" dirty="0" err="1"/>
              <a:t>Erinnerungsdiskurs</a:t>
            </a:r>
            <a:endParaRPr lang="cs-CZ" dirty="0"/>
          </a:p>
          <a:p>
            <a:r>
              <a:rPr lang="cs-CZ" dirty="0" err="1"/>
              <a:t>beinhaltet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Photos</a:t>
            </a:r>
            <a:r>
              <a:rPr lang="cs-CZ" dirty="0"/>
              <a:t>,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Beschreibungen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Verweise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existierende</a:t>
            </a:r>
            <a:r>
              <a:rPr lang="cs-CZ" dirty="0"/>
              <a:t> </a:t>
            </a:r>
            <a:r>
              <a:rPr lang="cs-CZ" dirty="0" err="1"/>
              <a:t>Internetseiten</a:t>
            </a:r>
            <a:r>
              <a:rPr lang="cs-CZ" dirty="0"/>
              <a:t> http://blutzeugen.de/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Vladimir Vertlib (</a:t>
            </a:r>
            <a:r>
              <a:rPr lang="cs-CZ" dirty="0" err="1"/>
              <a:t>geb</a:t>
            </a:r>
            <a:r>
              <a:rPr lang="cs-CZ" dirty="0"/>
              <a:t>. 1966 in Leningrad)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/>
              <a:t>Hauptwerke</a:t>
            </a:r>
            <a:r>
              <a:rPr lang="cs-CZ" dirty="0"/>
              <a:t>:</a:t>
            </a:r>
          </a:p>
          <a:p>
            <a:r>
              <a:rPr lang="cs-CZ" i="1" dirty="0" err="1"/>
              <a:t>Abschiebung</a:t>
            </a:r>
            <a:r>
              <a:rPr lang="cs-CZ" dirty="0"/>
              <a:t> (1995)</a:t>
            </a:r>
          </a:p>
          <a:p>
            <a:r>
              <a:rPr lang="cs-CZ" i="1" dirty="0" err="1"/>
              <a:t>Schimons</a:t>
            </a:r>
            <a:r>
              <a:rPr lang="cs-CZ" i="1" dirty="0"/>
              <a:t> </a:t>
            </a:r>
            <a:r>
              <a:rPr lang="cs-CZ" i="1" dirty="0" err="1"/>
              <a:t>Schweigen</a:t>
            </a:r>
            <a:r>
              <a:rPr lang="cs-CZ" i="1" dirty="0"/>
              <a:t> </a:t>
            </a:r>
            <a:r>
              <a:rPr lang="cs-CZ" dirty="0"/>
              <a:t>(2012)</a:t>
            </a:r>
          </a:p>
          <a:p>
            <a:r>
              <a:rPr lang="de-DE" i="1" dirty="0"/>
              <a:t>Das besondere Gedächtnis der Rosa Masur</a:t>
            </a:r>
            <a:r>
              <a:rPr lang="cs-CZ" i="1" dirty="0"/>
              <a:t> (2001) </a:t>
            </a:r>
            <a:r>
              <a:rPr lang="cs-CZ" dirty="0"/>
              <a:t>– </a:t>
            </a:r>
            <a:r>
              <a:rPr lang="cs-CZ" dirty="0" err="1"/>
              <a:t>Wahrheit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Fälschung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Christoph</a:t>
            </a:r>
            <a:r>
              <a:rPr lang="cs-CZ" dirty="0"/>
              <a:t> </a:t>
            </a:r>
            <a:r>
              <a:rPr lang="cs-CZ" dirty="0" err="1"/>
              <a:t>Ransmayr</a:t>
            </a:r>
            <a:r>
              <a:rPr lang="cs-CZ" dirty="0"/>
              <a:t> (</a:t>
            </a:r>
            <a:r>
              <a:rPr lang="cs-CZ" dirty="0" err="1"/>
              <a:t>geb</a:t>
            </a:r>
            <a:r>
              <a:rPr lang="cs-CZ" dirty="0"/>
              <a:t>. 1954)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 err="1"/>
              <a:t>verbindet</a:t>
            </a:r>
            <a:r>
              <a:rPr lang="cs-CZ" dirty="0"/>
              <a:t> in </a:t>
            </a:r>
            <a:r>
              <a:rPr lang="cs-CZ" dirty="0" err="1"/>
              <a:t>seinem</a:t>
            </a:r>
            <a:r>
              <a:rPr lang="cs-CZ" dirty="0"/>
              <a:t> </a:t>
            </a:r>
            <a:r>
              <a:rPr lang="cs-CZ" dirty="0" err="1"/>
              <a:t>Werk</a:t>
            </a:r>
            <a:r>
              <a:rPr lang="cs-CZ" dirty="0"/>
              <a:t> </a:t>
            </a:r>
            <a:r>
              <a:rPr lang="cs-CZ" dirty="0" err="1"/>
              <a:t>historische</a:t>
            </a:r>
            <a:r>
              <a:rPr lang="cs-CZ" dirty="0"/>
              <a:t> </a:t>
            </a:r>
            <a:r>
              <a:rPr lang="cs-CZ" dirty="0" err="1"/>
              <a:t>Tatsachen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Fiktionen</a:t>
            </a:r>
            <a:endParaRPr lang="cs-CZ" dirty="0"/>
          </a:p>
          <a:p>
            <a:pPr>
              <a:buNone/>
            </a:pPr>
            <a:r>
              <a:rPr lang="cs-CZ" dirty="0" err="1"/>
              <a:t>Hauptwerke</a:t>
            </a:r>
            <a:r>
              <a:rPr lang="cs-CZ" dirty="0"/>
              <a:t>: </a:t>
            </a:r>
          </a:p>
          <a:p>
            <a:r>
              <a:rPr lang="cs-CZ" dirty="0"/>
              <a:t>1984 </a:t>
            </a:r>
            <a:r>
              <a:rPr lang="cs-CZ" i="1" dirty="0"/>
              <a:t>Die </a:t>
            </a:r>
            <a:r>
              <a:rPr lang="cs-CZ" i="1" dirty="0" err="1"/>
              <a:t>Schrecken</a:t>
            </a:r>
            <a:r>
              <a:rPr lang="cs-CZ" i="1" dirty="0"/>
              <a:t> des </a:t>
            </a:r>
            <a:r>
              <a:rPr lang="cs-CZ" i="1" dirty="0" err="1"/>
              <a:t>Eises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der </a:t>
            </a:r>
            <a:r>
              <a:rPr lang="cs-CZ" i="1" dirty="0" err="1"/>
              <a:t>Finsternis</a:t>
            </a:r>
            <a:r>
              <a:rPr lang="cs-CZ" i="1" dirty="0"/>
              <a:t> </a:t>
            </a:r>
          </a:p>
          <a:p>
            <a:r>
              <a:rPr lang="cs-CZ" dirty="0"/>
              <a:t>1988 </a:t>
            </a:r>
            <a:r>
              <a:rPr lang="cs-CZ" i="1" dirty="0"/>
              <a:t>Die </a:t>
            </a:r>
            <a:r>
              <a:rPr lang="cs-CZ" i="1" dirty="0" err="1"/>
              <a:t>letzte</a:t>
            </a:r>
            <a:r>
              <a:rPr lang="cs-CZ" i="1" dirty="0"/>
              <a:t> Welt </a:t>
            </a:r>
            <a:r>
              <a:rPr lang="cs-CZ" dirty="0"/>
              <a:t>– </a:t>
            </a:r>
            <a:r>
              <a:rPr lang="cs-CZ" dirty="0" err="1"/>
              <a:t>ein</a:t>
            </a:r>
            <a:r>
              <a:rPr lang="cs-CZ" dirty="0"/>
              <a:t> Roman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Exilzeiten</a:t>
            </a:r>
            <a:r>
              <a:rPr lang="cs-CZ" dirty="0"/>
              <a:t> von Ovidius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dabei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Niederschrift</a:t>
            </a:r>
            <a:r>
              <a:rPr lang="cs-CZ" dirty="0"/>
              <a:t> </a:t>
            </a:r>
            <a:r>
              <a:rPr lang="cs-CZ" dirty="0" err="1"/>
              <a:t>vonMetamorphosen</a:t>
            </a:r>
            <a:endParaRPr lang="cs-CZ" dirty="0"/>
          </a:p>
          <a:p>
            <a:r>
              <a:rPr lang="cs-CZ" dirty="0"/>
              <a:t>1995 </a:t>
            </a:r>
            <a:r>
              <a:rPr lang="cs-CZ" i="1" dirty="0" err="1"/>
              <a:t>Morbus</a:t>
            </a:r>
            <a:r>
              <a:rPr lang="cs-CZ" i="1" dirty="0"/>
              <a:t> </a:t>
            </a:r>
            <a:r>
              <a:rPr lang="cs-CZ" i="1" dirty="0" err="1"/>
              <a:t>Kitahara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Augenkrankheit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Metapher</a:t>
            </a:r>
            <a:r>
              <a:rPr lang="cs-CZ" dirty="0"/>
              <a:t> der </a:t>
            </a:r>
            <a:r>
              <a:rPr lang="cs-CZ" dirty="0" err="1"/>
              <a:t>unvollstädigen</a:t>
            </a:r>
            <a:r>
              <a:rPr lang="cs-CZ" dirty="0"/>
              <a:t> </a:t>
            </a:r>
            <a:r>
              <a:rPr lang="cs-CZ" dirty="0" err="1"/>
              <a:t>Reflexion</a:t>
            </a:r>
            <a:r>
              <a:rPr lang="cs-CZ" dirty="0"/>
              <a:t> des 2. </a:t>
            </a:r>
            <a:r>
              <a:rPr lang="cs-CZ" dirty="0" err="1"/>
              <a:t>Weltkrieges</a:t>
            </a:r>
            <a:endParaRPr lang="cs-CZ" dirty="0"/>
          </a:p>
          <a:p>
            <a:r>
              <a:rPr lang="cs-CZ" dirty="0"/>
              <a:t>2012 </a:t>
            </a:r>
            <a:r>
              <a:rPr lang="cs-CZ" i="1" dirty="0"/>
              <a:t>Atlas </a:t>
            </a:r>
            <a:r>
              <a:rPr lang="cs-CZ" i="1" dirty="0" err="1"/>
              <a:t>eines</a:t>
            </a:r>
            <a:r>
              <a:rPr lang="cs-CZ" i="1" dirty="0"/>
              <a:t> </a:t>
            </a:r>
            <a:r>
              <a:rPr lang="cs-CZ" i="1" dirty="0" err="1"/>
              <a:t>ängstlichen</a:t>
            </a:r>
            <a:r>
              <a:rPr lang="cs-CZ" i="1" dirty="0"/>
              <a:t> </a:t>
            </a:r>
            <a:r>
              <a:rPr lang="cs-CZ" i="1" dirty="0" err="1"/>
              <a:t>Mannes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Reisereportagen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Ilija</a:t>
            </a:r>
            <a:r>
              <a:rPr lang="cs-CZ" dirty="0"/>
              <a:t> </a:t>
            </a:r>
            <a:r>
              <a:rPr lang="cs-CZ" dirty="0" err="1"/>
              <a:t>Trojanow</a:t>
            </a:r>
            <a:r>
              <a:rPr lang="cs-CZ" dirty="0"/>
              <a:t> (</a:t>
            </a:r>
            <a:r>
              <a:rPr lang="cs-CZ" dirty="0" err="1"/>
              <a:t>geb</a:t>
            </a:r>
            <a:r>
              <a:rPr lang="cs-CZ" dirty="0"/>
              <a:t>. 1965 in Sofia)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/>
              <a:t>Hauptwerke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Der </a:t>
            </a:r>
            <a:r>
              <a:rPr lang="cs-CZ" dirty="0" err="1"/>
              <a:t>Weltensammler</a:t>
            </a:r>
            <a:r>
              <a:rPr lang="cs-CZ" dirty="0"/>
              <a:t> (2006) – </a:t>
            </a:r>
            <a:r>
              <a:rPr lang="cs-CZ" dirty="0" err="1"/>
              <a:t>über</a:t>
            </a:r>
            <a:r>
              <a:rPr lang="cs-CZ" dirty="0"/>
              <a:t> Richard </a:t>
            </a:r>
            <a:r>
              <a:rPr lang="cs-CZ" dirty="0" err="1"/>
              <a:t>Francis</a:t>
            </a:r>
            <a:r>
              <a:rPr lang="cs-CZ" dirty="0"/>
              <a:t> </a:t>
            </a:r>
            <a:r>
              <a:rPr lang="cs-CZ" dirty="0" err="1"/>
              <a:t>Burton</a:t>
            </a:r>
            <a:endParaRPr lang="cs-CZ" dirty="0"/>
          </a:p>
          <a:p>
            <a:pPr>
              <a:buNone/>
            </a:pPr>
            <a:r>
              <a:rPr lang="de-DE" i="1" dirty="0"/>
              <a:t>Nomade auf vier Kontinenten. Auf den Spuren von Sir Richard Francis Burton</a:t>
            </a:r>
            <a:r>
              <a:rPr lang="cs-CZ" i="1" dirty="0"/>
              <a:t> (2007)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 err="1"/>
              <a:t>Ilija</a:t>
            </a:r>
            <a:r>
              <a:rPr lang="cs-CZ" sz="3700"/>
              <a:t> </a:t>
            </a:r>
            <a:r>
              <a:rPr lang="cs-CZ" sz="3700" err="1"/>
              <a:t>Trojanow</a:t>
            </a:r>
            <a:r>
              <a:rPr lang="cs-CZ" sz="3700"/>
              <a:t>. </a:t>
            </a:r>
            <a:r>
              <a:rPr lang="cs-CZ" sz="3700" err="1"/>
              <a:t>Zu</a:t>
            </a:r>
            <a:r>
              <a:rPr lang="cs-CZ" sz="3700"/>
              <a:t> den </a:t>
            </a:r>
            <a:r>
              <a:rPr lang="cs-CZ" sz="3700" err="1"/>
              <a:t>heiligen</a:t>
            </a:r>
            <a:r>
              <a:rPr lang="cs-CZ" sz="3700"/>
              <a:t> </a:t>
            </a:r>
            <a:r>
              <a:rPr lang="cs-CZ" sz="3700" err="1"/>
              <a:t>Quellen</a:t>
            </a:r>
            <a:r>
              <a:rPr lang="cs-CZ" sz="3700"/>
              <a:t> des </a:t>
            </a:r>
            <a:r>
              <a:rPr lang="cs-CZ" sz="3700" err="1"/>
              <a:t>Islam</a:t>
            </a:r>
            <a:endParaRPr lang="cs-CZ" sz="370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8ADA8B7-80AD-4B84-AFC7-A87AE4F05C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2" r="1" b="17406"/>
          <a:stretch/>
        </p:blipFill>
        <p:spPr>
          <a:xfrm>
            <a:off x="457200" y="1600200"/>
            <a:ext cx="4038600" cy="4525963"/>
          </a:xfr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7CD917D-6454-4A50-BD95-2ADCC1B86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cs-CZ" dirty="0" err="1"/>
              <a:t>Kombiniert</a:t>
            </a:r>
            <a:r>
              <a:rPr lang="cs-CZ" dirty="0"/>
              <a:t>  </a:t>
            </a:r>
            <a:r>
              <a:rPr lang="cs-CZ" dirty="0" err="1"/>
              <a:t>Reisereportage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fiktiven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 des </a:t>
            </a:r>
            <a:r>
              <a:rPr lang="cs-CZ" dirty="0" err="1"/>
              <a:t>Ich-Erzählers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konkurrierende</a:t>
            </a:r>
            <a:r>
              <a:rPr lang="cs-CZ" dirty="0"/>
              <a:t> </a:t>
            </a:r>
            <a:r>
              <a:rPr lang="cs-CZ" dirty="0" err="1"/>
              <a:t>Medien</a:t>
            </a:r>
            <a:r>
              <a:rPr lang="cs-CZ" dirty="0"/>
              <a:t>,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Dikurse</a:t>
            </a:r>
            <a:r>
              <a:rPr lang="cs-CZ" dirty="0"/>
              <a:t>, </a:t>
            </a:r>
            <a:r>
              <a:rPr lang="cs-CZ" dirty="0" err="1"/>
              <a:t>Erinnerungs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Kommunikationsmittel</a:t>
            </a:r>
            <a:endParaRPr lang="cs-CZ" dirty="0"/>
          </a:p>
          <a:p>
            <a:r>
              <a:rPr lang="cs-CZ" dirty="0" err="1"/>
              <a:t>Konkurrenz</a:t>
            </a:r>
            <a:r>
              <a:rPr lang="cs-CZ" dirty="0"/>
              <a:t> der </a:t>
            </a:r>
            <a:r>
              <a:rPr lang="cs-CZ" dirty="0" err="1"/>
              <a:t>Fiktionalität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Realität</a:t>
            </a:r>
            <a:r>
              <a:rPr lang="cs-CZ" dirty="0"/>
              <a:t>?</a:t>
            </a:r>
          </a:p>
          <a:p>
            <a:r>
              <a:rPr lang="cs-CZ" dirty="0" err="1"/>
              <a:t>Intermedialität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Schon</a:t>
            </a:r>
            <a:r>
              <a:rPr lang="cs-CZ" dirty="0"/>
              <a:t> </a:t>
            </a:r>
            <a:r>
              <a:rPr lang="cs-CZ" dirty="0" err="1"/>
              <a:t>seit</a:t>
            </a:r>
            <a:r>
              <a:rPr lang="cs-CZ" dirty="0"/>
              <a:t>  der </a:t>
            </a:r>
            <a:r>
              <a:rPr lang="cs-CZ" dirty="0" err="1"/>
              <a:t>Moderne</a:t>
            </a:r>
            <a:r>
              <a:rPr lang="cs-CZ" dirty="0"/>
              <a:t>: </a:t>
            </a:r>
            <a:r>
              <a:rPr lang="cs-CZ" dirty="0" err="1"/>
              <a:t>Fiktionalisierung</a:t>
            </a:r>
            <a:r>
              <a:rPr lang="cs-CZ" dirty="0"/>
              <a:t> der </a:t>
            </a:r>
            <a:r>
              <a:rPr lang="cs-CZ" dirty="0" err="1"/>
              <a:t>Realität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zugleich</a:t>
            </a:r>
            <a:r>
              <a:rPr lang="cs-CZ" dirty="0"/>
              <a:t> </a:t>
            </a:r>
            <a:r>
              <a:rPr lang="cs-CZ" dirty="0" err="1"/>
              <a:t>Verschwinden</a:t>
            </a:r>
            <a:r>
              <a:rPr lang="cs-CZ" dirty="0"/>
              <a:t> der </a:t>
            </a:r>
            <a:r>
              <a:rPr lang="cs-CZ" dirty="0" err="1"/>
              <a:t>Fiktion</a:t>
            </a:r>
            <a:r>
              <a:rPr lang="cs-CZ" dirty="0"/>
              <a:t> →</a:t>
            </a:r>
            <a:r>
              <a:rPr lang="cs-CZ" dirty="0" err="1"/>
              <a:t>Unterscheiden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Fiktion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Realität</a:t>
            </a:r>
            <a:r>
              <a:rPr lang="cs-CZ" dirty="0"/>
              <a:t> </a:t>
            </a:r>
            <a:r>
              <a:rPr lang="cs-CZ" dirty="0" err="1"/>
              <a:t>kaum</a:t>
            </a:r>
            <a:r>
              <a:rPr lang="cs-CZ" dirty="0"/>
              <a:t> </a:t>
            </a:r>
            <a:r>
              <a:rPr lang="cs-CZ" dirty="0" err="1"/>
              <a:t>möglich</a:t>
            </a:r>
            <a:endParaRPr lang="cs-CZ" dirty="0"/>
          </a:p>
          <a:p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wahrheitstreue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authentische</a:t>
            </a:r>
            <a:r>
              <a:rPr lang="cs-CZ" dirty="0"/>
              <a:t> </a:t>
            </a:r>
            <a:r>
              <a:rPr lang="cs-CZ" dirty="0" err="1"/>
              <a:t>Widergabe</a:t>
            </a:r>
            <a:r>
              <a:rPr lang="cs-CZ" dirty="0"/>
              <a:t> der </a:t>
            </a:r>
            <a:r>
              <a:rPr lang="cs-CZ" dirty="0" err="1"/>
              <a:t>Realität</a:t>
            </a:r>
            <a:r>
              <a:rPr lang="cs-CZ" dirty="0"/>
              <a:t> </a:t>
            </a:r>
            <a:r>
              <a:rPr lang="cs-CZ" dirty="0" err="1"/>
              <a:t>gesehen</a:t>
            </a:r>
            <a:endParaRPr lang="cs-CZ" dirty="0"/>
          </a:p>
          <a:p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Literatur in </a:t>
            </a:r>
            <a:r>
              <a:rPr lang="cs-CZ" dirty="0" err="1"/>
              <a:t>Beziehung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kollektiven</a:t>
            </a:r>
            <a:r>
              <a:rPr lang="cs-CZ" dirty="0"/>
              <a:t> </a:t>
            </a:r>
            <a:r>
              <a:rPr lang="cs-CZ" dirty="0" err="1"/>
              <a:t>Gedächtnis</a:t>
            </a:r>
            <a:r>
              <a:rPr lang="cs-CZ" dirty="0"/>
              <a:t>: Literatur </a:t>
            </a:r>
            <a:r>
              <a:rPr lang="cs-CZ" dirty="0" err="1"/>
              <a:t>als</a:t>
            </a:r>
            <a:r>
              <a:rPr lang="cs-CZ" dirty="0"/>
              <a:t> Medium von </a:t>
            </a:r>
            <a:r>
              <a:rPr lang="cs-CZ" dirty="0" err="1"/>
              <a:t>Gedächtnisbildung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–</a:t>
            </a:r>
            <a:r>
              <a:rPr lang="cs-CZ" dirty="0" err="1"/>
              <a:t>Reflexion</a:t>
            </a:r>
            <a:r>
              <a:rPr lang="cs-CZ" dirty="0"/>
              <a:t>, Fotografie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Stützen</a:t>
            </a:r>
            <a:r>
              <a:rPr lang="cs-CZ" dirty="0"/>
              <a:t> des </a:t>
            </a:r>
            <a:r>
              <a:rPr lang="cs-CZ" dirty="0" err="1"/>
              <a:t>Gedächtnisses</a:t>
            </a:r>
            <a:endParaRPr lang="cs-CZ" dirty="0"/>
          </a:p>
          <a:p>
            <a:r>
              <a:rPr lang="cs-CZ" dirty="0" err="1"/>
              <a:t>Photographie</a:t>
            </a:r>
            <a:r>
              <a:rPr lang="cs-CZ" dirty="0"/>
              <a:t>, Literatur, </a:t>
            </a:r>
            <a:r>
              <a:rPr lang="cs-CZ" dirty="0" err="1"/>
              <a:t>Gedächtnis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Zeit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Thomas </a:t>
            </a:r>
            <a:r>
              <a:rPr lang="cs-CZ" dirty="0" err="1"/>
              <a:t>Brussig</a:t>
            </a:r>
            <a:r>
              <a:rPr lang="cs-CZ" dirty="0"/>
              <a:t> (</a:t>
            </a:r>
            <a:r>
              <a:rPr lang="cs-CZ" dirty="0" err="1"/>
              <a:t>geb</a:t>
            </a:r>
            <a:r>
              <a:rPr lang="cs-CZ" dirty="0"/>
              <a:t>. 1964)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leichterer</a:t>
            </a:r>
            <a:r>
              <a:rPr lang="cs-CZ" dirty="0"/>
              <a:t> </a:t>
            </a:r>
            <a:r>
              <a:rPr lang="cs-CZ" dirty="0" err="1"/>
              <a:t>humorvoller</a:t>
            </a:r>
            <a:r>
              <a:rPr lang="cs-CZ" dirty="0"/>
              <a:t> Literatur,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in </a:t>
            </a:r>
            <a:r>
              <a:rPr lang="cs-CZ" dirty="0" err="1"/>
              <a:t>seiner</a:t>
            </a:r>
            <a:r>
              <a:rPr lang="cs-CZ" dirty="0"/>
              <a:t> </a:t>
            </a:r>
            <a:r>
              <a:rPr lang="cs-CZ" dirty="0" err="1"/>
              <a:t>Geburtsstadt</a:t>
            </a:r>
            <a:r>
              <a:rPr lang="cs-CZ" dirty="0"/>
              <a:t> Berlin </a:t>
            </a:r>
            <a:r>
              <a:rPr lang="cs-CZ" dirty="0" err="1"/>
              <a:t>abspielt</a:t>
            </a:r>
            <a:r>
              <a:rPr lang="cs-CZ" dirty="0"/>
              <a:t>:</a:t>
            </a:r>
          </a:p>
          <a:p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kürzren</a:t>
            </a:r>
            <a:r>
              <a:rPr lang="cs-CZ" i="1" dirty="0"/>
              <a:t> Ende der </a:t>
            </a:r>
            <a:r>
              <a:rPr lang="cs-CZ" i="1" dirty="0" err="1"/>
              <a:t>Sonnenallee</a:t>
            </a:r>
            <a:r>
              <a:rPr lang="cs-CZ" i="1" dirty="0"/>
              <a:t> </a:t>
            </a:r>
            <a:r>
              <a:rPr lang="cs-CZ" dirty="0"/>
              <a:t>(1999, </a:t>
            </a:r>
            <a:r>
              <a:rPr lang="cs-CZ" dirty="0" err="1"/>
              <a:t>verfilmt</a:t>
            </a:r>
            <a:r>
              <a:rPr lang="cs-CZ" dirty="0"/>
              <a:t> von L. </a:t>
            </a:r>
            <a:r>
              <a:rPr lang="cs-CZ" dirty="0" err="1"/>
              <a:t>Haußmann</a:t>
            </a:r>
            <a:r>
              <a:rPr lang="cs-CZ" dirty="0"/>
              <a:t>)</a:t>
            </a:r>
          </a:p>
          <a:p>
            <a:r>
              <a:rPr lang="cs-CZ" i="1" dirty="0" err="1"/>
              <a:t>Helden</a:t>
            </a:r>
            <a:r>
              <a:rPr lang="cs-CZ" i="1" dirty="0"/>
              <a:t> </a:t>
            </a:r>
            <a:r>
              <a:rPr lang="cs-CZ" i="1" dirty="0" err="1"/>
              <a:t>wie</a:t>
            </a:r>
            <a:r>
              <a:rPr lang="cs-CZ" i="1" dirty="0"/>
              <a:t> </a:t>
            </a:r>
            <a:r>
              <a:rPr lang="cs-CZ" i="1" dirty="0" err="1"/>
              <a:t>w</a:t>
            </a:r>
            <a:r>
              <a:rPr lang="cs-CZ" dirty="0" err="1"/>
              <a:t>ir</a:t>
            </a:r>
            <a:r>
              <a:rPr lang="cs-CZ" dirty="0"/>
              <a:t> (1995, </a:t>
            </a:r>
            <a:r>
              <a:rPr lang="cs-CZ" dirty="0" err="1"/>
              <a:t>verfilmt</a:t>
            </a:r>
            <a:r>
              <a:rPr lang="cs-CZ" dirty="0"/>
              <a:t> 1999 </a:t>
            </a:r>
            <a:r>
              <a:rPr lang="cs-CZ" dirty="0" err="1"/>
              <a:t>von</a:t>
            </a:r>
            <a:r>
              <a:rPr lang="cs-CZ" dirty="0"/>
              <a:t> S. </a:t>
            </a:r>
            <a:r>
              <a:rPr lang="cs-CZ" dirty="0" err="1"/>
              <a:t>Peterson</a:t>
            </a:r>
            <a:endParaRPr lang="cs-CZ" dirty="0"/>
          </a:p>
          <a:p>
            <a:r>
              <a:rPr lang="cs-CZ" i="1" dirty="0" err="1"/>
              <a:t>Wie</a:t>
            </a:r>
            <a:r>
              <a:rPr lang="cs-CZ" i="1" dirty="0"/>
              <a:t> es </a:t>
            </a:r>
            <a:r>
              <a:rPr lang="cs-CZ" i="1" dirty="0" err="1"/>
              <a:t>leuch</a:t>
            </a:r>
            <a:r>
              <a:rPr lang="cs-CZ" dirty="0" err="1"/>
              <a:t>tet</a:t>
            </a:r>
            <a:r>
              <a:rPr lang="cs-CZ" dirty="0"/>
              <a:t> (2004)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A5E74-085F-4AEF-A938-C928BA5B1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A09A9-078C-4EB5-A0BE-A72241D3E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Sebald: </a:t>
            </a:r>
            <a:r>
              <a:rPr lang="cs-CZ" dirty="0" err="1"/>
              <a:t>Austerlitz</a:t>
            </a:r>
            <a:r>
              <a:rPr lang="cs-CZ" dirty="0"/>
              <a:t> (</a:t>
            </a:r>
            <a:r>
              <a:rPr lang="cs-CZ" dirty="0" err="1"/>
              <a:t>Auszug</a:t>
            </a:r>
            <a:r>
              <a:rPr lang="cs-CZ" dirty="0"/>
              <a:t>: 1-15)</a:t>
            </a:r>
          </a:p>
          <a:p>
            <a:pPr marL="0" indent="0">
              <a:buNone/>
            </a:pPr>
            <a:r>
              <a:rPr lang="cs-CZ" dirty="0" err="1"/>
              <a:t>Ransmayr</a:t>
            </a:r>
            <a:r>
              <a:rPr lang="cs-CZ" dirty="0"/>
              <a:t>: Die </a:t>
            </a:r>
            <a:r>
              <a:rPr lang="cs-CZ" dirty="0" err="1"/>
              <a:t>Neunzigjährigen</a:t>
            </a:r>
            <a:r>
              <a:rPr lang="cs-CZ" dirty="0"/>
              <a:t> (9 </a:t>
            </a:r>
            <a:r>
              <a:rPr lang="cs-CZ" dirty="0" err="1"/>
              <a:t>Seiten</a:t>
            </a:r>
            <a:r>
              <a:rPr lang="cs-CZ" dirty="0"/>
              <a:t> </a:t>
            </a:r>
            <a:r>
              <a:rPr lang="cs-CZ" dirty="0" err="1"/>
              <a:t>samt</a:t>
            </a:r>
            <a:r>
              <a:rPr lang="cs-CZ" dirty="0"/>
              <a:t> den </a:t>
            </a:r>
            <a:r>
              <a:rPr lang="cs-CZ" dirty="0" err="1"/>
              <a:t>Fotografien</a:t>
            </a:r>
            <a:r>
              <a:rPr lang="cs-CZ" dirty="0"/>
              <a:t>)</a:t>
            </a:r>
          </a:p>
          <a:p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Rolle</a:t>
            </a:r>
            <a:r>
              <a:rPr lang="cs-CZ" dirty="0"/>
              <a:t> </a:t>
            </a:r>
            <a:r>
              <a:rPr lang="cs-CZ" dirty="0" err="1"/>
              <a:t>spielen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Fotografien</a:t>
            </a:r>
            <a:r>
              <a:rPr lang="cs-CZ" dirty="0"/>
              <a:t> in </a:t>
            </a:r>
            <a:r>
              <a:rPr lang="cs-CZ" dirty="0" err="1"/>
              <a:t>diesen</a:t>
            </a:r>
            <a:r>
              <a:rPr lang="cs-CZ" dirty="0"/>
              <a:t> </a:t>
            </a:r>
            <a:r>
              <a:rPr lang="cs-CZ" dirty="0" err="1"/>
              <a:t>Texten</a:t>
            </a:r>
            <a:r>
              <a:rPr lang="cs-CZ" dirty="0"/>
              <a:t>? 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verändern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unsere</a:t>
            </a:r>
            <a:r>
              <a:rPr lang="cs-CZ" dirty="0"/>
              <a:t> </a:t>
            </a:r>
            <a:r>
              <a:rPr lang="cs-CZ" dirty="0" err="1"/>
              <a:t>Lektüre</a:t>
            </a:r>
            <a:r>
              <a:rPr lang="cs-CZ" dirty="0"/>
              <a:t>?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spielen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Glaubwürdigkeit</a:t>
            </a:r>
            <a:r>
              <a:rPr lang="cs-CZ" dirty="0"/>
              <a:t>, der </a:t>
            </a:r>
            <a:r>
              <a:rPr lang="cs-CZ" dirty="0" err="1"/>
              <a:t>Fiktion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Faktizität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err="1"/>
              <a:t>Brussig</a:t>
            </a:r>
            <a:r>
              <a:rPr lang="cs-CZ" dirty="0"/>
              <a:t>: </a:t>
            </a:r>
            <a:r>
              <a:rPr lang="cs-CZ" dirty="0" err="1"/>
              <a:t>Wie</a:t>
            </a:r>
            <a:r>
              <a:rPr lang="cs-CZ" dirty="0"/>
              <a:t> es </a:t>
            </a:r>
            <a:r>
              <a:rPr lang="cs-CZ" dirty="0" err="1"/>
              <a:t>leuchtet</a:t>
            </a:r>
            <a:r>
              <a:rPr lang="cs-CZ" dirty="0"/>
              <a:t> (7 </a:t>
            </a:r>
            <a:r>
              <a:rPr lang="cs-CZ" dirty="0" err="1"/>
              <a:t>Seiten</a:t>
            </a:r>
            <a:r>
              <a:rPr lang="cs-CZ" dirty="0"/>
              <a:t>): </a:t>
            </a:r>
          </a:p>
          <a:p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Fotografie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Werk</a:t>
            </a:r>
            <a:r>
              <a:rPr lang="cs-CZ" dirty="0"/>
              <a:t> des </a:t>
            </a:r>
            <a:r>
              <a:rPr lang="cs-CZ" dirty="0" err="1"/>
              <a:t>Photographen</a:t>
            </a:r>
            <a:r>
              <a:rPr lang="cs-CZ" dirty="0"/>
              <a:t> oder der Kamera? </a:t>
            </a:r>
            <a:r>
              <a:rPr lang="cs-CZ" dirty="0" err="1"/>
              <a:t>Wer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der Autor? </a:t>
            </a:r>
            <a:r>
              <a:rPr lang="cs-CZ" dirty="0" err="1"/>
              <a:t>Gedächtnis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Fotografie</a:t>
            </a:r>
          </a:p>
        </p:txBody>
      </p:sp>
    </p:spTree>
    <p:extLst>
      <p:ext uri="{BB962C8B-B14F-4D97-AF65-F5344CB8AC3E}">
        <p14:creationId xmlns:p14="http://schemas.microsoft.com/office/powerpoint/2010/main" val="3396824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329A1-8E50-4F29-BFEF-E50F8CCB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Lektüre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nächste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57F53-8CC4-4C82-8CC2-A227C5C0F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u="sng" dirty="0" err="1"/>
              <a:t>Celan</a:t>
            </a:r>
            <a:r>
              <a:rPr lang="cs-CZ" b="1" u="sng" dirty="0"/>
              <a:t>: Die </a:t>
            </a:r>
            <a:r>
              <a:rPr lang="cs-CZ" b="1" u="sng" dirty="0" err="1"/>
              <a:t>Todesfuge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Kann man in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GedichtHolokaust</a:t>
            </a:r>
            <a:r>
              <a:rPr lang="cs-CZ" dirty="0"/>
              <a:t> </a:t>
            </a:r>
            <a:r>
              <a:rPr lang="cs-CZ" dirty="0" err="1"/>
              <a:t>reflektieren</a:t>
            </a:r>
            <a:r>
              <a:rPr lang="cs-CZ" dirty="0"/>
              <a:t>? </a:t>
            </a:r>
            <a:r>
              <a:rPr lang="cs-CZ" dirty="0" err="1"/>
              <a:t>Ist</a:t>
            </a:r>
            <a:r>
              <a:rPr lang="cs-CZ" dirty="0"/>
              <a:t> es </a:t>
            </a:r>
            <a:r>
              <a:rPr lang="cs-CZ" dirty="0" err="1"/>
              <a:t>Celan</a:t>
            </a:r>
            <a:r>
              <a:rPr lang="cs-CZ" dirty="0"/>
              <a:t> </a:t>
            </a:r>
            <a:r>
              <a:rPr lang="cs-CZ" dirty="0" err="1"/>
              <a:t>gelungen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err="1"/>
              <a:t>Welchen</a:t>
            </a:r>
            <a:r>
              <a:rPr lang="cs-CZ" dirty="0"/>
              <a:t> </a:t>
            </a:r>
            <a:r>
              <a:rPr lang="cs-CZ" dirty="0" err="1"/>
              <a:t>Figuren</a:t>
            </a:r>
            <a:r>
              <a:rPr lang="cs-CZ" dirty="0"/>
              <a:t> </a:t>
            </a:r>
            <a:r>
              <a:rPr lang="cs-CZ" dirty="0" err="1"/>
              <a:t>begegnen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in </a:t>
            </a:r>
            <a:r>
              <a:rPr lang="cs-CZ" dirty="0" err="1"/>
              <a:t>diesem</a:t>
            </a:r>
            <a:r>
              <a:rPr lang="cs-CZ" dirty="0"/>
              <a:t> </a:t>
            </a:r>
            <a:r>
              <a:rPr lang="cs-CZ" dirty="0" err="1"/>
              <a:t>Gedicht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stereotypisiert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Struktur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Gedicht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warum</a:t>
            </a:r>
            <a:r>
              <a:rPr lang="cs-CZ" dirty="0"/>
              <a:t> </a:t>
            </a:r>
            <a:r>
              <a:rPr lang="cs-CZ" dirty="0" err="1"/>
              <a:t>heißt</a:t>
            </a:r>
            <a:r>
              <a:rPr lang="cs-CZ" dirty="0"/>
              <a:t> es </a:t>
            </a:r>
            <a:r>
              <a:rPr lang="cs-CZ" dirty="0" err="1"/>
              <a:t>Todesfuge</a:t>
            </a:r>
            <a:r>
              <a:rPr lang="cs-CZ" dirty="0"/>
              <a:t>?</a:t>
            </a:r>
          </a:p>
          <a:p>
            <a:r>
              <a:rPr lang="cs-CZ" b="1" u="sng" dirty="0" err="1"/>
              <a:t>Muschg</a:t>
            </a:r>
            <a:r>
              <a:rPr lang="cs-CZ" b="1" u="sng" dirty="0"/>
              <a:t>: </a:t>
            </a:r>
            <a:r>
              <a:rPr lang="cs-CZ" b="1" u="sng" dirty="0" err="1"/>
              <a:t>Rückkehr</a:t>
            </a:r>
            <a:r>
              <a:rPr lang="cs-CZ" b="1" u="sng" dirty="0"/>
              <a:t> nach </a:t>
            </a:r>
            <a:r>
              <a:rPr lang="cs-CZ" b="1" u="sng" dirty="0" err="1"/>
              <a:t>Fukushima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Kann man nach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Katastrophe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Normalität</a:t>
            </a:r>
            <a:r>
              <a:rPr lang="cs-CZ" dirty="0"/>
              <a:t> </a:t>
            </a:r>
            <a:r>
              <a:rPr lang="cs-CZ" dirty="0" err="1"/>
              <a:t>zurückkehren</a:t>
            </a:r>
            <a:r>
              <a:rPr lang="cs-CZ" dirty="0"/>
              <a:t>? </a:t>
            </a:r>
            <a:r>
              <a:rPr lang="cs-CZ" dirty="0" err="1"/>
              <a:t>Gibt</a:t>
            </a:r>
            <a:r>
              <a:rPr lang="cs-CZ" dirty="0"/>
              <a:t> es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diese</a:t>
            </a:r>
            <a:r>
              <a:rPr lang="cs-CZ" dirty="0"/>
              <a:t> (</a:t>
            </a:r>
            <a:r>
              <a:rPr lang="cs-CZ" dirty="0" err="1"/>
              <a:t>neue</a:t>
            </a:r>
            <a:r>
              <a:rPr lang="cs-CZ" dirty="0"/>
              <a:t>) </a:t>
            </a:r>
            <a:r>
              <a:rPr lang="cs-CZ" dirty="0" err="1"/>
              <a:t>Normalität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548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D83DD-AFA0-4949-AEDF-318FF18E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Film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Medien</a:t>
            </a:r>
            <a:r>
              <a:rPr lang="cs-CZ" dirty="0"/>
              <a:t> des </a:t>
            </a:r>
            <a:r>
              <a:rPr lang="cs-CZ" dirty="0" err="1"/>
              <a:t>kollektiven</a:t>
            </a:r>
            <a:r>
              <a:rPr lang="cs-CZ" dirty="0"/>
              <a:t> </a:t>
            </a:r>
            <a:r>
              <a:rPr lang="cs-CZ" dirty="0" err="1"/>
              <a:t>Gedächtnisses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E8CC1E-AD7C-4BF6-BD4A-72B96A96E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George </a:t>
            </a:r>
            <a:r>
              <a:rPr lang="cs-CZ" dirty="0" err="1"/>
              <a:t>Santayana</a:t>
            </a:r>
            <a:r>
              <a:rPr lang="cs-CZ" dirty="0"/>
              <a:t> (1863-1952)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fotografische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geistige</a:t>
            </a:r>
            <a:r>
              <a:rPr lang="cs-CZ" dirty="0"/>
              <a:t> </a:t>
            </a:r>
            <a:r>
              <a:rPr lang="cs-CZ" dirty="0" err="1"/>
              <a:t>Bild</a:t>
            </a:r>
            <a:r>
              <a:rPr lang="cs-CZ" dirty="0"/>
              <a:t>:“…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Reisenden</a:t>
            </a:r>
            <a:r>
              <a:rPr lang="cs-CZ" dirty="0"/>
              <a:t> </a:t>
            </a:r>
            <a:r>
              <a:rPr lang="cs-CZ" dirty="0" err="1"/>
              <a:t>führen</a:t>
            </a:r>
            <a:r>
              <a:rPr lang="cs-CZ" dirty="0"/>
              <a:t> </a:t>
            </a:r>
            <a:r>
              <a:rPr lang="cs-CZ" dirty="0" err="1"/>
              <a:t>nun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doppeltes</a:t>
            </a:r>
            <a:r>
              <a:rPr lang="cs-CZ" dirty="0"/>
              <a:t> </a:t>
            </a:r>
            <a:r>
              <a:rPr lang="cs-CZ" dirty="0" err="1"/>
              <a:t>Sensorium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,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doppeltes</a:t>
            </a:r>
            <a:r>
              <a:rPr lang="cs-CZ" dirty="0"/>
              <a:t> </a:t>
            </a:r>
            <a:r>
              <a:rPr lang="cs-CZ" dirty="0" err="1"/>
              <a:t>Gedächtnis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in </a:t>
            </a:r>
            <a:r>
              <a:rPr lang="cs-CZ" dirty="0" err="1"/>
              <a:t>ihren</a:t>
            </a:r>
            <a:r>
              <a:rPr lang="cs-CZ" dirty="0"/>
              <a:t> </a:t>
            </a:r>
            <a:r>
              <a:rPr lang="cs-CZ" dirty="0" err="1"/>
              <a:t>Köpfen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in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kleinen</a:t>
            </a:r>
            <a:r>
              <a:rPr lang="cs-CZ" dirty="0"/>
              <a:t> </a:t>
            </a:r>
            <a:r>
              <a:rPr lang="cs-CZ" dirty="0" err="1"/>
              <a:t>Kastchen</a:t>
            </a:r>
            <a:r>
              <a:rPr lang="cs-CZ" dirty="0"/>
              <a:t>, der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Schulter</a:t>
            </a:r>
            <a:r>
              <a:rPr lang="cs-CZ" dirty="0"/>
              <a:t> </a:t>
            </a:r>
            <a:r>
              <a:rPr lang="cs-CZ" dirty="0" err="1"/>
              <a:t>hängt</a:t>
            </a:r>
            <a:r>
              <a:rPr lang="cs-CZ" dirty="0"/>
              <a:t>. </a:t>
            </a:r>
            <a:r>
              <a:rPr lang="cs-CZ" dirty="0" err="1"/>
              <a:t>Diese</a:t>
            </a:r>
            <a:r>
              <a:rPr lang="cs-CZ" dirty="0"/>
              <a:t> </a:t>
            </a:r>
            <a:r>
              <a:rPr lang="cs-CZ" dirty="0" err="1"/>
              <a:t>Bereicherung</a:t>
            </a:r>
            <a:r>
              <a:rPr lang="cs-CZ" dirty="0"/>
              <a:t> des </a:t>
            </a:r>
            <a:r>
              <a:rPr lang="cs-CZ" dirty="0" err="1"/>
              <a:t>menschlichen</a:t>
            </a:r>
            <a:r>
              <a:rPr lang="cs-CZ" dirty="0"/>
              <a:t> </a:t>
            </a:r>
            <a:r>
              <a:rPr lang="cs-CZ" dirty="0" err="1"/>
              <a:t>Vermögens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Art </a:t>
            </a:r>
            <a:r>
              <a:rPr lang="cs-CZ" dirty="0" err="1"/>
              <a:t>und</a:t>
            </a:r>
            <a:r>
              <a:rPr lang="cs-CZ" dirty="0"/>
              <a:t> Weise,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dieses</a:t>
            </a:r>
            <a:r>
              <a:rPr lang="cs-CZ" dirty="0"/>
              <a:t> </a:t>
            </a:r>
            <a:r>
              <a:rPr lang="cs-CZ" dirty="0" err="1"/>
              <a:t>künstlerisches</a:t>
            </a:r>
            <a:r>
              <a:rPr lang="cs-CZ" dirty="0"/>
              <a:t> </a:t>
            </a:r>
            <a:r>
              <a:rPr lang="cs-CZ" dirty="0" err="1"/>
              <a:t>Auge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Gedächtnis</a:t>
            </a:r>
            <a:r>
              <a:rPr lang="cs-CZ" dirty="0"/>
              <a:t> </a:t>
            </a:r>
            <a:r>
              <a:rPr lang="cs-CZ" dirty="0" err="1"/>
              <a:t>unsere</a:t>
            </a:r>
            <a:r>
              <a:rPr lang="cs-CZ" dirty="0"/>
              <a:t> </a:t>
            </a:r>
            <a:r>
              <a:rPr lang="cs-CZ" dirty="0" err="1"/>
              <a:t>natürliche</a:t>
            </a:r>
            <a:r>
              <a:rPr lang="cs-CZ" dirty="0"/>
              <a:t> </a:t>
            </a:r>
            <a:r>
              <a:rPr lang="cs-CZ" dirty="0" err="1"/>
              <a:t>Erfahrung</a:t>
            </a:r>
            <a:r>
              <a:rPr lang="cs-CZ" dirty="0"/>
              <a:t> </a:t>
            </a:r>
            <a:r>
              <a:rPr lang="cs-CZ" dirty="0" err="1"/>
              <a:t>ausfüllt</a:t>
            </a:r>
            <a:r>
              <a:rPr lang="cs-CZ" dirty="0"/>
              <a:t>,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Thema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27839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110F9-0452-41CC-85CE-F7EBE562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err="1"/>
              <a:t>Intermedialität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Konkurenz</a:t>
            </a:r>
            <a:r>
              <a:rPr lang="cs-CZ" dirty="0"/>
              <a:t> der </a:t>
            </a:r>
            <a:r>
              <a:rPr lang="cs-CZ" dirty="0" err="1"/>
              <a:t>Medien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F9AB7F-BA6D-4D20-BEE2-76E032F5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6" y="2057399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Intermedialität</a:t>
            </a:r>
            <a:r>
              <a:rPr lang="cs-CZ" dirty="0"/>
              <a:t>: „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der </a:t>
            </a:r>
            <a:r>
              <a:rPr lang="cs-CZ" dirty="0" err="1"/>
              <a:t>zwischenmediale</a:t>
            </a:r>
            <a:r>
              <a:rPr lang="cs-CZ" dirty="0"/>
              <a:t> Aspekt, </a:t>
            </a:r>
            <a:r>
              <a:rPr lang="cs-CZ" dirty="0" err="1"/>
              <a:t>sondern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der Aspekt der </a:t>
            </a:r>
            <a:r>
              <a:rPr lang="cs-CZ" dirty="0" err="1"/>
              <a:t>Materialität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soziale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</a:t>
            </a:r>
            <a:r>
              <a:rPr lang="cs-CZ" dirty="0" err="1"/>
              <a:t>dieser</a:t>
            </a:r>
            <a:r>
              <a:rPr lang="cs-CZ" dirty="0"/>
              <a:t> </a:t>
            </a:r>
            <a:r>
              <a:rPr lang="cs-CZ" dirty="0" err="1"/>
              <a:t>Prozesse</a:t>
            </a:r>
            <a:r>
              <a:rPr lang="cs-CZ" dirty="0"/>
              <a:t>. </a:t>
            </a:r>
            <a:r>
              <a:rPr lang="cs-CZ" dirty="0" err="1"/>
              <a:t>Anders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intertextuellen</a:t>
            </a:r>
            <a:r>
              <a:rPr lang="cs-CZ" dirty="0"/>
              <a:t> </a:t>
            </a:r>
            <a:r>
              <a:rPr lang="cs-CZ" dirty="0" err="1"/>
              <a:t>Bezug</a:t>
            </a:r>
            <a:r>
              <a:rPr lang="cs-CZ" dirty="0"/>
              <a:t> </a:t>
            </a:r>
            <a:r>
              <a:rPr lang="cs-CZ" dirty="0" err="1"/>
              <a:t>kommt</a:t>
            </a:r>
            <a:r>
              <a:rPr lang="cs-CZ" dirty="0"/>
              <a:t> es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Bezug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fremdmediales</a:t>
            </a:r>
            <a:r>
              <a:rPr lang="cs-CZ" dirty="0"/>
              <a:t> Produkt </a:t>
            </a:r>
            <a:r>
              <a:rPr lang="cs-CZ" dirty="0" err="1"/>
              <a:t>aufgrund</a:t>
            </a:r>
            <a:r>
              <a:rPr lang="cs-CZ" dirty="0"/>
              <a:t> der </a:t>
            </a:r>
            <a:r>
              <a:rPr lang="cs-CZ" dirty="0" err="1"/>
              <a:t>Mediendifferenz</a:t>
            </a:r>
            <a:r>
              <a:rPr lang="cs-CZ" dirty="0"/>
              <a:t> </a:t>
            </a:r>
            <a:r>
              <a:rPr lang="cs-CZ" dirty="0" err="1"/>
              <a:t>gleichzeitig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Thematisierung</a:t>
            </a:r>
            <a:r>
              <a:rPr lang="cs-CZ" dirty="0"/>
              <a:t> 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cs-CZ" dirty="0" err="1"/>
              <a:t>Indizierung</a:t>
            </a:r>
            <a:r>
              <a:rPr lang="cs-CZ" dirty="0"/>
              <a:t> des </a:t>
            </a:r>
            <a:r>
              <a:rPr lang="cs-CZ" dirty="0" err="1"/>
              <a:t>medialen</a:t>
            </a:r>
            <a:r>
              <a:rPr lang="cs-CZ" dirty="0"/>
              <a:t> Systems, </a:t>
            </a:r>
            <a:r>
              <a:rPr lang="cs-CZ" dirty="0" err="1"/>
              <a:t>dessen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berufene</a:t>
            </a:r>
            <a:r>
              <a:rPr lang="cs-CZ" dirty="0"/>
              <a:t> Produkt </a:t>
            </a:r>
            <a:r>
              <a:rPr lang="cs-CZ" dirty="0" err="1"/>
              <a:t>bedient</a:t>
            </a:r>
            <a:r>
              <a:rPr lang="cs-CZ" dirty="0"/>
              <a:t>.“ In: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Gedächtnis</a:t>
            </a:r>
            <a:r>
              <a:rPr lang="cs-CZ" dirty="0"/>
              <a:t>. Fotografie in der Lit. Des 20. </a:t>
            </a:r>
            <a:r>
              <a:rPr lang="cs-CZ" dirty="0" err="1"/>
              <a:t>Jhs</a:t>
            </a:r>
            <a:r>
              <a:rPr lang="cs-CZ" dirty="0"/>
              <a:t>)</a:t>
            </a:r>
          </a:p>
          <a:p>
            <a:r>
              <a:rPr lang="cs-CZ" dirty="0" err="1"/>
              <a:t>Spannung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den </a:t>
            </a:r>
            <a:r>
              <a:rPr lang="cs-CZ" dirty="0" err="1"/>
              <a:t>technischen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dem </a:t>
            </a:r>
            <a:r>
              <a:rPr lang="cs-CZ" dirty="0" err="1"/>
              <a:t>kulturellen</a:t>
            </a:r>
            <a:r>
              <a:rPr lang="cs-CZ" dirty="0"/>
              <a:t> Medium?</a:t>
            </a:r>
          </a:p>
          <a:p>
            <a:r>
              <a:rPr lang="cs-CZ" dirty="0" err="1"/>
              <a:t>Welches</a:t>
            </a:r>
            <a:r>
              <a:rPr lang="cs-CZ" dirty="0"/>
              <a:t> Medium </a:t>
            </a:r>
            <a:r>
              <a:rPr lang="cs-CZ" dirty="0" err="1"/>
              <a:t>übt</a:t>
            </a:r>
            <a:r>
              <a:rPr lang="cs-CZ" dirty="0"/>
              <a:t> </a:t>
            </a:r>
            <a:r>
              <a:rPr lang="cs-CZ" dirty="0" err="1"/>
              <a:t>größere</a:t>
            </a:r>
            <a:r>
              <a:rPr lang="cs-CZ" dirty="0"/>
              <a:t> </a:t>
            </a:r>
            <a:r>
              <a:rPr lang="cs-CZ" dirty="0" err="1"/>
              <a:t>Macht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Bildung</a:t>
            </a:r>
            <a:r>
              <a:rPr lang="cs-CZ" dirty="0"/>
              <a:t> des </a:t>
            </a:r>
            <a:r>
              <a:rPr lang="cs-CZ" dirty="0" err="1"/>
              <a:t>kollektiven</a:t>
            </a:r>
            <a:r>
              <a:rPr lang="cs-CZ" dirty="0"/>
              <a:t> </a:t>
            </a:r>
            <a:r>
              <a:rPr lang="cs-CZ" dirty="0" err="1"/>
              <a:t>Gedächtnisses</a:t>
            </a:r>
            <a:r>
              <a:rPr lang="cs-CZ" dirty="0"/>
              <a:t>?</a:t>
            </a:r>
          </a:p>
          <a:p>
            <a:r>
              <a:rPr lang="cs-CZ" dirty="0" err="1"/>
              <a:t>Frage</a:t>
            </a:r>
            <a:r>
              <a:rPr lang="cs-CZ" dirty="0"/>
              <a:t> der </a:t>
            </a:r>
            <a:r>
              <a:rPr lang="cs-CZ" dirty="0" err="1"/>
              <a:t>Eliten</a:t>
            </a:r>
            <a:r>
              <a:rPr lang="cs-CZ" dirty="0"/>
              <a:t> oder der </a:t>
            </a:r>
            <a:r>
              <a:rPr lang="cs-CZ" dirty="0" err="1"/>
              <a:t>Massenproduktion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4087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Benutzen</a:t>
            </a:r>
            <a:r>
              <a:rPr lang="cs-CZ" dirty="0"/>
              <a:t> der </a:t>
            </a:r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anstatt</a:t>
            </a:r>
            <a:r>
              <a:rPr lang="cs-CZ" dirty="0"/>
              <a:t> von </a:t>
            </a:r>
            <a:r>
              <a:rPr lang="cs-CZ" dirty="0" err="1"/>
              <a:t>Illustration</a:t>
            </a:r>
            <a:r>
              <a:rPr lang="cs-CZ" dirty="0"/>
              <a:t> in der </a:t>
            </a:r>
            <a:r>
              <a:rPr lang="cs-CZ" dirty="0" err="1"/>
              <a:t>Belletristik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Spiel</a:t>
            </a:r>
            <a:r>
              <a:rPr lang="cs-CZ" dirty="0"/>
              <a:t> der </a:t>
            </a:r>
            <a:r>
              <a:rPr lang="cs-CZ" dirty="0" err="1"/>
              <a:t>Realitätstreue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Authentizität</a:t>
            </a:r>
            <a:r>
              <a:rPr lang="cs-CZ" dirty="0"/>
              <a:t> in der </a:t>
            </a:r>
            <a:r>
              <a:rPr lang="cs-CZ" dirty="0" err="1"/>
              <a:t>Moderne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Postmoderne</a:t>
            </a:r>
            <a:endParaRPr lang="cs-CZ" dirty="0"/>
          </a:p>
          <a:p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dieses</a:t>
            </a:r>
            <a:r>
              <a:rPr lang="cs-CZ" dirty="0"/>
              <a:t> </a:t>
            </a:r>
            <a:r>
              <a:rPr lang="cs-CZ" dirty="0" err="1"/>
              <a:t>Spiel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Dokumentationsmittel</a:t>
            </a:r>
            <a:r>
              <a:rPr lang="cs-CZ" dirty="0"/>
              <a:t> </a:t>
            </a:r>
            <a:r>
              <a:rPr lang="cs-CZ" dirty="0" err="1"/>
              <a:t>benutzt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etwa</a:t>
            </a:r>
            <a:r>
              <a:rPr lang="cs-CZ" dirty="0"/>
              <a:t> </a:t>
            </a:r>
            <a:r>
              <a:rPr lang="cs-CZ" dirty="0" err="1"/>
              <a:t>Zitate</a:t>
            </a:r>
            <a:r>
              <a:rPr lang="cs-CZ" dirty="0"/>
              <a:t>, </a:t>
            </a:r>
            <a:r>
              <a:rPr lang="cs-CZ" dirty="0" err="1"/>
              <a:t>Karten</a:t>
            </a:r>
            <a:r>
              <a:rPr lang="cs-CZ" dirty="0"/>
              <a:t>, </a:t>
            </a:r>
            <a:r>
              <a:rPr lang="cs-CZ" dirty="0" err="1"/>
              <a:t>schriftliche</a:t>
            </a:r>
            <a:r>
              <a:rPr lang="cs-CZ" dirty="0"/>
              <a:t> </a:t>
            </a:r>
            <a:r>
              <a:rPr lang="cs-CZ" dirty="0" err="1"/>
              <a:t>Archivalien</a:t>
            </a:r>
            <a:endParaRPr lang="cs-CZ" dirty="0"/>
          </a:p>
          <a:p>
            <a:r>
              <a:rPr lang="cs-CZ" dirty="0" err="1"/>
              <a:t>Stellt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Wahrheit</a:t>
            </a:r>
            <a:r>
              <a:rPr lang="cs-CZ" dirty="0"/>
              <a:t> dar?</a:t>
            </a:r>
          </a:p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Auge</a:t>
            </a:r>
            <a:r>
              <a:rPr lang="cs-CZ" dirty="0"/>
              <a:t> der Kamera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ideale</a:t>
            </a:r>
            <a:r>
              <a:rPr lang="cs-CZ" dirty="0"/>
              <a:t> </a:t>
            </a:r>
            <a:r>
              <a:rPr lang="cs-CZ" dirty="0" err="1"/>
              <a:t>Widergabemittel</a:t>
            </a:r>
            <a:r>
              <a:rPr lang="cs-CZ" dirty="0"/>
              <a:t> der </a:t>
            </a:r>
            <a:r>
              <a:rPr lang="cs-CZ" dirty="0" err="1"/>
              <a:t>visuellen</a:t>
            </a:r>
            <a:r>
              <a:rPr lang="cs-CZ" dirty="0"/>
              <a:t> </a:t>
            </a:r>
            <a:r>
              <a:rPr lang="cs-CZ" dirty="0" err="1"/>
              <a:t>Wahrnehmung</a:t>
            </a:r>
            <a:r>
              <a:rPr lang="cs-CZ" dirty="0"/>
              <a:t>?</a:t>
            </a:r>
          </a:p>
          <a:p>
            <a:r>
              <a:rPr lang="cs-CZ" dirty="0" err="1"/>
              <a:t>interessantes</a:t>
            </a:r>
            <a:r>
              <a:rPr lang="cs-CZ" dirty="0"/>
              <a:t> </a:t>
            </a:r>
            <a:r>
              <a:rPr lang="cs-CZ" dirty="0" err="1"/>
              <a:t>Beispiel</a:t>
            </a:r>
            <a:r>
              <a:rPr lang="cs-CZ" dirty="0"/>
              <a:t> der </a:t>
            </a:r>
            <a:r>
              <a:rPr lang="cs-CZ" dirty="0" err="1"/>
              <a:t>Diskussion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Wahrheit</a:t>
            </a:r>
            <a:r>
              <a:rPr lang="cs-CZ" dirty="0"/>
              <a:t> der </a:t>
            </a:r>
            <a:r>
              <a:rPr lang="cs-CZ" dirty="0" err="1"/>
              <a:t>Photographie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Wahrheit</a:t>
            </a:r>
            <a:r>
              <a:rPr lang="cs-CZ" dirty="0"/>
              <a:t> der </a:t>
            </a:r>
            <a:r>
              <a:rPr lang="cs-CZ" dirty="0" err="1"/>
              <a:t>Schrift</a:t>
            </a:r>
            <a:r>
              <a:rPr lang="cs-CZ" dirty="0"/>
              <a:t>. Roman </a:t>
            </a:r>
            <a:r>
              <a:rPr lang="cs-CZ" i="1" dirty="0"/>
              <a:t>Die </a:t>
            </a:r>
            <a:r>
              <a:rPr lang="cs-CZ" i="1" dirty="0" err="1"/>
              <a:t>Fälsc</a:t>
            </a:r>
            <a:r>
              <a:rPr lang="cs-CZ" dirty="0" err="1"/>
              <a:t>hung</a:t>
            </a:r>
            <a:r>
              <a:rPr lang="cs-CZ" dirty="0"/>
              <a:t> (1979)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Nicolas</a:t>
            </a:r>
            <a:r>
              <a:rPr lang="cs-CZ" dirty="0"/>
              <a:t> </a:t>
            </a:r>
            <a:r>
              <a:rPr lang="cs-CZ" dirty="0" err="1"/>
              <a:t>Born</a:t>
            </a:r>
            <a:r>
              <a:rPr lang="cs-CZ" dirty="0"/>
              <a:t> – </a:t>
            </a:r>
            <a:r>
              <a:rPr lang="cs-CZ" dirty="0" err="1"/>
              <a:t>Berufsjournalist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Berufsphotograph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Medien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der </a:t>
            </a:r>
            <a:r>
              <a:rPr lang="cs-CZ" dirty="0" err="1"/>
              <a:t>Gegenwartsliteratur</a:t>
            </a:r>
            <a:r>
              <a:rPr lang="cs-CZ" dirty="0"/>
              <a:t> 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Anwendungsmöglichkeiten</a:t>
            </a:r>
            <a:r>
              <a:rPr lang="cs-CZ" dirty="0"/>
              <a:t> der </a:t>
            </a:r>
            <a:r>
              <a:rPr lang="cs-CZ" dirty="0" err="1"/>
              <a:t>neuen</a:t>
            </a:r>
            <a:r>
              <a:rPr lang="cs-CZ" dirty="0"/>
              <a:t> </a:t>
            </a:r>
            <a:r>
              <a:rPr lang="cs-CZ" dirty="0" err="1"/>
              <a:t>Medien</a:t>
            </a:r>
            <a:r>
              <a:rPr lang="cs-CZ" dirty="0"/>
              <a:t>, vor </a:t>
            </a:r>
            <a:r>
              <a:rPr lang="cs-CZ" dirty="0" err="1"/>
              <a:t>allem</a:t>
            </a:r>
            <a:r>
              <a:rPr lang="cs-CZ" dirty="0"/>
              <a:t> </a:t>
            </a:r>
            <a:r>
              <a:rPr lang="cs-CZ" dirty="0" err="1"/>
              <a:t>audiovisueller</a:t>
            </a:r>
            <a:r>
              <a:rPr lang="cs-CZ" dirty="0"/>
              <a:t> </a:t>
            </a:r>
            <a:r>
              <a:rPr lang="cs-CZ" dirty="0" err="1"/>
              <a:t>Art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Konkurrenzfähigkeit</a:t>
            </a:r>
            <a:r>
              <a:rPr lang="cs-CZ" dirty="0"/>
              <a:t>  </a:t>
            </a:r>
            <a:r>
              <a:rPr lang="cs-CZ" dirty="0" err="1"/>
              <a:t>diskutiert</a:t>
            </a:r>
            <a:endParaRPr lang="cs-CZ" dirty="0"/>
          </a:p>
          <a:p>
            <a:r>
              <a:rPr lang="cs-CZ" dirty="0" err="1"/>
              <a:t>Ende</a:t>
            </a:r>
            <a:r>
              <a:rPr lang="cs-CZ" dirty="0"/>
              <a:t> des </a:t>
            </a:r>
            <a:r>
              <a:rPr lang="cs-CZ" dirty="0" err="1"/>
              <a:t>Buches</a:t>
            </a:r>
            <a:r>
              <a:rPr lang="cs-CZ" dirty="0"/>
              <a:t>?</a:t>
            </a:r>
          </a:p>
          <a:p>
            <a:r>
              <a:rPr lang="cs-CZ" dirty="0"/>
              <a:t>Buch </a:t>
            </a:r>
            <a:r>
              <a:rPr lang="cs-CZ" dirty="0" err="1"/>
              <a:t>und</a:t>
            </a:r>
            <a:r>
              <a:rPr lang="cs-CZ" dirty="0"/>
              <a:t> Internet?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Fiktion</a:t>
            </a:r>
            <a:r>
              <a:rPr lang="cs-CZ" dirty="0"/>
              <a:t> oder  </a:t>
            </a:r>
            <a:r>
              <a:rPr lang="cs-CZ" dirty="0" err="1"/>
              <a:t>Wahrheit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Dokumentarliteratur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err="1"/>
              <a:t>Reportagen</a:t>
            </a:r>
            <a:r>
              <a:rPr lang="cs-CZ" dirty="0"/>
              <a:t>, </a:t>
            </a:r>
            <a:r>
              <a:rPr lang="cs-CZ" dirty="0" err="1"/>
              <a:t>Reiseliteratur</a:t>
            </a:r>
            <a:r>
              <a:rPr lang="cs-CZ" dirty="0"/>
              <a:t>, </a:t>
            </a:r>
            <a:r>
              <a:rPr lang="cs-CZ" dirty="0" err="1"/>
              <a:t>politisches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Engagement der Literatur –</a:t>
            </a:r>
            <a:r>
              <a:rPr lang="cs-CZ" dirty="0" err="1"/>
              <a:t>Erinnerungsliteratur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Dokudrama</a:t>
            </a:r>
            <a:endParaRPr lang="cs-CZ" dirty="0"/>
          </a:p>
          <a:p>
            <a:pPr>
              <a:buNone/>
            </a:pPr>
            <a:r>
              <a:rPr lang="cs-CZ" dirty="0" err="1"/>
              <a:t>stark</a:t>
            </a:r>
            <a:r>
              <a:rPr lang="cs-CZ" dirty="0"/>
              <a:t> in den 60er </a:t>
            </a:r>
            <a:r>
              <a:rPr lang="cs-CZ" dirty="0" err="1"/>
              <a:t>und</a:t>
            </a:r>
            <a:r>
              <a:rPr lang="cs-CZ" dirty="0"/>
              <a:t> 70er </a:t>
            </a:r>
            <a:r>
              <a:rPr lang="cs-CZ" dirty="0" err="1"/>
              <a:t>Jahren</a:t>
            </a:r>
            <a:r>
              <a:rPr lang="cs-CZ" dirty="0"/>
              <a:t>, </a:t>
            </a:r>
            <a:r>
              <a:rPr lang="cs-CZ" dirty="0" err="1"/>
              <a:t>sowie</a:t>
            </a:r>
            <a:r>
              <a:rPr lang="cs-CZ" dirty="0"/>
              <a:t> in der </a:t>
            </a:r>
            <a:r>
              <a:rPr lang="cs-CZ" dirty="0" err="1"/>
              <a:t>Gegenwartsliteratur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W. G. </a:t>
            </a:r>
            <a:r>
              <a:rPr lang="cs-CZ" dirty="0" err="1"/>
              <a:t>Sebald</a:t>
            </a:r>
            <a:r>
              <a:rPr lang="cs-CZ" dirty="0"/>
              <a:t> (1944 – 2001)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Prosaiker</a:t>
            </a:r>
            <a:r>
              <a:rPr lang="cs-CZ" dirty="0"/>
              <a:t>, </a:t>
            </a:r>
            <a:r>
              <a:rPr lang="cs-CZ" dirty="0" err="1"/>
              <a:t>Lyriker</a:t>
            </a:r>
            <a:r>
              <a:rPr lang="cs-CZ" dirty="0"/>
              <a:t>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Literaturwissenschaftler</a:t>
            </a:r>
            <a:r>
              <a:rPr lang="cs-CZ" dirty="0"/>
              <a:t>, </a:t>
            </a:r>
            <a:r>
              <a:rPr lang="cs-CZ" dirty="0" err="1"/>
              <a:t>Kritiker</a:t>
            </a:r>
            <a:r>
              <a:rPr lang="cs-CZ" dirty="0"/>
              <a:t> der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Nachkriegsliteratur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der </a:t>
            </a:r>
            <a:r>
              <a:rPr lang="cs-CZ" dirty="0" err="1"/>
              <a:t>Gruppe</a:t>
            </a:r>
            <a:r>
              <a:rPr lang="cs-CZ" dirty="0"/>
              <a:t> 47  </a:t>
            </a:r>
            <a:r>
              <a:rPr lang="cs-CZ" dirty="0" err="1"/>
              <a:t>und</a:t>
            </a:r>
            <a:r>
              <a:rPr lang="cs-CZ" dirty="0"/>
              <a:t> vor </a:t>
            </a:r>
            <a:r>
              <a:rPr lang="cs-CZ" dirty="0" err="1"/>
              <a:t>allem</a:t>
            </a:r>
            <a:r>
              <a:rPr lang="cs-CZ" dirty="0"/>
              <a:t> Alfred </a:t>
            </a:r>
            <a:r>
              <a:rPr lang="cs-CZ" dirty="0" err="1"/>
              <a:t>Anderschs</a:t>
            </a:r>
            <a:endParaRPr lang="cs-CZ" dirty="0"/>
          </a:p>
          <a:p>
            <a:pPr>
              <a:buNone/>
            </a:pPr>
            <a:r>
              <a:rPr lang="cs-CZ" dirty="0" err="1"/>
              <a:t>Werke</a:t>
            </a:r>
            <a:r>
              <a:rPr lang="cs-CZ" dirty="0"/>
              <a:t>: </a:t>
            </a:r>
          </a:p>
          <a:p>
            <a:r>
              <a:rPr lang="cs-CZ" dirty="0" err="1"/>
              <a:t>Austerlitz</a:t>
            </a:r>
            <a:r>
              <a:rPr lang="cs-CZ" dirty="0"/>
              <a:t> (2001)</a:t>
            </a:r>
          </a:p>
          <a:p>
            <a:r>
              <a:rPr lang="cs-CZ" dirty="0" err="1"/>
              <a:t>Due</a:t>
            </a:r>
            <a:r>
              <a:rPr lang="cs-CZ" dirty="0"/>
              <a:t> </a:t>
            </a:r>
            <a:r>
              <a:rPr lang="cs-CZ" dirty="0" err="1"/>
              <a:t>Ausgewanderten</a:t>
            </a:r>
            <a:r>
              <a:rPr lang="cs-CZ" dirty="0"/>
              <a:t> (1992) – </a:t>
            </a:r>
            <a:r>
              <a:rPr lang="cs-CZ" dirty="0" err="1"/>
              <a:t>fiktive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 von </a:t>
            </a:r>
            <a:r>
              <a:rPr lang="cs-CZ" dirty="0" err="1"/>
              <a:t>vier</a:t>
            </a:r>
            <a:r>
              <a:rPr lang="cs-CZ" dirty="0"/>
              <a:t> </a:t>
            </a:r>
            <a:r>
              <a:rPr lang="cs-CZ" dirty="0" err="1"/>
              <a:t>jüdischen</a:t>
            </a:r>
            <a:r>
              <a:rPr lang="cs-CZ" dirty="0"/>
              <a:t> </a:t>
            </a:r>
            <a:r>
              <a:rPr lang="cs-CZ" dirty="0" err="1"/>
              <a:t>Männern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den </a:t>
            </a:r>
            <a:r>
              <a:rPr lang="cs-CZ" dirty="0" err="1"/>
              <a:t>biographischen</a:t>
            </a:r>
            <a:r>
              <a:rPr lang="cs-CZ" dirty="0"/>
              <a:t> </a:t>
            </a:r>
            <a:r>
              <a:rPr lang="cs-CZ" dirty="0" err="1"/>
              <a:t>Tatsachen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dem </a:t>
            </a:r>
            <a:r>
              <a:rPr lang="cs-CZ" dirty="0" err="1"/>
              <a:t>Leben</a:t>
            </a:r>
            <a:r>
              <a:rPr lang="cs-CZ" dirty="0"/>
              <a:t> von </a:t>
            </a:r>
            <a:r>
              <a:rPr lang="cs-CZ" dirty="0" err="1"/>
              <a:t>Sebald</a:t>
            </a:r>
            <a:r>
              <a:rPr lang="cs-CZ" dirty="0"/>
              <a:t> </a:t>
            </a:r>
            <a:r>
              <a:rPr lang="cs-CZ" dirty="0" err="1"/>
              <a:t>vermischt</a:t>
            </a:r>
            <a:r>
              <a:rPr lang="cs-CZ" dirty="0"/>
              <a:t> </a:t>
            </a:r>
            <a:r>
              <a:rPr lang="cs-CZ" dirty="0" err="1"/>
              <a:t>sind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362E3-5702-4B84-935A-BFFEDD5E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Sebalds</a:t>
            </a:r>
            <a:r>
              <a:rPr lang="cs-CZ" dirty="0"/>
              <a:t> </a:t>
            </a:r>
            <a:r>
              <a:rPr lang="cs-CZ" dirty="0" err="1"/>
              <a:t>Arbeit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Photographie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04E76-3181-4552-A0B0-91DC848D6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William J. Mitchell's discussion of the truth value of images in the post-photographic era addresses the concerns of authenticity and accuracy directly. "A really bold liar (particularly one who can exploit some mantle of authority) can simply appropriate </a:t>
            </a:r>
            <a:r>
              <a:rPr lang="en-US" b="1" dirty="0"/>
              <a:t>legitimate pictures to false narratives by providing them with fake provenances</a:t>
            </a:r>
            <a:r>
              <a:rPr lang="en-US" dirty="0"/>
              <a:t>—much as confidence tricksters equip themselves with </a:t>
            </a:r>
            <a:r>
              <a:rPr lang="en-US" b="1" dirty="0"/>
              <a:t>fake biographies</a:t>
            </a:r>
            <a:r>
              <a:rPr lang="en-US" dirty="0"/>
              <a:t>." (Mitchell: 49) Indeed, on one level, this is precisely what </a:t>
            </a:r>
            <a:r>
              <a:rPr lang="en-US" dirty="0" err="1"/>
              <a:t>Sebald</a:t>
            </a:r>
            <a:r>
              <a:rPr lang="en-US" dirty="0"/>
              <a:t> does. Lifting images from unknown sources, researched but not in a manner which one normally considers to be historically accurate, the </a:t>
            </a:r>
            <a:r>
              <a:rPr lang="en-US" b="1" dirty="0"/>
              <a:t>photographs tell a parallel story alongside the text</a:t>
            </a:r>
            <a:r>
              <a:rPr lang="en-US" dirty="0"/>
              <a:t> (see Harris: 379). They match a face with a name and a body with the psychological trauma of the narrative. However, he </a:t>
            </a:r>
            <a:r>
              <a:rPr lang="en-US" b="1" dirty="0"/>
              <a:t>plays with this status as history and/or fiction, archaeology and/or constitution of these stories in the photo-text itself.</a:t>
            </a:r>
            <a:r>
              <a:rPr lang="en-US" dirty="0"/>
              <a:t> </a:t>
            </a:r>
          </a:p>
          <a:p>
            <a:r>
              <a:rPr lang="en-US" dirty="0"/>
              <a:t>The other group of photographs are older and have been collected by or given to the narrators.</a:t>
            </a:r>
            <a:endParaRPr lang="cs-CZ" dirty="0"/>
          </a:p>
          <a:p>
            <a:r>
              <a:rPr lang="cs-CZ" sz="2100" dirty="0"/>
              <a:t>In: </a:t>
            </a:r>
            <a:r>
              <a:rPr lang="en-US" sz="2100" i="1" dirty="0"/>
              <a:t>Heidt, T., </a:t>
            </a:r>
            <a:r>
              <a:rPr lang="en-US" sz="2100" dirty="0"/>
              <a:t>Image and Text, Fact and Fiction: Narrating W.G. </a:t>
            </a:r>
            <a:r>
              <a:rPr lang="en-US" sz="2100" dirty="0" err="1"/>
              <a:t>Sebald's</a:t>
            </a:r>
            <a:r>
              <a:rPr lang="en-US" sz="2100" dirty="0"/>
              <a:t> </a:t>
            </a:r>
            <a:r>
              <a:rPr lang="en-US" sz="2100" i="1" dirty="0"/>
              <a:t>The Emigrants</a:t>
            </a:r>
            <a:r>
              <a:rPr lang="en-US" sz="2100" dirty="0"/>
              <a:t> in the First Person. </a:t>
            </a:r>
            <a:r>
              <a:rPr lang="en-US" sz="2100" i="1" dirty="0"/>
              <a:t>Image [&amp;] Narrative</a:t>
            </a:r>
            <a:r>
              <a:rPr lang="en-US" sz="2100" dirty="0"/>
              <a:t> [e-journal], 22 (2008). </a:t>
            </a:r>
            <a:endParaRPr lang="cs-CZ" sz="2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056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1592</Words>
  <Application>Microsoft Office PowerPoint</Application>
  <PresentationFormat>Předvádění na obrazovce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Photographie und neue Medien in der deutschsprachigen Prosa nach dem 2. WK</vt:lpstr>
      <vt:lpstr>Photographie und Literatur</vt:lpstr>
      <vt:lpstr>Photographie und Film als Medien des kollektiven Gedächtnisses</vt:lpstr>
      <vt:lpstr>Intermedialität und Konkurenz der Medien</vt:lpstr>
      <vt:lpstr>Benutzen der Photographie anstatt von Illustration in der Belletristik</vt:lpstr>
      <vt:lpstr>Neue Medien</vt:lpstr>
      <vt:lpstr>Fiktion oder  Wahrheit?</vt:lpstr>
      <vt:lpstr>W. G. Sebald (1944 – 2001)</vt:lpstr>
      <vt:lpstr>Sebalds Arbeit mit der Photographie</vt:lpstr>
      <vt:lpstr>SebaldsPhoto-Text Austerlitz</vt:lpstr>
      <vt:lpstr>Sebalds Austerlitz</vt:lpstr>
      <vt:lpstr>Sebalds Austerlitz</vt:lpstr>
      <vt:lpstr>Photographie und Spiel mit dem Leser in Austerlitz</vt:lpstr>
      <vt:lpstr>60er/70erJahre – Dokumentarliteratur</vt:lpstr>
      <vt:lpstr>Günter Grass: Im Krebsgang (2002)</vt:lpstr>
      <vt:lpstr>Vladimir Vertlib (geb. 1966 in Leningrad)</vt:lpstr>
      <vt:lpstr>Christoph Ransmayr (geb. 1954)</vt:lpstr>
      <vt:lpstr>Ilija Trojanow (geb. 1965 in Sofia)</vt:lpstr>
      <vt:lpstr>Ilija Trojanow. Zu den heiligen Quellen des Islam</vt:lpstr>
      <vt:lpstr>Thomas Brussig (geb. 1964)</vt:lpstr>
      <vt:lpstr>Seminar</vt:lpstr>
      <vt:lpstr>Lektüre für das nächste Seminar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Photographie und neue Medien in der deutschsprachigen Prosa nach dem 2. WK</dc:title>
  <dc:creator>Alena Zelená</dc:creator>
  <cp:lastModifiedBy>Alena Zelená</cp:lastModifiedBy>
  <cp:revision>32</cp:revision>
  <dcterms:created xsi:type="dcterms:W3CDTF">2020-04-25T12:18:42Z</dcterms:created>
  <dcterms:modified xsi:type="dcterms:W3CDTF">2021-04-26T08:27:52Z</dcterms:modified>
</cp:coreProperties>
</file>