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6" r:id="rId2"/>
    <p:sldId id="270" r:id="rId3"/>
    <p:sldId id="349" r:id="rId4"/>
    <p:sldId id="350" r:id="rId5"/>
    <p:sldId id="351" r:id="rId6"/>
    <p:sldId id="370" r:id="rId7"/>
    <p:sldId id="371" r:id="rId8"/>
    <p:sldId id="372" r:id="rId9"/>
    <p:sldId id="373" r:id="rId10"/>
    <p:sldId id="392" r:id="rId11"/>
    <p:sldId id="393" r:id="rId12"/>
    <p:sldId id="394" r:id="rId13"/>
    <p:sldId id="395" r:id="rId14"/>
    <p:sldId id="396" r:id="rId15"/>
    <p:sldId id="397" r:id="rId16"/>
    <p:sldId id="400" r:id="rId17"/>
    <p:sldId id="401" r:id="rId18"/>
    <p:sldId id="402" r:id="rId19"/>
    <p:sldId id="403" r:id="rId20"/>
    <p:sldId id="427" r:id="rId21"/>
    <p:sldId id="429" r:id="rId22"/>
    <p:sldId id="428" r:id="rId23"/>
    <p:sldId id="404" r:id="rId24"/>
    <p:sldId id="399" r:id="rId25"/>
    <p:sldId id="405" r:id="rId26"/>
    <p:sldId id="406" r:id="rId27"/>
    <p:sldId id="407" r:id="rId28"/>
    <p:sldId id="409" r:id="rId29"/>
    <p:sldId id="425" r:id="rId30"/>
    <p:sldId id="410" r:id="rId31"/>
    <p:sldId id="411" r:id="rId32"/>
    <p:sldId id="412" r:id="rId33"/>
    <p:sldId id="413" r:id="rId34"/>
    <p:sldId id="414" r:id="rId35"/>
    <p:sldId id="426" r:id="rId36"/>
    <p:sldId id="415" r:id="rId37"/>
    <p:sldId id="416" r:id="rId38"/>
    <p:sldId id="424" r:id="rId39"/>
    <p:sldId id="417" r:id="rId40"/>
    <p:sldId id="418" r:id="rId41"/>
    <p:sldId id="419" r:id="rId42"/>
    <p:sldId id="420" r:id="rId43"/>
    <p:sldId id="421" r:id="rId44"/>
    <p:sldId id="408" r:id="rId45"/>
    <p:sldId id="398" r:id="rId46"/>
    <p:sldId id="423" r:id="rId47"/>
    <p:sldId id="422" r:id="rId48"/>
    <p:sldId id="430" r:id="rId49"/>
    <p:sldId id="276" r:id="rId50"/>
    <p:sldId id="391" r:id="rId51"/>
  </p:sldIdLst>
  <p:sldSz cx="9144000" cy="6858000" type="screen4x3"/>
  <p:notesSz cx="6858000" cy="9144000"/>
  <p:custDataLst>
    <p:tags r:id="rId54"/>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133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42" autoAdjust="0"/>
    <p:restoredTop sz="94540" autoAdjust="0"/>
  </p:normalViewPr>
  <p:slideViewPr>
    <p:cSldViewPr>
      <p:cViewPr varScale="1">
        <p:scale>
          <a:sx n="114" d="100"/>
          <a:sy n="114" d="100"/>
        </p:scale>
        <p:origin x="1792"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a:extLst>
              <a:ext uri="{FF2B5EF4-FFF2-40B4-BE49-F238E27FC236}">
                <a16:creationId xmlns:a16="http://schemas.microsoft.com/office/drawing/2014/main" id="{55B38B0C-468F-57AB-AA69-318910D77AC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objekt pre dátum 2">
            <a:extLst>
              <a:ext uri="{FF2B5EF4-FFF2-40B4-BE49-F238E27FC236}">
                <a16:creationId xmlns:a16="http://schemas.microsoft.com/office/drawing/2014/main" id="{4758DD6B-A3FC-E368-B20F-735964BCE7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0A1B25-018A-4E64-830D-9BABD5BED9D9}" type="datetimeFigureOut">
              <a:rPr lang="cs-CZ" smtClean="0"/>
              <a:t>19.03.2025</a:t>
            </a:fld>
            <a:endParaRPr lang="cs-CZ"/>
          </a:p>
        </p:txBody>
      </p:sp>
      <p:sp>
        <p:nvSpPr>
          <p:cNvPr id="4" name="Zástupný objekt pre pätu 3">
            <a:extLst>
              <a:ext uri="{FF2B5EF4-FFF2-40B4-BE49-F238E27FC236}">
                <a16:creationId xmlns:a16="http://schemas.microsoft.com/office/drawing/2014/main" id="{8B8B8D4A-C6DE-80B2-B4F3-247C5FAC38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objekt pre číslo snímky 4">
            <a:extLst>
              <a:ext uri="{FF2B5EF4-FFF2-40B4-BE49-F238E27FC236}">
                <a16:creationId xmlns:a16="http://schemas.microsoft.com/office/drawing/2014/main" id="{19B5A574-5B16-7511-1F6A-F5423C8032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D38750-A3FD-4E20-9F24-963FB7545EBF}" type="slidenum">
              <a:rPr lang="cs-CZ" smtClean="0"/>
              <a:t>‹#›</a:t>
            </a:fld>
            <a:endParaRPr lang="cs-CZ"/>
          </a:p>
        </p:txBody>
      </p:sp>
    </p:spTree>
    <p:extLst>
      <p:ext uri="{BB962C8B-B14F-4D97-AF65-F5344CB8AC3E}">
        <p14:creationId xmlns:p14="http://schemas.microsoft.com/office/powerpoint/2010/main" val="3395391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5FD6B4-145F-4C79-9965-CC6FB2000381}" type="datetimeFigureOut">
              <a:rPr lang="cs-CZ" smtClean="0"/>
              <a:t>19.03.2025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EB58B6-36A8-442F-89B0-910A52FA38BA}" type="slidenum">
              <a:rPr lang="cs-CZ" smtClean="0"/>
              <a:t>‹#›</a:t>
            </a:fld>
            <a:endParaRPr lang="cs-CZ"/>
          </a:p>
        </p:txBody>
      </p:sp>
    </p:spTree>
    <p:extLst>
      <p:ext uri="{BB962C8B-B14F-4D97-AF65-F5344CB8AC3E}">
        <p14:creationId xmlns:p14="http://schemas.microsoft.com/office/powerpoint/2010/main" val="630551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Úvodní snímek</a:t>
            </a:r>
          </a:p>
        </p:txBody>
      </p:sp>
      <p:sp>
        <p:nvSpPr>
          <p:cNvPr id="4" name="Zástupný symbol pro číslo snímku 3"/>
          <p:cNvSpPr>
            <a:spLocks noGrp="1"/>
          </p:cNvSpPr>
          <p:nvPr>
            <p:ph type="sldNum" sz="quarter" idx="10"/>
          </p:nvPr>
        </p:nvSpPr>
        <p:spPr/>
        <p:txBody>
          <a:bodyPr/>
          <a:lstStyle/>
          <a:p>
            <a:fld id="{F8EB58B6-36A8-442F-89B0-910A52FA38BA}" type="slidenum">
              <a:rPr lang="cs-CZ" smtClean="0"/>
              <a:t>1</a:t>
            </a:fld>
            <a:endParaRPr lang="cs-CZ"/>
          </a:p>
        </p:txBody>
      </p:sp>
    </p:spTree>
    <p:extLst>
      <p:ext uri="{BB962C8B-B14F-4D97-AF65-F5344CB8AC3E}">
        <p14:creationId xmlns:p14="http://schemas.microsoft.com/office/powerpoint/2010/main" val="6957340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7" name="Picture 5"/>
          <p:cNvPicPr>
            <a:picLocks noChangeAspect="1"/>
          </p:cNvPicPr>
          <p:nvPr userDrawn="1"/>
        </p:nvPicPr>
        <p:blipFill rotWithShape="1">
          <a:blip r:embed="rId2"/>
          <a:srcRect l="3576" r="13966"/>
          <a:stretch/>
        </p:blipFill>
        <p:spPr>
          <a:xfrm>
            <a:off x="0" y="0"/>
            <a:ext cx="9144000" cy="6886756"/>
          </a:xfrm>
          <a:prstGeom prst="rect">
            <a:avLst/>
          </a:prstGeom>
        </p:spPr>
      </p:pic>
      <p:sp>
        <p:nvSpPr>
          <p:cNvPr id="8" name="Obdélník 7"/>
          <p:cNvSpPr/>
          <p:nvPr userDrawn="1"/>
        </p:nvSpPr>
        <p:spPr>
          <a:xfrm flipV="1">
            <a:off x="0" y="5445224"/>
            <a:ext cx="9144000" cy="1458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ctrTitle"/>
          </p:nvPr>
        </p:nvSpPr>
        <p:spPr>
          <a:xfrm>
            <a:off x="685800" y="1772816"/>
            <a:ext cx="7772400" cy="1470025"/>
          </a:xfrm>
        </p:spPr>
        <p:txBody>
          <a:bodyPr/>
          <a:lstStyle>
            <a:lvl1pPr>
              <a:defRPr>
                <a:solidFill>
                  <a:schemeClr val="bg1"/>
                </a:solidFill>
              </a:defRPr>
            </a:lvl1pPr>
          </a:lstStyle>
          <a:p>
            <a:r>
              <a:rPr lang="cs-CZ" dirty="0"/>
              <a:t>Kliknutím lze upravit styl.</a:t>
            </a:r>
          </a:p>
        </p:txBody>
      </p:sp>
      <p:sp>
        <p:nvSpPr>
          <p:cNvPr id="3" name="Podnadpis 2"/>
          <p:cNvSpPr>
            <a:spLocks noGrp="1"/>
          </p:cNvSpPr>
          <p:nvPr>
            <p:ph type="subTitle" idx="1"/>
          </p:nvPr>
        </p:nvSpPr>
        <p:spPr>
          <a:xfrm>
            <a:off x="1371600" y="3565043"/>
            <a:ext cx="6400800" cy="1752600"/>
          </a:xfrm>
        </p:spPr>
        <p:txBody>
          <a:bodyPr/>
          <a:lstStyle>
            <a:lvl1pPr marL="0" indent="0" algn="ctr">
              <a:buNone/>
              <a:defRPr>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a:t>Kliknutím lze upravit styl předlohy.</a:t>
            </a:r>
          </a:p>
        </p:txBody>
      </p:sp>
      <p:pic>
        <p:nvPicPr>
          <p:cNvPr id="9" name="Obráze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544" y="5767426"/>
            <a:ext cx="2664296" cy="814091"/>
          </a:xfrm>
          <a:prstGeom prst="rect">
            <a:avLst/>
          </a:prstGeom>
        </p:spPr>
      </p:pic>
    </p:spTree>
    <p:extLst>
      <p:ext uri="{BB962C8B-B14F-4D97-AF65-F5344CB8AC3E}">
        <p14:creationId xmlns:p14="http://schemas.microsoft.com/office/powerpoint/2010/main" val="1722890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457200" y="6356351"/>
            <a:ext cx="2133600" cy="365125"/>
          </a:xfrm>
          <a:prstGeom prst="rect">
            <a:avLst/>
          </a:prstGeom>
        </p:spPr>
        <p:txBody>
          <a:bodyPr/>
          <a:lstStyle/>
          <a:p>
            <a:fld id="{35FA1556-DA45-45DC-ABFB-590EEAE4A10D}" type="datetimeFigureOut">
              <a:rPr lang="cs-CZ" smtClean="0"/>
              <a:t>19.03.2025</a:t>
            </a:fld>
            <a:endParaRPr lang="cs-CZ"/>
          </a:p>
        </p:txBody>
      </p:sp>
      <p:sp>
        <p:nvSpPr>
          <p:cNvPr id="5" name="Zástupný symbol pro zápatí 4"/>
          <p:cNvSpPr>
            <a:spLocks noGrp="1"/>
          </p:cNvSpPr>
          <p:nvPr>
            <p:ph type="ftr" sz="quarter" idx="11"/>
          </p:nvPr>
        </p:nvSpPr>
        <p:spPr>
          <a:xfrm>
            <a:off x="3124200" y="6356351"/>
            <a:ext cx="28956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553200" y="6356351"/>
            <a:ext cx="2133600" cy="365125"/>
          </a:xfrm>
          <a:prstGeom prst="rect">
            <a:avLst/>
          </a:prstGeom>
        </p:spPr>
        <p:txBody>
          <a:bodyPr/>
          <a:lstStyle/>
          <a:p>
            <a:fld id="{70FE3C62-C83A-473F-B5E2-82E942C6E1A0}" type="slidenum">
              <a:rPr lang="cs-CZ" smtClean="0"/>
              <a:t>‹#›</a:t>
            </a:fld>
            <a:endParaRPr lang="cs-CZ"/>
          </a:p>
        </p:txBody>
      </p:sp>
      <p:pic>
        <p:nvPicPr>
          <p:cNvPr id="7" name="Obráze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5589241"/>
            <a:ext cx="2664296" cy="814091"/>
          </a:xfrm>
          <a:prstGeom prst="rect">
            <a:avLst/>
          </a:prstGeom>
        </p:spPr>
      </p:pic>
    </p:spTree>
    <p:extLst>
      <p:ext uri="{BB962C8B-B14F-4D97-AF65-F5344CB8AC3E}">
        <p14:creationId xmlns:p14="http://schemas.microsoft.com/office/powerpoint/2010/main" val="3505677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9"/>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457200" y="6356351"/>
            <a:ext cx="2133600" cy="365125"/>
          </a:xfrm>
          <a:prstGeom prst="rect">
            <a:avLst/>
          </a:prstGeom>
        </p:spPr>
        <p:txBody>
          <a:bodyPr/>
          <a:lstStyle/>
          <a:p>
            <a:fld id="{35FA1556-DA45-45DC-ABFB-590EEAE4A10D}" type="datetimeFigureOut">
              <a:rPr lang="cs-CZ" smtClean="0"/>
              <a:t>19.03.2025</a:t>
            </a:fld>
            <a:endParaRPr lang="cs-CZ"/>
          </a:p>
        </p:txBody>
      </p:sp>
      <p:sp>
        <p:nvSpPr>
          <p:cNvPr id="5" name="Zástupný symbol pro zápatí 4"/>
          <p:cNvSpPr>
            <a:spLocks noGrp="1"/>
          </p:cNvSpPr>
          <p:nvPr>
            <p:ph type="ftr" sz="quarter" idx="11"/>
          </p:nvPr>
        </p:nvSpPr>
        <p:spPr>
          <a:xfrm>
            <a:off x="3124200" y="6356351"/>
            <a:ext cx="28956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553200" y="6356351"/>
            <a:ext cx="2133600" cy="365125"/>
          </a:xfrm>
          <a:prstGeom prst="rect">
            <a:avLst/>
          </a:prstGeom>
        </p:spPr>
        <p:txBody>
          <a:bodyPr/>
          <a:lstStyle/>
          <a:p>
            <a:fld id="{70FE3C62-C83A-473F-B5E2-82E942C6E1A0}" type="slidenum">
              <a:rPr lang="cs-CZ" smtClean="0"/>
              <a:t>‹#›</a:t>
            </a:fld>
            <a:endParaRPr lang="cs-CZ"/>
          </a:p>
        </p:txBody>
      </p:sp>
      <p:pic>
        <p:nvPicPr>
          <p:cNvPr id="7" name="Obráze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5589241"/>
            <a:ext cx="2664296" cy="814091"/>
          </a:xfrm>
          <a:prstGeom prst="rect">
            <a:avLst/>
          </a:prstGeom>
        </p:spPr>
      </p:pic>
    </p:spTree>
    <p:extLst>
      <p:ext uri="{BB962C8B-B14F-4D97-AF65-F5344CB8AC3E}">
        <p14:creationId xmlns:p14="http://schemas.microsoft.com/office/powerpoint/2010/main" val="2393476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obsah 2"/>
          <p:cNvSpPr>
            <a:spLocks noGrp="1"/>
          </p:cNvSpPr>
          <p:nvPr>
            <p:ph idx="1" hasCustomPrompt="1"/>
          </p:nvPr>
        </p:nvSpPr>
        <p:spPr/>
        <p:txBody>
          <a:bodyPr/>
          <a:lstStyle/>
          <a:p>
            <a:pPr marL="0" lvl="0" indent="0">
              <a:lnSpc>
                <a:spcPts val="2899"/>
              </a:lnSpc>
              <a:spcBef>
                <a:spcPts val="0"/>
              </a:spcBef>
              <a:buNone/>
            </a:pPr>
            <a:r>
              <a:rPr lang="en-US" sz="3200" spc="-34" dirty="0">
                <a:solidFill>
                  <a:srgbClr val="000000"/>
                </a:solidFill>
                <a:latin typeface="Titillium Web Regular"/>
              </a:rPr>
              <a:t>Lorem ipsum dolor sit </a:t>
            </a:r>
            <a:r>
              <a:rPr lang="en-US" sz="3200" spc="-34" dirty="0" err="1">
                <a:solidFill>
                  <a:srgbClr val="000000"/>
                </a:solidFill>
                <a:latin typeface="Titillium Web Regular"/>
              </a:rPr>
              <a:t>amet</a:t>
            </a:r>
            <a:r>
              <a:rPr lang="en-US" sz="3200" spc="-34" dirty="0">
                <a:solidFill>
                  <a:srgbClr val="000000"/>
                </a:solidFill>
                <a:latin typeface="Titillium Web Regular"/>
              </a:rPr>
              <a:t>, </a:t>
            </a:r>
            <a:r>
              <a:rPr lang="en-US" sz="3200" spc="-34" dirty="0" err="1">
                <a:solidFill>
                  <a:srgbClr val="000000"/>
                </a:solidFill>
                <a:latin typeface="Titillium Web Regular"/>
              </a:rPr>
              <a:t>consectetuer</a:t>
            </a:r>
            <a:r>
              <a:rPr lang="en-US" sz="3200" spc="-34" dirty="0">
                <a:solidFill>
                  <a:srgbClr val="000000"/>
                </a:solidFill>
                <a:latin typeface="Titillium Web Regular"/>
              </a:rPr>
              <a:t> </a:t>
            </a:r>
            <a:r>
              <a:rPr lang="en-US" sz="3200" spc="-34" dirty="0" err="1">
                <a:solidFill>
                  <a:srgbClr val="000000"/>
                </a:solidFill>
                <a:latin typeface="Titillium Web Regular"/>
              </a:rPr>
              <a:t>adipiscing</a:t>
            </a:r>
            <a:r>
              <a:rPr lang="en-US" sz="3200" spc="-34" dirty="0">
                <a:solidFill>
                  <a:srgbClr val="000000"/>
                </a:solidFill>
                <a:latin typeface="Titillium Web Regular"/>
              </a:rPr>
              <a:t> </a:t>
            </a:r>
            <a:r>
              <a:rPr lang="en-US" sz="3200" spc="-34" dirty="0" err="1">
                <a:solidFill>
                  <a:srgbClr val="000000"/>
                </a:solidFill>
                <a:latin typeface="Titillium Web Regular"/>
              </a:rPr>
              <a:t>elit</a:t>
            </a:r>
            <a:r>
              <a:rPr lang="en-US" sz="3200" spc="-34" dirty="0">
                <a:solidFill>
                  <a:srgbClr val="000000"/>
                </a:solidFill>
                <a:latin typeface="Titillium Web Regular"/>
              </a:rPr>
              <a:t>. </a:t>
            </a:r>
            <a:r>
              <a:rPr lang="en-US" sz="3200" spc="-34" dirty="0" err="1">
                <a:solidFill>
                  <a:srgbClr val="000000"/>
                </a:solidFill>
                <a:latin typeface="Titillium Web Regular"/>
              </a:rPr>
              <a:t>Etiam</a:t>
            </a:r>
            <a:r>
              <a:rPr lang="en-US" sz="3200" spc="-34" dirty="0">
                <a:solidFill>
                  <a:srgbClr val="000000"/>
                </a:solidFill>
                <a:latin typeface="Titillium Web Regular"/>
              </a:rPr>
              <a:t> </a:t>
            </a:r>
            <a:r>
              <a:rPr lang="en-US" sz="3200" spc="-34" dirty="0" err="1">
                <a:solidFill>
                  <a:srgbClr val="000000"/>
                </a:solidFill>
                <a:latin typeface="Titillium Web Regular"/>
              </a:rPr>
              <a:t>quis</a:t>
            </a:r>
            <a:r>
              <a:rPr lang="en-US" sz="3200" spc="-34" dirty="0">
                <a:solidFill>
                  <a:srgbClr val="000000"/>
                </a:solidFill>
                <a:latin typeface="Titillium Web Regular"/>
              </a:rPr>
              <a:t> </a:t>
            </a:r>
            <a:r>
              <a:rPr lang="en-US" sz="3200" spc="-34" dirty="0" err="1">
                <a:solidFill>
                  <a:srgbClr val="000000"/>
                </a:solidFill>
                <a:latin typeface="Titillium Web Regular"/>
              </a:rPr>
              <a:t>quam</a:t>
            </a:r>
            <a:r>
              <a:rPr lang="en-US" sz="3200" spc="-34" dirty="0">
                <a:solidFill>
                  <a:srgbClr val="000000"/>
                </a:solidFill>
                <a:latin typeface="Titillium Web Regular"/>
              </a:rPr>
              <a:t>. Aenean </a:t>
            </a:r>
            <a:r>
              <a:rPr lang="en-US" sz="3200" spc="-34" dirty="0" err="1">
                <a:solidFill>
                  <a:srgbClr val="000000"/>
                </a:solidFill>
                <a:latin typeface="Titillium Web Regular"/>
              </a:rPr>
              <a:t>placerat</a:t>
            </a:r>
            <a:r>
              <a:rPr lang="en-US" sz="3200" spc="-34" dirty="0">
                <a:solidFill>
                  <a:srgbClr val="000000"/>
                </a:solidFill>
                <a:latin typeface="Titillium Web Regular"/>
              </a:rPr>
              <a:t>. In convallis. Proin </a:t>
            </a:r>
            <a:r>
              <a:rPr lang="en-US" sz="3200" spc="-34" dirty="0" err="1">
                <a:solidFill>
                  <a:srgbClr val="000000"/>
                </a:solidFill>
                <a:latin typeface="Titillium Web Regular"/>
              </a:rPr>
              <a:t>pede</a:t>
            </a:r>
            <a:r>
              <a:rPr lang="en-US" sz="3200" spc="-34" dirty="0">
                <a:solidFill>
                  <a:srgbClr val="000000"/>
                </a:solidFill>
                <a:latin typeface="Titillium Web Regular"/>
              </a:rPr>
              <a:t> </a:t>
            </a:r>
            <a:r>
              <a:rPr lang="en-US" sz="3200" spc="-34" dirty="0" err="1">
                <a:solidFill>
                  <a:srgbClr val="000000"/>
                </a:solidFill>
                <a:latin typeface="Titillium Web Regular"/>
              </a:rPr>
              <a:t>metus</a:t>
            </a:r>
            <a:r>
              <a:rPr lang="en-US" sz="3200" spc="-34" dirty="0">
                <a:solidFill>
                  <a:srgbClr val="000000"/>
                </a:solidFill>
                <a:latin typeface="Titillium Web Regular"/>
              </a:rPr>
              <a:t>, </a:t>
            </a:r>
            <a:r>
              <a:rPr lang="en-US" sz="3200" spc="-34" dirty="0" err="1">
                <a:solidFill>
                  <a:srgbClr val="000000"/>
                </a:solidFill>
                <a:latin typeface="Titillium Web Regular"/>
              </a:rPr>
              <a:t>vulputate</a:t>
            </a:r>
            <a:r>
              <a:rPr lang="en-US" sz="3200" spc="-34" dirty="0">
                <a:solidFill>
                  <a:srgbClr val="000000"/>
                </a:solidFill>
                <a:latin typeface="Titillium Web Regular"/>
              </a:rPr>
              <a:t> </a:t>
            </a:r>
            <a:r>
              <a:rPr lang="en-US" sz="3200" spc="-34" dirty="0" err="1">
                <a:solidFill>
                  <a:srgbClr val="000000"/>
                </a:solidFill>
                <a:latin typeface="Titillium Web Regular"/>
              </a:rPr>
              <a:t>nec</a:t>
            </a:r>
            <a:r>
              <a:rPr lang="en-US" sz="3200" spc="-34" dirty="0">
                <a:solidFill>
                  <a:srgbClr val="000000"/>
                </a:solidFill>
                <a:latin typeface="Titillium Web Regular"/>
              </a:rPr>
              <a:t>, fermentum </a:t>
            </a:r>
            <a:r>
              <a:rPr lang="en-US" sz="3200" spc="-34" dirty="0" err="1">
                <a:solidFill>
                  <a:srgbClr val="000000"/>
                </a:solidFill>
                <a:latin typeface="Titillium Web Regular"/>
              </a:rPr>
              <a:t>fringilla</a:t>
            </a:r>
            <a:r>
              <a:rPr lang="en-US" sz="3200" spc="-34" dirty="0">
                <a:solidFill>
                  <a:srgbClr val="000000"/>
                </a:solidFill>
                <a:latin typeface="Titillium Web Regular"/>
              </a:rPr>
              <a:t>, </a:t>
            </a:r>
            <a:r>
              <a:rPr lang="en-US" sz="3200" spc="-34" dirty="0" err="1">
                <a:solidFill>
                  <a:srgbClr val="000000"/>
                </a:solidFill>
                <a:latin typeface="Titillium Web Regular"/>
              </a:rPr>
              <a:t>vehicula</a:t>
            </a:r>
            <a:r>
              <a:rPr lang="en-US" sz="3200" spc="-34" dirty="0">
                <a:solidFill>
                  <a:srgbClr val="000000"/>
                </a:solidFill>
                <a:latin typeface="Titillium Web Regular"/>
              </a:rPr>
              <a:t> vitae, </a:t>
            </a:r>
            <a:r>
              <a:rPr lang="en-US" sz="3200" spc="-34" dirty="0" err="1">
                <a:solidFill>
                  <a:srgbClr val="000000"/>
                </a:solidFill>
                <a:latin typeface="Titillium Web Regular"/>
              </a:rPr>
              <a:t>justo</a:t>
            </a:r>
            <a:r>
              <a:rPr lang="en-US" sz="3200" spc="-34" dirty="0">
                <a:solidFill>
                  <a:srgbClr val="000000"/>
                </a:solidFill>
                <a:latin typeface="Titillium Web Regular"/>
              </a:rPr>
              <a:t>. </a:t>
            </a:r>
            <a:r>
              <a:rPr lang="en-US" sz="3200" spc="-34" dirty="0" err="1">
                <a:solidFill>
                  <a:srgbClr val="000000"/>
                </a:solidFill>
                <a:latin typeface="Titillium Web Regular"/>
              </a:rPr>
              <a:t>Etiam</a:t>
            </a:r>
            <a:r>
              <a:rPr lang="en-US" sz="3200" spc="-34" dirty="0">
                <a:solidFill>
                  <a:srgbClr val="000000"/>
                </a:solidFill>
                <a:latin typeface="Titillium Web Regular"/>
              </a:rPr>
              <a:t> </a:t>
            </a:r>
            <a:r>
              <a:rPr lang="en-US" sz="3200" spc="-34" dirty="0" err="1">
                <a:solidFill>
                  <a:srgbClr val="000000"/>
                </a:solidFill>
                <a:latin typeface="Titillium Web Regular"/>
              </a:rPr>
              <a:t>posuere</a:t>
            </a:r>
            <a:r>
              <a:rPr lang="en-US" sz="3200" spc="-34" dirty="0">
                <a:solidFill>
                  <a:srgbClr val="000000"/>
                </a:solidFill>
                <a:latin typeface="Titillium Web Regular"/>
              </a:rPr>
              <a:t> </a:t>
            </a:r>
            <a:r>
              <a:rPr lang="en-US" sz="3200" spc="-34" dirty="0" err="1">
                <a:solidFill>
                  <a:srgbClr val="000000"/>
                </a:solidFill>
                <a:latin typeface="Titillium Web Regular"/>
              </a:rPr>
              <a:t>lacus</a:t>
            </a:r>
            <a:r>
              <a:rPr lang="en-US" sz="3200" spc="-34" dirty="0">
                <a:solidFill>
                  <a:srgbClr val="000000"/>
                </a:solidFill>
                <a:latin typeface="Titillium Web Regular"/>
              </a:rPr>
              <a:t> </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10"/>
          </p:nvPr>
        </p:nvSpPr>
        <p:spPr>
          <a:xfrm>
            <a:off x="457200" y="6356351"/>
            <a:ext cx="2133600" cy="365125"/>
          </a:xfrm>
          <a:prstGeom prst="rect">
            <a:avLst/>
          </a:prstGeom>
        </p:spPr>
        <p:txBody>
          <a:bodyPr/>
          <a:lstStyle/>
          <a:p>
            <a:fld id="{35FA1556-DA45-45DC-ABFB-590EEAE4A10D}" type="datetimeFigureOut">
              <a:rPr lang="cs-CZ" smtClean="0"/>
              <a:t>19.03.2025</a:t>
            </a:fld>
            <a:endParaRPr lang="cs-CZ"/>
          </a:p>
        </p:txBody>
      </p:sp>
      <p:sp>
        <p:nvSpPr>
          <p:cNvPr id="5" name="Zástupný symbol pro zápatí 4"/>
          <p:cNvSpPr>
            <a:spLocks noGrp="1"/>
          </p:cNvSpPr>
          <p:nvPr>
            <p:ph type="ftr" sz="quarter" idx="11"/>
          </p:nvPr>
        </p:nvSpPr>
        <p:spPr>
          <a:xfrm>
            <a:off x="3124200" y="6356351"/>
            <a:ext cx="28956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553200" y="6356351"/>
            <a:ext cx="2133600" cy="365125"/>
          </a:xfrm>
          <a:prstGeom prst="rect">
            <a:avLst/>
          </a:prstGeom>
        </p:spPr>
        <p:txBody>
          <a:bodyPr/>
          <a:lstStyle/>
          <a:p>
            <a:fld id="{70FE3C62-C83A-473F-B5E2-82E942C6E1A0}" type="slidenum">
              <a:rPr lang="cs-CZ" smtClean="0"/>
              <a:t>‹#›</a:t>
            </a:fld>
            <a:endParaRPr lang="cs-CZ"/>
          </a:p>
        </p:txBody>
      </p:sp>
      <p:sp>
        <p:nvSpPr>
          <p:cNvPr id="7" name="Obdélník 6"/>
          <p:cNvSpPr/>
          <p:nvPr userDrawn="1"/>
        </p:nvSpPr>
        <p:spPr>
          <a:xfrm flipV="1">
            <a:off x="0" y="6597353"/>
            <a:ext cx="9144000" cy="306367"/>
          </a:xfrm>
          <a:prstGeom prst="rect">
            <a:avLst/>
          </a:prstGeom>
          <a:solidFill>
            <a:srgbClr val="BB133E"/>
          </a:solidFill>
          <a:ln>
            <a:solidFill>
              <a:srgbClr val="BB1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5589241"/>
            <a:ext cx="2664296" cy="814091"/>
          </a:xfrm>
          <a:prstGeom prst="rect">
            <a:avLst/>
          </a:prstGeom>
        </p:spPr>
      </p:pic>
      <p:sp>
        <p:nvSpPr>
          <p:cNvPr id="9" name="AutoShape 8">
            <a:extLst>
              <a:ext uri="{FF2B5EF4-FFF2-40B4-BE49-F238E27FC236}">
                <a16:creationId xmlns:a16="http://schemas.microsoft.com/office/drawing/2014/main" id="{87C22C84-45AC-7794-099D-E7A0D506F4E3}"/>
              </a:ext>
            </a:extLst>
          </p:cNvPr>
          <p:cNvSpPr/>
          <p:nvPr userDrawn="1"/>
        </p:nvSpPr>
        <p:spPr>
          <a:xfrm>
            <a:off x="3459093" y="1268760"/>
            <a:ext cx="2225814" cy="0"/>
          </a:xfrm>
          <a:prstGeom prst="line">
            <a:avLst/>
          </a:prstGeom>
          <a:ln w="38100" cap="flat">
            <a:solidFill>
              <a:srgbClr val="BB133E"/>
            </a:solidFill>
            <a:prstDash val="solid"/>
            <a:headEnd type="none" w="sm" len="sm"/>
            <a:tailEnd type="none" w="sm" len="sm"/>
          </a:ln>
        </p:spPr>
      </p:sp>
    </p:spTree>
    <p:extLst>
      <p:ext uri="{BB962C8B-B14F-4D97-AF65-F5344CB8AC3E}">
        <p14:creationId xmlns:p14="http://schemas.microsoft.com/office/powerpoint/2010/main" val="1971787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1"/>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a:xfrm>
            <a:off x="457200" y="6356351"/>
            <a:ext cx="2133600" cy="365125"/>
          </a:xfrm>
          <a:prstGeom prst="rect">
            <a:avLst/>
          </a:prstGeom>
        </p:spPr>
        <p:txBody>
          <a:bodyPr/>
          <a:lstStyle/>
          <a:p>
            <a:fld id="{35FA1556-DA45-45DC-ABFB-590EEAE4A10D}" type="datetimeFigureOut">
              <a:rPr lang="cs-CZ" smtClean="0"/>
              <a:t>19.03.2025</a:t>
            </a:fld>
            <a:endParaRPr lang="cs-CZ"/>
          </a:p>
        </p:txBody>
      </p:sp>
      <p:sp>
        <p:nvSpPr>
          <p:cNvPr id="5" name="Zástupný symbol pro zápatí 4"/>
          <p:cNvSpPr>
            <a:spLocks noGrp="1"/>
          </p:cNvSpPr>
          <p:nvPr>
            <p:ph type="ftr" sz="quarter" idx="11"/>
          </p:nvPr>
        </p:nvSpPr>
        <p:spPr>
          <a:xfrm>
            <a:off x="3124200" y="6356351"/>
            <a:ext cx="28956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553200" y="6356351"/>
            <a:ext cx="2133600" cy="365125"/>
          </a:xfrm>
          <a:prstGeom prst="rect">
            <a:avLst/>
          </a:prstGeom>
        </p:spPr>
        <p:txBody>
          <a:bodyPr/>
          <a:lstStyle/>
          <a:p>
            <a:fld id="{70FE3C62-C83A-473F-B5E2-82E942C6E1A0}" type="slidenum">
              <a:rPr lang="cs-CZ" smtClean="0"/>
              <a:t>‹#›</a:t>
            </a:fld>
            <a:endParaRPr lang="cs-CZ"/>
          </a:p>
        </p:txBody>
      </p:sp>
      <p:pic>
        <p:nvPicPr>
          <p:cNvPr id="7" name="Obráze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5589241"/>
            <a:ext cx="2664296" cy="814091"/>
          </a:xfrm>
          <a:prstGeom prst="rect">
            <a:avLst/>
          </a:prstGeom>
        </p:spPr>
      </p:pic>
    </p:spTree>
    <p:extLst>
      <p:ext uri="{BB962C8B-B14F-4D97-AF65-F5344CB8AC3E}">
        <p14:creationId xmlns:p14="http://schemas.microsoft.com/office/powerpoint/2010/main" val="2899464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457200" y="6356351"/>
            <a:ext cx="2133600" cy="365125"/>
          </a:xfrm>
          <a:prstGeom prst="rect">
            <a:avLst/>
          </a:prstGeom>
        </p:spPr>
        <p:txBody>
          <a:bodyPr/>
          <a:lstStyle/>
          <a:p>
            <a:fld id="{35FA1556-DA45-45DC-ABFB-590EEAE4A10D}" type="datetimeFigureOut">
              <a:rPr lang="cs-CZ" smtClean="0"/>
              <a:t>19.03.2025</a:t>
            </a:fld>
            <a:endParaRPr lang="cs-CZ"/>
          </a:p>
        </p:txBody>
      </p:sp>
      <p:sp>
        <p:nvSpPr>
          <p:cNvPr id="6" name="Zástupný symbol pro zápatí 5"/>
          <p:cNvSpPr>
            <a:spLocks noGrp="1"/>
          </p:cNvSpPr>
          <p:nvPr>
            <p:ph type="ftr" sz="quarter" idx="11"/>
          </p:nvPr>
        </p:nvSpPr>
        <p:spPr>
          <a:xfrm>
            <a:off x="3124200" y="6356351"/>
            <a:ext cx="2895600" cy="365125"/>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6553200" y="6356351"/>
            <a:ext cx="2133600" cy="365125"/>
          </a:xfrm>
          <a:prstGeom prst="rect">
            <a:avLst/>
          </a:prstGeom>
        </p:spPr>
        <p:txBody>
          <a:bodyPr/>
          <a:lstStyle/>
          <a:p>
            <a:fld id="{70FE3C62-C83A-473F-B5E2-82E942C6E1A0}" type="slidenum">
              <a:rPr lang="cs-CZ" smtClean="0"/>
              <a:t>‹#›</a:t>
            </a:fld>
            <a:endParaRPr lang="cs-CZ"/>
          </a:p>
        </p:txBody>
      </p:sp>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5589241"/>
            <a:ext cx="2664296" cy="814091"/>
          </a:xfrm>
          <a:prstGeom prst="rect">
            <a:avLst/>
          </a:prstGeom>
        </p:spPr>
      </p:pic>
    </p:spTree>
    <p:extLst>
      <p:ext uri="{BB962C8B-B14F-4D97-AF65-F5344CB8AC3E}">
        <p14:creationId xmlns:p14="http://schemas.microsoft.com/office/powerpoint/2010/main" val="367152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a:xfrm>
            <a:off x="457200" y="6356351"/>
            <a:ext cx="2133600" cy="365125"/>
          </a:xfrm>
          <a:prstGeom prst="rect">
            <a:avLst/>
          </a:prstGeom>
        </p:spPr>
        <p:txBody>
          <a:bodyPr/>
          <a:lstStyle/>
          <a:p>
            <a:fld id="{35FA1556-DA45-45DC-ABFB-590EEAE4A10D}" type="datetimeFigureOut">
              <a:rPr lang="cs-CZ" smtClean="0"/>
              <a:t>19.03.2025</a:t>
            </a:fld>
            <a:endParaRPr lang="cs-CZ"/>
          </a:p>
        </p:txBody>
      </p:sp>
      <p:sp>
        <p:nvSpPr>
          <p:cNvPr id="8" name="Zástupný symbol pro zápatí 7"/>
          <p:cNvSpPr>
            <a:spLocks noGrp="1"/>
          </p:cNvSpPr>
          <p:nvPr>
            <p:ph type="ftr" sz="quarter" idx="11"/>
          </p:nvPr>
        </p:nvSpPr>
        <p:spPr>
          <a:xfrm>
            <a:off x="3124200" y="6356351"/>
            <a:ext cx="2895600" cy="365125"/>
          </a:xfrm>
          <a:prstGeom prst="rect">
            <a:avLst/>
          </a:prstGeom>
        </p:spPr>
        <p:txBody>
          <a:bodyPr/>
          <a:lstStyle/>
          <a:p>
            <a:endParaRPr lang="cs-CZ"/>
          </a:p>
        </p:txBody>
      </p:sp>
      <p:sp>
        <p:nvSpPr>
          <p:cNvPr id="9" name="Zástupný symbol pro číslo snímku 8"/>
          <p:cNvSpPr>
            <a:spLocks noGrp="1"/>
          </p:cNvSpPr>
          <p:nvPr>
            <p:ph type="sldNum" sz="quarter" idx="12"/>
          </p:nvPr>
        </p:nvSpPr>
        <p:spPr>
          <a:xfrm>
            <a:off x="6553200" y="6356351"/>
            <a:ext cx="2133600" cy="365125"/>
          </a:xfrm>
          <a:prstGeom prst="rect">
            <a:avLst/>
          </a:prstGeom>
        </p:spPr>
        <p:txBody>
          <a:bodyPr/>
          <a:lstStyle/>
          <a:p>
            <a:fld id="{70FE3C62-C83A-473F-B5E2-82E942C6E1A0}" type="slidenum">
              <a:rPr lang="cs-CZ" smtClean="0"/>
              <a:t>‹#›</a:t>
            </a:fld>
            <a:endParaRPr lang="cs-CZ"/>
          </a:p>
        </p:txBody>
      </p:sp>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5589241"/>
            <a:ext cx="2664296" cy="814091"/>
          </a:xfrm>
          <a:prstGeom prst="rect">
            <a:avLst/>
          </a:prstGeom>
        </p:spPr>
      </p:pic>
    </p:spTree>
    <p:extLst>
      <p:ext uri="{BB962C8B-B14F-4D97-AF65-F5344CB8AC3E}">
        <p14:creationId xmlns:p14="http://schemas.microsoft.com/office/powerpoint/2010/main" val="1028919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a:xfrm>
            <a:off x="457200" y="6356351"/>
            <a:ext cx="2133600" cy="365125"/>
          </a:xfrm>
          <a:prstGeom prst="rect">
            <a:avLst/>
          </a:prstGeom>
        </p:spPr>
        <p:txBody>
          <a:bodyPr/>
          <a:lstStyle/>
          <a:p>
            <a:fld id="{35FA1556-DA45-45DC-ABFB-590EEAE4A10D}" type="datetimeFigureOut">
              <a:rPr lang="cs-CZ" smtClean="0"/>
              <a:t>19.03.2025</a:t>
            </a:fld>
            <a:endParaRPr lang="cs-CZ"/>
          </a:p>
        </p:txBody>
      </p:sp>
      <p:sp>
        <p:nvSpPr>
          <p:cNvPr id="4" name="Zástupný symbol pro zápatí 3"/>
          <p:cNvSpPr>
            <a:spLocks noGrp="1"/>
          </p:cNvSpPr>
          <p:nvPr>
            <p:ph type="ftr" sz="quarter" idx="11"/>
          </p:nvPr>
        </p:nvSpPr>
        <p:spPr>
          <a:xfrm>
            <a:off x="3124200" y="6356351"/>
            <a:ext cx="2895600" cy="365125"/>
          </a:xfrm>
          <a:prstGeom prst="rect">
            <a:avLst/>
          </a:prstGeom>
        </p:spPr>
        <p:txBody>
          <a:bodyPr/>
          <a:lstStyle/>
          <a:p>
            <a:endParaRPr lang="cs-CZ"/>
          </a:p>
        </p:txBody>
      </p:sp>
      <p:sp>
        <p:nvSpPr>
          <p:cNvPr id="5" name="Zástupný symbol pro číslo snímku 4"/>
          <p:cNvSpPr>
            <a:spLocks noGrp="1"/>
          </p:cNvSpPr>
          <p:nvPr>
            <p:ph type="sldNum" sz="quarter" idx="12"/>
          </p:nvPr>
        </p:nvSpPr>
        <p:spPr>
          <a:xfrm>
            <a:off x="6553200" y="6356351"/>
            <a:ext cx="2133600" cy="365125"/>
          </a:xfrm>
          <a:prstGeom prst="rect">
            <a:avLst/>
          </a:prstGeom>
        </p:spPr>
        <p:txBody>
          <a:bodyPr/>
          <a:lstStyle/>
          <a:p>
            <a:fld id="{70FE3C62-C83A-473F-B5E2-82E942C6E1A0}" type="slidenum">
              <a:rPr lang="cs-CZ" smtClean="0"/>
              <a:t>‹#›</a:t>
            </a:fld>
            <a:endParaRPr lang="cs-CZ"/>
          </a:p>
        </p:txBody>
      </p:sp>
      <p:pic>
        <p:nvPicPr>
          <p:cNvPr id="6" name="Obráze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5589241"/>
            <a:ext cx="2664296" cy="814091"/>
          </a:xfrm>
          <a:prstGeom prst="rect">
            <a:avLst/>
          </a:prstGeom>
        </p:spPr>
      </p:pic>
    </p:spTree>
    <p:extLst>
      <p:ext uri="{BB962C8B-B14F-4D97-AF65-F5344CB8AC3E}">
        <p14:creationId xmlns:p14="http://schemas.microsoft.com/office/powerpoint/2010/main" val="2710681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a:xfrm>
            <a:off x="457200" y="6356351"/>
            <a:ext cx="2133600" cy="365125"/>
          </a:xfrm>
          <a:prstGeom prst="rect">
            <a:avLst/>
          </a:prstGeom>
        </p:spPr>
        <p:txBody>
          <a:bodyPr/>
          <a:lstStyle/>
          <a:p>
            <a:fld id="{35FA1556-DA45-45DC-ABFB-590EEAE4A10D}" type="datetimeFigureOut">
              <a:rPr lang="cs-CZ" smtClean="0"/>
              <a:t>19.03.2025</a:t>
            </a:fld>
            <a:endParaRPr lang="cs-CZ"/>
          </a:p>
        </p:txBody>
      </p:sp>
      <p:sp>
        <p:nvSpPr>
          <p:cNvPr id="3" name="Zástupný symbol pro zápatí 2"/>
          <p:cNvSpPr>
            <a:spLocks noGrp="1"/>
          </p:cNvSpPr>
          <p:nvPr>
            <p:ph type="ftr" sz="quarter" idx="11"/>
          </p:nvPr>
        </p:nvSpPr>
        <p:spPr>
          <a:xfrm>
            <a:off x="3124200" y="6356351"/>
            <a:ext cx="2895600" cy="365125"/>
          </a:xfrm>
          <a:prstGeom prst="rect">
            <a:avLst/>
          </a:prstGeom>
        </p:spPr>
        <p:txBody>
          <a:bodyPr/>
          <a:lstStyle/>
          <a:p>
            <a:endParaRPr lang="cs-CZ"/>
          </a:p>
        </p:txBody>
      </p:sp>
      <p:sp>
        <p:nvSpPr>
          <p:cNvPr id="4" name="Zástupný symbol pro číslo snímku 3"/>
          <p:cNvSpPr>
            <a:spLocks noGrp="1"/>
          </p:cNvSpPr>
          <p:nvPr>
            <p:ph type="sldNum" sz="quarter" idx="12"/>
          </p:nvPr>
        </p:nvSpPr>
        <p:spPr>
          <a:xfrm>
            <a:off x="6553200" y="6356351"/>
            <a:ext cx="2133600" cy="365125"/>
          </a:xfrm>
          <a:prstGeom prst="rect">
            <a:avLst/>
          </a:prstGeom>
        </p:spPr>
        <p:txBody>
          <a:bodyPr/>
          <a:lstStyle/>
          <a:p>
            <a:fld id="{70FE3C62-C83A-473F-B5E2-82E942C6E1A0}" type="slidenum">
              <a:rPr lang="cs-CZ" smtClean="0"/>
              <a:t>‹#›</a:t>
            </a:fld>
            <a:endParaRPr lang="cs-CZ"/>
          </a:p>
        </p:txBody>
      </p:sp>
      <p:pic>
        <p:nvPicPr>
          <p:cNvPr id="5" name="Obráze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5589241"/>
            <a:ext cx="2664296" cy="814091"/>
          </a:xfrm>
          <a:prstGeom prst="rect">
            <a:avLst/>
          </a:prstGeom>
        </p:spPr>
      </p:pic>
    </p:spTree>
    <p:extLst>
      <p:ext uri="{BB962C8B-B14F-4D97-AF65-F5344CB8AC3E}">
        <p14:creationId xmlns:p14="http://schemas.microsoft.com/office/powerpoint/2010/main" val="1021186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2" y="273049"/>
            <a:ext cx="3008313" cy="1162051"/>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a:xfrm>
            <a:off x="457200" y="6356351"/>
            <a:ext cx="2133600" cy="365125"/>
          </a:xfrm>
          <a:prstGeom prst="rect">
            <a:avLst/>
          </a:prstGeom>
        </p:spPr>
        <p:txBody>
          <a:bodyPr/>
          <a:lstStyle/>
          <a:p>
            <a:fld id="{35FA1556-DA45-45DC-ABFB-590EEAE4A10D}" type="datetimeFigureOut">
              <a:rPr lang="cs-CZ" smtClean="0"/>
              <a:t>19.03.2025</a:t>
            </a:fld>
            <a:endParaRPr lang="cs-CZ"/>
          </a:p>
        </p:txBody>
      </p:sp>
      <p:sp>
        <p:nvSpPr>
          <p:cNvPr id="6" name="Zástupný symbol pro zápatí 5"/>
          <p:cNvSpPr>
            <a:spLocks noGrp="1"/>
          </p:cNvSpPr>
          <p:nvPr>
            <p:ph type="ftr" sz="quarter" idx="11"/>
          </p:nvPr>
        </p:nvSpPr>
        <p:spPr>
          <a:xfrm>
            <a:off x="3124200" y="6356351"/>
            <a:ext cx="2895600" cy="365125"/>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6553200" y="6356351"/>
            <a:ext cx="2133600" cy="365125"/>
          </a:xfrm>
          <a:prstGeom prst="rect">
            <a:avLst/>
          </a:prstGeom>
        </p:spPr>
        <p:txBody>
          <a:bodyPr/>
          <a:lstStyle/>
          <a:p>
            <a:fld id="{70FE3C62-C83A-473F-B5E2-82E942C6E1A0}" type="slidenum">
              <a:rPr lang="cs-CZ" smtClean="0"/>
              <a:t>‹#›</a:t>
            </a:fld>
            <a:endParaRPr lang="cs-CZ"/>
          </a:p>
        </p:txBody>
      </p:sp>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5589241"/>
            <a:ext cx="2664296" cy="814091"/>
          </a:xfrm>
          <a:prstGeom prst="rect">
            <a:avLst/>
          </a:prstGeom>
        </p:spPr>
      </p:pic>
    </p:spTree>
    <p:extLst>
      <p:ext uri="{BB962C8B-B14F-4D97-AF65-F5344CB8AC3E}">
        <p14:creationId xmlns:p14="http://schemas.microsoft.com/office/powerpoint/2010/main" val="2296082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9"/>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symbol pro text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a:xfrm>
            <a:off x="457200" y="6356351"/>
            <a:ext cx="2133600" cy="365125"/>
          </a:xfrm>
          <a:prstGeom prst="rect">
            <a:avLst/>
          </a:prstGeom>
        </p:spPr>
        <p:txBody>
          <a:bodyPr/>
          <a:lstStyle/>
          <a:p>
            <a:fld id="{35FA1556-DA45-45DC-ABFB-590EEAE4A10D}" type="datetimeFigureOut">
              <a:rPr lang="cs-CZ" smtClean="0"/>
              <a:t>19.03.2025</a:t>
            </a:fld>
            <a:endParaRPr lang="cs-CZ"/>
          </a:p>
        </p:txBody>
      </p:sp>
      <p:sp>
        <p:nvSpPr>
          <p:cNvPr id="6" name="Zástupný symbol pro zápatí 5"/>
          <p:cNvSpPr>
            <a:spLocks noGrp="1"/>
          </p:cNvSpPr>
          <p:nvPr>
            <p:ph type="ftr" sz="quarter" idx="11"/>
          </p:nvPr>
        </p:nvSpPr>
        <p:spPr>
          <a:xfrm>
            <a:off x="3124200" y="6356351"/>
            <a:ext cx="2895600" cy="365125"/>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6553200" y="6356351"/>
            <a:ext cx="2133600" cy="365125"/>
          </a:xfrm>
          <a:prstGeom prst="rect">
            <a:avLst/>
          </a:prstGeom>
        </p:spPr>
        <p:txBody>
          <a:bodyPr/>
          <a:lstStyle/>
          <a:p>
            <a:fld id="{70FE3C62-C83A-473F-B5E2-82E942C6E1A0}" type="slidenum">
              <a:rPr lang="cs-CZ" smtClean="0"/>
              <a:t>‹#›</a:t>
            </a:fld>
            <a:endParaRPr lang="cs-CZ"/>
          </a:p>
        </p:txBody>
      </p:sp>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5589241"/>
            <a:ext cx="2664296" cy="814091"/>
          </a:xfrm>
          <a:prstGeom prst="rect">
            <a:avLst/>
          </a:prstGeom>
        </p:spPr>
      </p:pic>
    </p:spTree>
    <p:extLst>
      <p:ext uri="{BB962C8B-B14F-4D97-AF65-F5344CB8AC3E}">
        <p14:creationId xmlns:p14="http://schemas.microsoft.com/office/powerpoint/2010/main" val="3453579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kumimoji="0" lang="en-US" sz="4000" b="0" i="0" u="none" strike="noStrike" kern="1200" cap="none" spc="161" normalizeH="0" baseline="0" noProof="0" dirty="0">
                <a:ln>
                  <a:noFill/>
                </a:ln>
                <a:solidFill>
                  <a:srgbClr val="EEECE1">
                    <a:lumMod val="10000"/>
                  </a:srgbClr>
                </a:solidFill>
                <a:effectLst/>
                <a:uLnTx/>
                <a:uFillTx/>
                <a:latin typeface="Titillium Web Bold"/>
                <a:ea typeface="+mj-ea"/>
                <a:cs typeface="+mj-cs"/>
              </a:rPr>
              <a:t>Lorem Ipsum</a:t>
            </a:r>
            <a:endParaRPr lang="cs-CZ" dirty="0"/>
          </a:p>
        </p:txBody>
      </p:sp>
      <p:sp>
        <p:nvSpPr>
          <p:cNvPr id="3" name="Zástupný symbol pro text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Obdélník 6"/>
          <p:cNvSpPr/>
          <p:nvPr/>
        </p:nvSpPr>
        <p:spPr>
          <a:xfrm flipV="1">
            <a:off x="0" y="6597353"/>
            <a:ext cx="9144000" cy="306367"/>
          </a:xfrm>
          <a:prstGeom prst="rect">
            <a:avLst/>
          </a:prstGeom>
          <a:solidFill>
            <a:srgbClr val="BB133E"/>
          </a:solidFill>
          <a:ln>
            <a:solidFill>
              <a:srgbClr val="BB1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652596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atlasti.com/" TargetMode="External"/><Relationship Id="rId2" Type="http://schemas.openxmlformats.org/officeDocument/2006/relationships/hyperlink" Target="https://www.maxqda.com/" TargetMode="External"/><Relationship Id="rId1" Type="http://schemas.openxmlformats.org/officeDocument/2006/relationships/slideLayout" Target="../slideLayouts/slideLayout2.xml"/><Relationship Id="rId4" Type="http://schemas.openxmlformats.org/officeDocument/2006/relationships/hyperlink" Target="https://lumivero.com/products/nvivo/"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ze5jOeofFS0?feature=oembed"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drive.google.com/drive/folders/1Yls0AOZ7oqwR6SDIAxeVcrNm_FuwOoYt?usp=share_link"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ctrTitle"/>
          </p:nvPr>
        </p:nvSpPr>
        <p:spPr>
          <a:xfrm>
            <a:off x="539552" y="1598935"/>
            <a:ext cx="8064896" cy="1470025"/>
          </a:xfrm>
        </p:spPr>
        <p:txBody>
          <a:bodyPr>
            <a:normAutofit/>
          </a:bodyPr>
          <a:lstStyle/>
          <a:p>
            <a:r>
              <a:rPr lang="cs-CZ" sz="3600" dirty="0"/>
              <a:t>Způsoby analýzy kvalitativních dat </a:t>
            </a:r>
          </a:p>
        </p:txBody>
      </p:sp>
      <p:sp>
        <p:nvSpPr>
          <p:cNvPr id="9" name="Podnadpis 8"/>
          <p:cNvSpPr>
            <a:spLocks noGrp="1"/>
          </p:cNvSpPr>
          <p:nvPr>
            <p:ph type="subTitle" idx="1"/>
          </p:nvPr>
        </p:nvSpPr>
        <p:spPr>
          <a:xfrm>
            <a:off x="1371600" y="3692624"/>
            <a:ext cx="6400800" cy="1752600"/>
          </a:xfrm>
        </p:spPr>
        <p:txBody>
          <a:bodyPr>
            <a:normAutofit/>
          </a:bodyPr>
          <a:lstStyle/>
          <a:p>
            <a:r>
              <a:rPr lang="en-US" sz="2400" spc="161" dirty="0">
                <a:solidFill>
                  <a:schemeClr val="bg2">
                    <a:lumMod val="10000"/>
                  </a:schemeClr>
                </a:solidFill>
                <a:latin typeface="Titillium Web Bold"/>
              </a:rPr>
              <a:t>Mgr. Anna Hrbáčková</a:t>
            </a:r>
            <a:endParaRPr lang="cs-CZ" sz="2400" dirty="0">
              <a:solidFill>
                <a:schemeClr val="bg2">
                  <a:lumMod val="10000"/>
                </a:schemeClr>
              </a:solidFill>
              <a:latin typeface="TitilliumText25L" pitchFamily="50" charset="-18"/>
            </a:endParaRPr>
          </a:p>
        </p:txBody>
      </p:sp>
      <p:sp>
        <p:nvSpPr>
          <p:cNvPr id="17" name="AutoShape 8"/>
          <p:cNvSpPr/>
          <p:nvPr/>
        </p:nvSpPr>
        <p:spPr>
          <a:xfrm>
            <a:off x="3459093" y="3068960"/>
            <a:ext cx="2225814" cy="0"/>
          </a:xfrm>
          <a:prstGeom prst="line">
            <a:avLst/>
          </a:prstGeom>
          <a:ln w="38100" cap="flat">
            <a:solidFill>
              <a:schemeClr val="bg1"/>
            </a:solidFill>
            <a:prstDash val="solid"/>
            <a:headEnd type="none" w="sm" len="sm"/>
            <a:tailEnd type="none" w="sm" len="sm"/>
          </a:ln>
        </p:spPr>
        <p:txBody>
          <a:bodyPr/>
          <a:lstStyle/>
          <a:p>
            <a:endParaRPr lang="cs-CZ"/>
          </a:p>
        </p:txBody>
      </p:sp>
    </p:spTree>
    <p:extLst>
      <p:ext uri="{BB962C8B-B14F-4D97-AF65-F5344CB8AC3E}">
        <p14:creationId xmlns:p14="http://schemas.microsoft.com/office/powerpoint/2010/main" val="3963850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343510-9EE7-9B78-9FC8-05DFA388A17F}"/>
              </a:ext>
            </a:extLst>
          </p:cNvPr>
          <p:cNvSpPr>
            <a:spLocks noGrp="1"/>
          </p:cNvSpPr>
          <p:nvPr>
            <p:ph type="title"/>
          </p:nvPr>
        </p:nvSpPr>
        <p:spPr/>
        <p:txBody>
          <a:bodyPr/>
          <a:lstStyle/>
          <a:p>
            <a:r>
              <a:rPr lang="cs-CZ" dirty="0"/>
              <a:t>3) Vyhledávání témat</a:t>
            </a:r>
          </a:p>
        </p:txBody>
      </p:sp>
      <p:sp>
        <p:nvSpPr>
          <p:cNvPr id="3" name="Zástupný obsah 2">
            <a:extLst>
              <a:ext uri="{FF2B5EF4-FFF2-40B4-BE49-F238E27FC236}">
                <a16:creationId xmlns:a16="http://schemas.microsoft.com/office/drawing/2014/main" id="{D7AB5634-3B79-8ADC-E04D-C63D9290F233}"/>
              </a:ext>
            </a:extLst>
          </p:cNvPr>
          <p:cNvSpPr>
            <a:spLocks noGrp="1"/>
          </p:cNvSpPr>
          <p:nvPr>
            <p:ph idx="1"/>
          </p:nvPr>
        </p:nvSpPr>
        <p:spPr>
          <a:xfrm>
            <a:off x="457200" y="1417639"/>
            <a:ext cx="8229600" cy="4525963"/>
          </a:xfrm>
        </p:spPr>
        <p:txBody>
          <a:bodyPr>
            <a:noAutofit/>
          </a:bodyPr>
          <a:lstStyle/>
          <a:p>
            <a:r>
              <a:rPr lang="cs-CZ" sz="2300" dirty="0"/>
              <a:t>témata = skupiny kódů</a:t>
            </a:r>
          </a:p>
          <a:p>
            <a:r>
              <a:rPr lang="cs-CZ" sz="2300" dirty="0"/>
              <a:t>hledáme vzorce v kódech a zjišťujeme, jak se spojují a vytvářejí širší tematické oblasti </a:t>
            </a:r>
          </a:p>
          <a:p>
            <a:pPr marL="0" indent="0">
              <a:buNone/>
            </a:pPr>
            <a:r>
              <a:rPr lang="cs-CZ" sz="2300" b="1" dirty="0"/>
              <a:t>Proč?</a:t>
            </a:r>
          </a:p>
          <a:p>
            <a:r>
              <a:rPr lang="cs-CZ" sz="2300" dirty="0"/>
              <a:t>uspořádáním kódů do logických celků začneme chápat souvislosti dat a lépe porozumíme hlavním myšlenkám</a:t>
            </a:r>
          </a:p>
          <a:p>
            <a:pPr marL="0" indent="0">
              <a:buNone/>
            </a:pPr>
            <a:r>
              <a:rPr lang="cs-CZ" sz="2300" b="1" dirty="0"/>
              <a:t>Jak?</a:t>
            </a:r>
          </a:p>
          <a:p>
            <a:r>
              <a:rPr lang="cs-CZ" sz="2300" dirty="0"/>
              <a:t>opakující se skupiny kódů začleňujeme do témat, zaměřujeme se na širší souvislosti mezi kódy a jejich vztahy k VO</a:t>
            </a:r>
          </a:p>
          <a:p>
            <a:r>
              <a:rPr lang="cs-CZ" sz="2300" dirty="0"/>
              <a:t>vytváření map, diagramů apod. </a:t>
            </a:r>
          </a:p>
        </p:txBody>
      </p:sp>
    </p:spTree>
    <p:extLst>
      <p:ext uri="{BB962C8B-B14F-4D97-AF65-F5344CB8AC3E}">
        <p14:creationId xmlns:p14="http://schemas.microsoft.com/office/powerpoint/2010/main" val="3146622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ED6A13-D6F2-1B76-1D93-6C773B7673D1}"/>
              </a:ext>
            </a:extLst>
          </p:cNvPr>
          <p:cNvSpPr>
            <a:spLocks noGrp="1"/>
          </p:cNvSpPr>
          <p:nvPr>
            <p:ph type="title"/>
          </p:nvPr>
        </p:nvSpPr>
        <p:spPr/>
        <p:txBody>
          <a:bodyPr/>
          <a:lstStyle/>
          <a:p>
            <a:r>
              <a:rPr lang="cs-CZ" dirty="0"/>
              <a:t>4) Propracování témat, revize</a:t>
            </a:r>
          </a:p>
        </p:txBody>
      </p:sp>
      <p:sp>
        <p:nvSpPr>
          <p:cNvPr id="3" name="Zástupný obsah 2">
            <a:extLst>
              <a:ext uri="{FF2B5EF4-FFF2-40B4-BE49-F238E27FC236}">
                <a16:creationId xmlns:a16="http://schemas.microsoft.com/office/drawing/2014/main" id="{362BE087-4918-595B-0235-CDF8FE436E39}"/>
              </a:ext>
            </a:extLst>
          </p:cNvPr>
          <p:cNvSpPr>
            <a:spLocks noGrp="1"/>
          </p:cNvSpPr>
          <p:nvPr>
            <p:ph idx="1"/>
          </p:nvPr>
        </p:nvSpPr>
        <p:spPr>
          <a:xfrm>
            <a:off x="458501" y="1390958"/>
            <a:ext cx="8229600" cy="4525963"/>
          </a:xfrm>
        </p:spPr>
        <p:txBody>
          <a:bodyPr>
            <a:noAutofit/>
          </a:bodyPr>
          <a:lstStyle/>
          <a:p>
            <a:r>
              <a:rPr lang="cs-CZ" sz="2300" dirty="0"/>
              <a:t>základní témata </a:t>
            </a:r>
            <a:r>
              <a:rPr lang="cs-CZ" sz="2300" dirty="0">
                <a:sym typeface="Wingdings" pitchFamily="2" charset="2"/>
              </a:rPr>
              <a:t> propracování, revidování</a:t>
            </a:r>
          </a:p>
          <a:p>
            <a:r>
              <a:rPr lang="cs-CZ" sz="2300" dirty="0">
                <a:sym typeface="Wingdings" pitchFamily="2" charset="2"/>
              </a:rPr>
              <a:t>zjišťujeme, jak dobře jednotlivá témata pokrývají data, a zda jsou dostatečná, jasná</a:t>
            </a:r>
          </a:p>
          <a:p>
            <a:pPr marL="0" indent="0">
              <a:buNone/>
            </a:pPr>
            <a:r>
              <a:rPr lang="cs-CZ" sz="2300" b="1" dirty="0">
                <a:sym typeface="Wingdings" pitchFamily="2" charset="2"/>
              </a:rPr>
              <a:t>Proč?</a:t>
            </a:r>
          </a:p>
          <a:p>
            <a:r>
              <a:rPr lang="cs-CZ" sz="2300" dirty="0">
                <a:sym typeface="Wingdings" pitchFamily="2" charset="2"/>
              </a:rPr>
              <a:t>zpřesnění témat a zaručení, že jsou dobře definovaná – mohou být příliš široká, úzká, překrývající, nesouvisející…</a:t>
            </a:r>
          </a:p>
          <a:p>
            <a:pPr marL="0" indent="0">
              <a:buNone/>
            </a:pPr>
            <a:r>
              <a:rPr lang="cs-CZ" sz="2300" b="1" dirty="0">
                <a:sym typeface="Wingdings" pitchFamily="2" charset="2"/>
              </a:rPr>
              <a:t>Jak?</a:t>
            </a:r>
          </a:p>
          <a:p>
            <a:r>
              <a:rPr lang="cs-CZ" sz="2300" dirty="0">
                <a:sym typeface="Wingdings" pitchFamily="2" charset="2"/>
              </a:rPr>
              <a:t>zkontrolujeme každé téma a zjišťujeme, jestli do něj všechny kódy a segmenty správně zapadají</a:t>
            </a:r>
          </a:p>
          <a:p>
            <a:r>
              <a:rPr lang="cs-CZ" sz="2300" dirty="0">
                <a:sym typeface="Wingdings" pitchFamily="2" charset="2"/>
              </a:rPr>
              <a:t>témata se mohou rozčleňovat, zjednodušovat</a:t>
            </a:r>
          </a:p>
        </p:txBody>
      </p:sp>
    </p:spTree>
    <p:extLst>
      <p:ext uri="{BB962C8B-B14F-4D97-AF65-F5344CB8AC3E}">
        <p14:creationId xmlns:p14="http://schemas.microsoft.com/office/powerpoint/2010/main" val="3303691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D92582-1907-DA45-5198-0ACEFF7238B6}"/>
              </a:ext>
            </a:extLst>
          </p:cNvPr>
          <p:cNvSpPr>
            <a:spLocks noGrp="1"/>
          </p:cNvSpPr>
          <p:nvPr>
            <p:ph type="title"/>
          </p:nvPr>
        </p:nvSpPr>
        <p:spPr/>
        <p:txBody>
          <a:bodyPr/>
          <a:lstStyle/>
          <a:p>
            <a:r>
              <a:rPr lang="cs-CZ" dirty="0"/>
              <a:t>5) Definování, pojmenování témat</a:t>
            </a:r>
          </a:p>
        </p:txBody>
      </p:sp>
      <p:sp>
        <p:nvSpPr>
          <p:cNvPr id="3" name="Zástupný obsah 2">
            <a:extLst>
              <a:ext uri="{FF2B5EF4-FFF2-40B4-BE49-F238E27FC236}">
                <a16:creationId xmlns:a16="http://schemas.microsoft.com/office/drawing/2014/main" id="{1AFEFDB2-9C31-9455-0888-988D3496371A}"/>
              </a:ext>
            </a:extLst>
          </p:cNvPr>
          <p:cNvSpPr>
            <a:spLocks noGrp="1"/>
          </p:cNvSpPr>
          <p:nvPr>
            <p:ph idx="1"/>
          </p:nvPr>
        </p:nvSpPr>
        <p:spPr/>
        <p:txBody>
          <a:bodyPr>
            <a:normAutofit/>
          </a:bodyPr>
          <a:lstStyle/>
          <a:p>
            <a:r>
              <a:rPr lang="cs-CZ" sz="2300" dirty="0"/>
              <a:t>na řadě po revidování témat</a:t>
            </a:r>
          </a:p>
          <a:p>
            <a:r>
              <a:rPr lang="cs-CZ" sz="2300" dirty="0"/>
              <a:t>důležitá témata jasně, výstižně pojmenovat (pro přehled, </a:t>
            </a:r>
            <a:br>
              <a:rPr lang="cs-CZ" sz="2300" dirty="0"/>
            </a:br>
            <a:r>
              <a:rPr lang="cs-CZ" sz="2300" dirty="0"/>
              <a:t>co dané téma zahrnuje)</a:t>
            </a:r>
          </a:p>
          <a:p>
            <a:pPr marL="0" indent="0">
              <a:buNone/>
            </a:pPr>
            <a:r>
              <a:rPr lang="cs-CZ" sz="2300" b="1" dirty="0"/>
              <a:t>Proč?</a:t>
            </a:r>
          </a:p>
          <a:p>
            <a:r>
              <a:rPr lang="cs-CZ" sz="2300" dirty="0"/>
              <a:t>klíčové pro vytvoření jasné struktury, která pomůže při interpretaci výsledků</a:t>
            </a:r>
          </a:p>
          <a:p>
            <a:pPr marL="0" indent="0">
              <a:buNone/>
            </a:pPr>
            <a:r>
              <a:rPr lang="cs-CZ" sz="2300" b="1" dirty="0"/>
              <a:t>Jak?</a:t>
            </a:r>
          </a:p>
          <a:p>
            <a:r>
              <a:rPr lang="cs-CZ" sz="2300" dirty="0"/>
              <a:t>stručné a jasné pojmenování tématu vystihující obsah </a:t>
            </a:r>
            <a:br>
              <a:rPr lang="cs-CZ" sz="2300" dirty="0"/>
            </a:br>
            <a:r>
              <a:rPr lang="cs-CZ" sz="2300" dirty="0"/>
              <a:t>(+ co přesně znamená, co zahrnuje)</a:t>
            </a:r>
          </a:p>
        </p:txBody>
      </p:sp>
    </p:spTree>
    <p:extLst>
      <p:ext uri="{BB962C8B-B14F-4D97-AF65-F5344CB8AC3E}">
        <p14:creationId xmlns:p14="http://schemas.microsoft.com/office/powerpoint/2010/main" val="4282469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F5D3F4-90A8-1CD3-B0B8-C87F6A8CD72D}"/>
              </a:ext>
            </a:extLst>
          </p:cNvPr>
          <p:cNvSpPr>
            <a:spLocks noGrp="1"/>
          </p:cNvSpPr>
          <p:nvPr>
            <p:ph type="title"/>
          </p:nvPr>
        </p:nvSpPr>
        <p:spPr/>
        <p:txBody>
          <a:bodyPr/>
          <a:lstStyle/>
          <a:p>
            <a:r>
              <a:rPr lang="cs-CZ" dirty="0"/>
              <a:t>6) Prezentace výsledků</a:t>
            </a:r>
          </a:p>
        </p:txBody>
      </p:sp>
      <p:sp>
        <p:nvSpPr>
          <p:cNvPr id="3" name="Zástupný obsah 2">
            <a:extLst>
              <a:ext uri="{FF2B5EF4-FFF2-40B4-BE49-F238E27FC236}">
                <a16:creationId xmlns:a16="http://schemas.microsoft.com/office/drawing/2014/main" id="{F0067CBA-CD95-5EF0-F154-5EBF6DC263DD}"/>
              </a:ext>
            </a:extLst>
          </p:cNvPr>
          <p:cNvSpPr>
            <a:spLocks noGrp="1"/>
          </p:cNvSpPr>
          <p:nvPr>
            <p:ph idx="1"/>
          </p:nvPr>
        </p:nvSpPr>
        <p:spPr/>
        <p:txBody>
          <a:bodyPr>
            <a:normAutofit/>
          </a:bodyPr>
          <a:lstStyle/>
          <a:p>
            <a:r>
              <a:rPr lang="cs-CZ" sz="2300" dirty="0"/>
              <a:t>vytvoření závěrečného výstupu</a:t>
            </a:r>
          </a:p>
          <a:p>
            <a:r>
              <a:rPr lang="cs-CZ" sz="2300" dirty="0"/>
              <a:t>sumarizace, identifikace a definice témat</a:t>
            </a:r>
          </a:p>
          <a:p>
            <a:r>
              <a:rPr lang="cs-CZ" sz="2300" dirty="0"/>
              <a:t>určení významu témat pro zodpovězení VO</a:t>
            </a:r>
          </a:p>
          <a:p>
            <a:pPr marL="0" indent="0">
              <a:buNone/>
            </a:pPr>
            <a:r>
              <a:rPr lang="cs-CZ" sz="2300" b="1" dirty="0"/>
              <a:t>Proč?</a:t>
            </a:r>
          </a:p>
          <a:p>
            <a:r>
              <a:rPr lang="cs-CZ" sz="2300" dirty="0"/>
              <a:t>finální produkt analýzy</a:t>
            </a:r>
          </a:p>
          <a:p>
            <a:pPr marL="0" indent="0">
              <a:buNone/>
            </a:pPr>
            <a:r>
              <a:rPr lang="cs-CZ" sz="2300" b="1" dirty="0"/>
              <a:t>Jak?</a:t>
            </a:r>
          </a:p>
          <a:p>
            <a:r>
              <a:rPr lang="cs-CZ" sz="2300" dirty="0"/>
              <a:t>sepsání zprávy; vysvětlení témat, uvedení příkladů; diskuse; význam našich zjištění</a:t>
            </a:r>
          </a:p>
          <a:p>
            <a:pPr marL="0" indent="0">
              <a:buNone/>
            </a:pPr>
            <a:endParaRPr lang="cs-CZ" sz="2300" dirty="0"/>
          </a:p>
        </p:txBody>
      </p:sp>
    </p:spTree>
    <p:extLst>
      <p:ext uri="{BB962C8B-B14F-4D97-AF65-F5344CB8AC3E}">
        <p14:creationId xmlns:p14="http://schemas.microsoft.com/office/powerpoint/2010/main" val="3260462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D54EB356-A872-F742-673B-353B98B5957E}"/>
              </a:ext>
            </a:extLst>
          </p:cNvPr>
          <p:cNvSpPr>
            <a:spLocks noGrp="1"/>
          </p:cNvSpPr>
          <p:nvPr>
            <p:ph type="title"/>
          </p:nvPr>
        </p:nvSpPr>
        <p:spPr/>
        <p:txBody>
          <a:bodyPr/>
          <a:lstStyle/>
          <a:p>
            <a:r>
              <a:rPr lang="cs-CZ" dirty="0"/>
              <a:t>Tematická analýza</a:t>
            </a:r>
          </a:p>
        </p:txBody>
      </p:sp>
      <p:sp>
        <p:nvSpPr>
          <p:cNvPr id="5" name="Zástupný text 4">
            <a:extLst>
              <a:ext uri="{FF2B5EF4-FFF2-40B4-BE49-F238E27FC236}">
                <a16:creationId xmlns:a16="http://schemas.microsoft.com/office/drawing/2014/main" id="{8DB71842-5465-9B82-ABCB-8350C9B3A061}"/>
              </a:ext>
            </a:extLst>
          </p:cNvPr>
          <p:cNvSpPr>
            <a:spLocks noGrp="1"/>
          </p:cNvSpPr>
          <p:nvPr>
            <p:ph type="body" idx="1"/>
          </p:nvPr>
        </p:nvSpPr>
        <p:spPr/>
        <p:txBody>
          <a:bodyPr/>
          <a:lstStyle/>
          <a:p>
            <a:r>
              <a:rPr lang="cs-CZ" dirty="0"/>
              <a:t>VÝHODY</a:t>
            </a:r>
          </a:p>
        </p:txBody>
      </p:sp>
      <p:sp>
        <p:nvSpPr>
          <p:cNvPr id="6" name="Zástupný obsah 5">
            <a:extLst>
              <a:ext uri="{FF2B5EF4-FFF2-40B4-BE49-F238E27FC236}">
                <a16:creationId xmlns:a16="http://schemas.microsoft.com/office/drawing/2014/main" id="{E980A12D-DA35-E5C0-95E3-C2274CC15E40}"/>
              </a:ext>
            </a:extLst>
          </p:cNvPr>
          <p:cNvSpPr>
            <a:spLocks noGrp="1"/>
          </p:cNvSpPr>
          <p:nvPr>
            <p:ph sz="half" idx="2"/>
          </p:nvPr>
        </p:nvSpPr>
        <p:spPr/>
        <p:txBody>
          <a:bodyPr/>
          <a:lstStyle/>
          <a:p>
            <a:r>
              <a:rPr lang="cs-CZ" dirty="0"/>
              <a:t>flexibilní metoda</a:t>
            </a:r>
          </a:p>
          <a:p>
            <a:r>
              <a:rPr lang="cs-CZ" dirty="0"/>
              <a:t>relativně snadná interpretace</a:t>
            </a:r>
          </a:p>
          <a:p>
            <a:r>
              <a:rPr lang="cs-CZ" dirty="0"/>
              <a:t>identifikace hlubších vzorců a témat </a:t>
            </a:r>
          </a:p>
          <a:p>
            <a:r>
              <a:rPr lang="cs-CZ" dirty="0"/>
              <a:t>vhodná při spolupráci více výzkumníků</a:t>
            </a:r>
          </a:p>
        </p:txBody>
      </p:sp>
      <p:sp>
        <p:nvSpPr>
          <p:cNvPr id="7" name="Zástupný text 6">
            <a:extLst>
              <a:ext uri="{FF2B5EF4-FFF2-40B4-BE49-F238E27FC236}">
                <a16:creationId xmlns:a16="http://schemas.microsoft.com/office/drawing/2014/main" id="{3A40A29B-0E3E-AE39-DD7D-3D180EB1BC1A}"/>
              </a:ext>
            </a:extLst>
          </p:cNvPr>
          <p:cNvSpPr>
            <a:spLocks noGrp="1"/>
          </p:cNvSpPr>
          <p:nvPr>
            <p:ph type="body" sz="quarter" idx="3"/>
          </p:nvPr>
        </p:nvSpPr>
        <p:spPr/>
        <p:txBody>
          <a:bodyPr/>
          <a:lstStyle/>
          <a:p>
            <a:r>
              <a:rPr lang="cs-CZ" dirty="0"/>
              <a:t>NEVÝHODY</a:t>
            </a:r>
          </a:p>
        </p:txBody>
      </p:sp>
      <p:sp>
        <p:nvSpPr>
          <p:cNvPr id="8" name="Zástupný obsah 7">
            <a:extLst>
              <a:ext uri="{FF2B5EF4-FFF2-40B4-BE49-F238E27FC236}">
                <a16:creationId xmlns:a16="http://schemas.microsoft.com/office/drawing/2014/main" id="{A66D2BCE-BEDA-3192-CAD1-CC25341AD8D1}"/>
              </a:ext>
            </a:extLst>
          </p:cNvPr>
          <p:cNvSpPr>
            <a:spLocks noGrp="1"/>
          </p:cNvSpPr>
          <p:nvPr>
            <p:ph sz="quarter" idx="4"/>
          </p:nvPr>
        </p:nvSpPr>
        <p:spPr/>
        <p:txBody>
          <a:bodyPr/>
          <a:lstStyle/>
          <a:p>
            <a:r>
              <a:rPr lang="cs-CZ" dirty="0"/>
              <a:t>subjektivní interpretace</a:t>
            </a:r>
          </a:p>
          <a:p>
            <a:r>
              <a:rPr lang="cs-CZ" dirty="0"/>
              <a:t>možná ztráta nuance a kontextu</a:t>
            </a:r>
          </a:p>
          <a:p>
            <a:r>
              <a:rPr lang="cs-CZ" dirty="0"/>
              <a:t>problém s validitou a spolehlivostí</a:t>
            </a:r>
          </a:p>
          <a:p>
            <a:r>
              <a:rPr lang="cs-CZ" dirty="0"/>
              <a:t>případný nedostatek teoretické hloubky</a:t>
            </a:r>
          </a:p>
        </p:txBody>
      </p:sp>
    </p:spTree>
    <p:extLst>
      <p:ext uri="{BB962C8B-B14F-4D97-AF65-F5344CB8AC3E}">
        <p14:creationId xmlns:p14="http://schemas.microsoft.com/office/powerpoint/2010/main" val="2774734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adpis 13">
            <a:extLst>
              <a:ext uri="{FF2B5EF4-FFF2-40B4-BE49-F238E27FC236}">
                <a16:creationId xmlns:a16="http://schemas.microsoft.com/office/drawing/2014/main" id="{AB1E429A-6DEB-0713-B892-CCD956854F7B}"/>
              </a:ext>
            </a:extLst>
          </p:cNvPr>
          <p:cNvSpPr>
            <a:spLocks noGrp="1"/>
          </p:cNvSpPr>
          <p:nvPr>
            <p:ph type="title"/>
          </p:nvPr>
        </p:nvSpPr>
        <p:spPr/>
        <p:txBody>
          <a:bodyPr/>
          <a:lstStyle/>
          <a:p>
            <a:r>
              <a:rPr lang="cs-CZ" dirty="0"/>
              <a:t>Proces kódování</a:t>
            </a:r>
          </a:p>
        </p:txBody>
      </p:sp>
      <p:pic>
        <p:nvPicPr>
          <p:cNvPr id="9" name="Zástupný obsah 8">
            <a:extLst>
              <a:ext uri="{FF2B5EF4-FFF2-40B4-BE49-F238E27FC236}">
                <a16:creationId xmlns:a16="http://schemas.microsoft.com/office/drawing/2014/main" id="{A50CFE4B-2B22-09FB-2CB2-4ECEF64E4638}"/>
              </a:ext>
            </a:extLst>
          </p:cNvPr>
          <p:cNvPicPr>
            <a:picLocks noGrp="1" noChangeAspect="1"/>
          </p:cNvPicPr>
          <p:nvPr>
            <p:ph idx="1"/>
          </p:nvPr>
        </p:nvPicPr>
        <p:blipFill>
          <a:blip r:embed="rId2"/>
          <a:srcRect t="27679" b="11863"/>
          <a:stretch/>
        </p:blipFill>
        <p:spPr>
          <a:xfrm>
            <a:off x="45591" y="1556792"/>
            <a:ext cx="9052817" cy="3024337"/>
          </a:xfrm>
          <a:prstGeom prst="rect">
            <a:avLst/>
          </a:prstGeom>
        </p:spPr>
      </p:pic>
    </p:spTree>
    <p:extLst>
      <p:ext uri="{BB962C8B-B14F-4D97-AF65-F5344CB8AC3E}">
        <p14:creationId xmlns:p14="http://schemas.microsoft.com/office/powerpoint/2010/main" val="3922461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DD657D-F5DA-D038-C875-5D607984CC7F}"/>
              </a:ext>
            </a:extLst>
          </p:cNvPr>
          <p:cNvSpPr>
            <a:spLocks noGrp="1"/>
          </p:cNvSpPr>
          <p:nvPr>
            <p:ph type="title"/>
          </p:nvPr>
        </p:nvSpPr>
        <p:spPr/>
        <p:txBody>
          <a:bodyPr/>
          <a:lstStyle/>
          <a:p>
            <a:r>
              <a:rPr lang="cs-CZ" dirty="0"/>
              <a:t>Příklad</a:t>
            </a:r>
          </a:p>
        </p:txBody>
      </p:sp>
      <p:sp>
        <p:nvSpPr>
          <p:cNvPr id="3" name="Zástupný obsah 2">
            <a:extLst>
              <a:ext uri="{FF2B5EF4-FFF2-40B4-BE49-F238E27FC236}">
                <a16:creationId xmlns:a16="http://schemas.microsoft.com/office/drawing/2014/main" id="{5C1AAA08-A8C1-4247-5D71-D83897C29028}"/>
              </a:ext>
            </a:extLst>
          </p:cNvPr>
          <p:cNvSpPr>
            <a:spLocks noGrp="1"/>
          </p:cNvSpPr>
          <p:nvPr>
            <p:ph idx="1"/>
          </p:nvPr>
        </p:nvSpPr>
        <p:spPr/>
        <p:txBody>
          <a:bodyPr/>
          <a:lstStyle/>
          <a:p>
            <a:r>
              <a:rPr lang="cs-CZ" dirty="0"/>
              <a:t>rozdělení do dvojic/skupinek</a:t>
            </a:r>
          </a:p>
          <a:p>
            <a:pPr marL="514350" indent="-514350">
              <a:buAutoNum type="arabicParenR"/>
            </a:pPr>
            <a:r>
              <a:rPr lang="cs-CZ" dirty="0"/>
              <a:t>projděte si ukázky rozhovorů </a:t>
            </a:r>
            <a:br>
              <a:rPr lang="cs-CZ" dirty="0"/>
            </a:br>
            <a:r>
              <a:rPr lang="cs-CZ" dirty="0"/>
              <a:t>s novinářem/novinářkou </a:t>
            </a:r>
          </a:p>
          <a:p>
            <a:pPr marL="514350" indent="-514350">
              <a:buAutoNum type="arabicParenR"/>
            </a:pPr>
            <a:r>
              <a:rPr lang="cs-CZ" dirty="0"/>
              <a:t>označte klíčové segmenty textu</a:t>
            </a:r>
          </a:p>
          <a:p>
            <a:pPr marL="514350" indent="-514350">
              <a:buAutoNum type="arabicParenR"/>
            </a:pPr>
            <a:r>
              <a:rPr lang="cs-CZ" dirty="0"/>
              <a:t>přiřaďte jim kódy</a:t>
            </a:r>
          </a:p>
          <a:p>
            <a:pPr marL="514350" indent="-514350">
              <a:buAutoNum type="arabicParenR"/>
            </a:pPr>
            <a:r>
              <a:rPr lang="cs-CZ" dirty="0"/>
              <a:t>formulujte hlavní témata</a:t>
            </a:r>
          </a:p>
        </p:txBody>
      </p:sp>
      <p:sp>
        <p:nvSpPr>
          <p:cNvPr id="4" name="TextovéPole 3">
            <a:extLst>
              <a:ext uri="{FF2B5EF4-FFF2-40B4-BE49-F238E27FC236}">
                <a16:creationId xmlns:a16="http://schemas.microsoft.com/office/drawing/2014/main" id="{72C44656-DACE-C81F-5017-FA6499795CE7}"/>
              </a:ext>
            </a:extLst>
          </p:cNvPr>
          <p:cNvSpPr txBox="1"/>
          <p:nvPr/>
        </p:nvSpPr>
        <p:spPr>
          <a:xfrm>
            <a:off x="7020272" y="6214029"/>
            <a:ext cx="2304256" cy="369332"/>
          </a:xfrm>
          <a:prstGeom prst="rect">
            <a:avLst/>
          </a:prstGeom>
          <a:noFill/>
        </p:spPr>
        <p:txBody>
          <a:bodyPr wrap="square" rtlCol="0">
            <a:spAutoFit/>
          </a:bodyPr>
          <a:lstStyle/>
          <a:p>
            <a:r>
              <a:rPr lang="cs-CZ" dirty="0"/>
              <a:t>classroomscreen1</a:t>
            </a:r>
          </a:p>
        </p:txBody>
      </p:sp>
    </p:spTree>
    <p:extLst>
      <p:ext uri="{BB962C8B-B14F-4D97-AF65-F5344CB8AC3E}">
        <p14:creationId xmlns:p14="http://schemas.microsoft.com/office/powerpoint/2010/main" val="683348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E00301-0723-7623-F792-0294E4BE9057}"/>
              </a:ext>
            </a:extLst>
          </p:cNvPr>
          <p:cNvSpPr>
            <a:spLocks noGrp="1"/>
          </p:cNvSpPr>
          <p:nvPr>
            <p:ph type="title"/>
          </p:nvPr>
        </p:nvSpPr>
        <p:spPr/>
        <p:txBody>
          <a:bodyPr/>
          <a:lstStyle/>
          <a:p>
            <a:r>
              <a:rPr lang="cs-CZ" dirty="0"/>
              <a:t>Příklad I.</a:t>
            </a:r>
          </a:p>
        </p:txBody>
      </p:sp>
      <p:sp>
        <p:nvSpPr>
          <p:cNvPr id="3" name="Zástupný obsah 2">
            <a:extLst>
              <a:ext uri="{FF2B5EF4-FFF2-40B4-BE49-F238E27FC236}">
                <a16:creationId xmlns:a16="http://schemas.microsoft.com/office/drawing/2014/main" id="{EE78C8DC-6C96-6362-5296-9CAA45DC6613}"/>
              </a:ext>
            </a:extLst>
          </p:cNvPr>
          <p:cNvSpPr>
            <a:spLocks noGrp="1"/>
          </p:cNvSpPr>
          <p:nvPr>
            <p:ph idx="1"/>
          </p:nvPr>
        </p:nvSpPr>
        <p:spPr>
          <a:xfrm>
            <a:off x="457200" y="1268760"/>
            <a:ext cx="8229600" cy="4525963"/>
          </a:xfrm>
        </p:spPr>
        <p:txBody>
          <a:bodyPr>
            <a:noAutofit/>
          </a:bodyPr>
          <a:lstStyle/>
          <a:p>
            <a:pPr algn="just">
              <a:buNone/>
            </a:pPr>
            <a:r>
              <a:rPr lang="cs-CZ" sz="2100" dirty="0"/>
              <a:t>Výzkumník: </a:t>
            </a:r>
          </a:p>
          <a:p>
            <a:pPr algn="just">
              <a:buNone/>
            </a:pPr>
            <a:r>
              <a:rPr lang="cs-CZ" sz="2100" dirty="0"/>
              <a:t>	S čím se dnes novináři v praxi nejvíce potýkají? </a:t>
            </a:r>
          </a:p>
          <a:p>
            <a:pPr algn="just">
              <a:buNone/>
            </a:pPr>
            <a:r>
              <a:rPr lang="cs-CZ" sz="2100" dirty="0"/>
              <a:t>Novinář:</a:t>
            </a:r>
          </a:p>
          <a:p>
            <a:pPr algn="just">
              <a:buNone/>
            </a:pPr>
            <a:r>
              <a:rPr lang="cs-CZ" sz="2100" dirty="0"/>
              <a:t>	No, hlavně je to rychlost, fakt </a:t>
            </a:r>
            <a:r>
              <a:rPr lang="cs-CZ" sz="2100" dirty="0" err="1"/>
              <a:t>obrovskej</a:t>
            </a:r>
            <a:r>
              <a:rPr lang="cs-CZ" sz="2100" dirty="0"/>
              <a:t> tlak na to, aby všechno bylo hned. Prostě než něco pořádně ověříte, už je to venku. Dřív jsme měli čas si ty věci fakt projít, dneska… někdy člověk sotva stihne dvakrát přečíst, co posílá editorovi. A pak, jasně, dezinformace, to je další problém. Lidi už často nevěří tradičním médiím, radši si přečtou něco na sociálních sítích, protože to zní </a:t>
            </a:r>
            <a:r>
              <a:rPr lang="cs-CZ" sz="2100" dirty="0" err="1"/>
              <a:t>zajímavějc</a:t>
            </a:r>
            <a:r>
              <a:rPr lang="cs-CZ" sz="2100" dirty="0"/>
              <a:t>. A my pak musíme nějak balancovat – buď pojedeme na jistotu a budeme nudní, nebo se budeme snažit </a:t>
            </a:r>
            <a:r>
              <a:rPr lang="cs-CZ" sz="2100" dirty="0" err="1"/>
              <a:t>bejt</a:t>
            </a:r>
            <a:r>
              <a:rPr lang="cs-CZ" sz="2100" dirty="0"/>
              <a:t> atraktivní, ale riskujeme, že přijdeme o důvěryhodnost. Prostě to není jednoduchý.</a:t>
            </a:r>
          </a:p>
          <a:p>
            <a:pPr algn="just">
              <a:buNone/>
            </a:pPr>
            <a:br>
              <a:rPr lang="cs-CZ" sz="2100" dirty="0"/>
            </a:br>
            <a:endParaRPr lang="cs-CZ" sz="2100" dirty="0"/>
          </a:p>
        </p:txBody>
      </p:sp>
    </p:spTree>
    <p:extLst>
      <p:ext uri="{BB962C8B-B14F-4D97-AF65-F5344CB8AC3E}">
        <p14:creationId xmlns:p14="http://schemas.microsoft.com/office/powerpoint/2010/main" val="3073480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CA549-EBC1-EEEE-26EA-3104E625FAD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9AD60F8-B82A-7A7D-504C-B5AAD5929613}"/>
              </a:ext>
            </a:extLst>
          </p:cNvPr>
          <p:cNvSpPr>
            <a:spLocks noGrp="1"/>
          </p:cNvSpPr>
          <p:nvPr>
            <p:ph type="title"/>
          </p:nvPr>
        </p:nvSpPr>
        <p:spPr/>
        <p:txBody>
          <a:bodyPr/>
          <a:lstStyle/>
          <a:p>
            <a:r>
              <a:rPr lang="cs-CZ" dirty="0"/>
              <a:t>Příklad I. – kódování</a:t>
            </a:r>
          </a:p>
        </p:txBody>
      </p:sp>
      <p:sp>
        <p:nvSpPr>
          <p:cNvPr id="3" name="Zástupný obsah 2">
            <a:extLst>
              <a:ext uri="{FF2B5EF4-FFF2-40B4-BE49-F238E27FC236}">
                <a16:creationId xmlns:a16="http://schemas.microsoft.com/office/drawing/2014/main" id="{8AB79BAE-74FC-C52C-7F22-066293C1269C}"/>
              </a:ext>
            </a:extLst>
          </p:cNvPr>
          <p:cNvSpPr>
            <a:spLocks noGrp="1"/>
          </p:cNvSpPr>
          <p:nvPr>
            <p:ph idx="1"/>
          </p:nvPr>
        </p:nvSpPr>
        <p:spPr>
          <a:xfrm>
            <a:off x="457200" y="1268760"/>
            <a:ext cx="8229600" cy="4525963"/>
          </a:xfrm>
        </p:spPr>
        <p:txBody>
          <a:bodyPr>
            <a:noAutofit/>
          </a:bodyPr>
          <a:lstStyle/>
          <a:p>
            <a:pPr algn="just">
              <a:buNone/>
            </a:pPr>
            <a:r>
              <a:rPr lang="cs-CZ" sz="2100" dirty="0"/>
              <a:t>Výzkumník: </a:t>
            </a:r>
          </a:p>
          <a:p>
            <a:pPr algn="just">
              <a:buNone/>
            </a:pPr>
            <a:r>
              <a:rPr lang="cs-CZ" sz="2100" dirty="0"/>
              <a:t>	S čím se dnes novináři v praxi nejvíce potýkají? </a:t>
            </a:r>
          </a:p>
          <a:p>
            <a:pPr algn="just">
              <a:buNone/>
            </a:pPr>
            <a:r>
              <a:rPr lang="cs-CZ" sz="2100" dirty="0"/>
              <a:t>Novinář:</a:t>
            </a:r>
          </a:p>
          <a:p>
            <a:pPr algn="just">
              <a:buNone/>
            </a:pPr>
            <a:r>
              <a:rPr lang="cs-CZ" sz="2100" dirty="0"/>
              <a:t>	No, hlavně je to </a:t>
            </a:r>
            <a:r>
              <a:rPr lang="cs-CZ" sz="2100" dirty="0">
                <a:highlight>
                  <a:srgbClr val="FFFF00"/>
                </a:highlight>
              </a:rPr>
              <a:t>rychlost, fakt </a:t>
            </a:r>
            <a:r>
              <a:rPr lang="cs-CZ" sz="2100" dirty="0" err="1">
                <a:highlight>
                  <a:srgbClr val="FFFF00"/>
                </a:highlight>
              </a:rPr>
              <a:t>obrovskej</a:t>
            </a:r>
            <a:r>
              <a:rPr lang="cs-CZ" sz="2100" dirty="0">
                <a:highlight>
                  <a:srgbClr val="FFFF00"/>
                </a:highlight>
              </a:rPr>
              <a:t> tlak </a:t>
            </a:r>
            <a:r>
              <a:rPr lang="cs-CZ" sz="2100" dirty="0"/>
              <a:t>na to, </a:t>
            </a:r>
            <a:r>
              <a:rPr lang="cs-CZ" sz="2100" dirty="0">
                <a:highlight>
                  <a:srgbClr val="FFFF00"/>
                </a:highlight>
              </a:rPr>
              <a:t>aby všechno bylo hned</a:t>
            </a:r>
            <a:r>
              <a:rPr lang="cs-CZ" sz="2100" dirty="0"/>
              <a:t>. Prostě </a:t>
            </a:r>
            <a:r>
              <a:rPr lang="cs-CZ" sz="2100" dirty="0">
                <a:highlight>
                  <a:srgbClr val="FFFF00"/>
                </a:highlight>
              </a:rPr>
              <a:t>než něco pořádně ověříte, už je to venku</a:t>
            </a:r>
            <a:r>
              <a:rPr lang="cs-CZ" sz="2100" dirty="0"/>
              <a:t>. Dřív jsme měli čas si ty věci fakt projít, dneska… někdy člověk</a:t>
            </a:r>
            <a:r>
              <a:rPr lang="cs-CZ" sz="2100" dirty="0">
                <a:highlight>
                  <a:srgbClr val="FFFF00"/>
                </a:highlight>
              </a:rPr>
              <a:t> sotva stihne dvakrát přečíst, co posílá editorovi. </a:t>
            </a:r>
            <a:r>
              <a:rPr lang="cs-CZ" sz="2100" dirty="0"/>
              <a:t>A pak, jasně, </a:t>
            </a:r>
            <a:r>
              <a:rPr lang="cs-CZ" sz="2100" dirty="0">
                <a:highlight>
                  <a:srgbClr val="00FF00"/>
                </a:highlight>
              </a:rPr>
              <a:t>dezinformace</a:t>
            </a:r>
            <a:r>
              <a:rPr lang="cs-CZ" sz="2100" dirty="0"/>
              <a:t>, to je další problém. </a:t>
            </a:r>
            <a:r>
              <a:rPr lang="cs-CZ" sz="2100" dirty="0">
                <a:highlight>
                  <a:srgbClr val="00FF00"/>
                </a:highlight>
              </a:rPr>
              <a:t>Lidi už často nevěří tradičním médiím</a:t>
            </a:r>
            <a:r>
              <a:rPr lang="cs-CZ" sz="2100" dirty="0"/>
              <a:t>, </a:t>
            </a:r>
            <a:r>
              <a:rPr lang="cs-CZ" sz="2100" dirty="0">
                <a:highlight>
                  <a:srgbClr val="00FF00"/>
                </a:highlight>
              </a:rPr>
              <a:t>radši si přečtou něco na sociálních sítích</a:t>
            </a:r>
            <a:r>
              <a:rPr lang="cs-CZ" sz="2100" dirty="0"/>
              <a:t>, protože to zní </a:t>
            </a:r>
            <a:r>
              <a:rPr lang="cs-CZ" sz="2100" dirty="0" err="1"/>
              <a:t>zajímavějc</a:t>
            </a:r>
            <a:r>
              <a:rPr lang="cs-CZ" sz="2100" dirty="0"/>
              <a:t>. A my pak musíme nějak balancovat – </a:t>
            </a:r>
            <a:r>
              <a:rPr lang="cs-CZ" sz="2100" dirty="0">
                <a:highlight>
                  <a:srgbClr val="FF00FF"/>
                </a:highlight>
              </a:rPr>
              <a:t>buď pojedeme na jistotu a budeme nudní, nebo se budeme snažit </a:t>
            </a:r>
            <a:r>
              <a:rPr lang="cs-CZ" sz="2100" dirty="0" err="1">
                <a:highlight>
                  <a:srgbClr val="FF00FF"/>
                </a:highlight>
              </a:rPr>
              <a:t>bejt</a:t>
            </a:r>
            <a:r>
              <a:rPr lang="cs-CZ" sz="2100" dirty="0">
                <a:highlight>
                  <a:srgbClr val="FF00FF"/>
                </a:highlight>
              </a:rPr>
              <a:t> atraktivní, ale riskujeme, že přijdeme o důvěryhodnost</a:t>
            </a:r>
            <a:r>
              <a:rPr lang="cs-CZ" sz="2100" dirty="0"/>
              <a:t>. Prostě to není jednoduchý.</a:t>
            </a:r>
          </a:p>
          <a:p>
            <a:pPr algn="just">
              <a:buNone/>
            </a:pPr>
            <a:br>
              <a:rPr lang="cs-CZ" sz="2100" dirty="0"/>
            </a:br>
            <a:endParaRPr lang="cs-CZ" sz="2100" dirty="0"/>
          </a:p>
        </p:txBody>
      </p:sp>
    </p:spTree>
    <p:extLst>
      <p:ext uri="{BB962C8B-B14F-4D97-AF65-F5344CB8AC3E}">
        <p14:creationId xmlns:p14="http://schemas.microsoft.com/office/powerpoint/2010/main" val="1751948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F7D8CD-B451-48E6-BF42-A0443C8BE672}"/>
              </a:ext>
            </a:extLst>
          </p:cNvPr>
          <p:cNvSpPr>
            <a:spLocks noGrp="1"/>
          </p:cNvSpPr>
          <p:nvPr>
            <p:ph type="title"/>
          </p:nvPr>
        </p:nvSpPr>
        <p:spPr/>
        <p:txBody>
          <a:bodyPr/>
          <a:lstStyle/>
          <a:p>
            <a:r>
              <a:rPr lang="cs-CZ" dirty="0"/>
              <a:t>Kódy a jejich obsah I.</a:t>
            </a:r>
          </a:p>
        </p:txBody>
      </p:sp>
      <p:sp>
        <p:nvSpPr>
          <p:cNvPr id="3" name="Zástupný obsah 2">
            <a:extLst>
              <a:ext uri="{FF2B5EF4-FFF2-40B4-BE49-F238E27FC236}">
                <a16:creationId xmlns:a16="http://schemas.microsoft.com/office/drawing/2014/main" id="{90C9A4DF-FA04-36A8-F4B0-4F565FF83E43}"/>
              </a:ext>
            </a:extLst>
          </p:cNvPr>
          <p:cNvSpPr>
            <a:spLocks noGrp="1"/>
          </p:cNvSpPr>
          <p:nvPr>
            <p:ph idx="1"/>
          </p:nvPr>
        </p:nvSpPr>
        <p:spPr>
          <a:xfrm>
            <a:off x="485657" y="1340768"/>
            <a:ext cx="8229600" cy="4525963"/>
          </a:xfrm>
        </p:spPr>
        <p:txBody>
          <a:bodyPr>
            <a:normAutofit/>
          </a:bodyPr>
          <a:lstStyle/>
          <a:p>
            <a:r>
              <a:rPr lang="cs-CZ" sz="2600" dirty="0"/>
              <a:t>Tlak na rychlost/ověřování </a:t>
            </a:r>
            <a:r>
              <a:rPr lang="cs-CZ" sz="2600" dirty="0">
                <a:sym typeface="Wingdings" pitchFamily="2" charset="2"/>
              </a:rPr>
              <a:t></a:t>
            </a:r>
            <a:r>
              <a:rPr lang="cs-CZ" sz="2600" dirty="0"/>
              <a:t> </a:t>
            </a:r>
            <a:r>
              <a:rPr lang="cs-CZ" sz="2600" dirty="0">
                <a:highlight>
                  <a:srgbClr val="FFFF00"/>
                </a:highlight>
              </a:rPr>
              <a:t>„rychlost, fakt </a:t>
            </a:r>
            <a:r>
              <a:rPr lang="cs-CZ" sz="2600" dirty="0" err="1">
                <a:highlight>
                  <a:srgbClr val="FFFF00"/>
                </a:highlight>
              </a:rPr>
              <a:t>obrovskej</a:t>
            </a:r>
            <a:r>
              <a:rPr lang="cs-CZ" sz="2600" dirty="0">
                <a:highlight>
                  <a:srgbClr val="FFFF00"/>
                </a:highlight>
              </a:rPr>
              <a:t> tlak“, „aby všechno bylo hned“, „než něco pořádně ověříte, už je to venku“, „sotva stihne dvakrát přečíst, co posílá editorovi“</a:t>
            </a:r>
          </a:p>
          <a:p>
            <a:r>
              <a:rPr lang="cs-CZ" sz="2600" dirty="0"/>
              <a:t>Nedůvěra v tradiční média/preference </a:t>
            </a:r>
            <a:r>
              <a:rPr lang="cs-CZ" sz="2600" dirty="0" err="1"/>
              <a:t>SoMe</a:t>
            </a:r>
            <a:r>
              <a:rPr lang="cs-CZ" sz="2600" dirty="0"/>
              <a:t> </a:t>
            </a:r>
            <a:r>
              <a:rPr lang="cs-CZ" sz="2600" dirty="0">
                <a:sym typeface="Wingdings" pitchFamily="2" charset="2"/>
              </a:rPr>
              <a:t></a:t>
            </a:r>
            <a:r>
              <a:rPr lang="cs-CZ" sz="2600" dirty="0"/>
              <a:t> </a:t>
            </a:r>
            <a:r>
              <a:rPr lang="cs-CZ" sz="2600" dirty="0">
                <a:highlight>
                  <a:srgbClr val="00FF00"/>
                </a:highlight>
              </a:rPr>
              <a:t>„dezinformace“, „lidi už často nevěří tradičním médiím“, „radši si přečtou něco na sociálních sítích“</a:t>
            </a:r>
          </a:p>
          <a:p>
            <a:r>
              <a:rPr lang="cs-CZ" sz="2600" dirty="0"/>
              <a:t>Dilema mezi atraktivitou a důvěryhodností </a:t>
            </a:r>
            <a:r>
              <a:rPr lang="cs-CZ" sz="2600" dirty="0">
                <a:sym typeface="Wingdings" pitchFamily="2" charset="2"/>
              </a:rPr>
              <a:t></a:t>
            </a:r>
            <a:r>
              <a:rPr lang="cs-CZ" sz="2600" dirty="0"/>
              <a:t> </a:t>
            </a:r>
            <a:r>
              <a:rPr lang="cs-CZ" sz="2600" dirty="0">
                <a:highlight>
                  <a:srgbClr val="FF00FF"/>
                </a:highlight>
              </a:rPr>
              <a:t>„buď pojedeme na jistotu a budeme nudní, nebo se budeme snažit </a:t>
            </a:r>
            <a:r>
              <a:rPr lang="cs-CZ" sz="2600" dirty="0" err="1">
                <a:highlight>
                  <a:srgbClr val="FF00FF"/>
                </a:highlight>
              </a:rPr>
              <a:t>bejt</a:t>
            </a:r>
            <a:r>
              <a:rPr lang="cs-CZ" sz="2600" dirty="0">
                <a:highlight>
                  <a:srgbClr val="FF00FF"/>
                </a:highlight>
              </a:rPr>
              <a:t> atraktivní, ale riskujeme důvěryhodnost“</a:t>
            </a:r>
          </a:p>
        </p:txBody>
      </p:sp>
    </p:spTree>
    <p:extLst>
      <p:ext uri="{BB962C8B-B14F-4D97-AF65-F5344CB8AC3E}">
        <p14:creationId xmlns:p14="http://schemas.microsoft.com/office/powerpoint/2010/main" val="279850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206033-5E48-D083-85E2-9F40EC871432}"/>
              </a:ext>
            </a:extLst>
          </p:cNvPr>
          <p:cNvSpPr>
            <a:spLocks noGrp="1"/>
          </p:cNvSpPr>
          <p:nvPr>
            <p:ph type="title"/>
          </p:nvPr>
        </p:nvSpPr>
        <p:spPr/>
        <p:txBody>
          <a:bodyPr/>
          <a:lstStyle/>
          <a:p>
            <a:r>
              <a:rPr lang="cs-CZ" spc="161" dirty="0">
                <a:solidFill>
                  <a:schemeClr val="bg2">
                    <a:lumMod val="10000"/>
                  </a:schemeClr>
                </a:solidFill>
                <a:latin typeface="Titillium Web Bold"/>
              </a:rPr>
              <a:t>Cíle přednášky</a:t>
            </a:r>
            <a:endParaRPr lang="cs-CZ" noProof="0" dirty="0"/>
          </a:p>
        </p:txBody>
      </p:sp>
      <p:sp>
        <p:nvSpPr>
          <p:cNvPr id="3" name="Zástupný objekt pre obsah 2">
            <a:extLst>
              <a:ext uri="{FF2B5EF4-FFF2-40B4-BE49-F238E27FC236}">
                <a16:creationId xmlns:a16="http://schemas.microsoft.com/office/drawing/2014/main" id="{BEA369EA-540C-AA80-9E66-B373F599A721}"/>
              </a:ext>
            </a:extLst>
          </p:cNvPr>
          <p:cNvSpPr>
            <a:spLocks noGrp="1"/>
          </p:cNvSpPr>
          <p:nvPr>
            <p:ph idx="1"/>
          </p:nvPr>
        </p:nvSpPr>
        <p:spPr>
          <a:xfrm>
            <a:off x="457200" y="1600201"/>
            <a:ext cx="8579296" cy="4525963"/>
          </a:xfrm>
        </p:spPr>
        <p:txBody>
          <a:bodyPr>
            <a:noAutofit/>
          </a:bodyPr>
          <a:lstStyle/>
          <a:p>
            <a:r>
              <a:rPr lang="cs-CZ" sz="3000" spc="-34" noProof="0" dirty="0">
                <a:solidFill>
                  <a:srgbClr val="000000"/>
                </a:solidFill>
                <a:latin typeface="Titillium Web Regular"/>
              </a:rPr>
              <a:t>projít si </a:t>
            </a:r>
            <a:r>
              <a:rPr lang="cs-CZ" sz="3000" spc="-34" dirty="0">
                <a:solidFill>
                  <a:srgbClr val="000000"/>
                </a:solidFill>
                <a:latin typeface="Titillium Web Regular"/>
              </a:rPr>
              <a:t>vybrané</a:t>
            </a:r>
            <a:r>
              <a:rPr lang="cs-CZ" sz="3000" spc="-34" noProof="0" dirty="0">
                <a:solidFill>
                  <a:srgbClr val="000000"/>
                </a:solidFill>
                <a:latin typeface="Titillium Web Regular"/>
              </a:rPr>
              <a:t> způsoby analýzy kvalitativních dat</a:t>
            </a:r>
          </a:p>
          <a:p>
            <a:pPr lvl="1"/>
            <a:r>
              <a:rPr lang="cs-CZ" sz="3000" spc="-34" dirty="0">
                <a:solidFill>
                  <a:srgbClr val="000000"/>
                </a:solidFill>
                <a:latin typeface="Titillium Web Regular"/>
              </a:rPr>
              <a:t>tematická analýza, metoda zakotvené teorie</a:t>
            </a:r>
          </a:p>
          <a:p>
            <a:pPr lvl="1"/>
            <a:r>
              <a:rPr lang="cs-CZ" sz="3000" spc="-34" dirty="0">
                <a:solidFill>
                  <a:srgbClr val="000000"/>
                </a:solidFill>
                <a:latin typeface="Titillium Web Regular"/>
              </a:rPr>
              <a:t>kódování </a:t>
            </a:r>
          </a:p>
          <a:p>
            <a:r>
              <a:rPr lang="cs-CZ" sz="3000" spc="-34" dirty="0">
                <a:solidFill>
                  <a:srgbClr val="000000"/>
                </a:solidFill>
                <a:latin typeface="Titillium Web Regular"/>
              </a:rPr>
              <a:t>ukázat si softwary pro analýzu kvalitativních dat</a:t>
            </a:r>
            <a:endParaRPr lang="cs-CZ" sz="3000" spc="-34" noProof="0" dirty="0">
              <a:solidFill>
                <a:srgbClr val="000000"/>
              </a:solidFill>
              <a:latin typeface="Titillium Web Regular"/>
            </a:endParaRPr>
          </a:p>
          <a:p>
            <a:r>
              <a:rPr lang="cs-CZ" sz="3000" spc="-34" dirty="0">
                <a:solidFill>
                  <a:srgbClr val="000000"/>
                </a:solidFill>
                <a:latin typeface="Titillium Web Regular"/>
              </a:rPr>
              <a:t>vyzkoušet si kódování </a:t>
            </a:r>
          </a:p>
          <a:p>
            <a:pPr marL="0" indent="0">
              <a:buNone/>
            </a:pPr>
            <a:endParaRPr lang="cs-CZ" spc="-34" noProof="0" dirty="0">
              <a:solidFill>
                <a:srgbClr val="000000"/>
              </a:solidFill>
              <a:latin typeface="Titillium Web Regular"/>
            </a:endParaRPr>
          </a:p>
          <a:p>
            <a:pPr marL="0" indent="0">
              <a:buNone/>
            </a:pPr>
            <a:r>
              <a:rPr lang="cs-CZ" spc="-34" noProof="0" dirty="0">
                <a:solidFill>
                  <a:srgbClr val="000000"/>
                </a:solidFill>
                <a:latin typeface="Titillium Web Regular"/>
              </a:rPr>
              <a:t> </a:t>
            </a:r>
          </a:p>
          <a:p>
            <a:pPr marL="0" indent="0">
              <a:buNone/>
            </a:pPr>
            <a:endParaRPr lang="cs-CZ" spc="-34" noProof="0" dirty="0">
              <a:solidFill>
                <a:srgbClr val="000000"/>
              </a:solidFill>
              <a:latin typeface="Titillium Web Regular"/>
            </a:endParaRPr>
          </a:p>
        </p:txBody>
      </p:sp>
      <p:sp>
        <p:nvSpPr>
          <p:cNvPr id="4" name="TextovéPole 3">
            <a:extLst>
              <a:ext uri="{FF2B5EF4-FFF2-40B4-BE49-F238E27FC236}">
                <a16:creationId xmlns:a16="http://schemas.microsoft.com/office/drawing/2014/main" id="{C01558A6-989F-9C11-5F50-0641F11EC999}"/>
              </a:ext>
            </a:extLst>
          </p:cNvPr>
          <p:cNvSpPr txBox="1"/>
          <p:nvPr/>
        </p:nvSpPr>
        <p:spPr>
          <a:xfrm>
            <a:off x="7721894" y="6579214"/>
            <a:ext cx="1529586" cy="261610"/>
          </a:xfrm>
          <a:prstGeom prst="rect">
            <a:avLst/>
          </a:prstGeom>
          <a:noFill/>
        </p:spPr>
        <p:txBody>
          <a:bodyPr wrap="none" rtlCol="0">
            <a:spAutoFit/>
          </a:bodyPr>
          <a:lstStyle/>
          <a:p>
            <a:r>
              <a:rPr lang="cs-CZ" sz="1100" dirty="0"/>
              <a:t>(zdroj: </a:t>
            </a:r>
            <a:r>
              <a:rPr lang="cs-CZ" sz="1100" dirty="0" err="1"/>
              <a:t>learnerbits.com</a:t>
            </a:r>
            <a:r>
              <a:rPr lang="cs-CZ" sz="1100" dirty="0"/>
              <a:t>)</a:t>
            </a:r>
          </a:p>
        </p:txBody>
      </p:sp>
      <p:pic>
        <p:nvPicPr>
          <p:cNvPr id="7" name="Obrázek 6">
            <a:extLst>
              <a:ext uri="{FF2B5EF4-FFF2-40B4-BE49-F238E27FC236}">
                <a16:creationId xmlns:a16="http://schemas.microsoft.com/office/drawing/2014/main" id="{A29FBB0D-838A-6BB6-EDC7-48625EAA6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4331501"/>
            <a:ext cx="3995936" cy="2247714"/>
          </a:xfrm>
          <a:prstGeom prst="rect">
            <a:avLst/>
          </a:prstGeom>
        </p:spPr>
      </p:pic>
    </p:spTree>
    <p:extLst>
      <p:ext uri="{BB962C8B-B14F-4D97-AF65-F5344CB8AC3E}">
        <p14:creationId xmlns:p14="http://schemas.microsoft.com/office/powerpoint/2010/main" val="4286369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90CC68-7299-86A7-0425-1013311A349B}"/>
              </a:ext>
            </a:extLst>
          </p:cNvPr>
          <p:cNvSpPr>
            <a:spLocks noGrp="1"/>
          </p:cNvSpPr>
          <p:nvPr>
            <p:ph type="title"/>
          </p:nvPr>
        </p:nvSpPr>
        <p:spPr/>
        <p:txBody>
          <a:bodyPr/>
          <a:lstStyle/>
          <a:p>
            <a:r>
              <a:rPr lang="cs-CZ" dirty="0"/>
              <a:t>Příklad II. </a:t>
            </a:r>
          </a:p>
        </p:txBody>
      </p:sp>
      <p:sp>
        <p:nvSpPr>
          <p:cNvPr id="3" name="Zástupný obsah 2">
            <a:extLst>
              <a:ext uri="{FF2B5EF4-FFF2-40B4-BE49-F238E27FC236}">
                <a16:creationId xmlns:a16="http://schemas.microsoft.com/office/drawing/2014/main" id="{CABE8457-31A0-8A48-0420-7770A588139D}"/>
              </a:ext>
            </a:extLst>
          </p:cNvPr>
          <p:cNvSpPr>
            <a:spLocks noGrp="1"/>
          </p:cNvSpPr>
          <p:nvPr>
            <p:ph idx="1"/>
          </p:nvPr>
        </p:nvSpPr>
        <p:spPr>
          <a:xfrm>
            <a:off x="457200" y="1166018"/>
            <a:ext cx="8229600" cy="4525963"/>
          </a:xfrm>
        </p:spPr>
        <p:txBody>
          <a:bodyPr>
            <a:noAutofit/>
          </a:bodyPr>
          <a:lstStyle/>
          <a:p>
            <a:pPr algn="just">
              <a:buNone/>
            </a:pPr>
            <a:r>
              <a:rPr lang="cs-CZ" sz="2000" dirty="0"/>
              <a:t>Výzkumník:</a:t>
            </a:r>
          </a:p>
          <a:p>
            <a:pPr algn="just">
              <a:buNone/>
            </a:pPr>
            <a:r>
              <a:rPr lang="cs-CZ" sz="2000" dirty="0"/>
              <a:t>	S čím se dnes novináři v praxi nejvíce potýkají? </a:t>
            </a:r>
          </a:p>
          <a:p>
            <a:pPr algn="just">
              <a:buNone/>
            </a:pPr>
            <a:r>
              <a:rPr lang="cs-CZ" sz="2000" dirty="0"/>
              <a:t>Novinářka:</a:t>
            </a:r>
          </a:p>
          <a:p>
            <a:pPr algn="just">
              <a:buNone/>
            </a:pPr>
            <a:r>
              <a:rPr lang="cs-CZ" sz="2000" dirty="0"/>
              <a:t>	Velké téma je určitě rychlost, protože někdy je vážně těžké všechno ověřit tak důkladně, jak bych chtěla, když je tlak na to, aby to bylo venku co nejdřív. Ale pro mě osobně je stejně velkou výzvou i dostupnost zdrojů. Ne každý chce mluvit, zvlášť pokud jde o citlivé téma. A když už někdo něco řekne, musíte být opravdu opatrní, abyste to správně interpretovali. Stačí malá nepřesnost a už se to nedá úplně vzít zpátky, i když chybu opravíte. Další věc je, že máme čím dál méně prostoru na hlubší investigativní práci. Lidé chtějí informace rychle, ideálně stručně a vizuálně. Jenže některé příběhy se do pěti vět prostě nevejdou. A pak je tu bezpečnost. Online útoky, výhrůžky… Dřív jsem to tolik neřešila, ale když vidím, co se děje kolegům, začínám si dávat větší pozor.</a:t>
            </a:r>
          </a:p>
          <a:p>
            <a:pPr algn="just"/>
            <a:endParaRPr lang="cs-CZ" sz="2000" dirty="0"/>
          </a:p>
        </p:txBody>
      </p:sp>
    </p:spTree>
    <p:extLst>
      <p:ext uri="{BB962C8B-B14F-4D97-AF65-F5344CB8AC3E}">
        <p14:creationId xmlns:p14="http://schemas.microsoft.com/office/powerpoint/2010/main" val="1299132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CA03D-8299-07F9-6E01-21A02951721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88510A2-90F3-8FCD-C55D-2B97A6105060}"/>
              </a:ext>
            </a:extLst>
          </p:cNvPr>
          <p:cNvSpPr>
            <a:spLocks noGrp="1"/>
          </p:cNvSpPr>
          <p:nvPr>
            <p:ph type="title"/>
          </p:nvPr>
        </p:nvSpPr>
        <p:spPr/>
        <p:txBody>
          <a:bodyPr/>
          <a:lstStyle/>
          <a:p>
            <a:r>
              <a:rPr lang="cs-CZ" dirty="0"/>
              <a:t>Příklad II. – kódování </a:t>
            </a:r>
          </a:p>
        </p:txBody>
      </p:sp>
      <p:sp>
        <p:nvSpPr>
          <p:cNvPr id="3" name="Zástupný obsah 2">
            <a:extLst>
              <a:ext uri="{FF2B5EF4-FFF2-40B4-BE49-F238E27FC236}">
                <a16:creationId xmlns:a16="http://schemas.microsoft.com/office/drawing/2014/main" id="{288AC27F-CA0D-682B-D4C0-23094CF44FBE}"/>
              </a:ext>
            </a:extLst>
          </p:cNvPr>
          <p:cNvSpPr>
            <a:spLocks noGrp="1"/>
          </p:cNvSpPr>
          <p:nvPr>
            <p:ph idx="1"/>
          </p:nvPr>
        </p:nvSpPr>
        <p:spPr>
          <a:xfrm>
            <a:off x="457200" y="1166018"/>
            <a:ext cx="8229600" cy="4525963"/>
          </a:xfrm>
        </p:spPr>
        <p:txBody>
          <a:bodyPr>
            <a:noAutofit/>
          </a:bodyPr>
          <a:lstStyle/>
          <a:p>
            <a:pPr algn="just">
              <a:buNone/>
            </a:pPr>
            <a:r>
              <a:rPr lang="cs-CZ" sz="2000" dirty="0"/>
              <a:t>Výzkumník:</a:t>
            </a:r>
          </a:p>
          <a:p>
            <a:pPr algn="just">
              <a:buNone/>
            </a:pPr>
            <a:r>
              <a:rPr lang="cs-CZ" sz="2000" dirty="0"/>
              <a:t>	S čím se dnes novináři v praxi nejvíce potýkají? </a:t>
            </a:r>
          </a:p>
          <a:p>
            <a:pPr algn="just">
              <a:buNone/>
            </a:pPr>
            <a:r>
              <a:rPr lang="cs-CZ" sz="2000" dirty="0"/>
              <a:t>Novinářka:</a:t>
            </a:r>
          </a:p>
          <a:p>
            <a:pPr algn="just">
              <a:buNone/>
            </a:pPr>
            <a:r>
              <a:rPr lang="cs-CZ" sz="2000" dirty="0"/>
              <a:t>	</a:t>
            </a:r>
            <a:r>
              <a:rPr lang="cs-CZ" sz="2000" dirty="0">
                <a:highlight>
                  <a:srgbClr val="FFFF00"/>
                </a:highlight>
              </a:rPr>
              <a:t>Velké téma je určitě rychlost</a:t>
            </a:r>
            <a:r>
              <a:rPr lang="cs-CZ" sz="2000" dirty="0"/>
              <a:t>, protože někdy je vážně </a:t>
            </a:r>
            <a:r>
              <a:rPr lang="cs-CZ" sz="2000" dirty="0">
                <a:highlight>
                  <a:srgbClr val="FFFF00"/>
                </a:highlight>
              </a:rPr>
              <a:t>těžké všechno ověřit tak důkladně</a:t>
            </a:r>
            <a:r>
              <a:rPr lang="cs-CZ" sz="2000" dirty="0"/>
              <a:t>, jak bych chtěla, když je </a:t>
            </a:r>
            <a:r>
              <a:rPr lang="cs-CZ" sz="2000" dirty="0">
                <a:highlight>
                  <a:srgbClr val="FFFF00"/>
                </a:highlight>
              </a:rPr>
              <a:t>tlak na to, aby to bylo venku co nejdřív.</a:t>
            </a:r>
            <a:r>
              <a:rPr lang="cs-CZ" sz="2000" dirty="0"/>
              <a:t> Ale pro mě osobně </a:t>
            </a:r>
            <a:r>
              <a:rPr lang="cs-CZ" sz="2000" dirty="0">
                <a:highlight>
                  <a:srgbClr val="00FFFF"/>
                </a:highlight>
              </a:rPr>
              <a:t>je stejně velkou výzvou i dostupnost zdrojů</a:t>
            </a:r>
            <a:r>
              <a:rPr lang="cs-CZ" sz="2000" dirty="0"/>
              <a:t>. Ne každý chce mluvit, zvlášť pokud jde o citlivé téma. A když už někdo něco řekne, musíte být opravdu opatrní, abyste to správně interpretovali. Stačí malá nepřesnost a už se to nedá úplně vzít zpátky, i když chybu opravíte. Další věc je, že máme </a:t>
            </a:r>
            <a:r>
              <a:rPr lang="cs-CZ" sz="2000" dirty="0">
                <a:highlight>
                  <a:srgbClr val="FF0000"/>
                </a:highlight>
              </a:rPr>
              <a:t>čím dál méně prostoru na hlubší investigativní práci. </a:t>
            </a:r>
            <a:r>
              <a:rPr lang="cs-CZ" sz="2000" dirty="0">
                <a:highlight>
                  <a:srgbClr val="00FF00"/>
                </a:highlight>
              </a:rPr>
              <a:t>Lidé chtějí informace rychle, ideálně stručně a vizuálně.</a:t>
            </a:r>
            <a:r>
              <a:rPr lang="cs-CZ" sz="2000" dirty="0"/>
              <a:t> Jenže některé příběhy se do pěti vět prostě nevejdou. A pak je tu </a:t>
            </a:r>
            <a:r>
              <a:rPr lang="cs-CZ" sz="2000" dirty="0">
                <a:highlight>
                  <a:srgbClr val="008080"/>
                </a:highlight>
              </a:rPr>
              <a:t>bezpečnost. Online útoky, výhrůžky… </a:t>
            </a:r>
            <a:r>
              <a:rPr lang="cs-CZ" sz="2000" dirty="0"/>
              <a:t>Dřív jsem to tolik neřešila, ale když vidím, co se děje kolegům, </a:t>
            </a:r>
            <a:r>
              <a:rPr lang="cs-CZ" sz="2000" dirty="0">
                <a:highlight>
                  <a:srgbClr val="008080"/>
                </a:highlight>
              </a:rPr>
              <a:t>začínám si dávat větší pozor.</a:t>
            </a:r>
          </a:p>
          <a:p>
            <a:pPr algn="just"/>
            <a:endParaRPr lang="cs-CZ" sz="2000" dirty="0"/>
          </a:p>
        </p:txBody>
      </p:sp>
    </p:spTree>
    <p:extLst>
      <p:ext uri="{BB962C8B-B14F-4D97-AF65-F5344CB8AC3E}">
        <p14:creationId xmlns:p14="http://schemas.microsoft.com/office/powerpoint/2010/main" val="2510611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1FC063-2760-C8FB-85F3-5F300D245A1E}"/>
              </a:ext>
            </a:extLst>
          </p:cNvPr>
          <p:cNvSpPr>
            <a:spLocks noGrp="1"/>
          </p:cNvSpPr>
          <p:nvPr>
            <p:ph type="title"/>
          </p:nvPr>
        </p:nvSpPr>
        <p:spPr/>
        <p:txBody>
          <a:bodyPr/>
          <a:lstStyle/>
          <a:p>
            <a:r>
              <a:rPr lang="cs-CZ" dirty="0"/>
              <a:t>Kódy a jejich obsah II.</a:t>
            </a:r>
          </a:p>
        </p:txBody>
      </p:sp>
      <p:sp>
        <p:nvSpPr>
          <p:cNvPr id="3" name="Zástupný obsah 2">
            <a:extLst>
              <a:ext uri="{FF2B5EF4-FFF2-40B4-BE49-F238E27FC236}">
                <a16:creationId xmlns:a16="http://schemas.microsoft.com/office/drawing/2014/main" id="{3EFB04E2-C027-2340-2AFB-740546D3940E}"/>
              </a:ext>
            </a:extLst>
          </p:cNvPr>
          <p:cNvSpPr>
            <a:spLocks noGrp="1"/>
          </p:cNvSpPr>
          <p:nvPr>
            <p:ph idx="1"/>
          </p:nvPr>
        </p:nvSpPr>
        <p:spPr>
          <a:xfrm>
            <a:off x="179512" y="1417639"/>
            <a:ext cx="8784976" cy="4525963"/>
          </a:xfrm>
        </p:spPr>
        <p:txBody>
          <a:bodyPr>
            <a:noAutofit/>
          </a:bodyPr>
          <a:lstStyle/>
          <a:p>
            <a:r>
              <a:rPr lang="cs-CZ" sz="2400" dirty="0"/>
              <a:t>Tlak na rychlost/ověřování </a:t>
            </a:r>
            <a:r>
              <a:rPr lang="cs-CZ" sz="2400" dirty="0">
                <a:sym typeface="Wingdings" pitchFamily="2" charset="2"/>
              </a:rPr>
              <a:t> </a:t>
            </a:r>
            <a:r>
              <a:rPr lang="cs-CZ" sz="2400" dirty="0">
                <a:highlight>
                  <a:srgbClr val="FFFF00"/>
                </a:highlight>
                <a:sym typeface="Wingdings" pitchFamily="2" charset="2"/>
              </a:rPr>
              <a:t>„velké téma je určitě rychlost“, „těžké všechno ověřit tak důkladně“, „aby to bylo venku co nejdřív“</a:t>
            </a:r>
          </a:p>
          <a:p>
            <a:r>
              <a:rPr lang="cs-CZ" sz="2400" dirty="0">
                <a:sym typeface="Wingdings" pitchFamily="2" charset="2"/>
              </a:rPr>
              <a:t>Dostupnost zdrojů  „</a:t>
            </a:r>
            <a:r>
              <a:rPr lang="cs-CZ" sz="2400" dirty="0">
                <a:highlight>
                  <a:srgbClr val="00FFFF"/>
                </a:highlight>
              </a:rPr>
              <a:t>stejně velkou výzvou i dostupnost zdrojů“</a:t>
            </a:r>
            <a:endParaRPr lang="cs-CZ" sz="2400" dirty="0">
              <a:sym typeface="Wingdings" pitchFamily="2" charset="2"/>
            </a:endParaRPr>
          </a:p>
          <a:p>
            <a:r>
              <a:rPr lang="cs-CZ" sz="2400" dirty="0">
                <a:sym typeface="Wingdings" pitchFamily="2" charset="2"/>
              </a:rPr>
              <a:t>Chování publika  </a:t>
            </a:r>
            <a:r>
              <a:rPr lang="cs-CZ" sz="2400" dirty="0">
                <a:highlight>
                  <a:srgbClr val="00FF00"/>
                </a:highlight>
                <a:sym typeface="Wingdings" pitchFamily="2" charset="2"/>
              </a:rPr>
              <a:t>„lidé chtějí informace rychle, ideálně stručně a vizuálně“</a:t>
            </a:r>
          </a:p>
          <a:p>
            <a:r>
              <a:rPr lang="cs-CZ" sz="2400" dirty="0">
                <a:sym typeface="Wingdings" pitchFamily="2" charset="2"/>
              </a:rPr>
              <a:t>Investigativní práce  </a:t>
            </a:r>
            <a:r>
              <a:rPr lang="cs-CZ" sz="2400" dirty="0">
                <a:highlight>
                  <a:srgbClr val="FF0000"/>
                </a:highlight>
                <a:sym typeface="Wingdings" pitchFamily="2" charset="2"/>
              </a:rPr>
              <a:t>„ čím dál méně prostoru na investigativní práci“</a:t>
            </a:r>
          </a:p>
          <a:p>
            <a:r>
              <a:rPr lang="cs-CZ" sz="2400" dirty="0">
                <a:sym typeface="Wingdings" pitchFamily="2" charset="2"/>
              </a:rPr>
              <a:t>Bezpečnost  </a:t>
            </a:r>
            <a:r>
              <a:rPr lang="cs-CZ" sz="2400" dirty="0">
                <a:highlight>
                  <a:srgbClr val="008080"/>
                </a:highlight>
                <a:sym typeface="Wingdings" pitchFamily="2" charset="2"/>
              </a:rPr>
              <a:t>„online útoky, výhružky“, „začínám si dávat větší pozor“ </a:t>
            </a:r>
          </a:p>
          <a:p>
            <a:endParaRPr lang="cs-CZ" sz="2400" dirty="0">
              <a:highlight>
                <a:srgbClr val="FF0000"/>
              </a:highlight>
              <a:sym typeface="Wingdings" pitchFamily="2" charset="2"/>
            </a:endParaRPr>
          </a:p>
          <a:p>
            <a:endParaRPr lang="cs-CZ" sz="2400" dirty="0">
              <a:sym typeface="Wingdings" pitchFamily="2" charset="2"/>
            </a:endParaRPr>
          </a:p>
          <a:p>
            <a:endParaRPr lang="cs-CZ" sz="2400" dirty="0">
              <a:highlight>
                <a:srgbClr val="00FF00"/>
              </a:highlight>
              <a:sym typeface="Wingdings" pitchFamily="2" charset="2"/>
            </a:endParaRPr>
          </a:p>
          <a:p>
            <a:pPr marL="0" indent="0">
              <a:buNone/>
            </a:pPr>
            <a:endParaRPr lang="cs-CZ" sz="2400" dirty="0">
              <a:sym typeface="Wingdings" pitchFamily="2" charset="2"/>
            </a:endParaRPr>
          </a:p>
          <a:p>
            <a:endParaRPr lang="cs-CZ" sz="2400" dirty="0">
              <a:sym typeface="Wingdings" pitchFamily="2" charset="2"/>
            </a:endParaRPr>
          </a:p>
          <a:p>
            <a:endParaRPr lang="cs-CZ" sz="2400" dirty="0">
              <a:sym typeface="Wingdings" pitchFamily="2" charset="2"/>
            </a:endParaRPr>
          </a:p>
          <a:p>
            <a:endParaRPr lang="cs-CZ" sz="2400" dirty="0"/>
          </a:p>
        </p:txBody>
      </p:sp>
    </p:spTree>
    <p:extLst>
      <p:ext uri="{BB962C8B-B14F-4D97-AF65-F5344CB8AC3E}">
        <p14:creationId xmlns:p14="http://schemas.microsoft.com/office/powerpoint/2010/main" val="2702170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518668-04A8-5102-707F-54C90B576C0E}"/>
              </a:ext>
            </a:extLst>
          </p:cNvPr>
          <p:cNvSpPr>
            <a:spLocks noGrp="1"/>
          </p:cNvSpPr>
          <p:nvPr>
            <p:ph type="title"/>
          </p:nvPr>
        </p:nvSpPr>
        <p:spPr/>
        <p:txBody>
          <a:bodyPr/>
          <a:lstStyle/>
          <a:p>
            <a:r>
              <a:rPr lang="cs-CZ" dirty="0"/>
              <a:t>Formulace hlavních témat</a:t>
            </a:r>
          </a:p>
        </p:txBody>
      </p:sp>
      <p:sp>
        <p:nvSpPr>
          <p:cNvPr id="3" name="Zástupný obsah 2">
            <a:extLst>
              <a:ext uri="{FF2B5EF4-FFF2-40B4-BE49-F238E27FC236}">
                <a16:creationId xmlns:a16="http://schemas.microsoft.com/office/drawing/2014/main" id="{8630D394-5493-6FF7-CB2D-51B02BA8B4D2}"/>
              </a:ext>
            </a:extLst>
          </p:cNvPr>
          <p:cNvSpPr>
            <a:spLocks noGrp="1"/>
          </p:cNvSpPr>
          <p:nvPr>
            <p:ph idx="1"/>
          </p:nvPr>
        </p:nvSpPr>
        <p:spPr/>
        <p:txBody>
          <a:bodyPr/>
          <a:lstStyle/>
          <a:p>
            <a:pPr marL="0" indent="0">
              <a:buNone/>
            </a:pPr>
            <a:r>
              <a:rPr lang="cs-CZ" dirty="0"/>
              <a:t>Výzvy současné žurnalistiky (rychlost, ověřování informací,…)</a:t>
            </a:r>
          </a:p>
          <a:p>
            <a:pPr marL="0" indent="0">
              <a:buNone/>
            </a:pPr>
            <a:r>
              <a:rPr lang="cs-CZ" dirty="0"/>
              <a:t>Proměny chování publika</a:t>
            </a:r>
          </a:p>
          <a:p>
            <a:pPr marL="0" indent="0">
              <a:buNone/>
            </a:pPr>
            <a:endParaRPr lang="cs-CZ" dirty="0"/>
          </a:p>
          <a:p>
            <a:pPr marL="0" indent="0">
              <a:buNone/>
            </a:pPr>
            <a:r>
              <a:rPr lang="cs-CZ" dirty="0"/>
              <a:t>Bezpečnost? </a:t>
            </a:r>
          </a:p>
          <a:p>
            <a:pPr marL="0" indent="0">
              <a:buNone/>
            </a:pPr>
            <a:r>
              <a:rPr lang="cs-CZ" dirty="0"/>
              <a:t>Investigativní práce? </a:t>
            </a:r>
          </a:p>
          <a:p>
            <a:pPr marL="0" indent="0">
              <a:buNone/>
            </a:pPr>
            <a:r>
              <a:rPr lang="cs-CZ" dirty="0"/>
              <a:t>Snižující se důvěra v tradiční média?</a:t>
            </a:r>
          </a:p>
          <a:p>
            <a:pPr marL="0" indent="0">
              <a:buNone/>
            </a:pPr>
            <a:endParaRPr lang="cs-CZ" dirty="0"/>
          </a:p>
          <a:p>
            <a:pPr marL="0" indent="0">
              <a:buNone/>
            </a:pPr>
            <a:endParaRPr lang="cs-CZ" dirty="0"/>
          </a:p>
        </p:txBody>
      </p:sp>
    </p:spTree>
    <p:extLst>
      <p:ext uri="{BB962C8B-B14F-4D97-AF65-F5344CB8AC3E}">
        <p14:creationId xmlns:p14="http://schemas.microsoft.com/office/powerpoint/2010/main" val="1312507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351BE0-9A81-A194-C4E8-551773C943DF}"/>
              </a:ext>
            </a:extLst>
          </p:cNvPr>
          <p:cNvSpPr>
            <a:spLocks noGrp="1"/>
          </p:cNvSpPr>
          <p:nvPr>
            <p:ph type="title"/>
          </p:nvPr>
        </p:nvSpPr>
        <p:spPr/>
        <p:txBody>
          <a:bodyPr/>
          <a:lstStyle/>
          <a:p>
            <a:r>
              <a:rPr lang="cs-CZ" dirty="0"/>
              <a:t>Zakotvená teorie I.</a:t>
            </a:r>
          </a:p>
        </p:txBody>
      </p:sp>
      <p:sp>
        <p:nvSpPr>
          <p:cNvPr id="3" name="Zástupný obsah 2">
            <a:extLst>
              <a:ext uri="{FF2B5EF4-FFF2-40B4-BE49-F238E27FC236}">
                <a16:creationId xmlns:a16="http://schemas.microsoft.com/office/drawing/2014/main" id="{069CAE86-074E-6C23-E250-805CE3B1FBCF}"/>
              </a:ext>
            </a:extLst>
          </p:cNvPr>
          <p:cNvSpPr>
            <a:spLocks noGrp="1"/>
          </p:cNvSpPr>
          <p:nvPr>
            <p:ph idx="1"/>
          </p:nvPr>
        </p:nvSpPr>
        <p:spPr/>
        <p:txBody>
          <a:bodyPr>
            <a:normAutofit/>
          </a:bodyPr>
          <a:lstStyle/>
          <a:p>
            <a:pPr marL="0" indent="0" algn="ctr">
              <a:buNone/>
            </a:pPr>
            <a:r>
              <a:rPr lang="cs-CZ" sz="2800" dirty="0"/>
              <a:t>„Zakotvená teorie vám pomůže začít, vytrvat a dokončit projekt. Výzkumný proces bude plný překvapení, neotřelých myšlenek a zostří vaše analytické schopnosti. Metoda zakotvené teorie vám umožní vidět data novýma očima a prostřednictvím brzkého analytického psaní vám pomůže přijít </a:t>
            </a:r>
            <a:br>
              <a:rPr lang="cs-CZ" sz="2800" dirty="0"/>
            </a:br>
            <a:r>
              <a:rPr lang="cs-CZ" sz="2800" dirty="0"/>
              <a:t>s novými nápady.“ (</a:t>
            </a:r>
            <a:r>
              <a:rPr lang="cs-CZ" sz="2800" dirty="0" err="1"/>
              <a:t>Charmaz</a:t>
            </a:r>
            <a:r>
              <a:rPr lang="cs-CZ" sz="2800" dirty="0"/>
              <a:t>, 2006: 2)</a:t>
            </a:r>
          </a:p>
          <a:p>
            <a:pPr marL="0" indent="0" algn="ctr">
              <a:buNone/>
            </a:pPr>
            <a:endParaRPr lang="cs-CZ" sz="2800" dirty="0"/>
          </a:p>
          <a:p>
            <a:pPr marL="0" indent="0" algn="ctr">
              <a:buNone/>
            </a:pPr>
            <a:endParaRPr lang="cs-CZ" sz="2800" dirty="0"/>
          </a:p>
          <a:p>
            <a:pPr algn="ctr"/>
            <a:endParaRPr lang="cs-CZ" sz="2800" dirty="0"/>
          </a:p>
        </p:txBody>
      </p:sp>
    </p:spTree>
    <p:extLst>
      <p:ext uri="{BB962C8B-B14F-4D97-AF65-F5344CB8AC3E}">
        <p14:creationId xmlns:p14="http://schemas.microsoft.com/office/powerpoint/2010/main" val="1547036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239CF6-7C6F-DE02-10AE-4D08F9EB5D30}"/>
              </a:ext>
            </a:extLst>
          </p:cNvPr>
          <p:cNvSpPr>
            <a:spLocks noGrp="1"/>
          </p:cNvSpPr>
          <p:nvPr>
            <p:ph type="title"/>
          </p:nvPr>
        </p:nvSpPr>
        <p:spPr/>
        <p:txBody>
          <a:bodyPr/>
          <a:lstStyle/>
          <a:p>
            <a:r>
              <a:rPr lang="cs-CZ" dirty="0"/>
              <a:t>Zakotvená teorie II.</a:t>
            </a:r>
          </a:p>
        </p:txBody>
      </p:sp>
      <p:sp>
        <p:nvSpPr>
          <p:cNvPr id="3" name="Zástupný obsah 2">
            <a:extLst>
              <a:ext uri="{FF2B5EF4-FFF2-40B4-BE49-F238E27FC236}">
                <a16:creationId xmlns:a16="http://schemas.microsoft.com/office/drawing/2014/main" id="{A5FBE7A6-BF2A-E2B1-E5EF-A50110490CA2}"/>
              </a:ext>
            </a:extLst>
          </p:cNvPr>
          <p:cNvSpPr>
            <a:spLocks noGrp="1"/>
          </p:cNvSpPr>
          <p:nvPr>
            <p:ph idx="1"/>
          </p:nvPr>
        </p:nvSpPr>
        <p:spPr>
          <a:xfrm>
            <a:off x="459882" y="1409142"/>
            <a:ext cx="8229600" cy="4525963"/>
          </a:xfrm>
        </p:spPr>
        <p:txBody>
          <a:bodyPr>
            <a:noAutofit/>
          </a:bodyPr>
          <a:lstStyle/>
          <a:p>
            <a:r>
              <a:rPr lang="cs-CZ" sz="2100" dirty="0"/>
              <a:t>Glaser a Strauss (1967), Glaser (1978), Strauss a </a:t>
            </a:r>
            <a:r>
              <a:rPr lang="cs-CZ" sz="2100" dirty="0" err="1"/>
              <a:t>Corbin</a:t>
            </a:r>
            <a:r>
              <a:rPr lang="cs-CZ" sz="2100" dirty="0"/>
              <a:t> (1990/1999) </a:t>
            </a:r>
          </a:p>
          <a:p>
            <a:r>
              <a:rPr lang="cs-CZ" sz="2100" dirty="0"/>
              <a:t>hlavní cíl – vyvinutí nové teorie vyplývající z dat, která se </a:t>
            </a:r>
            <a:br>
              <a:rPr lang="cs-CZ" sz="2100" dirty="0"/>
            </a:br>
            <a:r>
              <a:rPr lang="cs-CZ" sz="2100" dirty="0"/>
              <a:t>ke zkoumanému jevu vztahují</a:t>
            </a:r>
          </a:p>
          <a:p>
            <a:r>
              <a:rPr lang="cs-CZ" sz="2100" dirty="0"/>
              <a:t>vhodná pro oblasti zkoumání, která nejsou dostatečně teoreticky uchopena/vysvětlena</a:t>
            </a:r>
          </a:p>
          <a:p>
            <a:r>
              <a:rPr lang="cs-CZ" sz="2100" dirty="0"/>
              <a:t>tvořena systematickým, ale stále flexibilním návodem sběru a analýzy kvalitativních dat, který směřuje ke konstrukci teorie “zakotvené“ v samotných datech (</a:t>
            </a:r>
            <a:r>
              <a:rPr lang="cs-CZ" sz="2100" dirty="0" err="1"/>
              <a:t>Charmaz</a:t>
            </a:r>
            <a:r>
              <a:rPr lang="cs-CZ" sz="2100" dirty="0"/>
              <a:t>, 2006) </a:t>
            </a:r>
          </a:p>
          <a:p>
            <a:r>
              <a:rPr lang="cs-CZ" sz="2100" dirty="0"/>
              <a:t>nejedná se uzavřený, rigidní systém – hledání nových spojitostí, vzorců a schémat</a:t>
            </a:r>
          </a:p>
          <a:p>
            <a:r>
              <a:rPr lang="cs-CZ" sz="2100" dirty="0"/>
              <a:t>nutnost kriticky přistupovat k sesbíraným datům i vlastním zjištěním a závěrům</a:t>
            </a:r>
          </a:p>
        </p:txBody>
      </p:sp>
    </p:spTree>
    <p:extLst>
      <p:ext uri="{BB962C8B-B14F-4D97-AF65-F5344CB8AC3E}">
        <p14:creationId xmlns:p14="http://schemas.microsoft.com/office/powerpoint/2010/main" val="4257751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4447CF-9810-451A-5BB7-B32EDA45B301}"/>
              </a:ext>
            </a:extLst>
          </p:cNvPr>
          <p:cNvSpPr>
            <a:spLocks noGrp="1"/>
          </p:cNvSpPr>
          <p:nvPr>
            <p:ph type="title"/>
          </p:nvPr>
        </p:nvSpPr>
        <p:spPr/>
        <p:txBody>
          <a:bodyPr/>
          <a:lstStyle/>
          <a:p>
            <a:r>
              <a:rPr lang="cs-CZ" dirty="0"/>
              <a:t>Koncepty, kategorie, propozice </a:t>
            </a:r>
          </a:p>
        </p:txBody>
      </p:sp>
      <p:sp>
        <p:nvSpPr>
          <p:cNvPr id="3" name="Zástupný obsah 2">
            <a:extLst>
              <a:ext uri="{FF2B5EF4-FFF2-40B4-BE49-F238E27FC236}">
                <a16:creationId xmlns:a16="http://schemas.microsoft.com/office/drawing/2014/main" id="{FCBC21A1-7098-ECFE-9B36-29D5DCCBB502}"/>
              </a:ext>
            </a:extLst>
          </p:cNvPr>
          <p:cNvSpPr>
            <a:spLocks noGrp="1"/>
          </p:cNvSpPr>
          <p:nvPr>
            <p:ph idx="1"/>
          </p:nvPr>
        </p:nvSpPr>
        <p:spPr>
          <a:xfrm>
            <a:off x="457200" y="1429512"/>
            <a:ext cx="8229600" cy="4525963"/>
          </a:xfrm>
        </p:spPr>
        <p:txBody>
          <a:bodyPr>
            <a:normAutofit/>
          </a:bodyPr>
          <a:lstStyle/>
          <a:p>
            <a:r>
              <a:rPr lang="cs-CZ" sz="2800" b="1" dirty="0"/>
              <a:t>Koncepty</a:t>
            </a:r>
            <a:r>
              <a:rPr lang="cs-CZ" sz="2800" dirty="0"/>
              <a:t>: neboli pojmy, základní jednotky analýzy</a:t>
            </a:r>
          </a:p>
          <a:p>
            <a:r>
              <a:rPr lang="cs-CZ" sz="2800" b="1" dirty="0"/>
              <a:t>Kategorie</a:t>
            </a:r>
            <a:r>
              <a:rPr lang="cs-CZ" sz="2800" dirty="0"/>
              <a:t>: na vyšší, abstraktnější úrovni než koncepty</a:t>
            </a:r>
          </a:p>
          <a:p>
            <a:pPr lvl="1"/>
            <a:r>
              <a:rPr lang="cs-CZ" sz="2400" dirty="0"/>
              <a:t>Kategorizace = proces seskupování konceptů, které přísluší stejnému jevu</a:t>
            </a:r>
          </a:p>
          <a:p>
            <a:r>
              <a:rPr lang="cs-CZ" sz="2800" b="1" dirty="0"/>
              <a:t>Propozice</a:t>
            </a:r>
            <a:r>
              <a:rPr lang="cs-CZ" sz="2800" dirty="0"/>
              <a:t>: formulují zobecněné vztahy mezi kategorií a koncepty + mezi kategoriemi </a:t>
            </a:r>
          </a:p>
          <a:p>
            <a:pPr marL="0" indent="0">
              <a:buNone/>
            </a:pPr>
            <a:r>
              <a:rPr lang="cs-CZ" sz="2800" dirty="0">
                <a:sym typeface="Wingdings" pitchFamily="2" charset="2"/>
              </a:rPr>
              <a:t> analýza následně směřuje k identifikaci ústřední kategorie daného výzkumu </a:t>
            </a:r>
            <a:r>
              <a:rPr lang="cs-CZ" sz="2800" dirty="0"/>
              <a:t> </a:t>
            </a:r>
          </a:p>
        </p:txBody>
      </p:sp>
    </p:spTree>
    <p:extLst>
      <p:ext uri="{BB962C8B-B14F-4D97-AF65-F5344CB8AC3E}">
        <p14:creationId xmlns:p14="http://schemas.microsoft.com/office/powerpoint/2010/main" val="908129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E3C5C8-D710-A185-816F-45584E06CE3D}"/>
              </a:ext>
            </a:extLst>
          </p:cNvPr>
          <p:cNvSpPr>
            <a:spLocks noGrp="1"/>
          </p:cNvSpPr>
          <p:nvPr>
            <p:ph type="title"/>
          </p:nvPr>
        </p:nvSpPr>
        <p:spPr/>
        <p:txBody>
          <a:bodyPr>
            <a:normAutofit fontScale="90000"/>
          </a:bodyPr>
          <a:lstStyle/>
          <a:p>
            <a:r>
              <a:rPr lang="cs-CZ" dirty="0"/>
              <a:t>Postup zakotvené teorie (jednodušší) </a:t>
            </a:r>
          </a:p>
        </p:txBody>
      </p:sp>
      <p:sp>
        <p:nvSpPr>
          <p:cNvPr id="3" name="Zástupný obsah 2">
            <a:extLst>
              <a:ext uri="{FF2B5EF4-FFF2-40B4-BE49-F238E27FC236}">
                <a16:creationId xmlns:a16="http://schemas.microsoft.com/office/drawing/2014/main" id="{321431E6-26EC-CA21-698C-9F64A1EDDDCF}"/>
              </a:ext>
            </a:extLst>
          </p:cNvPr>
          <p:cNvSpPr>
            <a:spLocks noGrp="1"/>
          </p:cNvSpPr>
          <p:nvPr>
            <p:ph idx="1"/>
          </p:nvPr>
        </p:nvSpPr>
        <p:spPr/>
        <p:txBody>
          <a:bodyPr>
            <a:normAutofit/>
          </a:bodyPr>
          <a:lstStyle/>
          <a:p>
            <a:pPr marL="514350" indent="-514350">
              <a:buAutoNum type="arabicParenR"/>
            </a:pPr>
            <a:r>
              <a:rPr lang="cs-CZ" sz="2800" dirty="0"/>
              <a:t>Sběr dat, který směřuje k teoretické saturaci kódů.</a:t>
            </a:r>
          </a:p>
          <a:p>
            <a:pPr marL="514350" indent="-514350">
              <a:buAutoNum type="arabicParenR"/>
            </a:pPr>
            <a:r>
              <a:rPr lang="cs-CZ" sz="2800" dirty="0"/>
              <a:t>Kódování materiálu, který směřuje k vytvoření základních kategorií/proměnných budoucí teorie.</a:t>
            </a:r>
          </a:p>
          <a:p>
            <a:pPr marL="514350" indent="-514350">
              <a:buAutoNum type="arabicParenR"/>
            </a:pPr>
            <a:r>
              <a:rPr lang="cs-CZ" sz="2800" dirty="0"/>
              <a:t>Konstruování teorie jako sady tvrzení o vztazích mezi kategoriemi. </a:t>
            </a:r>
          </a:p>
          <a:p>
            <a:pPr marL="0" indent="0" algn="r">
              <a:buNone/>
            </a:pPr>
            <a:r>
              <a:rPr lang="cs-CZ" sz="2000" dirty="0"/>
              <a:t>(</a:t>
            </a:r>
            <a:r>
              <a:rPr lang="cs-CZ" sz="2000" dirty="0" err="1"/>
              <a:t>Šeďová</a:t>
            </a:r>
            <a:r>
              <a:rPr lang="cs-CZ" sz="2000" dirty="0"/>
              <a:t>, 2007)</a:t>
            </a:r>
          </a:p>
        </p:txBody>
      </p:sp>
    </p:spTree>
    <p:extLst>
      <p:ext uri="{BB962C8B-B14F-4D97-AF65-F5344CB8AC3E}">
        <p14:creationId xmlns:p14="http://schemas.microsoft.com/office/powerpoint/2010/main" val="2064873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6172B1-AAF1-456F-701D-46295E215A17}"/>
              </a:ext>
            </a:extLst>
          </p:cNvPr>
          <p:cNvSpPr>
            <a:spLocks noGrp="1"/>
          </p:cNvSpPr>
          <p:nvPr>
            <p:ph type="title"/>
          </p:nvPr>
        </p:nvSpPr>
        <p:spPr/>
        <p:txBody>
          <a:bodyPr/>
          <a:lstStyle/>
          <a:p>
            <a:r>
              <a:rPr lang="cs-CZ" dirty="0"/>
              <a:t>Aplikace metody</a:t>
            </a:r>
          </a:p>
        </p:txBody>
      </p:sp>
      <p:sp>
        <p:nvSpPr>
          <p:cNvPr id="3" name="Zástupný obsah 2">
            <a:extLst>
              <a:ext uri="{FF2B5EF4-FFF2-40B4-BE49-F238E27FC236}">
                <a16:creationId xmlns:a16="http://schemas.microsoft.com/office/drawing/2014/main" id="{B5A9F902-23A5-6090-0218-54853C278352}"/>
              </a:ext>
            </a:extLst>
          </p:cNvPr>
          <p:cNvSpPr>
            <a:spLocks noGrp="1"/>
          </p:cNvSpPr>
          <p:nvPr>
            <p:ph idx="1"/>
          </p:nvPr>
        </p:nvSpPr>
        <p:spPr>
          <a:xfrm>
            <a:off x="457200" y="1484784"/>
            <a:ext cx="8229600" cy="4525963"/>
          </a:xfrm>
        </p:spPr>
        <p:txBody>
          <a:bodyPr>
            <a:normAutofit/>
          </a:bodyPr>
          <a:lstStyle/>
          <a:p>
            <a:pPr marL="0" indent="0">
              <a:buNone/>
            </a:pPr>
            <a:r>
              <a:rPr lang="cs-CZ" sz="2200" dirty="0"/>
              <a:t>= </a:t>
            </a:r>
            <a:r>
              <a:rPr lang="cs-CZ" sz="2200" dirty="0" err="1"/>
              <a:t>grounded</a:t>
            </a:r>
            <a:r>
              <a:rPr lang="cs-CZ" sz="2200" dirty="0"/>
              <a:t> </a:t>
            </a:r>
            <a:r>
              <a:rPr lang="cs-CZ" sz="2200" dirty="0" err="1"/>
              <a:t>theory</a:t>
            </a:r>
            <a:r>
              <a:rPr lang="cs-CZ" sz="2200" dirty="0"/>
              <a:t> (GT) jako metoda nepřetržitého porovnávání</a:t>
            </a:r>
          </a:p>
          <a:p>
            <a:pPr marL="514350" indent="-514350">
              <a:buAutoNum type="arabicParenR"/>
            </a:pPr>
            <a:r>
              <a:rPr lang="cs-CZ" sz="2200" dirty="0"/>
              <a:t>pokládáme VO (většinou výrok identifikující zkoumaný jev), na začátku může být širší, během procesu dochází k zužování, konkretizování</a:t>
            </a:r>
          </a:p>
          <a:p>
            <a:pPr marL="514350" indent="-514350">
              <a:buAutoNum type="arabicParenR"/>
            </a:pPr>
            <a:r>
              <a:rPr lang="cs-CZ" sz="2200" dirty="0"/>
              <a:t>sbíráme data, ze kterých postupně začínáme identifikovat teoretické koncepty </a:t>
            </a:r>
          </a:p>
          <a:p>
            <a:pPr lvl="1"/>
            <a:r>
              <a:rPr lang="cs-CZ" sz="2000" dirty="0"/>
              <a:t>sběr dat = pomocí standardních technik (rozhovory, pozorování, </a:t>
            </a:r>
            <a:r>
              <a:rPr lang="cs-CZ" sz="2000" dirty="0" err="1"/>
              <a:t>focus</a:t>
            </a:r>
            <a:r>
              <a:rPr lang="cs-CZ" sz="2000" dirty="0"/>
              <a:t> </a:t>
            </a:r>
            <a:r>
              <a:rPr lang="cs-CZ" sz="2000" dirty="0" err="1"/>
              <a:t>groups</a:t>
            </a:r>
            <a:r>
              <a:rPr lang="cs-CZ" sz="2000" dirty="0"/>
              <a:t> apod.)</a:t>
            </a:r>
            <a:endParaRPr lang="cs-CZ" sz="2000" dirty="0">
              <a:sym typeface="Wingdings" pitchFamily="2" charset="2"/>
            </a:endParaRPr>
          </a:p>
          <a:p>
            <a:pPr marL="514350" indent="-514350">
              <a:buAutoNum type="arabicParenR"/>
            </a:pPr>
            <a:r>
              <a:rPr lang="cs-CZ" sz="2200" dirty="0">
                <a:sym typeface="Wingdings" pitchFamily="2" charset="2"/>
              </a:rPr>
              <a:t>kódování </a:t>
            </a:r>
            <a:endParaRPr lang="cs-CZ" sz="2200" dirty="0"/>
          </a:p>
          <a:p>
            <a:pPr marL="857250" lvl="1" indent="-457200">
              <a:buFontTx/>
              <a:buChar char="-"/>
            </a:pPr>
            <a:r>
              <a:rPr lang="cs-CZ" sz="2200" dirty="0"/>
              <a:t>shromážděná data se procházejí neustále, dokud nedojde </a:t>
            </a:r>
            <a:br>
              <a:rPr lang="cs-CZ" sz="2200" dirty="0"/>
            </a:br>
            <a:r>
              <a:rPr lang="cs-CZ" sz="2200" dirty="0"/>
              <a:t>k teoretické nasycenosti</a:t>
            </a:r>
          </a:p>
          <a:p>
            <a:endParaRPr lang="cs-CZ" sz="2000" dirty="0"/>
          </a:p>
        </p:txBody>
      </p:sp>
    </p:spTree>
    <p:extLst>
      <p:ext uri="{BB962C8B-B14F-4D97-AF65-F5344CB8AC3E}">
        <p14:creationId xmlns:p14="http://schemas.microsoft.com/office/powerpoint/2010/main" val="2658028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05928D-1D8F-CD8B-C7B8-E4B16BAF11CE}"/>
              </a:ext>
            </a:extLst>
          </p:cNvPr>
          <p:cNvSpPr>
            <a:spLocks noGrp="1"/>
          </p:cNvSpPr>
          <p:nvPr>
            <p:ph type="title"/>
          </p:nvPr>
        </p:nvSpPr>
        <p:spPr/>
        <p:txBody>
          <a:bodyPr/>
          <a:lstStyle/>
          <a:p>
            <a:r>
              <a:rPr lang="cs-CZ" dirty="0"/>
              <a:t>S teorií, nebo bez?</a:t>
            </a:r>
          </a:p>
        </p:txBody>
      </p:sp>
      <p:sp>
        <p:nvSpPr>
          <p:cNvPr id="3" name="Zástupný obsah 2">
            <a:extLst>
              <a:ext uri="{FF2B5EF4-FFF2-40B4-BE49-F238E27FC236}">
                <a16:creationId xmlns:a16="http://schemas.microsoft.com/office/drawing/2014/main" id="{A4C90CC3-BC57-D67F-1F88-7D3299C2630B}"/>
              </a:ext>
            </a:extLst>
          </p:cNvPr>
          <p:cNvSpPr>
            <a:spLocks noGrp="1"/>
          </p:cNvSpPr>
          <p:nvPr>
            <p:ph idx="1"/>
          </p:nvPr>
        </p:nvSpPr>
        <p:spPr/>
        <p:txBody>
          <a:bodyPr>
            <a:normAutofit/>
          </a:bodyPr>
          <a:lstStyle/>
          <a:p>
            <a:r>
              <a:rPr lang="cs-CZ" sz="2800" dirty="0"/>
              <a:t>Glaser a </a:t>
            </a:r>
            <a:r>
              <a:rPr lang="cs-CZ" sz="2800" dirty="0" err="1"/>
              <a:t>Holton</a:t>
            </a:r>
            <a:r>
              <a:rPr lang="cs-CZ" sz="2800" dirty="0"/>
              <a:t> (2004): GT by se měla vyhýbat ovlivnění způsobeném rozsáhlou teoretickou rešerší </a:t>
            </a:r>
          </a:p>
          <a:p>
            <a:pPr lvl="1"/>
            <a:r>
              <a:rPr lang="cs-CZ" sz="2400" dirty="0"/>
              <a:t>přehnané studium literatury může omezit schopnost formulace nových, neotřelých teorií</a:t>
            </a:r>
          </a:p>
          <a:p>
            <a:r>
              <a:rPr lang="cs-CZ" sz="2800" dirty="0"/>
              <a:t>Strauss a </a:t>
            </a:r>
            <a:r>
              <a:rPr lang="cs-CZ" sz="2800" dirty="0" err="1"/>
              <a:t>Corbin</a:t>
            </a:r>
            <a:r>
              <a:rPr lang="cs-CZ" sz="2800" dirty="0"/>
              <a:t> (1990) připouštějí obeznámenost vědce s odbornou literaturou</a:t>
            </a:r>
          </a:p>
          <a:p>
            <a:pPr lvl="1"/>
            <a:r>
              <a:rPr lang="cs-CZ" sz="2400" dirty="0"/>
              <a:t>i informovaný vědec může k analýze a formulování teorie přistoupit kreativně, otevřeně </a:t>
            </a:r>
          </a:p>
        </p:txBody>
      </p:sp>
    </p:spTree>
    <p:extLst>
      <p:ext uri="{BB962C8B-B14F-4D97-AF65-F5344CB8AC3E}">
        <p14:creationId xmlns:p14="http://schemas.microsoft.com/office/powerpoint/2010/main" val="1911309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24DC37-8E25-BF96-CAF2-8A3F85446AD0}"/>
              </a:ext>
            </a:extLst>
          </p:cNvPr>
          <p:cNvSpPr>
            <a:spLocks noGrp="1"/>
          </p:cNvSpPr>
          <p:nvPr>
            <p:ph type="title"/>
          </p:nvPr>
        </p:nvSpPr>
        <p:spPr/>
        <p:txBody>
          <a:bodyPr/>
          <a:lstStyle/>
          <a:p>
            <a:r>
              <a:rPr lang="cs-CZ" dirty="0"/>
              <a:t>Zpracování dat</a:t>
            </a:r>
          </a:p>
        </p:txBody>
      </p:sp>
      <p:sp>
        <p:nvSpPr>
          <p:cNvPr id="3" name="Zástupný obsah 2">
            <a:extLst>
              <a:ext uri="{FF2B5EF4-FFF2-40B4-BE49-F238E27FC236}">
                <a16:creationId xmlns:a16="http://schemas.microsoft.com/office/drawing/2014/main" id="{3D13DAA3-260A-AF84-F6B4-742258E9B02E}"/>
              </a:ext>
            </a:extLst>
          </p:cNvPr>
          <p:cNvSpPr>
            <a:spLocks noGrp="1"/>
          </p:cNvSpPr>
          <p:nvPr>
            <p:ph idx="1"/>
          </p:nvPr>
        </p:nvSpPr>
        <p:spPr/>
        <p:txBody>
          <a:bodyPr>
            <a:normAutofit/>
          </a:bodyPr>
          <a:lstStyle/>
          <a:p>
            <a:r>
              <a:rPr lang="cs-CZ" sz="2800" dirty="0"/>
              <a:t>návody pro postup analýzy kvalitativních dat jsou relativně obecné</a:t>
            </a:r>
          </a:p>
          <a:p>
            <a:r>
              <a:rPr lang="cs-CZ" sz="2800" dirty="0"/>
              <a:t>práce s daty zahrnuje opakované procházení, pročítání, seskupování, třídění, promýšlení … </a:t>
            </a:r>
            <a:br>
              <a:rPr lang="cs-CZ" sz="2800" dirty="0"/>
            </a:br>
            <a:r>
              <a:rPr lang="cs-CZ" sz="2800" dirty="0"/>
              <a:t>s cílem odhalit významy, struktury </a:t>
            </a:r>
            <a:r>
              <a:rPr lang="cs-CZ" sz="2800" dirty="0">
                <a:sym typeface="Wingdings" pitchFamily="2" charset="2"/>
              </a:rPr>
              <a:t> formulovat nové poznatky</a:t>
            </a:r>
            <a:endParaRPr lang="cs-CZ" sz="2800" dirty="0"/>
          </a:p>
          <a:p>
            <a:r>
              <a:rPr lang="cs-CZ" sz="2800" dirty="0"/>
              <a:t>dva hlavní kroky: </a:t>
            </a:r>
            <a:r>
              <a:rPr lang="cs-CZ" sz="2800" b="1" dirty="0"/>
              <a:t>analýza</a:t>
            </a:r>
            <a:r>
              <a:rPr lang="cs-CZ" sz="2800" dirty="0"/>
              <a:t>, </a:t>
            </a:r>
            <a:r>
              <a:rPr lang="cs-CZ" sz="2800" b="1" dirty="0"/>
              <a:t>interpretace </a:t>
            </a:r>
          </a:p>
        </p:txBody>
      </p:sp>
    </p:spTree>
    <p:extLst>
      <p:ext uri="{BB962C8B-B14F-4D97-AF65-F5344CB8AC3E}">
        <p14:creationId xmlns:p14="http://schemas.microsoft.com/office/powerpoint/2010/main" val="21618935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43957A-97A7-E02F-8748-AC286C5A3C9B}"/>
              </a:ext>
            </a:extLst>
          </p:cNvPr>
          <p:cNvSpPr>
            <a:spLocks noGrp="1"/>
          </p:cNvSpPr>
          <p:nvPr>
            <p:ph type="title"/>
          </p:nvPr>
        </p:nvSpPr>
        <p:spPr/>
        <p:txBody>
          <a:bodyPr/>
          <a:lstStyle/>
          <a:p>
            <a:r>
              <a:rPr lang="cs-CZ" dirty="0"/>
              <a:t>Kódování</a:t>
            </a:r>
          </a:p>
        </p:txBody>
      </p:sp>
      <p:sp>
        <p:nvSpPr>
          <p:cNvPr id="3" name="Zástupný obsah 2">
            <a:extLst>
              <a:ext uri="{FF2B5EF4-FFF2-40B4-BE49-F238E27FC236}">
                <a16:creationId xmlns:a16="http://schemas.microsoft.com/office/drawing/2014/main" id="{44139087-57A8-369D-68C4-EF1191F5D928}"/>
              </a:ext>
            </a:extLst>
          </p:cNvPr>
          <p:cNvSpPr>
            <a:spLocks noGrp="1"/>
          </p:cNvSpPr>
          <p:nvPr>
            <p:ph idx="1"/>
          </p:nvPr>
        </p:nvSpPr>
        <p:spPr/>
        <p:txBody>
          <a:bodyPr>
            <a:normAutofit/>
          </a:bodyPr>
          <a:lstStyle/>
          <a:p>
            <a:r>
              <a:rPr lang="cs-CZ" sz="2800" dirty="0"/>
              <a:t>klíčový proces v GT, základní analytická technika, jádro </a:t>
            </a:r>
          </a:p>
          <a:p>
            <a:r>
              <a:rPr lang="cs-CZ" sz="2800" dirty="0"/>
              <a:t>rozdělení dat na jednotlivé části</a:t>
            </a:r>
          </a:p>
          <a:p>
            <a:r>
              <a:rPr lang="cs-CZ" sz="2800" dirty="0"/>
              <a:t>substantivní a teoretické (Glaser) </a:t>
            </a:r>
            <a:br>
              <a:rPr lang="cs-CZ" sz="2800" dirty="0"/>
            </a:br>
            <a:r>
              <a:rPr lang="cs-CZ" sz="2800" dirty="0"/>
              <a:t>X </a:t>
            </a:r>
            <a:r>
              <a:rPr lang="cs-CZ" sz="2800" b="1" dirty="0"/>
              <a:t>otevřené, axiální, selektivní</a:t>
            </a:r>
            <a:r>
              <a:rPr lang="cs-CZ" sz="2800" dirty="0"/>
              <a:t> (Strauss a </a:t>
            </a:r>
            <a:r>
              <a:rPr lang="cs-CZ" sz="2800" dirty="0" err="1"/>
              <a:t>Corbin</a:t>
            </a:r>
            <a:r>
              <a:rPr lang="cs-CZ" sz="2800" dirty="0"/>
              <a:t>) </a:t>
            </a:r>
          </a:p>
          <a:p>
            <a:pPr marL="0" indent="0">
              <a:buNone/>
            </a:pPr>
            <a:r>
              <a:rPr lang="cs-CZ" sz="2800" dirty="0">
                <a:sym typeface="Wingdings" pitchFamily="2" charset="2"/>
              </a:rPr>
              <a:t> základ totožný, tedy první fáze otevřeného kódování, které produkuje označení/“nálepky“ </a:t>
            </a:r>
            <a:br>
              <a:rPr lang="cs-CZ" sz="2800" dirty="0">
                <a:sym typeface="Wingdings" pitchFamily="2" charset="2"/>
              </a:rPr>
            </a:br>
            <a:r>
              <a:rPr lang="cs-CZ" sz="2800" dirty="0">
                <a:sym typeface="Wingdings" pitchFamily="2" charset="2"/>
              </a:rPr>
              <a:t>pro různé pasáže materiálu  </a:t>
            </a:r>
          </a:p>
          <a:p>
            <a:pPr marL="0" indent="0">
              <a:buNone/>
            </a:pPr>
            <a:endParaRPr lang="cs-CZ" sz="2800" dirty="0"/>
          </a:p>
        </p:txBody>
      </p:sp>
    </p:spTree>
    <p:extLst>
      <p:ext uri="{BB962C8B-B14F-4D97-AF65-F5344CB8AC3E}">
        <p14:creationId xmlns:p14="http://schemas.microsoft.com/office/powerpoint/2010/main" val="2236586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44F562-9B88-7459-99FC-F4C6CC720E66}"/>
              </a:ext>
            </a:extLst>
          </p:cNvPr>
          <p:cNvSpPr>
            <a:spLocks noGrp="1"/>
          </p:cNvSpPr>
          <p:nvPr>
            <p:ph type="title"/>
          </p:nvPr>
        </p:nvSpPr>
        <p:spPr/>
        <p:txBody>
          <a:bodyPr/>
          <a:lstStyle/>
          <a:p>
            <a:r>
              <a:rPr lang="cs-CZ" dirty="0"/>
              <a:t>Otevřené kódování</a:t>
            </a:r>
          </a:p>
        </p:txBody>
      </p:sp>
      <p:sp>
        <p:nvSpPr>
          <p:cNvPr id="3" name="Zástupný obsah 2">
            <a:extLst>
              <a:ext uri="{FF2B5EF4-FFF2-40B4-BE49-F238E27FC236}">
                <a16:creationId xmlns:a16="http://schemas.microsoft.com/office/drawing/2014/main" id="{4FD91B97-06FC-63AF-D154-14342894E84D}"/>
              </a:ext>
            </a:extLst>
          </p:cNvPr>
          <p:cNvSpPr>
            <a:spLocks noGrp="1"/>
          </p:cNvSpPr>
          <p:nvPr>
            <p:ph idx="1"/>
          </p:nvPr>
        </p:nvSpPr>
        <p:spPr/>
        <p:txBody>
          <a:bodyPr>
            <a:normAutofit/>
          </a:bodyPr>
          <a:lstStyle/>
          <a:p>
            <a:r>
              <a:rPr lang="cs-CZ" sz="2800" dirty="0"/>
              <a:t>označování a kategorizace pojmů </a:t>
            </a:r>
          </a:p>
          <a:p>
            <a:r>
              <a:rPr lang="cs-CZ" sz="2800" dirty="0"/>
              <a:t>rozebíráme data na samostatné části, pečlivě studujeme, porovnáváme podobnosti a rozdíly</a:t>
            </a:r>
          </a:p>
          <a:p>
            <a:r>
              <a:rPr lang="cs-CZ" sz="2800" dirty="0"/>
              <a:t>kategorizujeme (podstatná) témata</a:t>
            </a:r>
          </a:p>
          <a:p>
            <a:r>
              <a:rPr lang="cs-CZ" sz="2800" dirty="0"/>
              <a:t>pro názvy kódů používáme různé termíny a označení (chytlavá slova = in </a:t>
            </a:r>
            <a:r>
              <a:rPr lang="cs-CZ" sz="2800" dirty="0" err="1"/>
              <a:t>vivo</a:t>
            </a:r>
            <a:r>
              <a:rPr lang="cs-CZ" sz="2800" dirty="0"/>
              <a:t> kódy)</a:t>
            </a:r>
          </a:p>
          <a:p>
            <a:r>
              <a:rPr lang="cs-CZ" sz="2800" dirty="0"/>
              <a:t>zvolená označení jasně a jednoduše zobecňují, co je obsahem daných pasáží  </a:t>
            </a:r>
          </a:p>
        </p:txBody>
      </p:sp>
    </p:spTree>
    <p:extLst>
      <p:ext uri="{BB962C8B-B14F-4D97-AF65-F5344CB8AC3E}">
        <p14:creationId xmlns:p14="http://schemas.microsoft.com/office/powerpoint/2010/main" val="3486875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2DC827-1E3E-4C2C-8936-6685FD7959C8}"/>
              </a:ext>
            </a:extLst>
          </p:cNvPr>
          <p:cNvSpPr>
            <a:spLocks noGrp="1"/>
          </p:cNvSpPr>
          <p:nvPr>
            <p:ph type="title"/>
          </p:nvPr>
        </p:nvSpPr>
        <p:spPr/>
        <p:txBody>
          <a:bodyPr/>
          <a:lstStyle/>
          <a:p>
            <a:r>
              <a:rPr lang="cs-CZ" dirty="0"/>
              <a:t>Axiální kódování</a:t>
            </a:r>
          </a:p>
        </p:txBody>
      </p:sp>
      <p:sp>
        <p:nvSpPr>
          <p:cNvPr id="3" name="Zástupný obsah 2">
            <a:extLst>
              <a:ext uri="{FF2B5EF4-FFF2-40B4-BE49-F238E27FC236}">
                <a16:creationId xmlns:a16="http://schemas.microsoft.com/office/drawing/2014/main" id="{23939A14-2B4A-6A85-1C7B-F4D2B7774942}"/>
              </a:ext>
            </a:extLst>
          </p:cNvPr>
          <p:cNvSpPr>
            <a:spLocks noGrp="1"/>
          </p:cNvSpPr>
          <p:nvPr>
            <p:ph idx="1"/>
          </p:nvPr>
        </p:nvSpPr>
        <p:spPr/>
        <p:txBody>
          <a:bodyPr>
            <a:normAutofit/>
          </a:bodyPr>
          <a:lstStyle/>
          <a:p>
            <a:r>
              <a:rPr lang="cs-CZ" sz="2400" dirty="0"/>
              <a:t>po otevřeném kódování znovu uspořádáváme data novým způsobem – vzájemně propojujeme kategorie tak, aby vzniklo schéma, v rámci kterého identifikujeme vztahy mezi kategoriemi</a:t>
            </a:r>
          </a:p>
          <a:p>
            <a:r>
              <a:rPr lang="cs-CZ" sz="2400" dirty="0"/>
              <a:t>všímání si opakování, podobností či rozdílností </a:t>
            </a:r>
          </a:p>
          <a:p>
            <a:r>
              <a:rPr lang="cs-CZ" sz="2400" dirty="0"/>
              <a:t>pátráme po důvodech, hledáme dílčí souvislosti, zamýšlíme se nad dalšími propojeními kategorií, případně reformulujeme </a:t>
            </a:r>
          </a:p>
          <a:p>
            <a:r>
              <a:rPr lang="cs-CZ" sz="2400" dirty="0"/>
              <a:t>analytické softwary: </a:t>
            </a:r>
            <a:r>
              <a:rPr lang="cs-CZ" sz="2400" dirty="0">
                <a:hlinkClick r:id="rId2"/>
              </a:rPr>
              <a:t>MAXQDA</a:t>
            </a:r>
            <a:r>
              <a:rPr lang="cs-CZ" sz="2400" dirty="0"/>
              <a:t>,</a:t>
            </a:r>
            <a:r>
              <a:rPr lang="cs-CZ" sz="2400" dirty="0">
                <a:hlinkClick r:id="rId3"/>
              </a:rPr>
              <a:t> Atlas.ti</a:t>
            </a:r>
            <a:r>
              <a:rPr lang="cs-CZ" sz="2400" dirty="0"/>
              <a:t>, </a:t>
            </a:r>
            <a:r>
              <a:rPr lang="cs-CZ" sz="2400" dirty="0">
                <a:hlinkClick r:id="rId4"/>
              </a:rPr>
              <a:t>NVivo</a:t>
            </a:r>
            <a:endParaRPr lang="cs-CZ" sz="2400" dirty="0"/>
          </a:p>
        </p:txBody>
      </p:sp>
    </p:spTree>
    <p:extLst>
      <p:ext uri="{BB962C8B-B14F-4D97-AF65-F5344CB8AC3E}">
        <p14:creationId xmlns:p14="http://schemas.microsoft.com/office/powerpoint/2010/main" val="3064609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FCC1C6-FDC6-C397-2092-BD711B59CBC7}"/>
              </a:ext>
            </a:extLst>
          </p:cNvPr>
          <p:cNvSpPr>
            <a:spLocks noGrp="1"/>
          </p:cNvSpPr>
          <p:nvPr>
            <p:ph type="title"/>
          </p:nvPr>
        </p:nvSpPr>
        <p:spPr/>
        <p:txBody>
          <a:bodyPr/>
          <a:lstStyle/>
          <a:p>
            <a:r>
              <a:rPr lang="cs-CZ" dirty="0"/>
              <a:t>MAXQDA</a:t>
            </a:r>
          </a:p>
        </p:txBody>
      </p:sp>
      <p:pic>
        <p:nvPicPr>
          <p:cNvPr id="13" name="Zástupný obsah 12">
            <a:extLst>
              <a:ext uri="{FF2B5EF4-FFF2-40B4-BE49-F238E27FC236}">
                <a16:creationId xmlns:a16="http://schemas.microsoft.com/office/drawing/2014/main" id="{D2BD9D77-114D-D0AB-F040-ED5BB948F4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96752"/>
            <a:ext cx="9137113" cy="5256584"/>
          </a:xfrm>
        </p:spPr>
      </p:pic>
      <p:sp>
        <p:nvSpPr>
          <p:cNvPr id="14" name="Obdélník 13">
            <a:extLst>
              <a:ext uri="{FF2B5EF4-FFF2-40B4-BE49-F238E27FC236}">
                <a16:creationId xmlns:a16="http://schemas.microsoft.com/office/drawing/2014/main" id="{F473CE8B-DF26-5575-1E0C-A278DE0091E1}"/>
              </a:ext>
            </a:extLst>
          </p:cNvPr>
          <p:cNvSpPr/>
          <p:nvPr/>
        </p:nvSpPr>
        <p:spPr>
          <a:xfrm>
            <a:off x="4427984" y="4293096"/>
            <a:ext cx="648072" cy="7200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cs-CZ"/>
          </a:p>
        </p:txBody>
      </p:sp>
      <p:sp>
        <p:nvSpPr>
          <p:cNvPr id="15" name="Obdélník 14">
            <a:extLst>
              <a:ext uri="{FF2B5EF4-FFF2-40B4-BE49-F238E27FC236}">
                <a16:creationId xmlns:a16="http://schemas.microsoft.com/office/drawing/2014/main" id="{C7A51592-9536-ADA9-23EE-632E6F966F92}"/>
              </a:ext>
            </a:extLst>
          </p:cNvPr>
          <p:cNvSpPr/>
          <p:nvPr/>
        </p:nvSpPr>
        <p:spPr>
          <a:xfrm>
            <a:off x="4427984" y="5687578"/>
            <a:ext cx="648072" cy="7200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cs-CZ"/>
          </a:p>
        </p:txBody>
      </p:sp>
      <p:sp>
        <p:nvSpPr>
          <p:cNvPr id="16" name="Obdélník 15">
            <a:extLst>
              <a:ext uri="{FF2B5EF4-FFF2-40B4-BE49-F238E27FC236}">
                <a16:creationId xmlns:a16="http://schemas.microsoft.com/office/drawing/2014/main" id="{C901B1B4-310C-E699-D82A-967F624810E5}"/>
              </a:ext>
            </a:extLst>
          </p:cNvPr>
          <p:cNvSpPr/>
          <p:nvPr/>
        </p:nvSpPr>
        <p:spPr>
          <a:xfrm>
            <a:off x="4427984" y="2528900"/>
            <a:ext cx="648072" cy="7200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cs-CZ"/>
          </a:p>
        </p:txBody>
      </p:sp>
      <p:sp>
        <p:nvSpPr>
          <p:cNvPr id="17" name="Obdélník 16">
            <a:extLst>
              <a:ext uri="{FF2B5EF4-FFF2-40B4-BE49-F238E27FC236}">
                <a16:creationId xmlns:a16="http://schemas.microsoft.com/office/drawing/2014/main" id="{5735C5DA-A983-F630-1CC0-125770729694}"/>
              </a:ext>
            </a:extLst>
          </p:cNvPr>
          <p:cNvSpPr/>
          <p:nvPr/>
        </p:nvSpPr>
        <p:spPr>
          <a:xfrm>
            <a:off x="755576" y="2453898"/>
            <a:ext cx="504056" cy="7200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cs-CZ"/>
          </a:p>
        </p:txBody>
      </p:sp>
      <p:sp>
        <p:nvSpPr>
          <p:cNvPr id="18" name="Obdélník 17">
            <a:extLst>
              <a:ext uri="{FF2B5EF4-FFF2-40B4-BE49-F238E27FC236}">
                <a16:creationId xmlns:a16="http://schemas.microsoft.com/office/drawing/2014/main" id="{EB9E43C0-91FE-20C7-1CB2-9F361AEC042A}"/>
              </a:ext>
            </a:extLst>
          </p:cNvPr>
          <p:cNvSpPr/>
          <p:nvPr/>
        </p:nvSpPr>
        <p:spPr>
          <a:xfrm>
            <a:off x="736340" y="2564904"/>
            <a:ext cx="504056" cy="7200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cs-CZ"/>
          </a:p>
        </p:txBody>
      </p:sp>
      <p:sp>
        <p:nvSpPr>
          <p:cNvPr id="19" name="Obdélník 18">
            <a:extLst>
              <a:ext uri="{FF2B5EF4-FFF2-40B4-BE49-F238E27FC236}">
                <a16:creationId xmlns:a16="http://schemas.microsoft.com/office/drawing/2014/main" id="{D95E1690-547A-CAEF-F8CB-25CE33C78456}"/>
              </a:ext>
            </a:extLst>
          </p:cNvPr>
          <p:cNvSpPr/>
          <p:nvPr/>
        </p:nvSpPr>
        <p:spPr>
          <a:xfrm>
            <a:off x="718357" y="2708920"/>
            <a:ext cx="504056" cy="7200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cs-CZ"/>
          </a:p>
        </p:txBody>
      </p:sp>
      <p:sp>
        <p:nvSpPr>
          <p:cNvPr id="20" name="Obdélník 19">
            <a:extLst>
              <a:ext uri="{FF2B5EF4-FFF2-40B4-BE49-F238E27FC236}">
                <a16:creationId xmlns:a16="http://schemas.microsoft.com/office/drawing/2014/main" id="{C8355F2E-7414-1466-ED11-B665385A5DEB}"/>
              </a:ext>
            </a:extLst>
          </p:cNvPr>
          <p:cNvSpPr/>
          <p:nvPr/>
        </p:nvSpPr>
        <p:spPr>
          <a:xfrm>
            <a:off x="718357" y="2819363"/>
            <a:ext cx="504056" cy="7200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cs-CZ"/>
          </a:p>
        </p:txBody>
      </p:sp>
      <p:sp>
        <p:nvSpPr>
          <p:cNvPr id="21" name="Obdélník 20">
            <a:extLst>
              <a:ext uri="{FF2B5EF4-FFF2-40B4-BE49-F238E27FC236}">
                <a16:creationId xmlns:a16="http://schemas.microsoft.com/office/drawing/2014/main" id="{C310D7DD-416D-D767-6382-53FA0DB1329F}"/>
              </a:ext>
            </a:extLst>
          </p:cNvPr>
          <p:cNvSpPr/>
          <p:nvPr/>
        </p:nvSpPr>
        <p:spPr>
          <a:xfrm>
            <a:off x="690849" y="2961308"/>
            <a:ext cx="504056" cy="7200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cs-CZ"/>
          </a:p>
        </p:txBody>
      </p:sp>
      <p:sp>
        <p:nvSpPr>
          <p:cNvPr id="22" name="Obdélník 21">
            <a:extLst>
              <a:ext uri="{FF2B5EF4-FFF2-40B4-BE49-F238E27FC236}">
                <a16:creationId xmlns:a16="http://schemas.microsoft.com/office/drawing/2014/main" id="{CFD60273-75EB-EC69-1EF9-CDC49FC42750}"/>
              </a:ext>
            </a:extLst>
          </p:cNvPr>
          <p:cNvSpPr/>
          <p:nvPr/>
        </p:nvSpPr>
        <p:spPr>
          <a:xfrm>
            <a:off x="690849" y="3091645"/>
            <a:ext cx="504056" cy="7200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cs-CZ"/>
          </a:p>
        </p:txBody>
      </p:sp>
      <p:sp>
        <p:nvSpPr>
          <p:cNvPr id="23" name="Obdélník 22">
            <a:extLst>
              <a:ext uri="{FF2B5EF4-FFF2-40B4-BE49-F238E27FC236}">
                <a16:creationId xmlns:a16="http://schemas.microsoft.com/office/drawing/2014/main" id="{71E52B29-BE34-24BE-7C61-4F82524D4E55}"/>
              </a:ext>
            </a:extLst>
          </p:cNvPr>
          <p:cNvSpPr/>
          <p:nvPr/>
        </p:nvSpPr>
        <p:spPr>
          <a:xfrm>
            <a:off x="683568" y="3217839"/>
            <a:ext cx="504056" cy="7200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cs-CZ"/>
          </a:p>
        </p:txBody>
      </p:sp>
      <p:sp>
        <p:nvSpPr>
          <p:cNvPr id="24" name="Obdélník 23">
            <a:extLst>
              <a:ext uri="{FF2B5EF4-FFF2-40B4-BE49-F238E27FC236}">
                <a16:creationId xmlns:a16="http://schemas.microsoft.com/office/drawing/2014/main" id="{EEFCB9EF-9634-5D69-C367-8AFF36A904FB}"/>
              </a:ext>
            </a:extLst>
          </p:cNvPr>
          <p:cNvSpPr/>
          <p:nvPr/>
        </p:nvSpPr>
        <p:spPr>
          <a:xfrm>
            <a:off x="667619" y="3344033"/>
            <a:ext cx="504056" cy="7200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cs-CZ"/>
          </a:p>
        </p:txBody>
      </p:sp>
      <p:sp>
        <p:nvSpPr>
          <p:cNvPr id="25" name="Obdélník 24">
            <a:extLst>
              <a:ext uri="{FF2B5EF4-FFF2-40B4-BE49-F238E27FC236}">
                <a16:creationId xmlns:a16="http://schemas.microsoft.com/office/drawing/2014/main" id="{F8D8D860-297A-EC4A-F853-3FBFC4A0B55C}"/>
              </a:ext>
            </a:extLst>
          </p:cNvPr>
          <p:cNvSpPr/>
          <p:nvPr/>
        </p:nvSpPr>
        <p:spPr>
          <a:xfrm>
            <a:off x="663279" y="3469204"/>
            <a:ext cx="504056" cy="7200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cs-CZ"/>
          </a:p>
        </p:txBody>
      </p:sp>
      <p:sp>
        <p:nvSpPr>
          <p:cNvPr id="26" name="Obdélník 25">
            <a:extLst>
              <a:ext uri="{FF2B5EF4-FFF2-40B4-BE49-F238E27FC236}">
                <a16:creationId xmlns:a16="http://schemas.microsoft.com/office/drawing/2014/main" id="{67268C8F-F9C2-8708-6A9F-4F25BAA23C32}"/>
              </a:ext>
            </a:extLst>
          </p:cNvPr>
          <p:cNvSpPr/>
          <p:nvPr/>
        </p:nvSpPr>
        <p:spPr>
          <a:xfrm>
            <a:off x="640087" y="3594375"/>
            <a:ext cx="504056" cy="7200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cs-CZ"/>
          </a:p>
        </p:txBody>
      </p:sp>
      <p:sp>
        <p:nvSpPr>
          <p:cNvPr id="27" name="Obdélník 26">
            <a:extLst>
              <a:ext uri="{FF2B5EF4-FFF2-40B4-BE49-F238E27FC236}">
                <a16:creationId xmlns:a16="http://schemas.microsoft.com/office/drawing/2014/main" id="{C2E88C30-2565-8C00-9ACC-DF6D5950F97B}"/>
              </a:ext>
            </a:extLst>
          </p:cNvPr>
          <p:cNvSpPr/>
          <p:nvPr/>
        </p:nvSpPr>
        <p:spPr>
          <a:xfrm>
            <a:off x="880544" y="3715837"/>
            <a:ext cx="504056" cy="7200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cs-CZ"/>
          </a:p>
        </p:txBody>
      </p:sp>
      <p:sp>
        <p:nvSpPr>
          <p:cNvPr id="28" name="Obdélník 27">
            <a:extLst>
              <a:ext uri="{FF2B5EF4-FFF2-40B4-BE49-F238E27FC236}">
                <a16:creationId xmlns:a16="http://schemas.microsoft.com/office/drawing/2014/main" id="{59B84ECF-0780-F56B-482D-3AA5210C8F98}"/>
              </a:ext>
            </a:extLst>
          </p:cNvPr>
          <p:cNvSpPr/>
          <p:nvPr/>
        </p:nvSpPr>
        <p:spPr>
          <a:xfrm>
            <a:off x="880544" y="3847374"/>
            <a:ext cx="504056" cy="7200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32044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F5A064-617E-B975-D7F7-F21066EF8294}"/>
              </a:ext>
            </a:extLst>
          </p:cNvPr>
          <p:cNvSpPr>
            <a:spLocks noGrp="1"/>
          </p:cNvSpPr>
          <p:nvPr>
            <p:ph type="title"/>
          </p:nvPr>
        </p:nvSpPr>
        <p:spPr/>
        <p:txBody>
          <a:bodyPr/>
          <a:lstStyle/>
          <a:p>
            <a:r>
              <a:rPr lang="cs-CZ" dirty="0"/>
              <a:t>Systém kódování</a:t>
            </a:r>
          </a:p>
        </p:txBody>
      </p:sp>
      <p:pic>
        <p:nvPicPr>
          <p:cNvPr id="4" name="Zástupný obsah 3">
            <a:extLst>
              <a:ext uri="{FF2B5EF4-FFF2-40B4-BE49-F238E27FC236}">
                <a16:creationId xmlns:a16="http://schemas.microsoft.com/office/drawing/2014/main" id="{F07A18C2-A2BB-45D6-479F-217F9C774E35}"/>
              </a:ext>
            </a:extLst>
          </p:cNvPr>
          <p:cNvPicPr>
            <a:picLocks noGrp="1" noChangeAspect="1"/>
          </p:cNvPicPr>
          <p:nvPr>
            <p:ph idx="1"/>
          </p:nvPr>
        </p:nvPicPr>
        <p:blipFill>
          <a:blip r:embed="rId2"/>
          <a:stretch>
            <a:fillRect/>
          </a:stretch>
        </p:blipFill>
        <p:spPr>
          <a:xfrm>
            <a:off x="251520" y="1417639"/>
            <a:ext cx="3774035" cy="4098778"/>
          </a:xfrm>
          <a:prstGeom prst="rect">
            <a:avLst/>
          </a:prstGeom>
        </p:spPr>
      </p:pic>
      <p:pic>
        <p:nvPicPr>
          <p:cNvPr id="5" name="Obrázek 4">
            <a:extLst>
              <a:ext uri="{FF2B5EF4-FFF2-40B4-BE49-F238E27FC236}">
                <a16:creationId xmlns:a16="http://schemas.microsoft.com/office/drawing/2014/main" id="{7F94FB21-553D-29B5-F3C1-0220139E8C01}"/>
              </a:ext>
            </a:extLst>
          </p:cNvPr>
          <p:cNvPicPr>
            <a:picLocks noChangeAspect="1"/>
          </p:cNvPicPr>
          <p:nvPr/>
        </p:nvPicPr>
        <p:blipFill>
          <a:blip r:embed="rId3"/>
          <a:stretch>
            <a:fillRect/>
          </a:stretch>
        </p:blipFill>
        <p:spPr>
          <a:xfrm>
            <a:off x="4283968" y="2324996"/>
            <a:ext cx="4742183" cy="3191421"/>
          </a:xfrm>
          <a:prstGeom prst="rect">
            <a:avLst/>
          </a:prstGeom>
        </p:spPr>
      </p:pic>
    </p:spTree>
    <p:extLst>
      <p:ext uri="{BB962C8B-B14F-4D97-AF65-F5344CB8AC3E}">
        <p14:creationId xmlns:p14="http://schemas.microsoft.com/office/powerpoint/2010/main" val="1241576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F7EF3C-96CE-FCE5-ABCF-ACB9660FA67E}"/>
              </a:ext>
            </a:extLst>
          </p:cNvPr>
          <p:cNvSpPr>
            <a:spLocks noGrp="1"/>
          </p:cNvSpPr>
          <p:nvPr>
            <p:ph type="title"/>
          </p:nvPr>
        </p:nvSpPr>
        <p:spPr/>
        <p:txBody>
          <a:bodyPr/>
          <a:lstStyle/>
          <a:p>
            <a:endParaRPr lang="cs-CZ"/>
          </a:p>
        </p:txBody>
      </p:sp>
      <p:pic>
        <p:nvPicPr>
          <p:cNvPr id="4" name="Online médium 3" descr="MAXQDA - The #1 Software for Qualitative and Mixed Methods Data Analysis">
            <a:hlinkClick r:id="" action="ppaction://media"/>
            <a:extLst>
              <a:ext uri="{FF2B5EF4-FFF2-40B4-BE49-F238E27FC236}">
                <a16:creationId xmlns:a16="http://schemas.microsoft.com/office/drawing/2014/main" id="{8FA5817F-2865-312B-E70E-F119F44EEA48}"/>
              </a:ext>
            </a:extLst>
          </p:cNvPr>
          <p:cNvPicPr>
            <a:picLocks noGrp="1" noRot="1" noChangeAspect="1"/>
          </p:cNvPicPr>
          <p:nvPr>
            <p:ph idx="1"/>
            <a:videoFile r:link="rId1"/>
          </p:nvPr>
        </p:nvPicPr>
        <p:blipFill>
          <a:blip r:embed="rId3"/>
          <a:stretch>
            <a:fillRect/>
          </a:stretch>
        </p:blipFill>
        <p:spPr>
          <a:xfrm>
            <a:off x="0" y="274639"/>
            <a:ext cx="9144000" cy="5166379"/>
          </a:xfrm>
          <a:prstGeom prst="rect">
            <a:avLst/>
          </a:prstGeom>
        </p:spPr>
      </p:pic>
    </p:spTree>
    <p:extLst>
      <p:ext uri="{BB962C8B-B14F-4D97-AF65-F5344CB8AC3E}">
        <p14:creationId xmlns:p14="http://schemas.microsoft.com/office/powerpoint/2010/main" val="42385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4ADA91-4851-2046-0CBF-F69C2A619C3A}"/>
              </a:ext>
            </a:extLst>
          </p:cNvPr>
          <p:cNvSpPr>
            <a:spLocks noGrp="1"/>
          </p:cNvSpPr>
          <p:nvPr>
            <p:ph type="title"/>
          </p:nvPr>
        </p:nvSpPr>
        <p:spPr/>
        <p:txBody>
          <a:bodyPr/>
          <a:lstStyle/>
          <a:p>
            <a:r>
              <a:rPr lang="cs-CZ" dirty="0" err="1"/>
              <a:t>Atlas.ti</a:t>
            </a:r>
            <a:endParaRPr lang="cs-CZ" dirty="0"/>
          </a:p>
        </p:txBody>
      </p:sp>
      <p:pic>
        <p:nvPicPr>
          <p:cNvPr id="5" name="Zástupný obsah 4">
            <a:extLst>
              <a:ext uri="{FF2B5EF4-FFF2-40B4-BE49-F238E27FC236}">
                <a16:creationId xmlns:a16="http://schemas.microsoft.com/office/drawing/2014/main" id="{74831583-5491-0D34-B290-54D260C22D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191199"/>
            <a:ext cx="8640960" cy="5392162"/>
          </a:xfrm>
        </p:spPr>
      </p:pic>
      <p:sp>
        <p:nvSpPr>
          <p:cNvPr id="6" name="TextovéPole 5">
            <a:extLst>
              <a:ext uri="{FF2B5EF4-FFF2-40B4-BE49-F238E27FC236}">
                <a16:creationId xmlns:a16="http://schemas.microsoft.com/office/drawing/2014/main" id="{D7B99787-3ABF-A21A-F4F8-F53D2E2D9F6E}"/>
              </a:ext>
            </a:extLst>
          </p:cNvPr>
          <p:cNvSpPr txBox="1"/>
          <p:nvPr/>
        </p:nvSpPr>
        <p:spPr>
          <a:xfrm>
            <a:off x="7405464" y="6583361"/>
            <a:ext cx="1738536" cy="307777"/>
          </a:xfrm>
          <a:prstGeom prst="rect">
            <a:avLst/>
          </a:prstGeom>
          <a:noFill/>
        </p:spPr>
        <p:txBody>
          <a:bodyPr wrap="square" rtlCol="0">
            <a:spAutoFit/>
          </a:bodyPr>
          <a:lstStyle/>
          <a:p>
            <a:r>
              <a:rPr lang="cs-CZ" sz="1400" dirty="0"/>
              <a:t>(zdroj: </a:t>
            </a:r>
            <a:r>
              <a:rPr lang="cs-CZ" sz="1400" dirty="0" err="1"/>
              <a:t>atlasti.com</a:t>
            </a:r>
            <a:r>
              <a:rPr lang="cs-CZ" sz="1400" dirty="0"/>
              <a:t>)</a:t>
            </a:r>
          </a:p>
        </p:txBody>
      </p:sp>
    </p:spTree>
    <p:extLst>
      <p:ext uri="{BB962C8B-B14F-4D97-AF65-F5344CB8AC3E}">
        <p14:creationId xmlns:p14="http://schemas.microsoft.com/office/powerpoint/2010/main" val="1732790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10E723-FA65-F33B-E5C0-2E69253D31A4}"/>
              </a:ext>
            </a:extLst>
          </p:cNvPr>
          <p:cNvSpPr>
            <a:spLocks noGrp="1"/>
          </p:cNvSpPr>
          <p:nvPr>
            <p:ph type="title"/>
          </p:nvPr>
        </p:nvSpPr>
        <p:spPr/>
        <p:txBody>
          <a:bodyPr/>
          <a:lstStyle/>
          <a:p>
            <a:r>
              <a:rPr lang="cs-CZ" dirty="0" err="1"/>
              <a:t>NVivo</a:t>
            </a:r>
            <a:endParaRPr lang="cs-CZ" dirty="0"/>
          </a:p>
        </p:txBody>
      </p:sp>
      <p:pic>
        <p:nvPicPr>
          <p:cNvPr id="9" name="Zástupný obsah 8">
            <a:extLst>
              <a:ext uri="{FF2B5EF4-FFF2-40B4-BE49-F238E27FC236}">
                <a16:creationId xmlns:a16="http://schemas.microsoft.com/office/drawing/2014/main" id="{F83883F8-AF23-4A35-B503-A05F6EDCB7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022" y="1228429"/>
            <a:ext cx="8871955" cy="5348588"/>
          </a:xfrm>
        </p:spPr>
      </p:pic>
      <p:sp>
        <p:nvSpPr>
          <p:cNvPr id="12" name="TextovéPole 11">
            <a:extLst>
              <a:ext uri="{FF2B5EF4-FFF2-40B4-BE49-F238E27FC236}">
                <a16:creationId xmlns:a16="http://schemas.microsoft.com/office/drawing/2014/main" id="{61DF6F3D-1FCA-8986-ECA1-EF1D531CF449}"/>
              </a:ext>
            </a:extLst>
          </p:cNvPr>
          <p:cNvSpPr txBox="1"/>
          <p:nvPr/>
        </p:nvSpPr>
        <p:spPr>
          <a:xfrm>
            <a:off x="7405464" y="6583361"/>
            <a:ext cx="1738536" cy="307777"/>
          </a:xfrm>
          <a:prstGeom prst="rect">
            <a:avLst/>
          </a:prstGeom>
          <a:noFill/>
        </p:spPr>
        <p:txBody>
          <a:bodyPr wrap="square" rtlCol="0">
            <a:spAutoFit/>
          </a:bodyPr>
          <a:lstStyle/>
          <a:p>
            <a:r>
              <a:rPr lang="cs-CZ" sz="1400" dirty="0"/>
              <a:t>(zdroj: MERIT)</a:t>
            </a:r>
          </a:p>
        </p:txBody>
      </p:sp>
    </p:spTree>
    <p:extLst>
      <p:ext uri="{BB962C8B-B14F-4D97-AF65-F5344CB8AC3E}">
        <p14:creationId xmlns:p14="http://schemas.microsoft.com/office/powerpoint/2010/main" val="22263037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2EB22F-67E8-84D6-9B4E-6D67E7D6A425}"/>
              </a:ext>
            </a:extLst>
          </p:cNvPr>
          <p:cNvSpPr>
            <a:spLocks noGrp="1"/>
          </p:cNvSpPr>
          <p:nvPr>
            <p:ph type="title"/>
          </p:nvPr>
        </p:nvSpPr>
        <p:spPr/>
        <p:txBody>
          <a:bodyPr/>
          <a:lstStyle/>
          <a:p>
            <a:r>
              <a:rPr lang="cs-CZ" dirty="0" err="1"/>
              <a:t>Memo</a:t>
            </a:r>
            <a:r>
              <a:rPr lang="cs-CZ" dirty="0"/>
              <a:t> </a:t>
            </a:r>
          </a:p>
        </p:txBody>
      </p:sp>
      <p:sp>
        <p:nvSpPr>
          <p:cNvPr id="3" name="Zástupný obsah 2">
            <a:extLst>
              <a:ext uri="{FF2B5EF4-FFF2-40B4-BE49-F238E27FC236}">
                <a16:creationId xmlns:a16="http://schemas.microsoft.com/office/drawing/2014/main" id="{B969A6DD-0B49-4B12-6D2E-71D94BD3EDBF}"/>
              </a:ext>
            </a:extLst>
          </p:cNvPr>
          <p:cNvSpPr>
            <a:spLocks noGrp="1"/>
          </p:cNvSpPr>
          <p:nvPr>
            <p:ph sz="half" idx="1"/>
          </p:nvPr>
        </p:nvSpPr>
        <p:spPr>
          <a:xfrm>
            <a:off x="203081" y="1686804"/>
            <a:ext cx="4609867" cy="4525963"/>
          </a:xfrm>
        </p:spPr>
        <p:txBody>
          <a:bodyPr>
            <a:normAutofit/>
          </a:bodyPr>
          <a:lstStyle/>
          <a:p>
            <a:r>
              <a:rPr lang="cs-CZ" sz="2100" dirty="0"/>
              <a:t>jeden z nástrojů pro generování konceptů a kategorií</a:t>
            </a:r>
          </a:p>
          <a:p>
            <a:r>
              <a:rPr lang="cs-CZ" sz="2100" dirty="0" err="1"/>
              <a:t>memos</a:t>
            </a:r>
            <a:r>
              <a:rPr lang="cs-CZ" sz="2100" dirty="0"/>
              <a:t> = poznámky, které si výzkumníci píšou pro sebe nebo </a:t>
            </a:r>
            <a:br>
              <a:rPr lang="cs-CZ" sz="2100" dirty="0"/>
            </a:br>
            <a:r>
              <a:rPr lang="cs-CZ" sz="2100" dirty="0"/>
              <a:t>pro kolegy</a:t>
            </a:r>
          </a:p>
          <a:p>
            <a:r>
              <a:rPr lang="cs-CZ" sz="2100" dirty="0"/>
              <a:t>připomínky, vysvětlivky</a:t>
            </a:r>
          </a:p>
          <a:p>
            <a:r>
              <a:rPr lang="cs-CZ" sz="2100" dirty="0"/>
              <a:t>základ pro reflexi</a:t>
            </a:r>
          </a:p>
          <a:p>
            <a:r>
              <a:rPr lang="cs-CZ" sz="2100" dirty="0"/>
              <a:t>užitečné při pomoci </a:t>
            </a:r>
            <a:br>
              <a:rPr lang="cs-CZ" sz="2100" dirty="0"/>
            </a:br>
            <a:r>
              <a:rPr lang="cs-CZ" sz="2100" dirty="0"/>
              <a:t>s vyjasněním nápadů, </a:t>
            </a:r>
            <a:br>
              <a:rPr lang="cs-CZ" sz="2100" dirty="0"/>
            </a:br>
            <a:r>
              <a:rPr lang="cs-CZ" sz="2100" dirty="0"/>
              <a:t>pro přehled</a:t>
            </a:r>
          </a:p>
        </p:txBody>
      </p:sp>
      <p:pic>
        <p:nvPicPr>
          <p:cNvPr id="6" name="Zástupný obsah 5">
            <a:extLst>
              <a:ext uri="{FF2B5EF4-FFF2-40B4-BE49-F238E27FC236}">
                <a16:creationId xmlns:a16="http://schemas.microsoft.com/office/drawing/2014/main" id="{FD12D3F4-164A-6114-954C-9AD556D96EF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32425"/>
          <a:stretch/>
        </p:blipFill>
        <p:spPr>
          <a:xfrm>
            <a:off x="4427984" y="1610268"/>
            <a:ext cx="4486785" cy="3100749"/>
          </a:xfrm>
        </p:spPr>
      </p:pic>
      <p:sp>
        <p:nvSpPr>
          <p:cNvPr id="8" name="TextovéPole 7">
            <a:extLst>
              <a:ext uri="{FF2B5EF4-FFF2-40B4-BE49-F238E27FC236}">
                <a16:creationId xmlns:a16="http://schemas.microsoft.com/office/drawing/2014/main" id="{7F584F83-CFC9-5478-BA45-26D1C1DEC13F}"/>
              </a:ext>
            </a:extLst>
          </p:cNvPr>
          <p:cNvSpPr txBox="1"/>
          <p:nvPr/>
        </p:nvSpPr>
        <p:spPr>
          <a:xfrm>
            <a:off x="7405464" y="6583361"/>
            <a:ext cx="1738536" cy="307777"/>
          </a:xfrm>
          <a:prstGeom prst="rect">
            <a:avLst/>
          </a:prstGeom>
          <a:noFill/>
        </p:spPr>
        <p:txBody>
          <a:bodyPr wrap="square" rtlCol="0">
            <a:spAutoFit/>
          </a:bodyPr>
          <a:lstStyle/>
          <a:p>
            <a:r>
              <a:rPr lang="cs-CZ" sz="1400" dirty="0"/>
              <a:t>(zdroj: MAXQDA)</a:t>
            </a:r>
          </a:p>
        </p:txBody>
      </p:sp>
      <p:pic>
        <p:nvPicPr>
          <p:cNvPr id="10" name="Obrázek 9">
            <a:extLst>
              <a:ext uri="{FF2B5EF4-FFF2-40B4-BE49-F238E27FC236}">
                <a16:creationId xmlns:a16="http://schemas.microsoft.com/office/drawing/2014/main" id="{97087CDB-41C8-7951-388B-6BF24AFCB30A}"/>
              </a:ext>
            </a:extLst>
          </p:cNvPr>
          <p:cNvPicPr>
            <a:picLocks noChangeAspect="1"/>
          </p:cNvPicPr>
          <p:nvPr/>
        </p:nvPicPr>
        <p:blipFill>
          <a:blip r:embed="rId3">
            <a:extLst>
              <a:ext uri="{28A0092B-C50C-407E-A947-70E740481C1C}">
                <a14:useLocalDpi xmlns:a14="http://schemas.microsoft.com/office/drawing/2010/main" val="0"/>
              </a:ext>
            </a:extLst>
          </a:blip>
          <a:srcRect l="27745" t="24633" b="38132"/>
          <a:stretch/>
        </p:blipFill>
        <p:spPr>
          <a:xfrm>
            <a:off x="3275856" y="4783865"/>
            <a:ext cx="5638913" cy="1662941"/>
          </a:xfrm>
          <a:prstGeom prst="rect">
            <a:avLst/>
          </a:prstGeom>
        </p:spPr>
      </p:pic>
    </p:spTree>
    <p:extLst>
      <p:ext uri="{BB962C8B-B14F-4D97-AF65-F5344CB8AC3E}">
        <p14:creationId xmlns:p14="http://schemas.microsoft.com/office/powerpoint/2010/main" val="41830895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C977D0-6BBE-522E-3218-14E757C1DCAE}"/>
              </a:ext>
            </a:extLst>
          </p:cNvPr>
          <p:cNvSpPr>
            <a:spLocks noGrp="1"/>
          </p:cNvSpPr>
          <p:nvPr>
            <p:ph type="title"/>
          </p:nvPr>
        </p:nvSpPr>
        <p:spPr/>
        <p:txBody>
          <a:bodyPr/>
          <a:lstStyle/>
          <a:p>
            <a:r>
              <a:rPr lang="cs-CZ" dirty="0"/>
              <a:t>Selektivní kódování </a:t>
            </a:r>
          </a:p>
        </p:txBody>
      </p:sp>
      <p:sp>
        <p:nvSpPr>
          <p:cNvPr id="3" name="Zástupný obsah 2">
            <a:extLst>
              <a:ext uri="{FF2B5EF4-FFF2-40B4-BE49-F238E27FC236}">
                <a16:creationId xmlns:a16="http://schemas.microsoft.com/office/drawing/2014/main" id="{270E0A26-A86D-E3B5-0B94-C7D3B776F517}"/>
              </a:ext>
            </a:extLst>
          </p:cNvPr>
          <p:cNvSpPr>
            <a:spLocks noGrp="1"/>
          </p:cNvSpPr>
          <p:nvPr>
            <p:ph idx="1"/>
          </p:nvPr>
        </p:nvSpPr>
        <p:spPr/>
        <p:txBody>
          <a:bodyPr>
            <a:normAutofit/>
          </a:bodyPr>
          <a:lstStyle/>
          <a:p>
            <a:r>
              <a:rPr lang="cs-CZ" sz="2800" dirty="0"/>
              <a:t>vede k vytvoření teorie</a:t>
            </a:r>
          </a:p>
          <a:p>
            <a:r>
              <a:rPr lang="cs-CZ" sz="2800" dirty="0"/>
              <a:t>nutné určit centrální kategorii/ústřední jev, na který navážeme celé interpretační schéma</a:t>
            </a:r>
          </a:p>
          <a:p>
            <a:r>
              <a:rPr lang="cs-CZ" sz="2800" dirty="0"/>
              <a:t>hledáme „kostru příběhu“, základ budoucí teorie</a:t>
            </a:r>
          </a:p>
          <a:p>
            <a:r>
              <a:rPr lang="cs-CZ" sz="2800" dirty="0"/>
              <a:t>vznikající teorii znovu otestujeme aplikací na další data </a:t>
            </a:r>
            <a:r>
              <a:rPr lang="cs-CZ" sz="2800" dirty="0">
                <a:sym typeface="Wingdings" pitchFamily="2" charset="2"/>
              </a:rPr>
              <a:t> pro GT je typické, že se i v závěrečné fázi vracíme na začátek a analyzujeme nová data, reformulujeme kategorie a nově je uspořádáváme </a:t>
            </a:r>
            <a:endParaRPr lang="cs-CZ" sz="2800" dirty="0"/>
          </a:p>
        </p:txBody>
      </p:sp>
    </p:spTree>
    <p:extLst>
      <p:ext uri="{BB962C8B-B14F-4D97-AF65-F5344CB8AC3E}">
        <p14:creationId xmlns:p14="http://schemas.microsoft.com/office/powerpoint/2010/main" val="278268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21B254-1436-EA37-09B9-8344587AD641}"/>
              </a:ext>
            </a:extLst>
          </p:cNvPr>
          <p:cNvSpPr>
            <a:spLocks noGrp="1"/>
          </p:cNvSpPr>
          <p:nvPr>
            <p:ph type="title"/>
          </p:nvPr>
        </p:nvSpPr>
        <p:spPr/>
        <p:txBody>
          <a:bodyPr/>
          <a:lstStyle/>
          <a:p>
            <a:r>
              <a:rPr lang="cs-CZ" dirty="0"/>
              <a:t>Analýza</a:t>
            </a:r>
          </a:p>
        </p:txBody>
      </p:sp>
      <p:sp>
        <p:nvSpPr>
          <p:cNvPr id="3" name="Zástupný obsah 2">
            <a:extLst>
              <a:ext uri="{FF2B5EF4-FFF2-40B4-BE49-F238E27FC236}">
                <a16:creationId xmlns:a16="http://schemas.microsoft.com/office/drawing/2014/main" id="{F47AFB92-56CC-EBAC-B895-077947AADF50}"/>
              </a:ext>
            </a:extLst>
          </p:cNvPr>
          <p:cNvSpPr>
            <a:spLocks noGrp="1"/>
          </p:cNvSpPr>
          <p:nvPr>
            <p:ph idx="1"/>
          </p:nvPr>
        </p:nvSpPr>
        <p:spPr/>
        <p:txBody>
          <a:bodyPr/>
          <a:lstStyle/>
          <a:p>
            <a:r>
              <a:rPr lang="cs-CZ" dirty="0"/>
              <a:t>postup třídění dat, při kterém soubory dat rozdělujeme na dílčí úseky s ohledem na následnou interpretaci</a:t>
            </a:r>
          </a:p>
          <a:p>
            <a:r>
              <a:rPr lang="cs-CZ" dirty="0"/>
              <a:t>výzkumník musí nalézt a stanovit adekvátní kritéria k rozdělení dat, specifikovat vlastnosti vzniklých skupin dat a odhalit jejich výpovědní hodnotu pro výzkum</a:t>
            </a:r>
          </a:p>
        </p:txBody>
      </p:sp>
    </p:spTree>
    <p:extLst>
      <p:ext uri="{BB962C8B-B14F-4D97-AF65-F5344CB8AC3E}">
        <p14:creationId xmlns:p14="http://schemas.microsoft.com/office/powerpoint/2010/main" val="11002141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814E64-588C-26A2-949C-ED90375065D5}"/>
              </a:ext>
            </a:extLst>
          </p:cNvPr>
          <p:cNvSpPr>
            <a:spLocks noGrp="1"/>
          </p:cNvSpPr>
          <p:nvPr>
            <p:ph type="title"/>
          </p:nvPr>
        </p:nvSpPr>
        <p:spPr/>
        <p:txBody>
          <a:bodyPr/>
          <a:lstStyle/>
          <a:p>
            <a:r>
              <a:rPr lang="cs-CZ" dirty="0"/>
              <a:t>Výsledná teorie</a:t>
            </a:r>
          </a:p>
        </p:txBody>
      </p:sp>
      <p:sp>
        <p:nvSpPr>
          <p:cNvPr id="3" name="Zástupný obsah 2">
            <a:extLst>
              <a:ext uri="{FF2B5EF4-FFF2-40B4-BE49-F238E27FC236}">
                <a16:creationId xmlns:a16="http://schemas.microsoft.com/office/drawing/2014/main" id="{E1B9CA4A-9965-3EF5-94A0-2CBC2FBFC2CA}"/>
              </a:ext>
            </a:extLst>
          </p:cNvPr>
          <p:cNvSpPr>
            <a:spLocks noGrp="1"/>
          </p:cNvSpPr>
          <p:nvPr>
            <p:ph idx="1"/>
          </p:nvPr>
        </p:nvSpPr>
        <p:spPr>
          <a:xfrm>
            <a:off x="457200" y="1440663"/>
            <a:ext cx="8229600" cy="4525963"/>
          </a:xfrm>
        </p:spPr>
        <p:txBody>
          <a:bodyPr>
            <a:normAutofit lnSpcReduction="10000"/>
          </a:bodyPr>
          <a:lstStyle/>
          <a:p>
            <a:r>
              <a:rPr lang="cs-CZ" b="1" dirty="0"/>
              <a:t>substantivní</a:t>
            </a:r>
          </a:p>
          <a:p>
            <a:pPr lvl="1"/>
            <a:r>
              <a:rPr lang="cs-CZ" dirty="0"/>
              <a:t>užší, teorie „malého dosahu“</a:t>
            </a:r>
          </a:p>
          <a:p>
            <a:pPr lvl="1"/>
            <a:r>
              <a:rPr lang="cs-CZ" dirty="0"/>
              <a:t>vypovídá o zkoumaných případech či pouze velmi podobných situacích</a:t>
            </a:r>
          </a:p>
          <a:p>
            <a:pPr lvl="1"/>
            <a:r>
              <a:rPr lang="cs-CZ" dirty="0"/>
              <a:t>přiměřené vyjádření o studovaném tématu </a:t>
            </a:r>
            <a:br>
              <a:rPr lang="cs-CZ" dirty="0"/>
            </a:br>
            <a:r>
              <a:rPr lang="cs-CZ" dirty="0"/>
              <a:t>(v dané oblasti/kontextu)</a:t>
            </a:r>
          </a:p>
          <a:p>
            <a:r>
              <a:rPr lang="cs-CZ" b="1" dirty="0"/>
              <a:t>formální </a:t>
            </a:r>
          </a:p>
          <a:p>
            <a:pPr lvl="1"/>
            <a:r>
              <a:rPr lang="cs-CZ" dirty="0"/>
              <a:t>širší platnost, zobecnitelnější</a:t>
            </a:r>
          </a:p>
          <a:p>
            <a:pPr lvl="1"/>
            <a:r>
              <a:rPr lang="cs-CZ" dirty="0"/>
              <a:t>často vychází z více substantivních teorií </a:t>
            </a:r>
          </a:p>
        </p:txBody>
      </p:sp>
    </p:spTree>
    <p:extLst>
      <p:ext uri="{BB962C8B-B14F-4D97-AF65-F5344CB8AC3E}">
        <p14:creationId xmlns:p14="http://schemas.microsoft.com/office/powerpoint/2010/main" val="41933260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D1E17E-116E-3378-8FEE-7398E7B5BCB6}"/>
              </a:ext>
            </a:extLst>
          </p:cNvPr>
          <p:cNvSpPr>
            <a:spLocks noGrp="1"/>
          </p:cNvSpPr>
          <p:nvPr>
            <p:ph type="title"/>
          </p:nvPr>
        </p:nvSpPr>
        <p:spPr/>
        <p:txBody>
          <a:bodyPr>
            <a:noAutofit/>
          </a:bodyPr>
          <a:lstStyle/>
          <a:p>
            <a:r>
              <a:rPr lang="cs-CZ" sz="3600" dirty="0"/>
              <a:t>Techniky zvyšování teoretické citlivosti </a:t>
            </a:r>
          </a:p>
        </p:txBody>
      </p:sp>
      <p:sp>
        <p:nvSpPr>
          <p:cNvPr id="3" name="Zástupný obsah 2">
            <a:extLst>
              <a:ext uri="{FF2B5EF4-FFF2-40B4-BE49-F238E27FC236}">
                <a16:creationId xmlns:a16="http://schemas.microsoft.com/office/drawing/2014/main" id="{9A9647BB-30BE-387A-DA98-B6D4AEA238B9}"/>
              </a:ext>
            </a:extLst>
          </p:cNvPr>
          <p:cNvSpPr>
            <a:spLocks noGrp="1"/>
          </p:cNvSpPr>
          <p:nvPr>
            <p:ph idx="1"/>
          </p:nvPr>
        </p:nvSpPr>
        <p:spPr>
          <a:xfrm>
            <a:off x="466452" y="1452527"/>
            <a:ext cx="8229600" cy="4525963"/>
          </a:xfrm>
        </p:spPr>
        <p:txBody>
          <a:bodyPr>
            <a:normAutofit/>
          </a:bodyPr>
          <a:lstStyle/>
          <a:p>
            <a:r>
              <a:rPr lang="cs-CZ" sz="2800" dirty="0"/>
              <a:t>metody umožňující výzkumníkům překročit rámec nastudované literatury i osobní zkušenosti </a:t>
            </a:r>
            <a:r>
              <a:rPr lang="cs-CZ" sz="2800" dirty="0">
                <a:sym typeface="Wingdings" pitchFamily="2" charset="2"/>
              </a:rPr>
              <a:t> minimalizace předpojatosti a přehnané závislosti </a:t>
            </a:r>
            <a:br>
              <a:rPr lang="cs-CZ" sz="2800" dirty="0">
                <a:sym typeface="Wingdings" pitchFamily="2" charset="2"/>
              </a:rPr>
            </a:br>
            <a:r>
              <a:rPr lang="cs-CZ" sz="2800" dirty="0">
                <a:sym typeface="Wingdings" pitchFamily="2" charset="2"/>
              </a:rPr>
              <a:t>na odborných poznatcích </a:t>
            </a:r>
          </a:p>
          <a:p>
            <a:pPr lvl="1"/>
            <a:r>
              <a:rPr lang="cs-CZ" sz="2400" dirty="0">
                <a:sym typeface="Wingdings" pitchFamily="2" charset="2"/>
              </a:rPr>
              <a:t>kladení otázek</a:t>
            </a:r>
          </a:p>
          <a:p>
            <a:pPr lvl="1"/>
            <a:r>
              <a:rPr lang="cs-CZ" sz="2400" dirty="0">
                <a:sym typeface="Wingdings" pitchFamily="2" charset="2"/>
              </a:rPr>
              <a:t>analýza slova, věty</a:t>
            </a:r>
          </a:p>
          <a:p>
            <a:pPr lvl="1"/>
            <a:r>
              <a:rPr lang="cs-CZ" sz="2400" dirty="0">
                <a:sym typeface="Wingdings" pitchFamily="2" charset="2"/>
              </a:rPr>
              <a:t>porovnávání, případně využití protikladů</a:t>
            </a:r>
          </a:p>
          <a:p>
            <a:pPr lvl="1"/>
            <a:r>
              <a:rPr lang="cs-CZ" sz="2400" dirty="0">
                <a:sym typeface="Wingdings" pitchFamily="2" charset="2"/>
              </a:rPr>
              <a:t>mávání červeným praporkem</a:t>
            </a:r>
          </a:p>
          <a:p>
            <a:endParaRPr lang="cs-CZ" sz="2800" dirty="0">
              <a:sym typeface="Wingdings" pitchFamily="2" charset="2"/>
            </a:endParaRPr>
          </a:p>
        </p:txBody>
      </p:sp>
      <p:pic>
        <p:nvPicPr>
          <p:cNvPr id="5" name="Obrázek 4">
            <a:extLst>
              <a:ext uri="{FF2B5EF4-FFF2-40B4-BE49-F238E27FC236}">
                <a16:creationId xmlns:a16="http://schemas.microsoft.com/office/drawing/2014/main" id="{66AB1056-51B4-E37C-4F4C-82DF6E72987D}"/>
              </a:ext>
            </a:extLst>
          </p:cNvPr>
          <p:cNvPicPr>
            <a:picLocks noChangeAspect="1"/>
          </p:cNvPicPr>
          <p:nvPr/>
        </p:nvPicPr>
        <p:blipFill>
          <a:blip r:embed="rId2">
            <a:extLst>
              <a:ext uri="{28A0092B-C50C-407E-A947-70E740481C1C}">
                <a14:useLocalDpi xmlns:a14="http://schemas.microsoft.com/office/drawing/2010/main" val="0"/>
              </a:ext>
            </a:extLst>
          </a:blip>
          <a:srcRect t="15517" b="6852"/>
          <a:stretch/>
        </p:blipFill>
        <p:spPr>
          <a:xfrm>
            <a:off x="5796136" y="4581128"/>
            <a:ext cx="2781796" cy="2002232"/>
          </a:xfrm>
          <a:prstGeom prst="rect">
            <a:avLst/>
          </a:prstGeom>
        </p:spPr>
      </p:pic>
      <p:sp>
        <p:nvSpPr>
          <p:cNvPr id="6" name="TextovéPole 5">
            <a:extLst>
              <a:ext uri="{FF2B5EF4-FFF2-40B4-BE49-F238E27FC236}">
                <a16:creationId xmlns:a16="http://schemas.microsoft.com/office/drawing/2014/main" id="{51B10FC1-A168-4E61-5EC3-B28BA4DB6B87}"/>
              </a:ext>
            </a:extLst>
          </p:cNvPr>
          <p:cNvSpPr txBox="1"/>
          <p:nvPr/>
        </p:nvSpPr>
        <p:spPr>
          <a:xfrm>
            <a:off x="7353796" y="6583361"/>
            <a:ext cx="2448272" cy="276999"/>
          </a:xfrm>
          <a:prstGeom prst="rect">
            <a:avLst/>
          </a:prstGeom>
          <a:noFill/>
        </p:spPr>
        <p:txBody>
          <a:bodyPr wrap="square" rtlCol="0">
            <a:spAutoFit/>
          </a:bodyPr>
          <a:lstStyle/>
          <a:p>
            <a:r>
              <a:rPr lang="cs-CZ" sz="1200" dirty="0"/>
              <a:t>(zdroj: </a:t>
            </a:r>
            <a:r>
              <a:rPr lang="cs-CZ" sz="1200" dirty="0" err="1"/>
              <a:t>shutterstock.com</a:t>
            </a:r>
            <a:r>
              <a:rPr lang="cs-CZ" sz="1200" dirty="0"/>
              <a:t>)</a:t>
            </a:r>
          </a:p>
        </p:txBody>
      </p:sp>
    </p:spTree>
    <p:extLst>
      <p:ext uri="{BB962C8B-B14F-4D97-AF65-F5344CB8AC3E}">
        <p14:creationId xmlns:p14="http://schemas.microsoft.com/office/powerpoint/2010/main" val="14633342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83B7F7EA-A432-D17F-66B0-BB25127DFBD8}"/>
              </a:ext>
            </a:extLst>
          </p:cNvPr>
          <p:cNvSpPr>
            <a:spLocks noGrp="1"/>
          </p:cNvSpPr>
          <p:nvPr>
            <p:ph type="title"/>
          </p:nvPr>
        </p:nvSpPr>
        <p:spPr/>
        <p:txBody>
          <a:bodyPr>
            <a:normAutofit fontScale="90000"/>
          </a:bodyPr>
          <a:lstStyle/>
          <a:p>
            <a:r>
              <a:rPr lang="cs-CZ" dirty="0"/>
              <a:t>Obecný návod a úvahy při kódování</a:t>
            </a:r>
          </a:p>
        </p:txBody>
      </p:sp>
      <p:sp>
        <p:nvSpPr>
          <p:cNvPr id="5" name="Zástupný obsah 4">
            <a:extLst>
              <a:ext uri="{FF2B5EF4-FFF2-40B4-BE49-F238E27FC236}">
                <a16:creationId xmlns:a16="http://schemas.microsoft.com/office/drawing/2014/main" id="{F9A9B426-2C08-E544-D82E-55C689070544}"/>
              </a:ext>
            </a:extLst>
          </p:cNvPr>
          <p:cNvSpPr>
            <a:spLocks noGrp="1"/>
          </p:cNvSpPr>
          <p:nvPr>
            <p:ph idx="1"/>
          </p:nvPr>
        </p:nvSpPr>
        <p:spPr>
          <a:xfrm>
            <a:off x="457200" y="1404009"/>
            <a:ext cx="8229600" cy="4525963"/>
          </a:xfrm>
        </p:spPr>
        <p:txBody>
          <a:bodyPr>
            <a:normAutofit/>
          </a:bodyPr>
          <a:lstStyle/>
          <a:p>
            <a:pPr marL="514350" indent="-514350">
              <a:buAutoNum type="arabicParenR"/>
            </a:pPr>
            <a:r>
              <a:rPr lang="cs-CZ" sz="2400" dirty="0"/>
              <a:t>Kódujte co nejdříve.</a:t>
            </a:r>
          </a:p>
          <a:p>
            <a:pPr marL="514350" indent="-514350">
              <a:buAutoNum type="arabicParenR"/>
            </a:pPr>
            <a:r>
              <a:rPr lang="cs-CZ" sz="2400" dirty="0"/>
              <a:t>Projděte si počáteční sadu přepisů rozhovorů, dokumentů apod. bez tvorby poznámek.</a:t>
            </a:r>
          </a:p>
          <a:p>
            <a:pPr marL="514350" indent="-514350">
              <a:buAutoNum type="arabicParenR"/>
            </a:pPr>
            <a:r>
              <a:rPr lang="cs-CZ" sz="2400" dirty="0"/>
              <a:t>Udělejte to znovu, začněte s poznámkami, kódujte.</a:t>
            </a:r>
          </a:p>
          <a:p>
            <a:pPr marL="514350" indent="-514350">
              <a:buAutoNum type="arabicParenR"/>
            </a:pPr>
            <a:r>
              <a:rPr lang="cs-CZ" sz="2400" dirty="0"/>
              <a:t>Projděte si své kódy, začněte revidovat.</a:t>
            </a:r>
          </a:p>
          <a:p>
            <a:pPr marL="514350" indent="-514350">
              <a:buAutoNum type="arabicParenR"/>
            </a:pPr>
            <a:r>
              <a:rPr lang="cs-CZ" sz="2400" dirty="0"/>
              <a:t>Zvažte obecnější teoretické myšlenky ve vztahu </a:t>
            </a:r>
            <a:br>
              <a:rPr lang="cs-CZ" sz="2400" dirty="0"/>
            </a:br>
            <a:r>
              <a:rPr lang="cs-CZ" sz="2400" dirty="0"/>
              <a:t>ke kódům a datům. </a:t>
            </a:r>
          </a:p>
          <a:p>
            <a:pPr marL="514350" indent="-514350">
              <a:buAutoNum type="arabicParenR"/>
            </a:pPr>
            <a:r>
              <a:rPr lang="cs-CZ" sz="2400" dirty="0"/>
              <a:t>Nebojte se kódovat části více než jedním způsobem, buďte kreativní. </a:t>
            </a:r>
          </a:p>
          <a:p>
            <a:pPr marL="514350" indent="-514350">
              <a:buAutoNum type="arabicParenR"/>
            </a:pPr>
            <a:r>
              <a:rPr lang="cs-CZ" sz="2400" dirty="0"/>
              <a:t>Sledujte kódování v širším kontextu.</a:t>
            </a:r>
          </a:p>
          <a:p>
            <a:pPr marL="514350" indent="-514350">
              <a:buAutoNum type="arabicParenR"/>
            </a:pPr>
            <a:endParaRPr lang="cs-CZ" sz="2400" dirty="0"/>
          </a:p>
        </p:txBody>
      </p:sp>
      <p:sp>
        <p:nvSpPr>
          <p:cNvPr id="6" name="TextovéPole 5">
            <a:extLst>
              <a:ext uri="{FF2B5EF4-FFF2-40B4-BE49-F238E27FC236}">
                <a16:creationId xmlns:a16="http://schemas.microsoft.com/office/drawing/2014/main" id="{0778E022-E9B1-896D-98E9-2C45159CB070}"/>
              </a:ext>
            </a:extLst>
          </p:cNvPr>
          <p:cNvSpPr txBox="1"/>
          <p:nvPr/>
        </p:nvSpPr>
        <p:spPr>
          <a:xfrm>
            <a:off x="6804248" y="6021288"/>
            <a:ext cx="2088232" cy="369332"/>
          </a:xfrm>
          <a:prstGeom prst="rect">
            <a:avLst/>
          </a:prstGeom>
          <a:noFill/>
        </p:spPr>
        <p:txBody>
          <a:bodyPr wrap="square" rtlCol="0">
            <a:spAutoFit/>
          </a:bodyPr>
          <a:lstStyle/>
          <a:p>
            <a:r>
              <a:rPr lang="cs-CZ" dirty="0"/>
              <a:t>(</a:t>
            </a:r>
            <a:r>
              <a:rPr lang="cs-CZ" dirty="0" err="1"/>
              <a:t>Bryman</a:t>
            </a:r>
            <a:r>
              <a:rPr lang="cs-CZ" dirty="0"/>
              <a:t>, 2012)</a:t>
            </a:r>
          </a:p>
        </p:txBody>
      </p:sp>
    </p:spTree>
    <p:extLst>
      <p:ext uri="{BB962C8B-B14F-4D97-AF65-F5344CB8AC3E}">
        <p14:creationId xmlns:p14="http://schemas.microsoft.com/office/powerpoint/2010/main" val="32109090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1CBFF-C8DC-C949-EF66-7EA89FA1170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BC6528F-A1BA-7A78-8C4B-7B61C5E63FE7}"/>
              </a:ext>
            </a:extLst>
          </p:cNvPr>
          <p:cNvSpPr>
            <a:spLocks noGrp="1"/>
          </p:cNvSpPr>
          <p:nvPr>
            <p:ph type="title"/>
          </p:nvPr>
        </p:nvSpPr>
        <p:spPr/>
        <p:txBody>
          <a:bodyPr>
            <a:normAutofit fontScale="90000"/>
          </a:bodyPr>
          <a:lstStyle/>
          <a:p>
            <a:r>
              <a:rPr lang="cs-CZ" dirty="0"/>
              <a:t>Postup zakotvené teorie (jednodušší) </a:t>
            </a:r>
          </a:p>
        </p:txBody>
      </p:sp>
      <p:sp>
        <p:nvSpPr>
          <p:cNvPr id="3" name="Zástupný obsah 2">
            <a:extLst>
              <a:ext uri="{FF2B5EF4-FFF2-40B4-BE49-F238E27FC236}">
                <a16:creationId xmlns:a16="http://schemas.microsoft.com/office/drawing/2014/main" id="{86586F6C-0FC3-6D96-DA8F-2A4682EC4C77}"/>
              </a:ext>
            </a:extLst>
          </p:cNvPr>
          <p:cNvSpPr>
            <a:spLocks noGrp="1"/>
          </p:cNvSpPr>
          <p:nvPr>
            <p:ph idx="1"/>
          </p:nvPr>
        </p:nvSpPr>
        <p:spPr/>
        <p:txBody>
          <a:bodyPr>
            <a:normAutofit/>
          </a:bodyPr>
          <a:lstStyle/>
          <a:p>
            <a:pPr marL="514350" indent="-514350">
              <a:buAutoNum type="arabicParenR"/>
            </a:pPr>
            <a:r>
              <a:rPr lang="cs-CZ" sz="2800" dirty="0"/>
              <a:t>Sběr dat, který směřuje k teoretické saturaci kódů.</a:t>
            </a:r>
          </a:p>
          <a:p>
            <a:pPr marL="514350" indent="-514350">
              <a:buAutoNum type="arabicParenR"/>
            </a:pPr>
            <a:r>
              <a:rPr lang="cs-CZ" sz="2800" dirty="0"/>
              <a:t>Kódování materiálu, který směřuje k vytvoření základních kategorií/proměnných budoucí teorie.</a:t>
            </a:r>
          </a:p>
          <a:p>
            <a:pPr marL="514350" indent="-514350">
              <a:buAutoNum type="arabicParenR"/>
            </a:pPr>
            <a:r>
              <a:rPr lang="cs-CZ" sz="2800" dirty="0"/>
              <a:t>Konstruování teorie jako sady tvrzení o vztazích mezi kategoriemi. </a:t>
            </a:r>
          </a:p>
          <a:p>
            <a:pPr marL="0" indent="0" algn="r">
              <a:buNone/>
            </a:pPr>
            <a:r>
              <a:rPr lang="cs-CZ" sz="2000" dirty="0"/>
              <a:t>(</a:t>
            </a:r>
            <a:r>
              <a:rPr lang="cs-CZ" sz="2000" dirty="0" err="1"/>
              <a:t>Šeďová</a:t>
            </a:r>
            <a:r>
              <a:rPr lang="cs-CZ" sz="2000" dirty="0"/>
              <a:t>, 2007)</a:t>
            </a:r>
          </a:p>
        </p:txBody>
      </p:sp>
    </p:spTree>
    <p:extLst>
      <p:ext uri="{BB962C8B-B14F-4D97-AF65-F5344CB8AC3E}">
        <p14:creationId xmlns:p14="http://schemas.microsoft.com/office/powerpoint/2010/main" val="9759162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E8BDA0-37BF-F279-DE0A-4FC0E40981BE}"/>
              </a:ext>
            </a:extLst>
          </p:cNvPr>
          <p:cNvSpPr>
            <a:spLocks noGrp="1"/>
          </p:cNvSpPr>
          <p:nvPr>
            <p:ph type="title"/>
          </p:nvPr>
        </p:nvSpPr>
        <p:spPr/>
        <p:txBody>
          <a:bodyPr>
            <a:normAutofit fontScale="90000"/>
          </a:bodyPr>
          <a:lstStyle/>
          <a:p>
            <a:r>
              <a:rPr lang="cs-CZ" dirty="0"/>
              <a:t>Postup zakotvené teorie (složitější)</a:t>
            </a:r>
          </a:p>
        </p:txBody>
      </p:sp>
      <p:pic>
        <p:nvPicPr>
          <p:cNvPr id="5" name="Zástupný obsah 4">
            <a:extLst>
              <a:ext uri="{FF2B5EF4-FFF2-40B4-BE49-F238E27FC236}">
                <a16:creationId xmlns:a16="http://schemas.microsoft.com/office/drawing/2014/main" id="{E1307C40-6B7B-DBA7-CC68-E3266D9EF6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1628800"/>
            <a:ext cx="3810000" cy="3810000"/>
          </a:xfrm>
        </p:spPr>
      </p:pic>
      <p:sp>
        <p:nvSpPr>
          <p:cNvPr id="6" name="TextovéPole 5">
            <a:extLst>
              <a:ext uri="{FF2B5EF4-FFF2-40B4-BE49-F238E27FC236}">
                <a16:creationId xmlns:a16="http://schemas.microsoft.com/office/drawing/2014/main" id="{771D28AD-40AE-7032-62FA-9D1DFD823CF8}"/>
              </a:ext>
            </a:extLst>
          </p:cNvPr>
          <p:cNvSpPr txBox="1"/>
          <p:nvPr/>
        </p:nvSpPr>
        <p:spPr>
          <a:xfrm>
            <a:off x="7308304" y="6305991"/>
            <a:ext cx="2415480" cy="276999"/>
          </a:xfrm>
          <a:prstGeom prst="rect">
            <a:avLst/>
          </a:prstGeom>
          <a:noFill/>
        </p:spPr>
        <p:txBody>
          <a:bodyPr wrap="square" rtlCol="0">
            <a:spAutoFit/>
          </a:bodyPr>
          <a:lstStyle/>
          <a:p>
            <a:r>
              <a:rPr lang="cs-CZ" sz="1200" dirty="0"/>
              <a:t>(zdroj: </a:t>
            </a:r>
            <a:r>
              <a:rPr lang="cs-CZ" sz="1200" dirty="0" err="1"/>
              <a:t>depositphotos.com</a:t>
            </a:r>
            <a:r>
              <a:rPr lang="cs-CZ" sz="1200" dirty="0"/>
              <a:t>)</a:t>
            </a:r>
          </a:p>
        </p:txBody>
      </p:sp>
    </p:spTree>
    <p:extLst>
      <p:ext uri="{BB962C8B-B14F-4D97-AF65-F5344CB8AC3E}">
        <p14:creationId xmlns:p14="http://schemas.microsoft.com/office/powerpoint/2010/main" val="42136442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2A1C013C-43C9-21BC-6BB1-8804693A9C59}"/>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7504" y="23813"/>
            <a:ext cx="2843213" cy="6834187"/>
          </a:xfrm>
        </p:spPr>
      </p:pic>
      <p:sp>
        <p:nvSpPr>
          <p:cNvPr id="8" name="TextovéPole 7">
            <a:extLst>
              <a:ext uri="{FF2B5EF4-FFF2-40B4-BE49-F238E27FC236}">
                <a16:creationId xmlns:a16="http://schemas.microsoft.com/office/drawing/2014/main" id="{0220FD1F-737E-AEB9-B0F9-A2C50BA0D0AB}"/>
              </a:ext>
            </a:extLst>
          </p:cNvPr>
          <p:cNvSpPr txBox="1"/>
          <p:nvPr/>
        </p:nvSpPr>
        <p:spPr>
          <a:xfrm>
            <a:off x="3203848" y="116632"/>
            <a:ext cx="6048672" cy="5943102"/>
          </a:xfrm>
          <a:prstGeom prst="rect">
            <a:avLst/>
          </a:prstGeom>
          <a:noFill/>
        </p:spPr>
        <p:txBody>
          <a:bodyPr wrap="square" rtlCol="0">
            <a:spAutoFit/>
          </a:bodyPr>
          <a:lstStyle/>
          <a:p>
            <a:pPr>
              <a:lnSpc>
                <a:spcPct val="150000"/>
              </a:lnSpc>
            </a:pPr>
            <a:r>
              <a:rPr lang="cs-CZ" sz="1700" dirty="0"/>
              <a:t>1) Výzkumná otázka, obecný výzkumný problém</a:t>
            </a:r>
          </a:p>
          <a:p>
            <a:pPr>
              <a:lnSpc>
                <a:spcPct val="150000"/>
              </a:lnSpc>
            </a:pPr>
            <a:r>
              <a:rPr lang="cs-CZ" sz="1700" dirty="0"/>
              <a:t>2) Teoretické vzorkování </a:t>
            </a:r>
          </a:p>
          <a:p>
            <a:pPr>
              <a:lnSpc>
                <a:spcPct val="150000"/>
              </a:lnSpc>
            </a:pPr>
            <a:r>
              <a:rPr lang="cs-CZ" sz="1700" dirty="0"/>
              <a:t>3) Sběr relevantních dat </a:t>
            </a:r>
          </a:p>
          <a:p>
            <a:pPr>
              <a:lnSpc>
                <a:spcPct val="150000"/>
              </a:lnSpc>
            </a:pPr>
            <a:r>
              <a:rPr lang="cs-CZ" sz="1700" dirty="0"/>
              <a:t>4) Kódování dat </a:t>
            </a:r>
            <a:r>
              <a:rPr lang="cs-CZ" sz="1700" dirty="0">
                <a:sym typeface="Wingdings" pitchFamily="2" charset="2"/>
              </a:rPr>
              <a:t> generování konceptů (4a)</a:t>
            </a:r>
          </a:p>
          <a:p>
            <a:pPr>
              <a:lnSpc>
                <a:spcPct val="150000"/>
              </a:lnSpc>
            </a:pPr>
            <a:r>
              <a:rPr lang="cs-CZ" sz="1700" b="1" dirty="0">
                <a:sym typeface="Wingdings" pitchFamily="2" charset="2"/>
              </a:rPr>
              <a:t>Stálý pohyb mezi prvními čtyřmi kroky </a:t>
            </a:r>
          </a:p>
          <a:p>
            <a:pPr>
              <a:lnSpc>
                <a:spcPct val="150000"/>
              </a:lnSpc>
            </a:pPr>
            <a:r>
              <a:rPr lang="cs-CZ" sz="1700" dirty="0">
                <a:sym typeface="Wingdings" pitchFamily="2" charset="2"/>
              </a:rPr>
              <a:t>5) Porovnávání indikátorů/konceptů  generování kategorií (5a)</a:t>
            </a:r>
          </a:p>
          <a:p>
            <a:pPr>
              <a:lnSpc>
                <a:spcPct val="150000"/>
              </a:lnSpc>
            </a:pPr>
            <a:r>
              <a:rPr lang="cs-CZ" sz="1700" dirty="0">
                <a:sym typeface="Wingdings" pitchFamily="2" charset="2"/>
              </a:rPr>
              <a:t>6) Saturace kategorií</a:t>
            </a:r>
          </a:p>
          <a:p>
            <a:pPr>
              <a:lnSpc>
                <a:spcPct val="150000"/>
              </a:lnSpc>
            </a:pPr>
            <a:r>
              <a:rPr lang="cs-CZ" sz="1700" dirty="0">
                <a:sym typeface="Wingdings" pitchFamily="2" charset="2"/>
              </a:rPr>
              <a:t>7) Zkoumání vztahu mezi kategoriemi, objevují se hypotézy </a:t>
            </a:r>
            <a:br>
              <a:rPr lang="cs-CZ" sz="1700" dirty="0">
                <a:sym typeface="Wingdings" pitchFamily="2" charset="2"/>
              </a:rPr>
            </a:br>
            <a:r>
              <a:rPr lang="cs-CZ" sz="1700" dirty="0">
                <a:sym typeface="Wingdings" pitchFamily="2" charset="2"/>
              </a:rPr>
              <a:t>o propojení mezi kategoriemi (7a)</a:t>
            </a:r>
          </a:p>
          <a:p>
            <a:pPr>
              <a:lnSpc>
                <a:spcPct val="150000"/>
              </a:lnSpc>
            </a:pPr>
            <a:r>
              <a:rPr lang="cs-CZ" sz="1700" dirty="0">
                <a:sym typeface="Wingdings" pitchFamily="2" charset="2"/>
              </a:rPr>
              <a:t>8) Teoretické vzorkování </a:t>
            </a:r>
          </a:p>
          <a:p>
            <a:pPr>
              <a:lnSpc>
                <a:spcPct val="150000"/>
              </a:lnSpc>
            </a:pPr>
            <a:r>
              <a:rPr lang="cs-CZ" sz="1700" dirty="0">
                <a:sym typeface="Wingdings" pitchFamily="2" charset="2"/>
              </a:rPr>
              <a:t>9) Další sběr dat</a:t>
            </a:r>
          </a:p>
          <a:p>
            <a:pPr>
              <a:lnSpc>
                <a:spcPct val="150000"/>
              </a:lnSpc>
            </a:pPr>
            <a:r>
              <a:rPr lang="cs-CZ" sz="1700" dirty="0">
                <a:sym typeface="Wingdings" pitchFamily="2" charset="2"/>
              </a:rPr>
              <a:t>10) Teoretická saturace</a:t>
            </a:r>
          </a:p>
          <a:p>
            <a:pPr>
              <a:lnSpc>
                <a:spcPct val="150000"/>
              </a:lnSpc>
            </a:pPr>
            <a:r>
              <a:rPr lang="cs-CZ" sz="1700" dirty="0">
                <a:sym typeface="Wingdings" pitchFamily="2" charset="2"/>
              </a:rPr>
              <a:t>11) Testování vznikajících hypotéz vedoucí ke specifikaci substantivní teorie (11a)</a:t>
            </a:r>
          </a:p>
          <a:p>
            <a:pPr>
              <a:lnSpc>
                <a:spcPct val="150000"/>
              </a:lnSpc>
            </a:pPr>
            <a:r>
              <a:rPr lang="cs-CZ" sz="1700" dirty="0">
                <a:sym typeface="Wingdings" pitchFamily="2" charset="2"/>
              </a:rPr>
              <a:t>[12) Testování v dalších prostředích  tvorba formální teorie]</a:t>
            </a:r>
            <a:endParaRPr lang="cs-CZ" sz="1700" dirty="0"/>
          </a:p>
        </p:txBody>
      </p:sp>
      <p:sp>
        <p:nvSpPr>
          <p:cNvPr id="9" name="TextovéPole 8">
            <a:extLst>
              <a:ext uri="{FF2B5EF4-FFF2-40B4-BE49-F238E27FC236}">
                <a16:creationId xmlns:a16="http://schemas.microsoft.com/office/drawing/2014/main" id="{0EEEDA86-05A5-1281-5EBD-BE6975953E53}"/>
              </a:ext>
            </a:extLst>
          </p:cNvPr>
          <p:cNvSpPr txBox="1"/>
          <p:nvPr/>
        </p:nvSpPr>
        <p:spPr>
          <a:xfrm>
            <a:off x="7524328" y="6237312"/>
            <a:ext cx="1872208" cy="369332"/>
          </a:xfrm>
          <a:prstGeom prst="rect">
            <a:avLst/>
          </a:prstGeom>
          <a:noFill/>
        </p:spPr>
        <p:txBody>
          <a:bodyPr wrap="square" rtlCol="0">
            <a:spAutoFit/>
          </a:bodyPr>
          <a:lstStyle/>
          <a:p>
            <a:r>
              <a:rPr lang="cs-CZ" dirty="0"/>
              <a:t>(</a:t>
            </a:r>
            <a:r>
              <a:rPr lang="cs-CZ" dirty="0" err="1"/>
              <a:t>Bryman</a:t>
            </a:r>
            <a:r>
              <a:rPr lang="cs-CZ" dirty="0"/>
              <a:t>, 2012)</a:t>
            </a:r>
          </a:p>
        </p:txBody>
      </p:sp>
    </p:spTree>
    <p:extLst>
      <p:ext uri="{BB962C8B-B14F-4D97-AF65-F5344CB8AC3E}">
        <p14:creationId xmlns:p14="http://schemas.microsoft.com/office/powerpoint/2010/main" val="20038686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56211C-6C0C-E350-2C18-D4E356AEDF51}"/>
              </a:ext>
            </a:extLst>
          </p:cNvPr>
          <p:cNvSpPr>
            <a:spLocks noGrp="1"/>
          </p:cNvSpPr>
          <p:nvPr>
            <p:ph type="title"/>
          </p:nvPr>
        </p:nvSpPr>
        <p:spPr/>
        <p:txBody>
          <a:bodyPr/>
          <a:lstStyle/>
          <a:p>
            <a:r>
              <a:rPr lang="cs-CZ" dirty="0"/>
              <a:t>Neboli…</a:t>
            </a:r>
          </a:p>
        </p:txBody>
      </p:sp>
      <p:sp>
        <p:nvSpPr>
          <p:cNvPr id="3" name="Zástupný obsah 2">
            <a:extLst>
              <a:ext uri="{FF2B5EF4-FFF2-40B4-BE49-F238E27FC236}">
                <a16:creationId xmlns:a16="http://schemas.microsoft.com/office/drawing/2014/main" id="{3C19AF60-B3F0-7AC5-0619-4209D134451F}"/>
              </a:ext>
            </a:extLst>
          </p:cNvPr>
          <p:cNvSpPr>
            <a:spLocks noGrp="1"/>
          </p:cNvSpPr>
          <p:nvPr>
            <p:ph idx="1"/>
          </p:nvPr>
        </p:nvSpPr>
        <p:spPr/>
        <p:txBody>
          <a:bodyPr>
            <a:normAutofit/>
          </a:bodyPr>
          <a:lstStyle/>
          <a:p>
            <a:r>
              <a:rPr lang="cs-CZ" sz="2400" dirty="0"/>
              <a:t>v průběhu sběru dat (př. rozhovory) kompletně přepisujte, začněte kódovat, abyste s nimi mohli pracovat a zdokonalovat tím případné další rozhovory</a:t>
            </a:r>
          </a:p>
          <a:p>
            <a:r>
              <a:rPr lang="cs-CZ" sz="2400" dirty="0"/>
              <a:t>díky včasnému kódování se vám podaří brzy identifikovat důležitá témata, na která se dále můžete zaměřit</a:t>
            </a:r>
          </a:p>
          <a:p>
            <a:r>
              <a:rPr lang="cs-CZ" sz="2400" dirty="0"/>
              <a:t>na začátku budete mít vyšší desítky/stovky kódů, při opakování je zredukujete a pomůžou vám při vytváření kategorií a následných témat </a:t>
            </a:r>
          </a:p>
          <a:p>
            <a:endParaRPr lang="cs-CZ" sz="2400" dirty="0"/>
          </a:p>
        </p:txBody>
      </p:sp>
    </p:spTree>
    <p:extLst>
      <p:ext uri="{BB962C8B-B14F-4D97-AF65-F5344CB8AC3E}">
        <p14:creationId xmlns:p14="http://schemas.microsoft.com/office/powerpoint/2010/main" val="23948059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5E8661-6241-756A-06A0-9F6B0FBFA70B}"/>
              </a:ext>
            </a:extLst>
          </p:cNvPr>
          <p:cNvSpPr>
            <a:spLocks noGrp="1"/>
          </p:cNvSpPr>
          <p:nvPr>
            <p:ph type="title"/>
          </p:nvPr>
        </p:nvSpPr>
        <p:spPr/>
        <p:txBody>
          <a:bodyPr/>
          <a:lstStyle/>
          <a:p>
            <a:r>
              <a:rPr lang="cs-CZ" dirty="0"/>
              <a:t>Shrnutí GT</a:t>
            </a:r>
          </a:p>
        </p:txBody>
      </p:sp>
      <p:sp>
        <p:nvSpPr>
          <p:cNvPr id="3" name="Zástupný obsah 2">
            <a:extLst>
              <a:ext uri="{FF2B5EF4-FFF2-40B4-BE49-F238E27FC236}">
                <a16:creationId xmlns:a16="http://schemas.microsoft.com/office/drawing/2014/main" id="{71DA880E-F465-90BE-F8FE-6364C7A14594}"/>
              </a:ext>
            </a:extLst>
          </p:cNvPr>
          <p:cNvSpPr>
            <a:spLocks noGrp="1"/>
          </p:cNvSpPr>
          <p:nvPr>
            <p:ph idx="1"/>
          </p:nvPr>
        </p:nvSpPr>
        <p:spPr>
          <a:xfrm>
            <a:off x="457200" y="1417639"/>
            <a:ext cx="8229600" cy="4525963"/>
          </a:xfrm>
        </p:spPr>
        <p:txBody>
          <a:bodyPr>
            <a:normAutofit/>
          </a:bodyPr>
          <a:lstStyle/>
          <a:p>
            <a:r>
              <a:rPr lang="cs-CZ" sz="2800" dirty="0"/>
              <a:t>analytické postupy zakotvené teorie jsou navrženy tak, aby:</a:t>
            </a:r>
          </a:p>
          <a:p>
            <a:pPr lvl="1"/>
            <a:r>
              <a:rPr lang="cs-CZ" sz="2400" b="1" dirty="0"/>
              <a:t>vytvářely</a:t>
            </a:r>
            <a:r>
              <a:rPr lang="cs-CZ" sz="2400" dirty="0"/>
              <a:t> spíše než ověřovaly teorii</a:t>
            </a:r>
          </a:p>
          <a:p>
            <a:pPr lvl="1"/>
            <a:r>
              <a:rPr lang="cs-CZ" sz="2400" dirty="0"/>
              <a:t>dodávaly výzkumu </a:t>
            </a:r>
            <a:r>
              <a:rPr lang="cs-CZ" sz="2400" b="1" dirty="0"/>
              <a:t>kritičnost</a:t>
            </a:r>
            <a:r>
              <a:rPr lang="cs-CZ" sz="2400" dirty="0"/>
              <a:t>, tzn. předpoklad kvalitní vědy</a:t>
            </a:r>
          </a:p>
          <a:p>
            <a:pPr lvl="1"/>
            <a:r>
              <a:rPr lang="cs-CZ" sz="2400" dirty="0"/>
              <a:t>pomáhaly výzkumníkovi </a:t>
            </a:r>
            <a:r>
              <a:rPr lang="cs-CZ" sz="2400" b="1" dirty="0"/>
              <a:t>s překonáním předsudků</a:t>
            </a:r>
            <a:r>
              <a:rPr lang="cs-CZ" sz="2400" dirty="0"/>
              <a:t>, které do procesu může/nemusí vnášet</a:t>
            </a:r>
          </a:p>
          <a:p>
            <a:pPr lvl="1"/>
            <a:r>
              <a:rPr lang="cs-CZ" sz="2400" dirty="0"/>
              <a:t>zajišťovaly </a:t>
            </a:r>
            <a:r>
              <a:rPr lang="cs-CZ" sz="2400" b="1" dirty="0"/>
              <a:t>zakotvení</a:t>
            </a:r>
            <a:r>
              <a:rPr lang="cs-CZ" sz="2400" dirty="0"/>
              <a:t>, hloubku analýzy a zároveň rozvíjely citlivost a vzájemné propojení klíčových témat, nezbytné pro tvorbu bohaté a vysvětlující teorie </a:t>
            </a:r>
          </a:p>
          <a:p>
            <a:pPr lvl="1"/>
            <a:endParaRPr lang="cs-CZ" sz="2400" dirty="0"/>
          </a:p>
        </p:txBody>
      </p:sp>
    </p:spTree>
    <p:extLst>
      <p:ext uri="{BB962C8B-B14F-4D97-AF65-F5344CB8AC3E}">
        <p14:creationId xmlns:p14="http://schemas.microsoft.com/office/powerpoint/2010/main" val="39555928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6C206E-9E60-D94E-99C7-65E8F5CFAD2C}"/>
              </a:ext>
            </a:extLst>
          </p:cNvPr>
          <p:cNvSpPr>
            <a:spLocks noGrp="1"/>
          </p:cNvSpPr>
          <p:nvPr>
            <p:ph type="title"/>
          </p:nvPr>
        </p:nvSpPr>
        <p:spPr/>
        <p:txBody>
          <a:bodyPr/>
          <a:lstStyle/>
          <a:p>
            <a:r>
              <a:rPr lang="cs-CZ" dirty="0"/>
              <a:t>Individuální úkol I.</a:t>
            </a:r>
          </a:p>
        </p:txBody>
      </p:sp>
      <p:sp>
        <p:nvSpPr>
          <p:cNvPr id="3" name="Zástupný obsah 2">
            <a:extLst>
              <a:ext uri="{FF2B5EF4-FFF2-40B4-BE49-F238E27FC236}">
                <a16:creationId xmlns:a16="http://schemas.microsoft.com/office/drawing/2014/main" id="{502A49B6-EAC5-A0C4-7E93-AC38CD746239}"/>
              </a:ext>
            </a:extLst>
          </p:cNvPr>
          <p:cNvSpPr>
            <a:spLocks noGrp="1"/>
          </p:cNvSpPr>
          <p:nvPr>
            <p:ph idx="1"/>
          </p:nvPr>
        </p:nvSpPr>
        <p:spPr/>
        <p:txBody>
          <a:bodyPr/>
          <a:lstStyle/>
          <a:p>
            <a:pPr marL="0" indent="0">
              <a:buNone/>
            </a:pPr>
            <a:r>
              <a:rPr lang="cs-CZ" dirty="0"/>
              <a:t>Sdílená složka, do které nahrajte úkol: </a:t>
            </a:r>
            <a:r>
              <a:rPr lang="cs-CZ" dirty="0">
                <a:hlinkClick r:id="rId2"/>
              </a:rPr>
              <a:t>ZDE</a:t>
            </a:r>
            <a:endParaRPr lang="cs-CZ" dirty="0"/>
          </a:p>
          <a:p>
            <a:pPr marL="0" indent="0">
              <a:buNone/>
            </a:pPr>
            <a:endParaRPr lang="cs-CZ" dirty="0"/>
          </a:p>
          <a:p>
            <a:pPr marL="0" indent="0">
              <a:buNone/>
            </a:pPr>
            <a:r>
              <a:rPr lang="cs-CZ" b="1" dirty="0" err="1"/>
              <a:t>Deadline</a:t>
            </a:r>
            <a:r>
              <a:rPr lang="cs-CZ" b="1" dirty="0"/>
              <a:t>: 31. března 2025, 8:00</a:t>
            </a:r>
          </a:p>
        </p:txBody>
      </p:sp>
    </p:spTree>
    <p:extLst>
      <p:ext uri="{BB962C8B-B14F-4D97-AF65-F5344CB8AC3E}">
        <p14:creationId xmlns:p14="http://schemas.microsoft.com/office/powerpoint/2010/main" val="38794439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09C1D90F-04F8-AF1F-1D2A-372A309E1262}"/>
              </a:ext>
            </a:extLst>
          </p:cNvPr>
          <p:cNvPicPr>
            <a:picLocks noChangeAspect="1"/>
          </p:cNvPicPr>
          <p:nvPr/>
        </p:nvPicPr>
        <p:blipFill>
          <a:blip r:embed="rId2">
            <a:extLst>
              <a:ext uri="{28A0092B-C50C-407E-A947-70E740481C1C}">
                <a14:useLocalDpi xmlns:a14="http://schemas.microsoft.com/office/drawing/2010/main" val="0"/>
              </a:ext>
            </a:extLst>
          </a:blip>
          <a:srcRect b="9051"/>
          <a:stretch/>
        </p:blipFill>
        <p:spPr>
          <a:xfrm>
            <a:off x="1864643" y="1772816"/>
            <a:ext cx="5414714" cy="3535623"/>
          </a:xfrm>
          <a:prstGeom prst="rect">
            <a:avLst/>
          </a:prstGeom>
        </p:spPr>
      </p:pic>
      <p:sp>
        <p:nvSpPr>
          <p:cNvPr id="5" name="Nadpis 4">
            <a:extLst>
              <a:ext uri="{FF2B5EF4-FFF2-40B4-BE49-F238E27FC236}">
                <a16:creationId xmlns:a16="http://schemas.microsoft.com/office/drawing/2014/main" id="{064CE5C5-D6C3-8F26-735A-082B6BDE2BDD}"/>
              </a:ext>
            </a:extLst>
          </p:cNvPr>
          <p:cNvSpPr>
            <a:spLocks noGrp="1"/>
          </p:cNvSpPr>
          <p:nvPr>
            <p:ph type="title"/>
          </p:nvPr>
        </p:nvSpPr>
        <p:spPr/>
        <p:txBody>
          <a:bodyPr/>
          <a:lstStyle/>
          <a:p>
            <a:r>
              <a:rPr lang="cs-CZ" dirty="0"/>
              <a:t>Otázky?</a:t>
            </a:r>
          </a:p>
        </p:txBody>
      </p:sp>
      <p:sp>
        <p:nvSpPr>
          <p:cNvPr id="7" name="TextovéPole 6">
            <a:extLst>
              <a:ext uri="{FF2B5EF4-FFF2-40B4-BE49-F238E27FC236}">
                <a16:creationId xmlns:a16="http://schemas.microsoft.com/office/drawing/2014/main" id="{F9314DC9-DB5E-4398-D5B5-205C4FEB6735}"/>
              </a:ext>
            </a:extLst>
          </p:cNvPr>
          <p:cNvSpPr txBox="1"/>
          <p:nvPr/>
        </p:nvSpPr>
        <p:spPr>
          <a:xfrm>
            <a:off x="5580112" y="5308439"/>
            <a:ext cx="2880320" cy="276999"/>
          </a:xfrm>
          <a:prstGeom prst="rect">
            <a:avLst/>
          </a:prstGeom>
          <a:noFill/>
        </p:spPr>
        <p:txBody>
          <a:bodyPr wrap="square" rtlCol="0">
            <a:spAutoFit/>
          </a:bodyPr>
          <a:lstStyle/>
          <a:p>
            <a:r>
              <a:rPr lang="cs-CZ" sz="1200" dirty="0"/>
              <a:t>(zdroj: </a:t>
            </a:r>
            <a:r>
              <a:rPr lang="cs-CZ" sz="1200" dirty="0" err="1"/>
              <a:t>shutterstock.com</a:t>
            </a:r>
            <a:r>
              <a:rPr lang="cs-CZ" sz="1200" dirty="0"/>
              <a:t>)</a:t>
            </a:r>
          </a:p>
        </p:txBody>
      </p:sp>
    </p:spTree>
    <p:extLst>
      <p:ext uri="{BB962C8B-B14F-4D97-AF65-F5344CB8AC3E}">
        <p14:creationId xmlns:p14="http://schemas.microsoft.com/office/powerpoint/2010/main" val="685319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56A720-7B14-CDEB-17A4-CCA1809A0C43}"/>
              </a:ext>
            </a:extLst>
          </p:cNvPr>
          <p:cNvSpPr>
            <a:spLocks noGrp="1"/>
          </p:cNvSpPr>
          <p:nvPr>
            <p:ph type="title"/>
          </p:nvPr>
        </p:nvSpPr>
        <p:spPr/>
        <p:txBody>
          <a:bodyPr/>
          <a:lstStyle/>
          <a:p>
            <a:r>
              <a:rPr lang="cs-CZ" dirty="0"/>
              <a:t>Interpretace</a:t>
            </a:r>
          </a:p>
        </p:txBody>
      </p:sp>
      <p:sp>
        <p:nvSpPr>
          <p:cNvPr id="3" name="Zástupný obsah 2">
            <a:extLst>
              <a:ext uri="{FF2B5EF4-FFF2-40B4-BE49-F238E27FC236}">
                <a16:creationId xmlns:a16="http://schemas.microsoft.com/office/drawing/2014/main" id="{A4AF215E-8C70-29AD-10B1-6A915A7CF82B}"/>
              </a:ext>
            </a:extLst>
          </p:cNvPr>
          <p:cNvSpPr>
            <a:spLocks noGrp="1"/>
          </p:cNvSpPr>
          <p:nvPr>
            <p:ph idx="1"/>
          </p:nvPr>
        </p:nvSpPr>
        <p:spPr/>
        <p:txBody>
          <a:bodyPr>
            <a:normAutofit/>
          </a:bodyPr>
          <a:lstStyle/>
          <a:p>
            <a:r>
              <a:rPr lang="cs-CZ" dirty="0"/>
              <a:t>zásadní, nejsložitější část výzkumu</a:t>
            </a:r>
          </a:p>
          <a:p>
            <a:r>
              <a:rPr lang="cs-CZ" dirty="0"/>
              <a:t>snaha o vysvětlení smyslu dat i s ohledem na sociální/kulturní/historický kontext</a:t>
            </a:r>
          </a:p>
          <a:p>
            <a:r>
              <a:rPr lang="cs-CZ" dirty="0"/>
              <a:t>zodpovězení VO</a:t>
            </a:r>
          </a:p>
          <a:p>
            <a:r>
              <a:rPr lang="cs-CZ" dirty="0"/>
              <a:t>často s využitím existujících teorií </a:t>
            </a:r>
          </a:p>
          <a:p>
            <a:pPr marL="0" indent="0">
              <a:buNone/>
            </a:pPr>
            <a:r>
              <a:rPr lang="cs-CZ" b="1" dirty="0"/>
              <a:t>≠ spekulace, domýšlení, převyprávění </a:t>
            </a:r>
          </a:p>
        </p:txBody>
      </p:sp>
    </p:spTree>
    <p:extLst>
      <p:ext uri="{BB962C8B-B14F-4D97-AF65-F5344CB8AC3E}">
        <p14:creationId xmlns:p14="http://schemas.microsoft.com/office/powerpoint/2010/main" val="32079352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A0142B-F62A-723A-ED11-4854DFD65D2E}"/>
              </a:ext>
            </a:extLst>
          </p:cNvPr>
          <p:cNvSpPr>
            <a:spLocks noGrp="1"/>
          </p:cNvSpPr>
          <p:nvPr>
            <p:ph type="title"/>
          </p:nvPr>
        </p:nvSpPr>
        <p:spPr/>
        <p:txBody>
          <a:bodyPr/>
          <a:lstStyle/>
          <a:p>
            <a:r>
              <a:rPr lang="cs-CZ" dirty="0"/>
              <a:t>Použitá literatura</a:t>
            </a:r>
          </a:p>
        </p:txBody>
      </p:sp>
      <p:sp>
        <p:nvSpPr>
          <p:cNvPr id="3" name="Zástupný obsah 2">
            <a:extLst>
              <a:ext uri="{FF2B5EF4-FFF2-40B4-BE49-F238E27FC236}">
                <a16:creationId xmlns:a16="http://schemas.microsoft.com/office/drawing/2014/main" id="{0BB6369B-7D4C-78C4-B8D8-11A3FF55B054}"/>
              </a:ext>
            </a:extLst>
          </p:cNvPr>
          <p:cNvSpPr>
            <a:spLocks noGrp="1"/>
          </p:cNvSpPr>
          <p:nvPr>
            <p:ph idx="1"/>
          </p:nvPr>
        </p:nvSpPr>
        <p:spPr>
          <a:xfrm>
            <a:off x="457200" y="1417639"/>
            <a:ext cx="8363272" cy="4525963"/>
          </a:xfrm>
        </p:spPr>
        <p:txBody>
          <a:bodyPr>
            <a:noAutofit/>
          </a:bodyPr>
          <a:lstStyle/>
          <a:p>
            <a:r>
              <a:rPr lang="cs-CZ" sz="1400" dirty="0" err="1"/>
              <a:t>Bryman</a:t>
            </a:r>
            <a:r>
              <a:rPr lang="cs-CZ" sz="1400" dirty="0"/>
              <a:t>, A. (2012). </a:t>
            </a:r>
            <a:r>
              <a:rPr lang="cs-CZ" sz="1400" dirty="0" err="1"/>
              <a:t>Social</a:t>
            </a:r>
            <a:r>
              <a:rPr lang="cs-CZ" sz="1400" dirty="0"/>
              <a:t> </a:t>
            </a:r>
            <a:r>
              <a:rPr lang="cs-CZ" sz="1400" dirty="0" err="1"/>
              <a:t>Research</a:t>
            </a:r>
            <a:r>
              <a:rPr lang="cs-CZ" sz="1400" dirty="0"/>
              <a:t> </a:t>
            </a:r>
            <a:r>
              <a:rPr lang="cs-CZ" sz="1400" dirty="0" err="1"/>
              <a:t>Methods</a:t>
            </a:r>
            <a:r>
              <a:rPr lang="cs-CZ" sz="1400" dirty="0"/>
              <a:t>. Oxford: Oxford University </a:t>
            </a:r>
            <a:r>
              <a:rPr lang="cs-CZ" sz="1400" dirty="0" err="1"/>
              <a:t>Press</a:t>
            </a:r>
            <a:r>
              <a:rPr lang="cs-CZ" sz="1400" dirty="0"/>
              <a:t>. </a:t>
            </a:r>
          </a:p>
          <a:p>
            <a:r>
              <a:rPr lang="cs-CZ" sz="1400" dirty="0"/>
              <a:t>Glaser, B. a Strauss, A. (1967). </a:t>
            </a:r>
            <a:r>
              <a:rPr lang="cs-CZ" sz="1400" dirty="0" err="1"/>
              <a:t>The</a:t>
            </a:r>
            <a:r>
              <a:rPr lang="cs-CZ" sz="1400" dirty="0"/>
              <a:t> Discovery </a:t>
            </a:r>
            <a:r>
              <a:rPr lang="cs-CZ" sz="1400" dirty="0" err="1"/>
              <a:t>of</a:t>
            </a:r>
            <a:r>
              <a:rPr lang="cs-CZ" sz="1400" dirty="0"/>
              <a:t> </a:t>
            </a:r>
            <a:r>
              <a:rPr lang="cs-CZ" sz="1400" dirty="0" err="1"/>
              <a:t>Grounded</a:t>
            </a:r>
            <a:r>
              <a:rPr lang="cs-CZ" sz="1400" dirty="0"/>
              <a:t> </a:t>
            </a:r>
            <a:r>
              <a:rPr lang="cs-CZ" sz="1400" dirty="0" err="1"/>
              <a:t>Theory</a:t>
            </a:r>
            <a:r>
              <a:rPr lang="cs-CZ" sz="1400" dirty="0"/>
              <a:t>: </a:t>
            </a:r>
            <a:r>
              <a:rPr lang="cs-CZ" sz="1400" dirty="0" err="1"/>
              <a:t>Strategies</a:t>
            </a:r>
            <a:r>
              <a:rPr lang="cs-CZ" sz="1400" dirty="0"/>
              <a:t> </a:t>
            </a:r>
            <a:r>
              <a:rPr lang="cs-CZ" sz="1400" dirty="0" err="1"/>
              <a:t>for</a:t>
            </a:r>
            <a:r>
              <a:rPr lang="cs-CZ" sz="1400" dirty="0"/>
              <a:t> </a:t>
            </a:r>
            <a:r>
              <a:rPr lang="cs-CZ" sz="1400" dirty="0" err="1"/>
              <a:t>Qualitative</a:t>
            </a:r>
            <a:r>
              <a:rPr lang="cs-CZ" sz="1400" dirty="0"/>
              <a:t> </a:t>
            </a:r>
            <a:r>
              <a:rPr lang="cs-CZ" sz="1400" dirty="0" err="1"/>
              <a:t>Research</a:t>
            </a:r>
            <a:r>
              <a:rPr lang="cs-CZ" sz="1400" dirty="0"/>
              <a:t>. </a:t>
            </a:r>
            <a:r>
              <a:rPr lang="cs-CZ" sz="1400" dirty="0" err="1"/>
              <a:t>Mill</a:t>
            </a:r>
            <a:r>
              <a:rPr lang="cs-CZ" sz="1400" dirty="0"/>
              <a:t> </a:t>
            </a:r>
            <a:r>
              <a:rPr lang="cs-CZ" sz="1400" dirty="0" err="1"/>
              <a:t>Valley</a:t>
            </a:r>
            <a:r>
              <a:rPr lang="cs-CZ" sz="1400" dirty="0"/>
              <a:t>, CA: Sociology </a:t>
            </a:r>
            <a:r>
              <a:rPr lang="cs-CZ" sz="1400" dirty="0" err="1"/>
              <a:t>Press</a:t>
            </a:r>
            <a:r>
              <a:rPr lang="cs-CZ" sz="1400" dirty="0"/>
              <a:t>.</a:t>
            </a:r>
          </a:p>
          <a:p>
            <a:r>
              <a:rPr lang="cs-CZ" sz="1400" dirty="0"/>
              <a:t>Glaser, B. (1978). </a:t>
            </a:r>
            <a:r>
              <a:rPr lang="cs-CZ" sz="1400" dirty="0" err="1"/>
              <a:t>Theoretical</a:t>
            </a:r>
            <a:r>
              <a:rPr lang="cs-CZ" sz="1400" dirty="0"/>
              <a:t> Sensitivity: </a:t>
            </a:r>
            <a:r>
              <a:rPr lang="cs-CZ" sz="1400" dirty="0" err="1"/>
              <a:t>Advances</a:t>
            </a:r>
            <a:r>
              <a:rPr lang="cs-CZ" sz="1400" dirty="0"/>
              <a:t> in </a:t>
            </a:r>
            <a:r>
              <a:rPr lang="cs-CZ" sz="1400" dirty="0" err="1"/>
              <a:t>the</a:t>
            </a:r>
            <a:r>
              <a:rPr lang="cs-CZ" sz="1400" dirty="0"/>
              <a:t> </a:t>
            </a:r>
            <a:r>
              <a:rPr lang="cs-CZ" sz="1400" dirty="0" err="1"/>
              <a:t>Methodology</a:t>
            </a:r>
            <a:r>
              <a:rPr lang="cs-CZ" sz="1400" dirty="0"/>
              <a:t> in </a:t>
            </a:r>
            <a:r>
              <a:rPr lang="cs-CZ" sz="1400" dirty="0" err="1"/>
              <a:t>Grounded</a:t>
            </a:r>
            <a:r>
              <a:rPr lang="cs-CZ" sz="1400" dirty="0"/>
              <a:t> </a:t>
            </a:r>
            <a:r>
              <a:rPr lang="cs-CZ" sz="1400" dirty="0" err="1"/>
              <a:t>Theory</a:t>
            </a:r>
            <a:r>
              <a:rPr lang="cs-CZ" sz="1400" dirty="0"/>
              <a:t>. Sociology </a:t>
            </a:r>
            <a:r>
              <a:rPr lang="cs-CZ" sz="1400" dirty="0" err="1"/>
              <a:t>Press</a:t>
            </a:r>
            <a:r>
              <a:rPr lang="cs-CZ" sz="1400" dirty="0"/>
              <a:t>.</a:t>
            </a:r>
          </a:p>
          <a:p>
            <a:r>
              <a:rPr lang="cs-CZ" sz="1400" dirty="0"/>
              <a:t>Glaser, B. a </a:t>
            </a:r>
            <a:r>
              <a:rPr lang="cs-CZ" sz="1400" dirty="0" err="1"/>
              <a:t>Holton</a:t>
            </a:r>
            <a:r>
              <a:rPr lang="cs-CZ" sz="1400" dirty="0"/>
              <a:t>, J. (2004). </a:t>
            </a:r>
            <a:r>
              <a:rPr lang="cs-CZ" sz="1400" dirty="0" err="1"/>
              <a:t>Remodeling</a:t>
            </a:r>
            <a:r>
              <a:rPr lang="cs-CZ" sz="1400" dirty="0"/>
              <a:t> </a:t>
            </a:r>
            <a:r>
              <a:rPr lang="cs-CZ" sz="1400" dirty="0" err="1"/>
              <a:t>Grounded</a:t>
            </a:r>
            <a:r>
              <a:rPr lang="cs-CZ" sz="1400" dirty="0"/>
              <a:t> </a:t>
            </a:r>
            <a:r>
              <a:rPr lang="cs-CZ" sz="1400" dirty="0" err="1"/>
              <a:t>Theory</a:t>
            </a:r>
            <a:r>
              <a:rPr lang="cs-CZ" sz="1400" dirty="0"/>
              <a:t>. </a:t>
            </a:r>
            <a:r>
              <a:rPr lang="cs-CZ" sz="1400" dirty="0" err="1"/>
              <a:t>Forum</a:t>
            </a:r>
            <a:r>
              <a:rPr lang="cs-CZ" sz="1400" dirty="0"/>
              <a:t> </a:t>
            </a:r>
            <a:r>
              <a:rPr lang="cs-CZ" sz="1400" dirty="0" err="1"/>
              <a:t>Qualitative</a:t>
            </a:r>
            <a:r>
              <a:rPr lang="cs-CZ" sz="1400" dirty="0"/>
              <a:t> </a:t>
            </a:r>
            <a:r>
              <a:rPr lang="cs-CZ" sz="1400" dirty="0" err="1"/>
              <a:t>Sozialforschung</a:t>
            </a:r>
            <a:r>
              <a:rPr lang="cs-CZ" sz="1400" dirty="0"/>
              <a:t> </a:t>
            </a:r>
            <a:r>
              <a:rPr lang="cs-CZ" sz="1400" dirty="0" err="1"/>
              <a:t>Forum</a:t>
            </a:r>
            <a:r>
              <a:rPr lang="cs-CZ" sz="1400" dirty="0"/>
              <a:t>: </a:t>
            </a:r>
            <a:r>
              <a:rPr lang="cs-CZ" sz="1400" dirty="0" err="1"/>
              <a:t>Qualitative</a:t>
            </a:r>
            <a:r>
              <a:rPr lang="cs-CZ" sz="1400" dirty="0"/>
              <a:t> </a:t>
            </a:r>
            <a:r>
              <a:rPr lang="cs-CZ" sz="1400" dirty="0" err="1"/>
              <a:t>Social</a:t>
            </a:r>
            <a:r>
              <a:rPr lang="cs-CZ" sz="1400" dirty="0"/>
              <a:t> </a:t>
            </a:r>
            <a:r>
              <a:rPr lang="cs-CZ" sz="1400" dirty="0" err="1"/>
              <a:t>Research</a:t>
            </a:r>
            <a:r>
              <a:rPr lang="cs-CZ" sz="1400" dirty="0"/>
              <a:t>, 5(2). </a:t>
            </a:r>
          </a:p>
          <a:p>
            <a:r>
              <a:rPr lang="cs-CZ" sz="1400" dirty="0" err="1"/>
              <a:t>Hendl</a:t>
            </a:r>
            <a:r>
              <a:rPr lang="cs-CZ" sz="1400" dirty="0"/>
              <a:t>, J. (2016). Kvalitativní výzkum: základní teorie, metody a aplikace. Praha: Portál.</a:t>
            </a:r>
          </a:p>
          <a:p>
            <a:r>
              <a:rPr lang="cs-CZ" sz="1400" dirty="0" err="1"/>
              <a:t>Charmaz</a:t>
            </a:r>
            <a:r>
              <a:rPr lang="cs-CZ" sz="1400" dirty="0"/>
              <a:t>, K. (2006). </a:t>
            </a:r>
            <a:r>
              <a:rPr lang="cs-CZ" sz="1400" dirty="0" err="1"/>
              <a:t>Constructing</a:t>
            </a:r>
            <a:r>
              <a:rPr lang="cs-CZ" sz="1400" dirty="0"/>
              <a:t> </a:t>
            </a:r>
            <a:r>
              <a:rPr lang="cs-CZ" sz="1400" dirty="0" err="1"/>
              <a:t>Grounded</a:t>
            </a:r>
            <a:r>
              <a:rPr lang="cs-CZ" sz="1400" dirty="0"/>
              <a:t> </a:t>
            </a:r>
            <a:r>
              <a:rPr lang="cs-CZ" sz="1400" dirty="0" err="1"/>
              <a:t>Theory</a:t>
            </a:r>
            <a:r>
              <a:rPr lang="cs-CZ" sz="1400" dirty="0"/>
              <a:t>: A </a:t>
            </a:r>
            <a:r>
              <a:rPr lang="cs-CZ" sz="1400" dirty="0" err="1"/>
              <a:t>Practical</a:t>
            </a:r>
            <a:r>
              <a:rPr lang="cs-CZ" sz="1400" dirty="0"/>
              <a:t> </a:t>
            </a:r>
            <a:r>
              <a:rPr lang="cs-CZ" sz="1400" dirty="0" err="1"/>
              <a:t>Guide</a:t>
            </a:r>
            <a:r>
              <a:rPr lang="cs-CZ" sz="1400" dirty="0"/>
              <a:t> </a:t>
            </a:r>
            <a:r>
              <a:rPr lang="cs-CZ" sz="1400" dirty="0" err="1"/>
              <a:t>Through</a:t>
            </a:r>
            <a:r>
              <a:rPr lang="cs-CZ" sz="1400" dirty="0"/>
              <a:t> </a:t>
            </a:r>
            <a:r>
              <a:rPr lang="cs-CZ" sz="1400" dirty="0" err="1"/>
              <a:t>Qualitative</a:t>
            </a:r>
            <a:r>
              <a:rPr lang="cs-CZ" sz="1400" dirty="0"/>
              <a:t> </a:t>
            </a:r>
            <a:r>
              <a:rPr lang="cs-CZ" sz="1400" dirty="0" err="1"/>
              <a:t>Analysis</a:t>
            </a:r>
            <a:r>
              <a:rPr lang="cs-CZ" sz="1400" dirty="0"/>
              <a:t>. London, </a:t>
            </a:r>
            <a:r>
              <a:rPr lang="cs-CZ" sz="1400" dirty="0" err="1"/>
              <a:t>Thousand</a:t>
            </a:r>
            <a:r>
              <a:rPr lang="cs-CZ" sz="1400" dirty="0"/>
              <a:t> </a:t>
            </a:r>
            <a:r>
              <a:rPr lang="cs-CZ" sz="1400" dirty="0" err="1"/>
              <a:t>Oaks</a:t>
            </a:r>
            <a:r>
              <a:rPr lang="cs-CZ" sz="1400" dirty="0"/>
              <a:t>, New </a:t>
            </a:r>
            <a:r>
              <a:rPr lang="cs-CZ" sz="1400" dirty="0" err="1"/>
              <a:t>Delhi</a:t>
            </a:r>
            <a:r>
              <a:rPr lang="cs-CZ" sz="1400" dirty="0"/>
              <a:t>: SAGE </a:t>
            </a:r>
            <a:r>
              <a:rPr lang="cs-CZ" sz="1400" dirty="0" err="1"/>
              <a:t>Publications</a:t>
            </a:r>
            <a:r>
              <a:rPr lang="cs-CZ" sz="1400" dirty="0"/>
              <a:t>.</a:t>
            </a:r>
          </a:p>
          <a:p>
            <a:r>
              <a:rPr lang="cs-CZ" sz="1400" dirty="0"/>
              <a:t>Chladová, M. (2023). Sebepojetí současných českých sportovních novinářů. Praha. Disertační práce. Univerzita Karlova. Fakulta sociálních věd. Institut komunikačních studií a žurnalistiky. Katedra mediálních studií. Vedoucí disertační práce doc. PhDr. Alice Němcová Tejkalová, Ph.D. </a:t>
            </a:r>
          </a:p>
          <a:p>
            <a:r>
              <a:rPr lang="cs-CZ" sz="1400" dirty="0"/>
              <a:t>Strauss, A. a </a:t>
            </a:r>
            <a:r>
              <a:rPr lang="cs-CZ" sz="1400" dirty="0" err="1"/>
              <a:t>Corbin</a:t>
            </a:r>
            <a:r>
              <a:rPr lang="cs-CZ" sz="1400" dirty="0"/>
              <a:t>, J. (1999). Základy kvalitativního výzkumu: postupy a techniky metody zakotvené teorie. Překlad Stanislav Ježek. Boskovice: Albert. </a:t>
            </a:r>
          </a:p>
          <a:p>
            <a:r>
              <a:rPr lang="cs-CZ" sz="1400" dirty="0"/>
              <a:t>Švaříček, R., </a:t>
            </a:r>
            <a:r>
              <a:rPr lang="cs-CZ" sz="1400" dirty="0" err="1"/>
              <a:t>Šeďová</a:t>
            </a:r>
            <a:r>
              <a:rPr lang="cs-CZ" sz="1400" dirty="0"/>
              <a:t>, K. a kol. (2007). Kvalitativní výzkum v pedagogických vědách: pravidla hry. Praha: Portál.</a:t>
            </a:r>
          </a:p>
          <a:p>
            <a:endParaRPr lang="cs-CZ" sz="1400" dirty="0"/>
          </a:p>
        </p:txBody>
      </p:sp>
    </p:spTree>
    <p:extLst>
      <p:ext uri="{BB962C8B-B14F-4D97-AF65-F5344CB8AC3E}">
        <p14:creationId xmlns:p14="http://schemas.microsoft.com/office/powerpoint/2010/main" val="2857606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79B99B-00F9-8762-2CE8-969D2440C54E}"/>
              </a:ext>
            </a:extLst>
          </p:cNvPr>
          <p:cNvSpPr>
            <a:spLocks noGrp="1"/>
          </p:cNvSpPr>
          <p:nvPr>
            <p:ph type="title"/>
          </p:nvPr>
        </p:nvSpPr>
        <p:spPr/>
        <p:txBody>
          <a:bodyPr/>
          <a:lstStyle/>
          <a:p>
            <a:r>
              <a:rPr lang="cs-CZ" dirty="0"/>
              <a:t>Tematická analýza</a:t>
            </a:r>
          </a:p>
        </p:txBody>
      </p:sp>
      <p:sp>
        <p:nvSpPr>
          <p:cNvPr id="3" name="Zástupný obsah 2">
            <a:extLst>
              <a:ext uri="{FF2B5EF4-FFF2-40B4-BE49-F238E27FC236}">
                <a16:creationId xmlns:a16="http://schemas.microsoft.com/office/drawing/2014/main" id="{BBDE229A-3864-D747-7C87-8D4063B09DE7}"/>
              </a:ext>
            </a:extLst>
          </p:cNvPr>
          <p:cNvSpPr>
            <a:spLocks noGrp="1"/>
          </p:cNvSpPr>
          <p:nvPr>
            <p:ph idx="1"/>
          </p:nvPr>
        </p:nvSpPr>
        <p:spPr>
          <a:xfrm>
            <a:off x="457200" y="1600201"/>
            <a:ext cx="8363272" cy="4525963"/>
          </a:xfrm>
        </p:spPr>
        <p:txBody>
          <a:bodyPr>
            <a:normAutofit/>
          </a:bodyPr>
          <a:lstStyle/>
          <a:p>
            <a:r>
              <a:rPr lang="cs-CZ" sz="3000" dirty="0"/>
              <a:t>proces identifikace datových vzorců a témat </a:t>
            </a:r>
            <a:br>
              <a:rPr lang="cs-CZ" sz="3000" dirty="0"/>
            </a:br>
            <a:r>
              <a:rPr lang="cs-CZ" sz="3000" dirty="0"/>
              <a:t>v kvalitativních datech</a:t>
            </a:r>
          </a:p>
          <a:p>
            <a:r>
              <a:rPr lang="cs-CZ" sz="3000" dirty="0"/>
              <a:t>pružný postup, který není striktně vázán na konkrétní teorii</a:t>
            </a:r>
          </a:p>
          <a:p>
            <a:r>
              <a:rPr lang="cs-CZ" sz="3000" dirty="0"/>
              <a:t>poskytuje detailní a komplexní zprávu o datech</a:t>
            </a:r>
          </a:p>
          <a:p>
            <a:r>
              <a:rPr lang="cs-CZ" sz="3000" dirty="0"/>
              <a:t>základ, který by měl výzkumník zvládnout </a:t>
            </a:r>
            <a:br>
              <a:rPr lang="cs-CZ" sz="3000" dirty="0"/>
            </a:br>
            <a:r>
              <a:rPr lang="cs-CZ" sz="3000" dirty="0"/>
              <a:t>(</a:t>
            </a:r>
            <a:r>
              <a:rPr lang="cs-CZ" sz="3000" dirty="0">
                <a:sym typeface="Wingdings" pitchFamily="2" charset="2"/>
              </a:rPr>
              <a:t> diskurzivní analýza, zakotvená teorie)</a:t>
            </a:r>
            <a:endParaRPr lang="cs-CZ" sz="3000" dirty="0"/>
          </a:p>
        </p:txBody>
      </p:sp>
    </p:spTree>
    <p:extLst>
      <p:ext uri="{BB962C8B-B14F-4D97-AF65-F5344CB8AC3E}">
        <p14:creationId xmlns:p14="http://schemas.microsoft.com/office/powerpoint/2010/main" val="4068898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Zástupný obsah 15">
            <a:extLst>
              <a:ext uri="{FF2B5EF4-FFF2-40B4-BE49-F238E27FC236}">
                <a16:creationId xmlns:a16="http://schemas.microsoft.com/office/drawing/2014/main" id="{B087D26D-0353-8194-FE42-D2B48CEE43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95" y="404664"/>
            <a:ext cx="9089009" cy="5112568"/>
          </a:xfrm>
        </p:spPr>
      </p:pic>
    </p:spTree>
    <p:extLst>
      <p:ext uri="{BB962C8B-B14F-4D97-AF65-F5344CB8AC3E}">
        <p14:creationId xmlns:p14="http://schemas.microsoft.com/office/powerpoint/2010/main" val="2673214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A4D029B8-24D7-D84A-6A5A-41A030AA3730}"/>
              </a:ext>
            </a:extLst>
          </p:cNvPr>
          <p:cNvSpPr>
            <a:spLocks noGrp="1"/>
          </p:cNvSpPr>
          <p:nvPr>
            <p:ph type="title"/>
          </p:nvPr>
        </p:nvSpPr>
        <p:spPr/>
        <p:txBody>
          <a:bodyPr/>
          <a:lstStyle/>
          <a:p>
            <a:r>
              <a:rPr lang="cs-CZ" dirty="0"/>
              <a:t>1) Seznámení s daty </a:t>
            </a:r>
          </a:p>
        </p:txBody>
      </p:sp>
      <p:sp>
        <p:nvSpPr>
          <p:cNvPr id="6" name="Zástupný obsah 5">
            <a:extLst>
              <a:ext uri="{FF2B5EF4-FFF2-40B4-BE49-F238E27FC236}">
                <a16:creationId xmlns:a16="http://schemas.microsoft.com/office/drawing/2014/main" id="{352E91B5-D035-ABDF-16B7-D2EF483729F5}"/>
              </a:ext>
            </a:extLst>
          </p:cNvPr>
          <p:cNvSpPr>
            <a:spLocks noGrp="1"/>
          </p:cNvSpPr>
          <p:nvPr>
            <p:ph idx="1"/>
          </p:nvPr>
        </p:nvSpPr>
        <p:spPr/>
        <p:txBody>
          <a:bodyPr>
            <a:normAutofit/>
          </a:bodyPr>
          <a:lstStyle/>
          <a:p>
            <a:r>
              <a:rPr lang="cs-CZ" sz="2300" dirty="0"/>
              <a:t>základní bod, kde začínáme</a:t>
            </a:r>
          </a:p>
          <a:p>
            <a:r>
              <a:rPr lang="cs-CZ" sz="2300" dirty="0"/>
              <a:t>různá forma (přepisy rozhovorů, textové dokumenty apod.)</a:t>
            </a:r>
          </a:p>
          <a:p>
            <a:r>
              <a:rPr lang="cs-CZ" sz="2300" dirty="0"/>
              <a:t>seznámit se = opakovaně pročíst</a:t>
            </a:r>
          </a:p>
          <a:p>
            <a:pPr marL="0" indent="0">
              <a:buNone/>
            </a:pPr>
            <a:r>
              <a:rPr lang="cs-CZ" sz="2300" b="1" dirty="0"/>
              <a:t>Proč? </a:t>
            </a:r>
          </a:p>
          <a:p>
            <a:r>
              <a:rPr lang="cs-CZ" sz="2300" dirty="0"/>
              <a:t>získat představu o celkovém obsahu a kontextu</a:t>
            </a:r>
          </a:p>
          <a:p>
            <a:pPr marL="0" indent="0">
              <a:buNone/>
            </a:pPr>
            <a:r>
              <a:rPr lang="cs-CZ" sz="2300" b="1" dirty="0"/>
              <a:t>Jak? </a:t>
            </a:r>
          </a:p>
          <a:p>
            <a:r>
              <a:rPr lang="cs-CZ" sz="2300" dirty="0"/>
              <a:t>projít si texty opakovaně, dělat si poznámky, zachytit první nápady, dojmy, nuance a detaily, které bychom při jednorázovém čtení mohli přehlédnout </a:t>
            </a:r>
          </a:p>
          <a:p>
            <a:endParaRPr lang="cs-CZ" sz="2300" dirty="0"/>
          </a:p>
        </p:txBody>
      </p:sp>
    </p:spTree>
    <p:extLst>
      <p:ext uri="{BB962C8B-B14F-4D97-AF65-F5344CB8AC3E}">
        <p14:creationId xmlns:p14="http://schemas.microsoft.com/office/powerpoint/2010/main" val="2408411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513302-29F6-B1CF-2735-794AFAE0ED2C}"/>
              </a:ext>
            </a:extLst>
          </p:cNvPr>
          <p:cNvSpPr>
            <a:spLocks noGrp="1"/>
          </p:cNvSpPr>
          <p:nvPr>
            <p:ph type="title"/>
          </p:nvPr>
        </p:nvSpPr>
        <p:spPr/>
        <p:txBody>
          <a:bodyPr/>
          <a:lstStyle/>
          <a:p>
            <a:r>
              <a:rPr lang="cs-CZ" dirty="0"/>
              <a:t>2) Generování počátečních kódů </a:t>
            </a:r>
          </a:p>
        </p:txBody>
      </p:sp>
      <p:sp>
        <p:nvSpPr>
          <p:cNvPr id="3" name="Zástupný obsah 2">
            <a:extLst>
              <a:ext uri="{FF2B5EF4-FFF2-40B4-BE49-F238E27FC236}">
                <a16:creationId xmlns:a16="http://schemas.microsoft.com/office/drawing/2014/main" id="{9C8E99E8-7222-2548-F692-E271CA80B87D}"/>
              </a:ext>
            </a:extLst>
          </p:cNvPr>
          <p:cNvSpPr>
            <a:spLocks noGrp="1"/>
          </p:cNvSpPr>
          <p:nvPr>
            <p:ph idx="1"/>
          </p:nvPr>
        </p:nvSpPr>
        <p:spPr>
          <a:xfrm>
            <a:off x="276672" y="1423167"/>
            <a:ext cx="8867328" cy="4525963"/>
          </a:xfrm>
        </p:spPr>
        <p:txBody>
          <a:bodyPr>
            <a:noAutofit/>
          </a:bodyPr>
          <a:lstStyle/>
          <a:p>
            <a:r>
              <a:rPr lang="cs-CZ" sz="2200" dirty="0"/>
              <a:t>rozdělování dat na menší segmenty</a:t>
            </a:r>
          </a:p>
          <a:p>
            <a:r>
              <a:rPr lang="cs-CZ" sz="2200" dirty="0"/>
              <a:t>přiřazování kódů k různým částem dat odpovídajícím určitým </a:t>
            </a:r>
            <a:br>
              <a:rPr lang="cs-CZ" sz="2200" dirty="0"/>
            </a:br>
            <a:r>
              <a:rPr lang="cs-CZ" sz="2200" dirty="0"/>
              <a:t>tématům, myšlenkám</a:t>
            </a:r>
          </a:p>
          <a:p>
            <a:r>
              <a:rPr lang="cs-CZ" sz="2200" dirty="0"/>
              <a:t>kód = označení/štítek vyjadřující, o čem daná pasáž dat je</a:t>
            </a:r>
          </a:p>
          <a:p>
            <a:pPr marL="0" indent="0">
              <a:buNone/>
            </a:pPr>
            <a:r>
              <a:rPr lang="cs-CZ" sz="2200" b="1" dirty="0"/>
              <a:t>Proč?</a:t>
            </a:r>
          </a:p>
          <a:p>
            <a:r>
              <a:rPr lang="cs-CZ" sz="2200" dirty="0"/>
              <a:t>kódování pomáhá organizovat data, nacházet opakující se vzorce, jevy</a:t>
            </a:r>
          </a:p>
          <a:p>
            <a:pPr marL="0" indent="0">
              <a:buNone/>
            </a:pPr>
            <a:r>
              <a:rPr lang="cs-CZ" sz="2200" b="1" dirty="0"/>
              <a:t>Jak?</a:t>
            </a:r>
          </a:p>
          <a:p>
            <a:r>
              <a:rPr lang="cs-CZ" sz="2200" dirty="0"/>
              <a:t>pasáže označujeme kódem, který vystihuje, co se v dané části děje</a:t>
            </a:r>
          </a:p>
          <a:p>
            <a:r>
              <a:rPr lang="cs-CZ" sz="2200" dirty="0"/>
              <a:t>kódy jsou různé, zaměřují se na konkrétní obsah, ale i formu, styl apod. </a:t>
            </a:r>
          </a:p>
          <a:p>
            <a:r>
              <a:rPr lang="cs-CZ" sz="2200" dirty="0"/>
              <a:t>některé části mohou mít více kódů </a:t>
            </a:r>
          </a:p>
          <a:p>
            <a:pPr lvl="1"/>
            <a:endParaRPr lang="cs-CZ" sz="2100" dirty="0"/>
          </a:p>
        </p:txBody>
      </p:sp>
    </p:spTree>
    <p:extLst>
      <p:ext uri="{BB962C8B-B14F-4D97-AF65-F5344CB8AC3E}">
        <p14:creationId xmlns:p14="http://schemas.microsoft.com/office/powerpoint/2010/main" val="24150772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0.0"/>
  <p:tag name="SLIDO_PRESENTATION_ID" val="03e3fc8c-d598-459d-afc5-c39b52d5931a"/>
  <p:tag name="SLIDO_EVENT_UUID" val="e70fb4d9-3c56-4b7b-b9ca-edb772ce530c"/>
  <p:tag name="SLIDO_EVENT_SECTION_UUID" val="63adbfd8-826a-441d-a932-26b8773a009a"/>
</p:tagLst>
</file>

<file path=ppt/theme/theme1.xml><?xml version="1.0" encoding="utf-8"?>
<a:theme xmlns:a="http://schemas.openxmlformats.org/drawingml/2006/main" name="Prezentace2_sablona">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lastné 4">
      <a:majorFont>
        <a:latin typeface="Titillium Web Bold"/>
        <a:ea typeface=""/>
        <a:cs typeface=""/>
      </a:majorFont>
      <a:minorFont>
        <a:latin typeface="Titillium Web Regular"/>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Prezentace2_sablona</Template>
  <TotalTime>9854</TotalTime>
  <Words>2940</Words>
  <Application>Microsoft Macintosh PowerPoint</Application>
  <PresentationFormat>Předvádění na obrazovce (4:3)</PresentationFormat>
  <Paragraphs>281</Paragraphs>
  <Slides>50</Slides>
  <Notes>1</Notes>
  <HiddenSlides>0</HiddenSlides>
  <MMClips>1</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50</vt:i4>
      </vt:variant>
    </vt:vector>
  </HeadingPairs>
  <TitlesOfParts>
    <vt:vector size="57" baseType="lpstr">
      <vt:lpstr>Arial</vt:lpstr>
      <vt:lpstr>Calibri</vt:lpstr>
      <vt:lpstr>Titillium Web Bold</vt:lpstr>
      <vt:lpstr>Titillium Web Regular</vt:lpstr>
      <vt:lpstr>TitilliumText25L</vt:lpstr>
      <vt:lpstr>Wingdings</vt:lpstr>
      <vt:lpstr>Prezentace2_sablona</vt:lpstr>
      <vt:lpstr>Způsoby analýzy kvalitativních dat </vt:lpstr>
      <vt:lpstr>Cíle přednášky</vt:lpstr>
      <vt:lpstr>Zpracování dat</vt:lpstr>
      <vt:lpstr>Analýza</vt:lpstr>
      <vt:lpstr>Interpretace</vt:lpstr>
      <vt:lpstr>Tematická analýza</vt:lpstr>
      <vt:lpstr>Prezentace aplikace PowerPoint</vt:lpstr>
      <vt:lpstr>1) Seznámení s daty </vt:lpstr>
      <vt:lpstr>2) Generování počátečních kódů </vt:lpstr>
      <vt:lpstr>3) Vyhledávání témat</vt:lpstr>
      <vt:lpstr>4) Propracování témat, revize</vt:lpstr>
      <vt:lpstr>5) Definování, pojmenování témat</vt:lpstr>
      <vt:lpstr>6) Prezentace výsledků</vt:lpstr>
      <vt:lpstr>Tematická analýza</vt:lpstr>
      <vt:lpstr>Proces kódování</vt:lpstr>
      <vt:lpstr>Příklad</vt:lpstr>
      <vt:lpstr>Příklad I.</vt:lpstr>
      <vt:lpstr>Příklad I. – kódování</vt:lpstr>
      <vt:lpstr>Kódy a jejich obsah I.</vt:lpstr>
      <vt:lpstr>Příklad II. </vt:lpstr>
      <vt:lpstr>Příklad II. – kódování </vt:lpstr>
      <vt:lpstr>Kódy a jejich obsah II.</vt:lpstr>
      <vt:lpstr>Formulace hlavních témat</vt:lpstr>
      <vt:lpstr>Zakotvená teorie I.</vt:lpstr>
      <vt:lpstr>Zakotvená teorie II.</vt:lpstr>
      <vt:lpstr>Koncepty, kategorie, propozice </vt:lpstr>
      <vt:lpstr>Postup zakotvené teorie (jednodušší) </vt:lpstr>
      <vt:lpstr>Aplikace metody</vt:lpstr>
      <vt:lpstr>S teorií, nebo bez?</vt:lpstr>
      <vt:lpstr>Kódování</vt:lpstr>
      <vt:lpstr>Otevřené kódování</vt:lpstr>
      <vt:lpstr>Axiální kódování</vt:lpstr>
      <vt:lpstr>MAXQDA</vt:lpstr>
      <vt:lpstr>Systém kódování</vt:lpstr>
      <vt:lpstr>Prezentace aplikace PowerPoint</vt:lpstr>
      <vt:lpstr>Atlas.ti</vt:lpstr>
      <vt:lpstr>NVivo</vt:lpstr>
      <vt:lpstr>Memo </vt:lpstr>
      <vt:lpstr>Selektivní kódování </vt:lpstr>
      <vt:lpstr>Výsledná teorie</vt:lpstr>
      <vt:lpstr>Techniky zvyšování teoretické citlivosti </vt:lpstr>
      <vt:lpstr>Obecný návod a úvahy při kódování</vt:lpstr>
      <vt:lpstr>Postup zakotvené teorie (jednodušší) </vt:lpstr>
      <vt:lpstr>Postup zakotvené teorie (složitější)</vt:lpstr>
      <vt:lpstr>Prezentace aplikace PowerPoint</vt:lpstr>
      <vt:lpstr>Neboli…</vt:lpstr>
      <vt:lpstr>Shrnutí GT</vt:lpstr>
      <vt:lpstr>Individuální úkol I.</vt:lpstr>
      <vt:lpstr>Otázky?</vt:lpstr>
      <vt:lpstr>Použitá literatura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dc:title>
  <dc:creator>POKUSNY UCET,ZAM,CIVT</dc:creator>
  <cp:lastModifiedBy>Anna Hrbáčková</cp:lastModifiedBy>
  <cp:revision>44</cp:revision>
  <dcterms:created xsi:type="dcterms:W3CDTF">2022-10-17T13:59:49Z</dcterms:created>
  <dcterms:modified xsi:type="dcterms:W3CDTF">2025-03-19T12:51:28Z</dcterms:modified>
</cp:coreProperties>
</file>