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8" r:id="rId4"/>
    <p:sldId id="257" r:id="rId5"/>
    <p:sldId id="266" r:id="rId6"/>
    <p:sldId id="279" r:id="rId7"/>
    <p:sldId id="260" r:id="rId8"/>
    <p:sldId id="268" r:id="rId9"/>
    <p:sldId id="272" r:id="rId10"/>
    <p:sldId id="261" r:id="rId11"/>
    <p:sldId id="258" r:id="rId12"/>
    <p:sldId id="280" r:id="rId13"/>
    <p:sldId id="270" r:id="rId14"/>
    <p:sldId id="271" r:id="rId15"/>
    <p:sldId id="274" r:id="rId16"/>
    <p:sldId id="275" r:id="rId17"/>
    <p:sldId id="276" r:id="rId18"/>
    <p:sldId id="27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46B86-B831-46D1-9436-A2290CA98A77}" v="12" dt="2021-04-17T20:20:06.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FDE859-846B-4A1C-88F1-388B0E61FCF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5EB2909-537A-4040-AE8D-181ED29E3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2244980-5895-4E7A-9900-2924F925FA65}"/>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5" name="Zástupný symbol pro zápatí 4">
            <a:extLst>
              <a:ext uri="{FF2B5EF4-FFF2-40B4-BE49-F238E27FC236}">
                <a16:creationId xmlns:a16="http://schemas.microsoft.com/office/drawing/2014/main" id="{DE734851-7728-4CD4-A1EC-BE06C4A675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69077B-9E9C-455E-9276-AE083CEC1D02}"/>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41775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A3BEF8-9BBF-452D-91FF-65C4CDB73F7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0013B2A-0E93-4E8D-B50E-6171FCD66182}"/>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D9B4AD-A07B-450E-ADDE-22F06B705D17}"/>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5" name="Zástupný symbol pro zápatí 4">
            <a:extLst>
              <a:ext uri="{FF2B5EF4-FFF2-40B4-BE49-F238E27FC236}">
                <a16:creationId xmlns:a16="http://schemas.microsoft.com/office/drawing/2014/main" id="{4875461D-4BA9-46B0-A74D-6B4F48D5FA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89788C-4340-49E4-8D65-E48D2B49BB22}"/>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117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6ED8499-053E-4744-9FED-2B8E1F7F07F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2D269B1-F199-401A-A432-B8425ECC2061}"/>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3E06A1-00CC-4A40-A879-BA3D4C61519A}"/>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5" name="Zástupný symbol pro zápatí 4">
            <a:extLst>
              <a:ext uri="{FF2B5EF4-FFF2-40B4-BE49-F238E27FC236}">
                <a16:creationId xmlns:a16="http://schemas.microsoft.com/office/drawing/2014/main" id="{1E595C1A-6B2C-4B64-A34F-666FDAEACB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1733CA9-1570-49A6-84FE-8603FBAF4F5D}"/>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52966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7CB5C-8C0E-4595-99EB-C31717B7CDC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D24367A-F005-42B0-B0FD-4248E8407B4D}"/>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30EDA14-2E6C-4840-AE0E-CEDA6F368D4E}"/>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5" name="Zástupný symbol pro zápatí 4">
            <a:extLst>
              <a:ext uri="{FF2B5EF4-FFF2-40B4-BE49-F238E27FC236}">
                <a16:creationId xmlns:a16="http://schemas.microsoft.com/office/drawing/2014/main" id="{DBAB068E-2B62-4AF0-97DD-77738B0083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A01D37-52E2-4936-B09E-40AF9C80B3D6}"/>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101275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A4D8B-3E2D-481B-B38D-6FB007F4622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908FEA5A-7C4F-4C11-A087-857985C41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8C53C793-B0A1-41F3-AA79-A7A9389CDDD2}"/>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5" name="Zástupný symbol pro zápatí 4">
            <a:extLst>
              <a:ext uri="{FF2B5EF4-FFF2-40B4-BE49-F238E27FC236}">
                <a16:creationId xmlns:a16="http://schemas.microsoft.com/office/drawing/2014/main" id="{B8382477-4DDB-47A4-B02F-AF047127589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106EEFE-E019-4736-ADCE-BF3F1795ED8B}"/>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194081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D9EFB-CA08-4342-A5D8-39596B2E4AE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622F2F4-2CC9-44FD-B1D3-5E50DE453A5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D8108D32-028F-4ED9-99E3-E1211EB4290D}"/>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5744178-C8B2-488D-8317-C40723F7E5A9}"/>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6" name="Zástupný symbol pro zápatí 5">
            <a:extLst>
              <a:ext uri="{FF2B5EF4-FFF2-40B4-BE49-F238E27FC236}">
                <a16:creationId xmlns:a16="http://schemas.microsoft.com/office/drawing/2014/main" id="{6B7521A1-DBFF-453F-ABBF-8B99365CD94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CD5E605-7438-40B0-A92A-DCA0BF86E915}"/>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54265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2A082-C998-422E-99E9-57E40C6E1F3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F71B253-1D52-417A-A806-1168D6968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D0BC882F-F79F-4ECC-B8BE-028A21A30E0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6E0AE2AE-E899-49D3-A7CD-2134230B9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C3FFCAB0-9D33-4373-86BF-8863B65A53C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5FB0885-92DE-4D27-A560-FDEBBEAEE4BC}"/>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8" name="Zástupný symbol pro zápatí 7">
            <a:extLst>
              <a:ext uri="{FF2B5EF4-FFF2-40B4-BE49-F238E27FC236}">
                <a16:creationId xmlns:a16="http://schemas.microsoft.com/office/drawing/2014/main" id="{DE590707-0AEF-4483-B420-C47F53446C0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17C140B-9338-42AB-90D2-0EB41F1F7E45}"/>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121302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11403D-DAE5-4A4D-BD37-FF5342EE59A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8A828C8-1055-47D4-833E-F72E6C95D789}"/>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4" name="Zástupný symbol pro zápatí 3">
            <a:extLst>
              <a:ext uri="{FF2B5EF4-FFF2-40B4-BE49-F238E27FC236}">
                <a16:creationId xmlns:a16="http://schemas.microsoft.com/office/drawing/2014/main" id="{4B5D14FD-D0F1-4C23-A7CC-6EA0CD7A760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0B48754-885F-4636-BBC3-AC50F950C39C}"/>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218134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B177C96-6ACF-4E4D-861A-BCF50BE4386D}"/>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3" name="Zástupný symbol pro zápatí 2">
            <a:extLst>
              <a:ext uri="{FF2B5EF4-FFF2-40B4-BE49-F238E27FC236}">
                <a16:creationId xmlns:a16="http://schemas.microsoft.com/office/drawing/2014/main" id="{A4A07FB5-E28F-47C6-9134-7CCF184DAC9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9AA0E66-4DD5-4A32-9533-96C1DEB5C2FC}"/>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89522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AD8D2-4649-4FF8-8BD8-EB6D23BE3CB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97F7AC7-C471-4E27-A087-C2E10B08A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16B7033B-DCAF-435E-A0C8-DE91D96E5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D303457-132A-4516-B10E-A70C74154D26}"/>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6" name="Zástupný symbol pro zápatí 5">
            <a:extLst>
              <a:ext uri="{FF2B5EF4-FFF2-40B4-BE49-F238E27FC236}">
                <a16:creationId xmlns:a16="http://schemas.microsoft.com/office/drawing/2014/main" id="{0F151826-72E7-43D7-AFBA-09F3EDFB01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1DD955F-F608-4FF6-A500-B44461048BCA}"/>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3402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31B408-4DF5-488F-9AFA-04AC05E748D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D8FD07-BB1C-4F1F-A18B-37601B37B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0CA50355-890A-468E-8B17-602249BA1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766B7636-4947-43DB-A055-05B857BEFF1B}"/>
              </a:ext>
            </a:extLst>
          </p:cNvPr>
          <p:cNvSpPr>
            <a:spLocks noGrp="1"/>
          </p:cNvSpPr>
          <p:nvPr>
            <p:ph type="dt" sz="half" idx="10"/>
          </p:nvPr>
        </p:nvSpPr>
        <p:spPr/>
        <p:txBody>
          <a:bodyPr/>
          <a:lstStyle/>
          <a:p>
            <a:fld id="{7185F934-C17B-4B28-AEF9-2C5AB45CD3D5}" type="datetimeFigureOut">
              <a:rPr lang="cs-CZ" smtClean="0"/>
              <a:t>05.04.2023</a:t>
            </a:fld>
            <a:endParaRPr lang="cs-CZ"/>
          </a:p>
        </p:txBody>
      </p:sp>
      <p:sp>
        <p:nvSpPr>
          <p:cNvPr id="6" name="Zástupný symbol pro zápatí 5">
            <a:extLst>
              <a:ext uri="{FF2B5EF4-FFF2-40B4-BE49-F238E27FC236}">
                <a16:creationId xmlns:a16="http://schemas.microsoft.com/office/drawing/2014/main" id="{227EAF35-B4FA-42B6-89AF-91AA9231369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CC92A94-CB8C-4E5F-ADF9-13823ADFC2D0}"/>
              </a:ext>
            </a:extLst>
          </p:cNvPr>
          <p:cNvSpPr>
            <a:spLocks noGrp="1"/>
          </p:cNvSpPr>
          <p:nvPr>
            <p:ph type="sldNum" sz="quarter" idx="12"/>
          </p:nvPr>
        </p:nvSpPr>
        <p:spPr/>
        <p:txBody>
          <a:bodyPr/>
          <a:lstStyle/>
          <a:p>
            <a:fld id="{DD00AED8-B199-43EA-B687-9634087992D7}" type="slidenum">
              <a:rPr lang="cs-CZ" smtClean="0"/>
              <a:t>‹#›</a:t>
            </a:fld>
            <a:endParaRPr lang="cs-CZ"/>
          </a:p>
        </p:txBody>
      </p:sp>
    </p:spTree>
    <p:extLst>
      <p:ext uri="{BB962C8B-B14F-4D97-AF65-F5344CB8AC3E}">
        <p14:creationId xmlns:p14="http://schemas.microsoft.com/office/powerpoint/2010/main" val="400865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B525AC9-CA5A-471B-8045-3D6C002BB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12B442C5-B364-4A06-960F-D81CEA21D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595DBC-1619-4AC8-8B56-1C68EFD92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5F934-C17B-4B28-AEF9-2C5AB45CD3D5}" type="datetimeFigureOut">
              <a:rPr lang="cs-CZ" smtClean="0"/>
              <a:t>05.04.2023</a:t>
            </a:fld>
            <a:endParaRPr lang="cs-CZ"/>
          </a:p>
        </p:txBody>
      </p:sp>
      <p:sp>
        <p:nvSpPr>
          <p:cNvPr id="5" name="Zástupný symbol pro zápatí 4">
            <a:extLst>
              <a:ext uri="{FF2B5EF4-FFF2-40B4-BE49-F238E27FC236}">
                <a16:creationId xmlns:a16="http://schemas.microsoft.com/office/drawing/2014/main" id="{BA0192F3-1618-411E-A9B2-60D163309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493CC01-A4EE-45AB-8B7F-BF5661A3C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0AED8-B199-43EA-B687-9634087992D7}" type="slidenum">
              <a:rPr lang="cs-CZ" smtClean="0"/>
              <a:t>‹#›</a:t>
            </a:fld>
            <a:endParaRPr lang="cs-CZ"/>
          </a:p>
        </p:txBody>
      </p:sp>
    </p:spTree>
    <p:extLst>
      <p:ext uri="{BB962C8B-B14F-4D97-AF65-F5344CB8AC3E}">
        <p14:creationId xmlns:p14="http://schemas.microsoft.com/office/powerpoint/2010/main" val="426849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24FEB6-9C5F-438C-856E-5315E7435CD5}"/>
              </a:ext>
            </a:extLst>
          </p:cNvPr>
          <p:cNvSpPr>
            <a:spLocks noGrp="1"/>
          </p:cNvSpPr>
          <p:nvPr>
            <p:ph type="ctrTitle"/>
          </p:nvPr>
        </p:nvSpPr>
        <p:spPr>
          <a:xfrm>
            <a:off x="1524000" y="1122362"/>
            <a:ext cx="9144000" cy="3375895"/>
          </a:xfrm>
        </p:spPr>
        <p:txBody>
          <a:bodyPr>
            <a:normAutofit fontScale="90000"/>
          </a:bodyPr>
          <a:lstStyle/>
          <a:p>
            <a:br>
              <a:rPr lang="cs-CZ"/>
            </a:br>
            <a:r>
              <a:rPr lang="de-DE"/>
              <a:t> </a:t>
            </a:r>
            <a:r>
              <a:rPr lang="de-DE" b="1"/>
              <a:t>Tschechoslowakische Republik 1918-1939 </a:t>
            </a:r>
            <a:br>
              <a:rPr lang="cs-CZ" b="1"/>
            </a:br>
            <a:r>
              <a:rPr lang="cs-CZ" b="1"/>
              <a:t>Ihre Gründung </a:t>
            </a:r>
            <a:r>
              <a:rPr lang="de-DE" b="1"/>
              <a:t>und ihre Minderheitenpolitik</a:t>
            </a:r>
            <a:endParaRPr lang="cs-CZ"/>
          </a:p>
        </p:txBody>
      </p:sp>
      <p:sp>
        <p:nvSpPr>
          <p:cNvPr id="3" name="Podnadpis 2">
            <a:extLst>
              <a:ext uri="{FF2B5EF4-FFF2-40B4-BE49-F238E27FC236}">
                <a16:creationId xmlns:a16="http://schemas.microsoft.com/office/drawing/2014/main" id="{BC30C58A-A5A6-4A1E-8A7B-25709946F7CF}"/>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6953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8CE1DA85-26A5-4E58-B402-91B8794CEF82}"/>
              </a:ext>
            </a:extLst>
          </p:cNvPr>
          <p:cNvPicPr>
            <a:picLocks noGrp="1" noChangeAspect="1"/>
          </p:cNvPicPr>
          <p:nvPr>
            <p:ph sz="half" idx="2"/>
          </p:nvPr>
        </p:nvPicPr>
        <p:blipFill rotWithShape="1">
          <a:blip r:embed="rId2"/>
          <a:srcRect t="7408"/>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Nadpis 3">
            <a:extLst>
              <a:ext uri="{FF2B5EF4-FFF2-40B4-BE49-F238E27FC236}">
                <a16:creationId xmlns:a16="http://schemas.microsoft.com/office/drawing/2014/main" id="{457CCE5F-0768-48CB-A2B9-F1B44AE913B7}"/>
              </a:ext>
            </a:extLst>
          </p:cNvPr>
          <p:cNvSpPr>
            <a:spLocks noGrp="1"/>
          </p:cNvSpPr>
          <p:nvPr>
            <p:ph type="title"/>
          </p:nvPr>
        </p:nvSpPr>
        <p:spPr>
          <a:xfrm>
            <a:off x="859500" y="1665375"/>
            <a:ext cx="4204137" cy="1342754"/>
          </a:xfrm>
        </p:spPr>
        <p:txBody>
          <a:bodyPr vert="horz" lIns="91440" tIns="45720" rIns="91440" bIns="45720" rtlCol="0" anchor="ctr">
            <a:normAutofit/>
          </a:bodyPr>
          <a:lstStyle/>
          <a:p>
            <a:pPr algn="ctr"/>
            <a:r>
              <a:rPr lang="en-US" sz="3600" dirty="0" err="1"/>
              <a:t>Tschechoslowakei</a:t>
            </a:r>
            <a:r>
              <a:rPr lang="en-US" sz="3600" dirty="0"/>
              <a:t> – </a:t>
            </a:r>
            <a:r>
              <a:rPr lang="en-US" sz="3600" dirty="0" err="1"/>
              <a:t>Staatsideologie</a:t>
            </a:r>
            <a:endParaRPr lang="en-US" sz="3600"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Zástupný obsah 4">
            <a:extLst>
              <a:ext uri="{FF2B5EF4-FFF2-40B4-BE49-F238E27FC236}">
                <a16:creationId xmlns:a16="http://schemas.microsoft.com/office/drawing/2014/main" id="{5CB90A7A-AD89-436D-936C-6434FF0CA4E6}"/>
              </a:ext>
            </a:extLst>
          </p:cNvPr>
          <p:cNvSpPr>
            <a:spLocks noGrp="1"/>
          </p:cNvSpPr>
          <p:nvPr>
            <p:ph sz="half" idx="1"/>
          </p:nvPr>
        </p:nvSpPr>
        <p:spPr>
          <a:xfrm>
            <a:off x="525516" y="3256705"/>
            <a:ext cx="4872107" cy="2780708"/>
          </a:xfrm>
        </p:spPr>
        <p:txBody>
          <a:bodyPr vert="horz" lIns="91440" tIns="45720" rIns="91440" bIns="45720" rtlCol="0" anchor="ctr">
            <a:normAutofit/>
          </a:bodyPr>
          <a:lstStyle/>
          <a:p>
            <a:r>
              <a:rPr lang="cs-CZ" sz="1800" dirty="0"/>
              <a:t>Masaryk „</a:t>
            </a:r>
            <a:r>
              <a:rPr lang="cs-CZ" sz="1800" dirty="0" err="1"/>
              <a:t>gemeinsame</a:t>
            </a:r>
            <a:r>
              <a:rPr lang="cs-CZ" sz="1800" dirty="0"/>
              <a:t> </a:t>
            </a:r>
            <a:r>
              <a:rPr lang="cs-CZ" sz="1800" dirty="0" err="1"/>
              <a:t>Heimat</a:t>
            </a:r>
            <a:r>
              <a:rPr lang="cs-CZ" sz="1800" dirty="0"/>
              <a:t>“</a:t>
            </a:r>
          </a:p>
          <a:p>
            <a:r>
              <a:rPr lang="en-US" sz="1800" dirty="0"/>
              <a:t>„</a:t>
            </a:r>
            <a:r>
              <a:rPr lang="en-US" sz="1800" dirty="0" err="1"/>
              <a:t>Tschechoslowakismus</a:t>
            </a:r>
            <a:r>
              <a:rPr lang="en-US" sz="1800" dirty="0"/>
              <a:t>“ </a:t>
            </a:r>
            <a:r>
              <a:rPr lang="en-US" sz="1800" dirty="0" err="1"/>
              <a:t>als</a:t>
            </a:r>
            <a:r>
              <a:rPr lang="en-US" sz="1800" dirty="0"/>
              <a:t> </a:t>
            </a:r>
            <a:r>
              <a:rPr lang="en-US" sz="1800" dirty="0" err="1"/>
              <a:t>Staatsideologie</a:t>
            </a:r>
            <a:endParaRPr lang="en-US" sz="1800" dirty="0"/>
          </a:p>
          <a:p>
            <a:r>
              <a:rPr lang="en-US" sz="1800" dirty="0" err="1"/>
              <a:t>Verfassung</a:t>
            </a:r>
            <a:r>
              <a:rPr lang="en-US" sz="1800" dirty="0"/>
              <a:t> 29.02.1920: „</a:t>
            </a:r>
            <a:r>
              <a:rPr lang="en-US" sz="1800" dirty="0" err="1"/>
              <a:t>tschechoslowakisches</a:t>
            </a:r>
            <a:r>
              <a:rPr lang="en-US" sz="1800" dirty="0"/>
              <a:t> Volk“, „</a:t>
            </a:r>
            <a:r>
              <a:rPr lang="en-US" sz="1800" dirty="0" err="1"/>
              <a:t>tschechoslowakische</a:t>
            </a:r>
            <a:r>
              <a:rPr lang="en-US" sz="1800" dirty="0"/>
              <a:t> </a:t>
            </a:r>
            <a:r>
              <a:rPr lang="en-US" sz="1800" dirty="0" err="1"/>
              <a:t>Sprache</a:t>
            </a:r>
            <a:r>
              <a:rPr lang="en-US" sz="1800" dirty="0"/>
              <a:t>“ - </a:t>
            </a:r>
            <a:r>
              <a:rPr lang="en-US" sz="1800" dirty="0" err="1"/>
              <a:t>Konstrukt</a:t>
            </a:r>
            <a:endParaRPr lang="en-US" sz="1800" dirty="0"/>
          </a:p>
          <a:p>
            <a:r>
              <a:rPr lang="en-US" sz="1800" dirty="0" err="1"/>
              <a:t>Verfasssungsgesetz</a:t>
            </a:r>
            <a:r>
              <a:rPr lang="en-US" sz="1800" dirty="0"/>
              <a:t> Nr. 122: </a:t>
            </a:r>
            <a:r>
              <a:rPr lang="en-US" sz="1800" dirty="0" err="1"/>
              <a:t>Tschechoslowakisch</a:t>
            </a:r>
            <a:r>
              <a:rPr lang="en-US" sz="1800" dirty="0"/>
              <a:t> </a:t>
            </a:r>
            <a:r>
              <a:rPr lang="en-US" sz="1800" dirty="0" err="1"/>
              <a:t>als</a:t>
            </a:r>
            <a:r>
              <a:rPr lang="en-US" sz="1800" dirty="0"/>
              <a:t> </a:t>
            </a:r>
            <a:r>
              <a:rPr lang="en-US" sz="1800" dirty="0" err="1"/>
              <a:t>Hauptsprache</a:t>
            </a:r>
            <a:r>
              <a:rPr lang="en-US" sz="1800" dirty="0"/>
              <a:t> </a:t>
            </a:r>
            <a:r>
              <a:rPr lang="en-US" sz="1800" dirty="0" err="1"/>
              <a:t>bei</a:t>
            </a:r>
            <a:r>
              <a:rPr lang="en-US" sz="1800" dirty="0"/>
              <a:t> </a:t>
            </a:r>
            <a:r>
              <a:rPr lang="en-US" sz="1800" dirty="0" err="1"/>
              <a:t>Gericht</a:t>
            </a:r>
            <a:r>
              <a:rPr lang="en-US" sz="1800" dirty="0"/>
              <a:t>, Amt, </a:t>
            </a:r>
            <a:r>
              <a:rPr lang="en-US" sz="1800" dirty="0" err="1"/>
              <a:t>staatlichen</a:t>
            </a:r>
            <a:r>
              <a:rPr lang="en-US" sz="1800" dirty="0"/>
              <a:t> </a:t>
            </a:r>
            <a:r>
              <a:rPr lang="en-US" sz="1800" dirty="0" err="1"/>
              <a:t>Organen</a:t>
            </a:r>
            <a:r>
              <a:rPr lang="en-US" sz="1800" dirty="0"/>
              <a:t>, </a:t>
            </a:r>
            <a:r>
              <a:rPr lang="en-US" sz="1800" dirty="0" err="1"/>
              <a:t>Institutionen</a:t>
            </a:r>
            <a:r>
              <a:rPr lang="en-US" sz="1800" dirty="0"/>
              <a:t> und </a:t>
            </a:r>
            <a:r>
              <a:rPr lang="en-US" sz="1800" dirty="0" err="1"/>
              <a:t>Unternehmen</a:t>
            </a:r>
            <a:r>
              <a:rPr lang="en-US" sz="1800" dirty="0"/>
              <a:t>, der </a:t>
            </a:r>
            <a:r>
              <a:rPr lang="en-US" sz="1800" dirty="0" err="1"/>
              <a:t>Armee</a:t>
            </a:r>
            <a:endParaRPr lang="en-US" sz="1800" dirty="0"/>
          </a:p>
          <a:p>
            <a:endParaRPr lang="en-US" sz="1800" dirty="0"/>
          </a:p>
        </p:txBody>
      </p:sp>
    </p:spTree>
    <p:extLst>
      <p:ext uri="{BB962C8B-B14F-4D97-AF65-F5344CB8AC3E}">
        <p14:creationId xmlns:p14="http://schemas.microsoft.com/office/powerpoint/2010/main" val="158129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C7588-D97E-49CB-BFBC-C78BF05A5D8A}"/>
              </a:ext>
            </a:extLst>
          </p:cNvPr>
          <p:cNvSpPr>
            <a:spLocks noGrp="1"/>
          </p:cNvSpPr>
          <p:nvPr>
            <p:ph type="title"/>
          </p:nvPr>
        </p:nvSpPr>
        <p:spPr>
          <a:xfrm>
            <a:off x="332173" y="6971"/>
            <a:ext cx="10515600" cy="1325563"/>
          </a:xfrm>
        </p:spPr>
        <p:txBody>
          <a:bodyPr/>
          <a:lstStyle/>
          <a:p>
            <a:r>
              <a:rPr lang="cs-CZ" dirty="0" err="1"/>
              <a:t>Politische</a:t>
            </a:r>
            <a:r>
              <a:rPr lang="cs-CZ" dirty="0"/>
              <a:t> </a:t>
            </a:r>
            <a:r>
              <a:rPr lang="cs-CZ" dirty="0" err="1"/>
              <a:t>Landschaft</a:t>
            </a:r>
            <a:r>
              <a:rPr lang="cs-CZ" dirty="0"/>
              <a:t>: Aktivismus vs. Negativismus</a:t>
            </a:r>
          </a:p>
        </p:txBody>
      </p:sp>
      <p:sp>
        <p:nvSpPr>
          <p:cNvPr id="3" name="Zástupný symbol pro obsah 2">
            <a:extLst>
              <a:ext uri="{FF2B5EF4-FFF2-40B4-BE49-F238E27FC236}">
                <a16:creationId xmlns:a16="http://schemas.microsoft.com/office/drawing/2014/main" id="{B9C138AE-B342-4E61-BD7A-B34E1D8A10A3}"/>
              </a:ext>
            </a:extLst>
          </p:cNvPr>
          <p:cNvSpPr>
            <a:spLocks noGrp="1"/>
          </p:cNvSpPr>
          <p:nvPr>
            <p:ph idx="1"/>
          </p:nvPr>
        </p:nvSpPr>
        <p:spPr>
          <a:xfrm>
            <a:off x="630315" y="1420426"/>
            <a:ext cx="9936575" cy="5437573"/>
          </a:xfrm>
        </p:spPr>
        <p:txBody>
          <a:bodyPr>
            <a:noAutofit/>
          </a:bodyPr>
          <a:lstStyle/>
          <a:p>
            <a:r>
              <a:rPr lang="de-DE" sz="1800" dirty="0"/>
              <a:t>Wahlen 1925: von 300 Parlamentsabgeordneten 71 Deutsche, davon 54 aus „</a:t>
            </a:r>
            <a:r>
              <a:rPr lang="de-DE" sz="1800" b="1" dirty="0"/>
              <a:t>aktivistischen</a:t>
            </a:r>
            <a:r>
              <a:rPr lang="de-DE" sz="1800" dirty="0"/>
              <a:t> Parteien“ (ab 1926 Bund der Landwirte, Deutsche Christlich-Soziale Volkspartei; ab 1929 Deutsche sozialdemokratische Arbeiterpartei)</a:t>
            </a:r>
          </a:p>
          <a:p>
            <a:r>
              <a:rPr lang="de-DE" sz="1800" dirty="0"/>
              <a:t>„Aktivismus ist, die berechtigten Lebensinteressen auch des deutschen Volkes zu wahren.“ Franz </a:t>
            </a:r>
            <a:r>
              <a:rPr lang="de-DE" sz="1800" b="1" dirty="0"/>
              <a:t>Spina</a:t>
            </a:r>
            <a:r>
              <a:rPr lang="de-DE" sz="1800" dirty="0"/>
              <a:t> (Bund der Landwirte), </a:t>
            </a:r>
            <a:r>
              <a:rPr lang="de-DE" sz="1800" i="1" dirty="0" err="1"/>
              <a:t>Landpost</a:t>
            </a:r>
            <a:r>
              <a:rPr lang="de-DE" sz="1800" dirty="0"/>
              <a:t>, 16.04.1927</a:t>
            </a:r>
          </a:p>
          <a:p>
            <a:r>
              <a:rPr lang="de-DE" sz="1800" dirty="0"/>
              <a:t>„Wir wollen nicht, dass das Haus, das wir nun einmal gemeinsam mit den Tschechen und Slowaken bewohnen, in Flammen aufgehe. Wir bejahen vielmehr die Aufgabe, es freundlich und wohnlich einzurichten für alle seine Bürger und Bürgerinnen, ohne Unterschied der Nationalität.“ Wenzel </a:t>
            </a:r>
            <a:r>
              <a:rPr lang="de-DE" sz="1800" b="1" dirty="0"/>
              <a:t>Jaksch</a:t>
            </a:r>
            <a:r>
              <a:rPr lang="de-DE" sz="1800" dirty="0"/>
              <a:t> (DSAP) im Parlament, 05.04.1938</a:t>
            </a:r>
          </a:p>
          <a:p>
            <a:r>
              <a:rPr lang="de-DE" sz="1800" dirty="0"/>
              <a:t>X „</a:t>
            </a:r>
            <a:r>
              <a:rPr lang="de-DE" sz="1800" b="1" dirty="0"/>
              <a:t>Negativismus</a:t>
            </a:r>
            <a:r>
              <a:rPr lang="de-DE" sz="1800" dirty="0"/>
              <a:t>“</a:t>
            </a:r>
            <a:endParaRPr lang="cs-CZ" sz="1800" dirty="0"/>
          </a:p>
          <a:p>
            <a:r>
              <a:rPr lang="de-DE" sz="1800" dirty="0"/>
              <a:t>Deutsche Nationalpartei</a:t>
            </a:r>
            <a:r>
              <a:rPr lang="cs-CZ" sz="1800" dirty="0"/>
              <a:t> – </a:t>
            </a:r>
            <a:r>
              <a:rPr lang="cs-CZ" sz="1800" dirty="0" err="1"/>
              <a:t>deutschnational</a:t>
            </a:r>
            <a:r>
              <a:rPr lang="cs-CZ" sz="1800" dirty="0"/>
              <a:t>, </a:t>
            </a:r>
            <a:r>
              <a:rPr lang="cs-CZ" sz="1800" dirty="0" err="1"/>
              <a:t>liberal</a:t>
            </a:r>
            <a:r>
              <a:rPr lang="cs-CZ" sz="1800" dirty="0"/>
              <a:t>, </a:t>
            </a:r>
            <a:r>
              <a:rPr lang="cs-CZ" sz="1800" dirty="0" err="1"/>
              <a:t>Großgrundbesitzer</a:t>
            </a:r>
            <a:r>
              <a:rPr lang="cs-CZ" sz="1800" dirty="0"/>
              <a:t> (Rudolf </a:t>
            </a:r>
            <a:r>
              <a:rPr lang="cs-CZ" sz="1800" dirty="0" err="1"/>
              <a:t>Lodgman</a:t>
            </a:r>
            <a:r>
              <a:rPr lang="cs-CZ" sz="1800" dirty="0"/>
              <a:t> von </a:t>
            </a:r>
            <a:r>
              <a:rPr lang="cs-CZ" sz="1800" dirty="0" err="1"/>
              <a:t>Auen</a:t>
            </a:r>
            <a:r>
              <a:rPr lang="cs-CZ" sz="1800" dirty="0"/>
              <a:t>)</a:t>
            </a:r>
          </a:p>
          <a:p>
            <a:r>
              <a:rPr lang="de-DE" sz="1800" dirty="0"/>
              <a:t>Deutsche Nationalsozialistische Arbeiterpartei</a:t>
            </a:r>
            <a:r>
              <a:rPr lang="cs-CZ" sz="1800" dirty="0"/>
              <a:t> – </a:t>
            </a:r>
            <a:r>
              <a:rPr lang="cs-CZ" sz="1800" dirty="0" err="1"/>
              <a:t>seit</a:t>
            </a:r>
            <a:r>
              <a:rPr lang="cs-CZ" sz="1800" dirty="0"/>
              <a:t> 1918 - </a:t>
            </a:r>
            <a:r>
              <a:rPr lang="cs-CZ" sz="1800" dirty="0" err="1"/>
              <a:t>völkische</a:t>
            </a:r>
            <a:r>
              <a:rPr lang="cs-CZ" sz="1800" dirty="0"/>
              <a:t>, </a:t>
            </a:r>
            <a:r>
              <a:rPr lang="cs-CZ" sz="1800" dirty="0" err="1"/>
              <a:t>antikapitalistische</a:t>
            </a:r>
            <a:r>
              <a:rPr lang="cs-CZ" sz="1800" dirty="0"/>
              <a:t>, </a:t>
            </a:r>
            <a:r>
              <a:rPr lang="cs-CZ" sz="1800" dirty="0" err="1"/>
              <a:t>antikommunistische</a:t>
            </a:r>
            <a:r>
              <a:rPr lang="cs-CZ" sz="1800" dirty="0"/>
              <a:t>, </a:t>
            </a:r>
            <a:r>
              <a:rPr lang="cs-CZ" sz="1800" dirty="0" err="1"/>
              <a:t>antisemitistische</a:t>
            </a:r>
            <a:r>
              <a:rPr lang="cs-CZ" sz="1800" dirty="0"/>
              <a:t> </a:t>
            </a:r>
            <a:r>
              <a:rPr lang="cs-CZ" sz="1800" dirty="0" err="1"/>
              <a:t>Partei</a:t>
            </a:r>
            <a:endParaRPr lang="cs-CZ" sz="1800" dirty="0"/>
          </a:p>
          <a:p>
            <a:r>
              <a:rPr lang="de-DE" sz="1800" dirty="0"/>
              <a:t>1933 Sudetendeutsche Heimatfront</a:t>
            </a:r>
          </a:p>
          <a:p>
            <a:r>
              <a:rPr lang="de-DE" sz="1800" dirty="0"/>
              <a:t>„Wer glaubt, dass ich mich persönlich scheuen würde, öffentlich zu erklären, </a:t>
            </a:r>
            <a:r>
              <a:rPr lang="de-DE" sz="1800" dirty="0" err="1"/>
              <a:t>daß</a:t>
            </a:r>
            <a:r>
              <a:rPr lang="de-DE" sz="1800" dirty="0"/>
              <a:t> die höchste Pflicht des deutschen Volksvertreters in diesem Staate der Hochverrat ist, der irrt.“ - Rudolf </a:t>
            </a:r>
            <a:r>
              <a:rPr lang="de-DE" sz="1800" b="1" dirty="0" err="1"/>
              <a:t>Lodgman</a:t>
            </a:r>
            <a:r>
              <a:rPr lang="de-DE" sz="1800" b="1" dirty="0"/>
              <a:t> von Auen</a:t>
            </a:r>
            <a:r>
              <a:rPr lang="de-DE" sz="1800" dirty="0"/>
              <a:t> (DNP) im Parlament, 27.10.1922</a:t>
            </a:r>
            <a:endParaRPr lang="cs-CZ" sz="1800" dirty="0"/>
          </a:p>
        </p:txBody>
      </p:sp>
      <p:pic>
        <p:nvPicPr>
          <p:cNvPr id="4101" name="Picture 5" descr="VÃ½sledek obrÃ¡zku">
            <a:extLst>
              <a:ext uri="{FF2B5EF4-FFF2-40B4-BE49-F238E27FC236}">
                <a16:creationId xmlns:a16="http://schemas.microsoft.com/office/drawing/2014/main" id="{B3BB842C-4CBD-4D7B-903B-11CE04656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646" y="4176936"/>
            <a:ext cx="1530890" cy="264426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VÃ½sledek obrÃ¡zku pro franz spina">
            <a:extLst>
              <a:ext uri="{FF2B5EF4-FFF2-40B4-BE49-F238E27FC236}">
                <a16:creationId xmlns:a16="http://schemas.microsoft.com/office/drawing/2014/main" id="{14765C3B-D643-4CC5-84D3-1B72DED93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793" y="2021297"/>
            <a:ext cx="1539743" cy="215563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3" descr="VÃ½sledek obrÃ¡zku pro Rudolf Lodgman von Auen">
            <a:extLst>
              <a:ext uri="{FF2B5EF4-FFF2-40B4-BE49-F238E27FC236}">
                <a16:creationId xmlns:a16="http://schemas.microsoft.com/office/drawing/2014/main" id="{1FF68B63-C4FA-492B-ABEA-E2EB470C15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11" name="Picture 15" descr="VÃ½sledek obrÃ¡zku pro Rudolf Lodgman von Auen">
            <a:extLst>
              <a:ext uri="{FF2B5EF4-FFF2-40B4-BE49-F238E27FC236}">
                <a16:creationId xmlns:a16="http://schemas.microsoft.com/office/drawing/2014/main" id="{33FF13ED-4BDD-4CB7-B098-548A0053F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9340" y="6971"/>
            <a:ext cx="1544646" cy="215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8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Zástupný obsah 7">
            <a:extLst>
              <a:ext uri="{FF2B5EF4-FFF2-40B4-BE49-F238E27FC236}">
                <a16:creationId xmlns:a16="http://schemas.microsoft.com/office/drawing/2014/main" id="{B4A1813A-5049-E85C-FF67-F40E8A5305FB}"/>
              </a:ext>
            </a:extLst>
          </p:cNvPr>
          <p:cNvPicPr>
            <a:picLocks noGrp="1" noChangeAspect="1"/>
          </p:cNvPicPr>
          <p:nvPr>
            <p:ph idx="1"/>
          </p:nvPr>
        </p:nvPicPr>
        <p:blipFill>
          <a:blip r:embed="rId2"/>
          <a:stretch>
            <a:fillRect/>
          </a:stretch>
        </p:blipFill>
        <p:spPr>
          <a:xfrm>
            <a:off x="2413686" y="643466"/>
            <a:ext cx="7364628" cy="5571067"/>
          </a:xfrm>
          <a:prstGeom prst="rect">
            <a:avLst/>
          </a:prstGeom>
        </p:spPr>
      </p:pic>
    </p:spTree>
    <p:extLst>
      <p:ext uri="{BB962C8B-B14F-4D97-AF65-F5344CB8AC3E}">
        <p14:creationId xmlns:p14="http://schemas.microsoft.com/office/powerpoint/2010/main" val="380479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82AB1-D639-4FD7-886F-0B1636F9050D}"/>
              </a:ext>
            </a:extLst>
          </p:cNvPr>
          <p:cNvSpPr>
            <a:spLocks noGrp="1"/>
          </p:cNvSpPr>
          <p:nvPr>
            <p:ph type="title"/>
          </p:nvPr>
        </p:nvSpPr>
        <p:spPr/>
        <p:txBody>
          <a:bodyPr/>
          <a:lstStyle/>
          <a:p>
            <a:r>
              <a:rPr lang="cs-CZ" dirty="0" err="1"/>
              <a:t>Minderheitenpolitik</a:t>
            </a:r>
            <a:r>
              <a:rPr lang="cs-CZ" dirty="0"/>
              <a:t> - </a:t>
            </a:r>
            <a:r>
              <a:rPr lang="cs-CZ" dirty="0" err="1"/>
              <a:t>Schulwesen</a:t>
            </a:r>
            <a:endParaRPr lang="cs-CZ" dirty="0"/>
          </a:p>
        </p:txBody>
      </p:sp>
      <p:sp>
        <p:nvSpPr>
          <p:cNvPr id="3" name="Zástupný obsah 2">
            <a:extLst>
              <a:ext uri="{FF2B5EF4-FFF2-40B4-BE49-F238E27FC236}">
                <a16:creationId xmlns:a16="http://schemas.microsoft.com/office/drawing/2014/main" id="{CAD802E3-028E-4538-8ED2-D6FB96AAEC9A}"/>
              </a:ext>
            </a:extLst>
          </p:cNvPr>
          <p:cNvSpPr>
            <a:spLocks noGrp="1"/>
          </p:cNvSpPr>
          <p:nvPr>
            <p:ph idx="1"/>
          </p:nvPr>
        </p:nvSpPr>
        <p:spPr/>
        <p:txBody>
          <a:bodyPr>
            <a:normAutofit/>
          </a:bodyPr>
          <a:lstStyle/>
          <a:p>
            <a:r>
              <a:rPr lang="cs-CZ" dirty="0" err="1"/>
              <a:t>Weiterhin</a:t>
            </a:r>
            <a:r>
              <a:rPr lang="cs-CZ" dirty="0"/>
              <a:t> </a:t>
            </a:r>
            <a:r>
              <a:rPr lang="cs-CZ" dirty="0" err="1"/>
              <a:t>existierte</a:t>
            </a:r>
            <a:r>
              <a:rPr lang="cs-CZ" dirty="0"/>
              <a:t> </a:t>
            </a:r>
            <a:r>
              <a:rPr lang="cs-CZ" dirty="0" err="1"/>
              <a:t>das</a:t>
            </a:r>
            <a:r>
              <a:rPr lang="cs-CZ" dirty="0"/>
              <a:t> </a:t>
            </a:r>
            <a:r>
              <a:rPr lang="cs-CZ" dirty="0" err="1"/>
              <a:t>vollstendige</a:t>
            </a:r>
            <a:r>
              <a:rPr lang="cs-CZ" dirty="0"/>
              <a:t> </a:t>
            </a:r>
            <a:r>
              <a:rPr lang="cs-CZ" dirty="0" err="1"/>
              <a:t>Schulwesen</a:t>
            </a:r>
            <a:r>
              <a:rPr lang="cs-CZ" dirty="0"/>
              <a:t> in den </a:t>
            </a:r>
            <a:r>
              <a:rPr lang="cs-CZ" dirty="0" err="1"/>
              <a:t>beiden</a:t>
            </a:r>
            <a:r>
              <a:rPr lang="cs-CZ" dirty="0"/>
              <a:t> </a:t>
            </a:r>
            <a:r>
              <a:rPr lang="cs-CZ" dirty="0" err="1"/>
              <a:t>Sprachen</a:t>
            </a:r>
            <a:r>
              <a:rPr lang="cs-CZ" dirty="0"/>
              <a:t> – von der </a:t>
            </a:r>
            <a:r>
              <a:rPr lang="cs-CZ" dirty="0" err="1"/>
              <a:t>Grundschule</a:t>
            </a:r>
            <a:r>
              <a:rPr lang="cs-CZ" dirty="0"/>
              <a:t> bis </a:t>
            </a:r>
            <a:r>
              <a:rPr lang="cs-CZ" dirty="0" err="1"/>
              <a:t>zur</a:t>
            </a:r>
            <a:r>
              <a:rPr lang="cs-CZ" dirty="0"/>
              <a:t> </a:t>
            </a:r>
            <a:r>
              <a:rPr lang="cs-CZ" dirty="0" err="1"/>
              <a:t>Universität</a:t>
            </a:r>
            <a:r>
              <a:rPr lang="cs-CZ" dirty="0"/>
              <a:t>.</a:t>
            </a:r>
          </a:p>
          <a:p>
            <a:r>
              <a:rPr lang="cs-CZ" dirty="0"/>
              <a:t>1919 </a:t>
            </a:r>
            <a:r>
              <a:rPr lang="cs-CZ" dirty="0" err="1"/>
              <a:t>Minderheitenschulengesetz</a:t>
            </a:r>
            <a:r>
              <a:rPr lang="cs-CZ" dirty="0"/>
              <a:t>: in </a:t>
            </a:r>
            <a:r>
              <a:rPr lang="cs-CZ" dirty="0" err="1"/>
              <a:t>Gemeinden</a:t>
            </a:r>
            <a:r>
              <a:rPr lang="cs-CZ" dirty="0"/>
              <a:t>, </a:t>
            </a:r>
            <a:r>
              <a:rPr lang="cs-CZ" dirty="0" err="1"/>
              <a:t>wo</a:t>
            </a:r>
            <a:r>
              <a:rPr lang="cs-CZ" dirty="0"/>
              <a:t> </a:t>
            </a:r>
            <a:r>
              <a:rPr lang="cs-CZ" dirty="0" err="1"/>
              <a:t>mehr</a:t>
            </a:r>
            <a:r>
              <a:rPr lang="cs-CZ" dirty="0"/>
              <a:t> </a:t>
            </a:r>
            <a:r>
              <a:rPr lang="cs-CZ" dirty="0" err="1"/>
              <a:t>als</a:t>
            </a:r>
            <a:r>
              <a:rPr lang="cs-CZ" dirty="0"/>
              <a:t> 40 </a:t>
            </a:r>
            <a:r>
              <a:rPr lang="cs-CZ" dirty="0" err="1"/>
              <a:t>Kinder</a:t>
            </a:r>
            <a:r>
              <a:rPr lang="cs-CZ" dirty="0"/>
              <a:t> </a:t>
            </a:r>
            <a:r>
              <a:rPr lang="cs-CZ" dirty="0" err="1"/>
              <a:t>sind</a:t>
            </a:r>
            <a:r>
              <a:rPr lang="cs-CZ" dirty="0"/>
              <a:t>. </a:t>
            </a:r>
            <a:r>
              <a:rPr lang="cs-CZ" dirty="0" err="1"/>
              <a:t>Vorteilhaft</a:t>
            </a:r>
            <a:r>
              <a:rPr lang="cs-CZ" dirty="0"/>
              <a:t> </a:t>
            </a:r>
            <a:r>
              <a:rPr lang="cs-CZ" dirty="0" err="1"/>
              <a:t>für</a:t>
            </a:r>
            <a:r>
              <a:rPr lang="cs-CZ" dirty="0"/>
              <a:t> </a:t>
            </a:r>
            <a:r>
              <a:rPr lang="cs-CZ" dirty="0" err="1"/>
              <a:t>die</a:t>
            </a:r>
            <a:r>
              <a:rPr lang="cs-CZ" dirty="0"/>
              <a:t> </a:t>
            </a:r>
            <a:r>
              <a:rPr lang="cs-CZ" dirty="0" err="1"/>
              <a:t>Tschechen</a:t>
            </a:r>
            <a:r>
              <a:rPr lang="cs-CZ" dirty="0"/>
              <a:t> (</a:t>
            </a:r>
            <a:r>
              <a:rPr lang="cs-CZ" dirty="0" err="1"/>
              <a:t>kritisiert</a:t>
            </a:r>
            <a:r>
              <a:rPr lang="cs-CZ" dirty="0"/>
              <a:t> von den </a:t>
            </a:r>
            <a:r>
              <a:rPr lang="cs-CZ" dirty="0" err="1"/>
              <a:t>Deutschen</a:t>
            </a:r>
            <a:r>
              <a:rPr lang="cs-CZ" dirty="0"/>
              <a:t>).</a:t>
            </a:r>
          </a:p>
          <a:p>
            <a:r>
              <a:rPr lang="cs-CZ" dirty="0"/>
              <a:t>Matice česká, Národní jednota severočeská </a:t>
            </a:r>
            <a:r>
              <a:rPr lang="cs-CZ" dirty="0" err="1"/>
              <a:t>und</a:t>
            </a:r>
            <a:r>
              <a:rPr lang="cs-CZ" dirty="0"/>
              <a:t> </a:t>
            </a:r>
            <a:r>
              <a:rPr lang="cs-CZ" dirty="0" err="1"/>
              <a:t>weitere</a:t>
            </a:r>
            <a:r>
              <a:rPr lang="cs-CZ" dirty="0"/>
              <a:t> „</a:t>
            </a:r>
            <a:r>
              <a:rPr lang="cs-CZ" dirty="0" err="1"/>
              <a:t>Nationalen</a:t>
            </a:r>
            <a:r>
              <a:rPr lang="cs-CZ" dirty="0"/>
              <a:t> </a:t>
            </a:r>
            <a:r>
              <a:rPr lang="cs-CZ" dirty="0" err="1"/>
              <a:t>Einheiten</a:t>
            </a:r>
            <a:r>
              <a:rPr lang="cs-CZ" dirty="0"/>
              <a:t>“ (</a:t>
            </a:r>
            <a:r>
              <a:rPr lang="cs-CZ" dirty="0" err="1"/>
              <a:t>seit</a:t>
            </a:r>
            <a:r>
              <a:rPr lang="cs-CZ" dirty="0"/>
              <a:t> 1885) </a:t>
            </a:r>
            <a:r>
              <a:rPr lang="cs-CZ" b="1" dirty="0"/>
              <a:t>X</a:t>
            </a:r>
            <a:r>
              <a:rPr lang="cs-CZ" dirty="0"/>
              <a:t> </a:t>
            </a:r>
            <a:r>
              <a:rPr lang="cs-CZ" dirty="0" err="1"/>
              <a:t>Deutscher</a:t>
            </a:r>
            <a:r>
              <a:rPr lang="cs-CZ" dirty="0"/>
              <a:t> </a:t>
            </a:r>
            <a:r>
              <a:rPr lang="cs-CZ" dirty="0" err="1"/>
              <a:t>Schulverein</a:t>
            </a:r>
            <a:r>
              <a:rPr lang="cs-CZ" dirty="0"/>
              <a:t> (</a:t>
            </a:r>
            <a:r>
              <a:rPr lang="cs-CZ" dirty="0" err="1"/>
              <a:t>seit</a:t>
            </a:r>
            <a:r>
              <a:rPr lang="cs-CZ" dirty="0"/>
              <a:t> 1880 </a:t>
            </a:r>
            <a:r>
              <a:rPr lang="cs-CZ" dirty="0" err="1"/>
              <a:t>für</a:t>
            </a:r>
            <a:r>
              <a:rPr lang="cs-CZ" dirty="0"/>
              <a:t> </a:t>
            </a:r>
            <a:r>
              <a:rPr lang="cs-CZ" dirty="0" err="1"/>
              <a:t>ganze</a:t>
            </a:r>
            <a:r>
              <a:rPr lang="cs-CZ" dirty="0"/>
              <a:t> Monarchie), </a:t>
            </a:r>
            <a:r>
              <a:rPr lang="cs-CZ" dirty="0" err="1"/>
              <a:t>Deutscher</a:t>
            </a:r>
            <a:r>
              <a:rPr lang="cs-CZ" dirty="0"/>
              <a:t> </a:t>
            </a:r>
            <a:r>
              <a:rPr lang="cs-CZ" dirty="0" err="1"/>
              <a:t>Kulturverband</a:t>
            </a:r>
            <a:r>
              <a:rPr lang="cs-CZ" dirty="0"/>
              <a:t> (</a:t>
            </a:r>
            <a:r>
              <a:rPr lang="cs-CZ" dirty="0" err="1"/>
              <a:t>seit</a:t>
            </a:r>
            <a:r>
              <a:rPr lang="cs-CZ" dirty="0"/>
              <a:t> 1919) Bund der </a:t>
            </a:r>
            <a:r>
              <a:rPr lang="cs-CZ" dirty="0" err="1"/>
              <a:t>Deutschen</a:t>
            </a:r>
            <a:r>
              <a:rPr lang="cs-CZ" dirty="0"/>
              <a:t> (</a:t>
            </a:r>
            <a:r>
              <a:rPr lang="cs-CZ" dirty="0" err="1"/>
              <a:t>seit</a:t>
            </a:r>
            <a:r>
              <a:rPr lang="cs-CZ" dirty="0"/>
              <a:t> 1934, </a:t>
            </a:r>
            <a:r>
              <a:rPr lang="cs-CZ" dirty="0" err="1"/>
              <a:t>Juden</a:t>
            </a:r>
            <a:r>
              <a:rPr lang="cs-CZ" dirty="0"/>
              <a:t> </a:t>
            </a:r>
            <a:r>
              <a:rPr lang="cs-CZ" dirty="0" err="1"/>
              <a:t>Ausgeschloßen</a:t>
            </a:r>
            <a:r>
              <a:rPr lang="cs-CZ" dirty="0"/>
              <a:t>).</a:t>
            </a:r>
          </a:p>
        </p:txBody>
      </p:sp>
    </p:spTree>
    <p:extLst>
      <p:ext uri="{BB962C8B-B14F-4D97-AF65-F5344CB8AC3E}">
        <p14:creationId xmlns:p14="http://schemas.microsoft.com/office/powerpoint/2010/main" val="333738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3F3FD-A822-4DA9-BFBC-F8330B1D9039}"/>
              </a:ext>
            </a:extLst>
          </p:cNvPr>
          <p:cNvSpPr>
            <a:spLocks noGrp="1"/>
          </p:cNvSpPr>
          <p:nvPr>
            <p:ph type="title"/>
          </p:nvPr>
        </p:nvSpPr>
        <p:spPr/>
        <p:txBody>
          <a:bodyPr/>
          <a:lstStyle/>
          <a:p>
            <a:r>
              <a:rPr lang="cs-CZ" dirty="0" err="1"/>
              <a:t>Minderheitenpolitik</a:t>
            </a:r>
            <a:r>
              <a:rPr lang="cs-CZ" dirty="0"/>
              <a:t> – </a:t>
            </a:r>
            <a:r>
              <a:rPr lang="cs-CZ" dirty="0" err="1"/>
              <a:t>Beamtenschaft</a:t>
            </a:r>
            <a:endParaRPr lang="cs-CZ" dirty="0"/>
          </a:p>
        </p:txBody>
      </p:sp>
      <p:sp>
        <p:nvSpPr>
          <p:cNvPr id="3" name="Zástupný obsah 2">
            <a:extLst>
              <a:ext uri="{FF2B5EF4-FFF2-40B4-BE49-F238E27FC236}">
                <a16:creationId xmlns:a16="http://schemas.microsoft.com/office/drawing/2014/main" id="{BB15F40F-AC43-4123-9F2C-CA6505078D5C}"/>
              </a:ext>
            </a:extLst>
          </p:cNvPr>
          <p:cNvSpPr>
            <a:spLocks noGrp="1"/>
          </p:cNvSpPr>
          <p:nvPr>
            <p:ph idx="1"/>
          </p:nvPr>
        </p:nvSpPr>
        <p:spPr/>
        <p:txBody>
          <a:bodyPr>
            <a:normAutofit fontScale="92500" lnSpcReduction="20000"/>
          </a:bodyPr>
          <a:lstStyle/>
          <a:p>
            <a:r>
              <a:rPr lang="de-DE" dirty="0"/>
              <a:t>In Regionen mit über 20% Anteil der Minderheiten durften sich diese Minderheiten in der bestimmten Sprache an die Behörden wenden.</a:t>
            </a:r>
            <a:r>
              <a:rPr lang="cs-CZ" dirty="0"/>
              <a:t> 90 % der </a:t>
            </a:r>
            <a:r>
              <a:rPr lang="cs-CZ" dirty="0" err="1"/>
              <a:t>Deutschen</a:t>
            </a:r>
            <a:r>
              <a:rPr lang="cs-CZ" dirty="0"/>
              <a:t> </a:t>
            </a:r>
            <a:r>
              <a:rPr lang="cs-CZ" dirty="0" err="1"/>
              <a:t>konnte</a:t>
            </a:r>
            <a:r>
              <a:rPr lang="cs-CZ" dirty="0"/>
              <a:t> </a:t>
            </a:r>
            <a:r>
              <a:rPr lang="cs-CZ" dirty="0" err="1"/>
              <a:t>sich</a:t>
            </a:r>
            <a:r>
              <a:rPr lang="cs-CZ" dirty="0"/>
              <a:t> </a:t>
            </a:r>
            <a:r>
              <a:rPr lang="cs-CZ" dirty="0" err="1"/>
              <a:t>an</a:t>
            </a:r>
            <a:r>
              <a:rPr lang="cs-CZ" dirty="0"/>
              <a:t> </a:t>
            </a:r>
            <a:r>
              <a:rPr lang="cs-CZ" dirty="0" err="1"/>
              <a:t>die</a:t>
            </a:r>
            <a:r>
              <a:rPr lang="cs-CZ" dirty="0"/>
              <a:t> </a:t>
            </a:r>
            <a:r>
              <a:rPr lang="cs-CZ" dirty="0" err="1"/>
              <a:t>Behörden</a:t>
            </a:r>
            <a:r>
              <a:rPr lang="cs-CZ" dirty="0"/>
              <a:t> in </a:t>
            </a:r>
            <a:r>
              <a:rPr lang="cs-CZ" dirty="0" err="1"/>
              <a:t>ihrer</a:t>
            </a:r>
            <a:r>
              <a:rPr lang="cs-CZ" dirty="0"/>
              <a:t> </a:t>
            </a:r>
            <a:r>
              <a:rPr lang="cs-CZ" dirty="0" err="1"/>
              <a:t>Sprache</a:t>
            </a:r>
            <a:r>
              <a:rPr lang="cs-CZ" dirty="0"/>
              <a:t> </a:t>
            </a:r>
            <a:r>
              <a:rPr lang="cs-CZ" dirty="0" err="1"/>
              <a:t>wenden</a:t>
            </a:r>
            <a:r>
              <a:rPr lang="cs-CZ" dirty="0"/>
              <a:t>.</a:t>
            </a:r>
          </a:p>
          <a:p>
            <a:r>
              <a:rPr lang="de-DE" dirty="0"/>
              <a:t>Nach 1918 wurden bei den Beamten </a:t>
            </a:r>
            <a:r>
              <a:rPr lang="de-DE" dirty="0" err="1"/>
              <a:t>Tschechischkenntnisse</a:t>
            </a:r>
            <a:r>
              <a:rPr lang="de-DE" dirty="0"/>
              <a:t> erfordert und </a:t>
            </a:r>
            <a:r>
              <a:rPr lang="cs-CZ" dirty="0" err="1"/>
              <a:t>seit</a:t>
            </a:r>
            <a:r>
              <a:rPr lang="cs-CZ" dirty="0"/>
              <a:t> 1926 </a:t>
            </a:r>
            <a:r>
              <a:rPr lang="cs-CZ" dirty="0" err="1"/>
              <a:t>wurden</a:t>
            </a:r>
            <a:r>
              <a:rPr lang="cs-CZ" dirty="0"/>
              <a:t> </a:t>
            </a:r>
            <a:r>
              <a:rPr lang="cs-CZ" dirty="0" err="1"/>
              <a:t>sie</a:t>
            </a:r>
            <a:r>
              <a:rPr lang="cs-CZ" dirty="0"/>
              <a:t> </a:t>
            </a:r>
            <a:r>
              <a:rPr lang="de-DE" dirty="0"/>
              <a:t>geprüft. Diejenigen, die die Sprache binnen einer relativ kurzen Zeit nicht erlernt haben, wurden entlassen (33 000 </a:t>
            </a:r>
            <a:r>
              <a:rPr lang="cs-CZ" dirty="0" err="1"/>
              <a:t>Deutsche</a:t>
            </a:r>
            <a:r>
              <a:rPr lang="cs-CZ" dirty="0"/>
              <a:t> </a:t>
            </a:r>
            <a:r>
              <a:rPr lang="de-DE" dirty="0"/>
              <a:t>Beamte wurden aus den Staatsdiensten entlassen</a:t>
            </a:r>
            <a:r>
              <a:rPr lang="cs-CZ" dirty="0"/>
              <a:t> </a:t>
            </a:r>
            <a:r>
              <a:rPr lang="cs-CZ" dirty="0" err="1"/>
              <a:t>und</a:t>
            </a:r>
            <a:r>
              <a:rPr lang="cs-CZ" dirty="0"/>
              <a:t> </a:t>
            </a:r>
            <a:r>
              <a:rPr lang="cs-CZ" dirty="0" err="1"/>
              <a:t>mit</a:t>
            </a:r>
            <a:r>
              <a:rPr lang="cs-CZ" dirty="0"/>
              <a:t> 41 000 </a:t>
            </a:r>
            <a:r>
              <a:rPr lang="cs-CZ" dirty="0" err="1"/>
              <a:t>Tschechen</a:t>
            </a:r>
            <a:r>
              <a:rPr lang="cs-CZ" dirty="0"/>
              <a:t> </a:t>
            </a:r>
            <a:r>
              <a:rPr lang="cs-CZ" dirty="0" err="1"/>
              <a:t>ersetzt</a:t>
            </a:r>
            <a:r>
              <a:rPr lang="de-DE" dirty="0"/>
              <a:t>)</a:t>
            </a:r>
          </a:p>
          <a:p>
            <a:r>
              <a:rPr lang="de-DE" dirty="0" err="1"/>
              <a:t>Unterrepresentierung</a:t>
            </a:r>
            <a:r>
              <a:rPr lang="de-DE" dirty="0"/>
              <a:t> der Deutschen in den staatlichen Diensten: nur 2 % unter der hohen Beamtenschaft, 5 % der Offiziere, 10 % der Bediensteten in der Eisenbahn (1930).</a:t>
            </a:r>
          </a:p>
          <a:p>
            <a:r>
              <a:rPr lang="de-DE" dirty="0"/>
              <a:t>Besetzung der Beamtenstellen mit Tschechen – Entstehung tschechischer Minderheiten in den </a:t>
            </a:r>
            <a:r>
              <a:rPr lang="de-DE" dirty="0" err="1"/>
              <a:t>Granzregionen</a:t>
            </a:r>
            <a:r>
              <a:rPr lang="de-DE" dirty="0"/>
              <a:t>.</a:t>
            </a:r>
          </a:p>
          <a:p>
            <a:endParaRPr lang="cs-CZ" dirty="0"/>
          </a:p>
        </p:txBody>
      </p:sp>
    </p:spTree>
    <p:extLst>
      <p:ext uri="{BB962C8B-B14F-4D97-AF65-F5344CB8AC3E}">
        <p14:creationId xmlns:p14="http://schemas.microsoft.com/office/powerpoint/2010/main" val="329425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adpis 14">
            <a:extLst>
              <a:ext uri="{FF2B5EF4-FFF2-40B4-BE49-F238E27FC236}">
                <a16:creationId xmlns:a16="http://schemas.microsoft.com/office/drawing/2014/main" id="{B20555FB-FAA0-41C0-AE27-CE0A5FAF997A}"/>
              </a:ext>
            </a:extLst>
          </p:cNvPr>
          <p:cNvSpPr>
            <a:spLocks noGrp="1"/>
          </p:cNvSpPr>
          <p:nvPr>
            <p:ph type="title"/>
          </p:nvPr>
        </p:nvSpPr>
        <p:spPr>
          <a:xfrm>
            <a:off x="1198181" y="557189"/>
            <a:ext cx="9795637" cy="1104857"/>
          </a:xfrm>
        </p:spPr>
        <p:txBody>
          <a:bodyPr vert="horz" lIns="91440" tIns="45720" rIns="91440" bIns="45720" rtlCol="0" anchor="b">
            <a:normAutofit fontScale="90000"/>
          </a:bodyPr>
          <a:lstStyle/>
          <a:p>
            <a:pPr algn="ctr"/>
            <a:r>
              <a:rPr lang="en-US" sz="2500" dirty="0"/>
              <a:t>Die Gesellschaft </a:t>
            </a:r>
            <a:r>
              <a:rPr lang="en-US" sz="2500" dirty="0" err="1"/>
              <a:t>für</a:t>
            </a:r>
            <a:r>
              <a:rPr lang="en-US" sz="2500" dirty="0"/>
              <a:t> deutsche </a:t>
            </a:r>
            <a:r>
              <a:rPr lang="en-US" sz="2500" dirty="0" err="1"/>
              <a:t>Volksbildung</a:t>
            </a:r>
            <a:r>
              <a:rPr lang="en-US" sz="2500" dirty="0"/>
              <a:t> in Reichenberg  (Erich </a:t>
            </a:r>
            <a:r>
              <a:rPr lang="en-US" sz="2500" dirty="0" err="1"/>
              <a:t>Gierach</a:t>
            </a:r>
            <a:r>
              <a:rPr lang="cs-CZ" sz="2500" dirty="0"/>
              <a:t>, Eduard Winter, Hermann </a:t>
            </a:r>
            <a:r>
              <a:rPr lang="cs-CZ" sz="2500" dirty="0" err="1"/>
              <a:t>Aubin</a:t>
            </a:r>
            <a:r>
              <a:rPr lang="cs-CZ" sz="2500" dirty="0"/>
              <a:t>, Wilhelm </a:t>
            </a:r>
            <a:r>
              <a:rPr lang="cs-CZ" sz="2500" dirty="0" err="1"/>
              <a:t>Weizsäcker</a:t>
            </a:r>
            <a:r>
              <a:rPr lang="cs-CZ" sz="2500" dirty="0"/>
              <a:t>…</a:t>
            </a:r>
            <a:r>
              <a:rPr lang="en-US" sz="2500" dirty="0"/>
              <a:t>)</a:t>
            </a:r>
            <a:br>
              <a:rPr lang="en-US" sz="2500" dirty="0"/>
            </a:br>
            <a:endParaRPr lang="en-US" sz="2500" dirty="0"/>
          </a:p>
        </p:txBody>
      </p:sp>
      <p:pic>
        <p:nvPicPr>
          <p:cNvPr id="11" name="Zástupný obsah 10">
            <a:extLst>
              <a:ext uri="{FF2B5EF4-FFF2-40B4-BE49-F238E27FC236}">
                <a16:creationId xmlns:a16="http://schemas.microsoft.com/office/drawing/2014/main" id="{DCD8E862-664F-4BD5-9163-B3931DBCF1AA}"/>
              </a:ext>
            </a:extLst>
          </p:cNvPr>
          <p:cNvPicPr>
            <a:picLocks noGrp="1" noChangeAspect="1"/>
          </p:cNvPicPr>
          <p:nvPr>
            <p:ph sz="quarter" idx="4294967295"/>
          </p:nvPr>
        </p:nvPicPr>
        <p:blipFill>
          <a:blip r:embed="rId2"/>
          <a:stretch>
            <a:fillRect/>
          </a:stretch>
        </p:blipFill>
        <p:spPr>
          <a:xfrm>
            <a:off x="3551326" y="2785835"/>
            <a:ext cx="2326499" cy="3514855"/>
          </a:xfrm>
          <a:prstGeom prst="rect">
            <a:avLst/>
          </a:prstGeom>
        </p:spPr>
      </p:pic>
      <p:pic>
        <p:nvPicPr>
          <p:cNvPr id="10" name="Zástupný obsah 9">
            <a:extLst>
              <a:ext uri="{FF2B5EF4-FFF2-40B4-BE49-F238E27FC236}">
                <a16:creationId xmlns:a16="http://schemas.microsoft.com/office/drawing/2014/main" id="{6ED3ACA8-3D03-4B1C-9E71-0DEA33CEDCA6}"/>
              </a:ext>
            </a:extLst>
          </p:cNvPr>
          <p:cNvPicPr>
            <a:picLocks noGrp="1" noChangeAspect="1"/>
          </p:cNvPicPr>
          <p:nvPr>
            <p:ph idx="1"/>
          </p:nvPr>
        </p:nvPicPr>
        <p:blipFill>
          <a:blip r:embed="rId3"/>
          <a:stretch>
            <a:fillRect/>
          </a:stretch>
        </p:blipFill>
        <p:spPr>
          <a:xfrm>
            <a:off x="712579" y="2785949"/>
            <a:ext cx="2622622" cy="3514855"/>
          </a:xfrm>
          <a:prstGeom prst="rect">
            <a:avLst/>
          </a:prstGeom>
        </p:spPr>
      </p:pic>
      <p:pic>
        <p:nvPicPr>
          <p:cNvPr id="16" name="Obrázek 15">
            <a:extLst>
              <a:ext uri="{FF2B5EF4-FFF2-40B4-BE49-F238E27FC236}">
                <a16:creationId xmlns:a16="http://schemas.microsoft.com/office/drawing/2014/main" id="{D2FA0D31-63BD-4607-A424-CAD3A7593E11}"/>
              </a:ext>
            </a:extLst>
          </p:cNvPr>
          <p:cNvPicPr>
            <a:picLocks noChangeAspect="1"/>
          </p:cNvPicPr>
          <p:nvPr/>
        </p:nvPicPr>
        <p:blipFill>
          <a:blip r:embed="rId4"/>
          <a:stretch>
            <a:fillRect/>
          </a:stretch>
        </p:blipFill>
        <p:spPr>
          <a:xfrm>
            <a:off x="8614611" y="2785950"/>
            <a:ext cx="2953659" cy="3514855"/>
          </a:xfrm>
          <a:prstGeom prst="rect">
            <a:avLst/>
          </a:prstGeom>
        </p:spPr>
      </p:pic>
      <p:pic>
        <p:nvPicPr>
          <p:cNvPr id="20" name="Obrázek 19">
            <a:extLst>
              <a:ext uri="{FF2B5EF4-FFF2-40B4-BE49-F238E27FC236}">
                <a16:creationId xmlns:a16="http://schemas.microsoft.com/office/drawing/2014/main" id="{E39CBEC4-0EF6-43EE-9C2E-71DAFD21D64F}"/>
              </a:ext>
            </a:extLst>
          </p:cNvPr>
          <p:cNvPicPr>
            <a:picLocks noChangeAspect="1"/>
          </p:cNvPicPr>
          <p:nvPr/>
        </p:nvPicPr>
        <p:blipFill>
          <a:blip r:embed="rId5"/>
          <a:stretch>
            <a:fillRect/>
          </a:stretch>
        </p:blipFill>
        <p:spPr>
          <a:xfrm>
            <a:off x="6117465" y="2785835"/>
            <a:ext cx="2168368" cy="3514855"/>
          </a:xfrm>
          <a:prstGeom prst="rect">
            <a:avLst/>
          </a:prstGeom>
        </p:spPr>
      </p:pic>
    </p:spTree>
    <p:extLst>
      <p:ext uri="{BB962C8B-B14F-4D97-AF65-F5344CB8AC3E}">
        <p14:creationId xmlns:p14="http://schemas.microsoft.com/office/powerpoint/2010/main" val="63237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Obrázek 14">
            <a:extLst>
              <a:ext uri="{FF2B5EF4-FFF2-40B4-BE49-F238E27FC236}">
                <a16:creationId xmlns:a16="http://schemas.microsoft.com/office/drawing/2014/main" id="{EB79AE17-8161-4628-9B0C-D22F6B990D40}"/>
              </a:ext>
            </a:extLst>
          </p:cNvPr>
          <p:cNvPicPr>
            <a:picLocks noChangeAspect="1"/>
          </p:cNvPicPr>
          <p:nvPr/>
        </p:nvPicPr>
        <p:blipFill>
          <a:blip r:embed="rId2"/>
          <a:stretch>
            <a:fillRect/>
          </a:stretch>
        </p:blipFill>
        <p:spPr>
          <a:xfrm>
            <a:off x="838200" y="1879600"/>
            <a:ext cx="5222875" cy="4379913"/>
          </a:xfrm>
          <a:prstGeom prst="rect">
            <a:avLst/>
          </a:prstGeom>
        </p:spPr>
      </p:pic>
      <p:pic>
        <p:nvPicPr>
          <p:cNvPr id="19" name="Obrázek 18">
            <a:extLst>
              <a:ext uri="{FF2B5EF4-FFF2-40B4-BE49-F238E27FC236}">
                <a16:creationId xmlns:a16="http://schemas.microsoft.com/office/drawing/2014/main" id="{9EBD8A3C-0AE7-4EA3-837E-6242D2CF9AFB}"/>
              </a:ext>
            </a:extLst>
          </p:cNvPr>
          <p:cNvPicPr>
            <a:picLocks noChangeAspect="1"/>
          </p:cNvPicPr>
          <p:nvPr/>
        </p:nvPicPr>
        <p:blipFill>
          <a:blip r:embed="rId3"/>
          <a:stretch>
            <a:fillRect/>
          </a:stretch>
        </p:blipFill>
        <p:spPr>
          <a:xfrm>
            <a:off x="6132513" y="1879600"/>
            <a:ext cx="5218113" cy="2905125"/>
          </a:xfrm>
          <a:prstGeom prst="rect">
            <a:avLst/>
          </a:prstGeom>
        </p:spPr>
      </p:pic>
      <p:pic>
        <p:nvPicPr>
          <p:cNvPr id="11" name="Zástupný obsah 10">
            <a:extLst>
              <a:ext uri="{FF2B5EF4-FFF2-40B4-BE49-F238E27FC236}">
                <a16:creationId xmlns:a16="http://schemas.microsoft.com/office/drawing/2014/main" id="{0D1E8BEF-4B7F-4956-BBE0-9DA72EFB3ABD}"/>
              </a:ext>
            </a:extLst>
          </p:cNvPr>
          <p:cNvPicPr>
            <a:picLocks noGrp="1" noChangeAspect="1"/>
          </p:cNvPicPr>
          <p:nvPr>
            <p:ph sz="half" idx="1"/>
          </p:nvPr>
        </p:nvPicPr>
        <p:blipFill>
          <a:blip r:embed="rId4"/>
          <a:stretch>
            <a:fillRect/>
          </a:stretch>
        </p:blipFill>
        <p:spPr>
          <a:xfrm>
            <a:off x="6132513" y="4856163"/>
            <a:ext cx="2435225" cy="1403350"/>
          </a:xfrm>
          <a:prstGeom prst="rect">
            <a:avLst/>
          </a:prstGeom>
        </p:spPr>
      </p:pic>
      <p:pic>
        <p:nvPicPr>
          <p:cNvPr id="10" name="Zástupný obsah 9">
            <a:extLst>
              <a:ext uri="{FF2B5EF4-FFF2-40B4-BE49-F238E27FC236}">
                <a16:creationId xmlns:a16="http://schemas.microsoft.com/office/drawing/2014/main" id="{0D1FC24F-ED1B-4B17-B6B0-E47E90E54F6A}"/>
              </a:ext>
            </a:extLst>
          </p:cNvPr>
          <p:cNvPicPr>
            <a:picLocks noGrp="1" noChangeAspect="1"/>
          </p:cNvPicPr>
          <p:nvPr>
            <p:ph sz="half" idx="2"/>
          </p:nvPr>
        </p:nvPicPr>
        <p:blipFill>
          <a:blip r:embed="rId5"/>
          <a:stretch>
            <a:fillRect/>
          </a:stretch>
        </p:blipFill>
        <p:spPr>
          <a:xfrm>
            <a:off x="8637588" y="4856163"/>
            <a:ext cx="998538" cy="1403350"/>
          </a:xfrm>
          <a:prstGeom prst="rect">
            <a:avLst/>
          </a:prstGeom>
        </p:spPr>
      </p:pic>
      <p:pic>
        <p:nvPicPr>
          <p:cNvPr id="13" name="Obrázek 12">
            <a:extLst>
              <a:ext uri="{FF2B5EF4-FFF2-40B4-BE49-F238E27FC236}">
                <a16:creationId xmlns:a16="http://schemas.microsoft.com/office/drawing/2014/main" id="{A95F02FD-9128-4B2A-A7B8-B226FFDA14E1}"/>
              </a:ext>
            </a:extLst>
          </p:cNvPr>
          <p:cNvPicPr>
            <a:picLocks noChangeAspect="1"/>
          </p:cNvPicPr>
          <p:nvPr/>
        </p:nvPicPr>
        <p:blipFill>
          <a:blip r:embed="rId6"/>
          <a:stretch>
            <a:fillRect/>
          </a:stretch>
        </p:blipFill>
        <p:spPr>
          <a:xfrm>
            <a:off x="9707563" y="4856163"/>
            <a:ext cx="1643063" cy="1403350"/>
          </a:xfrm>
          <a:prstGeom prst="rect">
            <a:avLst/>
          </a:prstGeom>
        </p:spPr>
      </p:pic>
      <p:sp>
        <p:nvSpPr>
          <p:cNvPr id="7" name="Nadpis 6">
            <a:extLst>
              <a:ext uri="{FF2B5EF4-FFF2-40B4-BE49-F238E27FC236}">
                <a16:creationId xmlns:a16="http://schemas.microsoft.com/office/drawing/2014/main" id="{3739ED8C-46A1-4B53-AF20-7FC5666D8FD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Bruno Schier Volksforschung</a:t>
            </a:r>
          </a:p>
        </p:txBody>
      </p:sp>
    </p:spTree>
    <p:extLst>
      <p:ext uri="{BB962C8B-B14F-4D97-AF65-F5344CB8AC3E}">
        <p14:creationId xmlns:p14="http://schemas.microsoft.com/office/powerpoint/2010/main" val="183643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0FECD-7DE1-4EAA-A49E-C614C29DFCE1}"/>
              </a:ext>
            </a:extLst>
          </p:cNvPr>
          <p:cNvSpPr>
            <a:spLocks noGrp="1"/>
          </p:cNvSpPr>
          <p:nvPr>
            <p:ph type="title"/>
          </p:nvPr>
        </p:nvSpPr>
        <p:spPr/>
        <p:txBody>
          <a:bodyPr/>
          <a:lstStyle/>
          <a:p>
            <a:r>
              <a:rPr lang="cs-CZ" dirty="0" err="1"/>
              <a:t>Verlage</a:t>
            </a:r>
            <a:endParaRPr lang="cs-CZ" dirty="0"/>
          </a:p>
        </p:txBody>
      </p:sp>
      <p:sp>
        <p:nvSpPr>
          <p:cNvPr id="5" name="Zástupný obsah 4">
            <a:extLst>
              <a:ext uri="{FF2B5EF4-FFF2-40B4-BE49-F238E27FC236}">
                <a16:creationId xmlns:a16="http://schemas.microsoft.com/office/drawing/2014/main" id="{43C47A69-8745-4609-9970-A6EF854778B3}"/>
              </a:ext>
            </a:extLst>
          </p:cNvPr>
          <p:cNvSpPr>
            <a:spLocks noGrp="1"/>
          </p:cNvSpPr>
          <p:nvPr>
            <p:ph idx="1"/>
          </p:nvPr>
        </p:nvSpPr>
        <p:spPr/>
        <p:txBody>
          <a:bodyPr/>
          <a:lstStyle/>
          <a:p>
            <a:r>
              <a:rPr lang="cs-CZ" dirty="0"/>
              <a:t>Adam Kraft </a:t>
            </a:r>
            <a:r>
              <a:rPr lang="cs-CZ" dirty="0" err="1"/>
              <a:t>Verlag</a:t>
            </a:r>
            <a:r>
              <a:rPr lang="cs-CZ" dirty="0"/>
              <a:t> (</a:t>
            </a:r>
            <a:r>
              <a:rPr lang="cs-CZ" dirty="0" err="1"/>
              <a:t>Karlsbad</a:t>
            </a:r>
            <a:r>
              <a:rPr lang="cs-CZ" dirty="0"/>
              <a:t>, nach 1945 Augsburg): Gustav </a:t>
            </a:r>
            <a:r>
              <a:rPr lang="cs-CZ" dirty="0" err="1"/>
              <a:t>Leutelt</a:t>
            </a:r>
            <a:r>
              <a:rPr lang="cs-CZ" dirty="0"/>
              <a:t>, Hans </a:t>
            </a:r>
            <a:r>
              <a:rPr lang="cs-CZ" dirty="0" err="1"/>
              <a:t>Watzlik</a:t>
            </a:r>
            <a:r>
              <a:rPr lang="cs-CZ" dirty="0"/>
              <a:t>, Emil </a:t>
            </a:r>
            <a:r>
              <a:rPr lang="cs-CZ" dirty="0" err="1"/>
              <a:t>Merker</a:t>
            </a:r>
            <a:r>
              <a:rPr lang="cs-CZ" dirty="0"/>
              <a:t>, Franz </a:t>
            </a:r>
            <a:r>
              <a:rPr lang="cs-CZ" dirty="0" err="1"/>
              <a:t>Spunda</a:t>
            </a:r>
            <a:r>
              <a:rPr lang="cs-CZ" dirty="0"/>
              <a:t> </a:t>
            </a:r>
            <a:r>
              <a:rPr lang="cs-CZ" dirty="0" err="1"/>
              <a:t>etc</a:t>
            </a:r>
            <a:r>
              <a:rPr lang="cs-CZ" dirty="0"/>
              <a:t>.</a:t>
            </a:r>
          </a:p>
          <a:p>
            <a:r>
              <a:rPr lang="cs-CZ" dirty="0" err="1"/>
              <a:t>Gebrüder</a:t>
            </a:r>
            <a:r>
              <a:rPr lang="cs-CZ" dirty="0"/>
              <a:t> </a:t>
            </a:r>
            <a:r>
              <a:rPr lang="cs-CZ" dirty="0" err="1"/>
              <a:t>Stiepel</a:t>
            </a:r>
            <a:r>
              <a:rPr lang="cs-CZ" dirty="0"/>
              <a:t> (</a:t>
            </a:r>
            <a:r>
              <a:rPr lang="cs-CZ" dirty="0" err="1"/>
              <a:t>Reichenberg</a:t>
            </a:r>
            <a:r>
              <a:rPr lang="cs-CZ" dirty="0"/>
              <a:t>): Hans </a:t>
            </a:r>
            <a:r>
              <a:rPr lang="cs-CZ" dirty="0" err="1"/>
              <a:t>Watzlik</a:t>
            </a:r>
            <a:endParaRPr lang="cs-CZ" dirty="0"/>
          </a:p>
          <a:p>
            <a:r>
              <a:rPr lang="cs-CZ" dirty="0" err="1"/>
              <a:t>Sudetendeutscher</a:t>
            </a:r>
            <a:r>
              <a:rPr lang="cs-CZ" dirty="0"/>
              <a:t> </a:t>
            </a:r>
            <a:r>
              <a:rPr lang="cs-CZ" dirty="0" err="1"/>
              <a:t>Verlag</a:t>
            </a:r>
            <a:r>
              <a:rPr lang="cs-CZ" dirty="0"/>
              <a:t> (</a:t>
            </a:r>
            <a:r>
              <a:rPr lang="cs-CZ" dirty="0" err="1"/>
              <a:t>Reichenberg</a:t>
            </a:r>
            <a:r>
              <a:rPr lang="cs-CZ" dirty="0"/>
              <a:t>): </a:t>
            </a:r>
            <a:r>
              <a:rPr lang="cs-CZ" dirty="0" err="1"/>
              <a:t>Stifters</a:t>
            </a:r>
            <a:r>
              <a:rPr lang="cs-CZ" dirty="0"/>
              <a:t> </a:t>
            </a:r>
            <a:r>
              <a:rPr lang="cs-CZ" dirty="0" err="1"/>
              <a:t>Sämtliche</a:t>
            </a:r>
            <a:r>
              <a:rPr lang="cs-CZ" dirty="0"/>
              <a:t> </a:t>
            </a:r>
            <a:r>
              <a:rPr lang="cs-CZ" dirty="0" err="1"/>
              <a:t>Werke</a:t>
            </a:r>
            <a:endParaRPr lang="cs-CZ" dirty="0"/>
          </a:p>
          <a:p>
            <a:r>
              <a:rPr lang="cs-CZ" dirty="0"/>
              <a:t>Rudolf M. </a:t>
            </a:r>
            <a:r>
              <a:rPr lang="cs-CZ" dirty="0" err="1"/>
              <a:t>Rohrer</a:t>
            </a:r>
            <a:r>
              <a:rPr lang="cs-CZ" dirty="0"/>
              <a:t> (</a:t>
            </a:r>
            <a:r>
              <a:rPr lang="cs-CZ" dirty="0" err="1"/>
              <a:t>Brünn</a:t>
            </a:r>
            <a:r>
              <a:rPr lang="cs-CZ" dirty="0"/>
              <a:t>)</a:t>
            </a:r>
          </a:p>
          <a:p>
            <a:r>
              <a:rPr lang="cs-CZ" dirty="0"/>
              <a:t>A. Haase (Prag)</a:t>
            </a:r>
          </a:p>
          <a:p>
            <a:endParaRPr lang="cs-CZ" dirty="0"/>
          </a:p>
          <a:p>
            <a:r>
              <a:rPr lang="cs-CZ" dirty="0"/>
              <a:t>Der </a:t>
            </a:r>
            <a:r>
              <a:rPr lang="cs-CZ" dirty="0" err="1"/>
              <a:t>Verband</a:t>
            </a:r>
            <a:r>
              <a:rPr lang="cs-CZ" dirty="0"/>
              <a:t> der </a:t>
            </a:r>
            <a:r>
              <a:rPr lang="cs-CZ" dirty="0" err="1"/>
              <a:t>deutschen</a:t>
            </a:r>
            <a:r>
              <a:rPr lang="cs-CZ" dirty="0"/>
              <a:t> Buch-, Kunst-, </a:t>
            </a:r>
            <a:r>
              <a:rPr lang="cs-CZ" dirty="0" err="1"/>
              <a:t>und</a:t>
            </a:r>
            <a:r>
              <a:rPr lang="cs-CZ" dirty="0"/>
              <a:t> </a:t>
            </a:r>
            <a:r>
              <a:rPr lang="cs-CZ" dirty="0" err="1"/>
              <a:t>Musikalienhändler</a:t>
            </a:r>
            <a:r>
              <a:rPr lang="cs-CZ" dirty="0"/>
              <a:t> </a:t>
            </a:r>
            <a:r>
              <a:rPr lang="cs-CZ" dirty="0" err="1"/>
              <a:t>und</a:t>
            </a:r>
            <a:r>
              <a:rPr lang="cs-CZ" dirty="0"/>
              <a:t> </a:t>
            </a:r>
            <a:r>
              <a:rPr lang="cs-CZ" dirty="0" err="1"/>
              <a:t>Verleger</a:t>
            </a:r>
            <a:r>
              <a:rPr lang="cs-CZ" dirty="0"/>
              <a:t> in der </a:t>
            </a:r>
            <a:r>
              <a:rPr lang="cs-CZ" dirty="0" err="1"/>
              <a:t>tschechoslowakischen</a:t>
            </a:r>
            <a:r>
              <a:rPr lang="cs-CZ" dirty="0"/>
              <a:t> Republik (</a:t>
            </a:r>
            <a:r>
              <a:rPr lang="cs-CZ" dirty="0" err="1"/>
              <a:t>Dux</a:t>
            </a:r>
            <a:r>
              <a:rPr lang="cs-CZ" dirty="0"/>
              <a:t>)</a:t>
            </a:r>
          </a:p>
          <a:p>
            <a:endParaRPr lang="cs-CZ" dirty="0"/>
          </a:p>
        </p:txBody>
      </p:sp>
    </p:spTree>
    <p:extLst>
      <p:ext uri="{BB962C8B-B14F-4D97-AF65-F5344CB8AC3E}">
        <p14:creationId xmlns:p14="http://schemas.microsoft.com/office/powerpoint/2010/main" val="141536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EF212-D715-4709-9F18-E9CBC8C43649}"/>
              </a:ext>
            </a:extLst>
          </p:cNvPr>
          <p:cNvSpPr>
            <a:spLocks noGrp="1"/>
          </p:cNvSpPr>
          <p:nvPr>
            <p:ph type="title"/>
          </p:nvPr>
        </p:nvSpPr>
        <p:spPr/>
        <p:txBody>
          <a:bodyPr/>
          <a:lstStyle/>
          <a:p>
            <a:r>
              <a:rPr lang="cs-CZ" dirty="0" err="1"/>
              <a:t>Medien</a:t>
            </a:r>
            <a:endParaRPr lang="cs-CZ" dirty="0"/>
          </a:p>
        </p:txBody>
      </p:sp>
      <p:sp>
        <p:nvSpPr>
          <p:cNvPr id="3" name="Zástupný obsah 2">
            <a:extLst>
              <a:ext uri="{FF2B5EF4-FFF2-40B4-BE49-F238E27FC236}">
                <a16:creationId xmlns:a16="http://schemas.microsoft.com/office/drawing/2014/main" id="{DAE4F899-9736-4DDF-A2AF-8B21A6FC7F99}"/>
              </a:ext>
            </a:extLst>
          </p:cNvPr>
          <p:cNvSpPr>
            <a:spLocks noGrp="1"/>
          </p:cNvSpPr>
          <p:nvPr>
            <p:ph idx="1"/>
          </p:nvPr>
        </p:nvSpPr>
        <p:spPr/>
        <p:txBody>
          <a:bodyPr/>
          <a:lstStyle/>
          <a:p>
            <a:r>
              <a:rPr lang="cs-CZ" dirty="0" err="1"/>
              <a:t>Zeitungen</a:t>
            </a:r>
            <a:r>
              <a:rPr lang="cs-CZ" dirty="0"/>
              <a:t>:</a:t>
            </a:r>
          </a:p>
          <a:p>
            <a:pPr lvl="1"/>
            <a:r>
              <a:rPr lang="cs-CZ" i="1" dirty="0" err="1"/>
              <a:t>Prager</a:t>
            </a:r>
            <a:r>
              <a:rPr lang="cs-CZ" i="1" dirty="0"/>
              <a:t> </a:t>
            </a:r>
            <a:r>
              <a:rPr lang="cs-CZ" i="1" dirty="0" err="1"/>
              <a:t>Tagblatt</a:t>
            </a:r>
            <a:r>
              <a:rPr lang="cs-CZ" i="1" dirty="0"/>
              <a:t> </a:t>
            </a:r>
            <a:r>
              <a:rPr lang="cs-CZ" dirty="0"/>
              <a:t>(1877-1939), </a:t>
            </a:r>
            <a:r>
              <a:rPr lang="cs-CZ" dirty="0" err="1"/>
              <a:t>liberal</a:t>
            </a:r>
            <a:r>
              <a:rPr lang="cs-CZ" dirty="0"/>
              <a:t>, </a:t>
            </a:r>
            <a:r>
              <a:rPr lang="cs-CZ" dirty="0" err="1"/>
              <a:t>eher</a:t>
            </a:r>
            <a:r>
              <a:rPr lang="cs-CZ" dirty="0"/>
              <a:t> </a:t>
            </a:r>
            <a:r>
              <a:rPr lang="cs-CZ" dirty="0" err="1"/>
              <a:t>linksorientiert</a:t>
            </a:r>
            <a:r>
              <a:rPr lang="cs-CZ" dirty="0"/>
              <a:t>: Max Brod, Egon Erwin </a:t>
            </a:r>
            <a:r>
              <a:rPr lang="cs-CZ" dirty="0" err="1"/>
              <a:t>Kisch</a:t>
            </a:r>
            <a:r>
              <a:rPr lang="cs-CZ" dirty="0"/>
              <a:t>, Johannes </a:t>
            </a:r>
            <a:r>
              <a:rPr lang="cs-CZ" dirty="0" err="1"/>
              <a:t>Urzidil</a:t>
            </a:r>
            <a:r>
              <a:rPr lang="cs-CZ" dirty="0"/>
              <a:t>, Joseph Roth, </a:t>
            </a:r>
            <a:r>
              <a:rPr lang="cs-CZ" dirty="0" err="1"/>
              <a:t>Herrmann</a:t>
            </a:r>
            <a:r>
              <a:rPr lang="cs-CZ" dirty="0"/>
              <a:t> </a:t>
            </a:r>
            <a:r>
              <a:rPr lang="cs-CZ" dirty="0" err="1"/>
              <a:t>Grab</a:t>
            </a:r>
            <a:r>
              <a:rPr lang="cs-CZ" dirty="0"/>
              <a:t> + </a:t>
            </a:r>
            <a:r>
              <a:rPr lang="cs-CZ" dirty="0" err="1"/>
              <a:t>Beiträge</a:t>
            </a:r>
            <a:r>
              <a:rPr lang="cs-CZ" dirty="0"/>
              <a:t> von Alfred </a:t>
            </a:r>
            <a:r>
              <a:rPr lang="cs-CZ" dirty="0" err="1"/>
              <a:t>Döblin</a:t>
            </a:r>
            <a:r>
              <a:rPr lang="cs-CZ" dirty="0"/>
              <a:t> </a:t>
            </a:r>
            <a:r>
              <a:rPr lang="cs-CZ" dirty="0" err="1"/>
              <a:t>etc</a:t>
            </a:r>
            <a:r>
              <a:rPr lang="cs-CZ" dirty="0"/>
              <a:t>.</a:t>
            </a:r>
          </a:p>
          <a:p>
            <a:pPr lvl="1"/>
            <a:r>
              <a:rPr lang="cs-CZ" i="1" dirty="0"/>
              <a:t>Bohemia</a:t>
            </a:r>
            <a:r>
              <a:rPr lang="cs-CZ" dirty="0"/>
              <a:t> (1828-1938), </a:t>
            </a:r>
            <a:r>
              <a:rPr lang="cs-CZ" dirty="0" err="1"/>
              <a:t>deutschliberal</a:t>
            </a:r>
            <a:r>
              <a:rPr lang="cs-CZ" dirty="0"/>
              <a:t>: Egon Erwin </a:t>
            </a:r>
            <a:r>
              <a:rPr lang="cs-CZ" dirty="0" err="1"/>
              <a:t>Kisch</a:t>
            </a:r>
            <a:r>
              <a:rPr lang="cs-CZ" dirty="0"/>
              <a:t>, Johannes </a:t>
            </a:r>
            <a:r>
              <a:rPr lang="cs-CZ" dirty="0" err="1"/>
              <a:t>Urzidil</a:t>
            </a:r>
            <a:r>
              <a:rPr lang="cs-CZ" dirty="0"/>
              <a:t>, Ludwig </a:t>
            </a:r>
            <a:r>
              <a:rPr lang="cs-CZ" dirty="0" err="1"/>
              <a:t>Winder</a:t>
            </a:r>
            <a:r>
              <a:rPr lang="cs-CZ" dirty="0"/>
              <a:t>…</a:t>
            </a:r>
          </a:p>
          <a:p>
            <a:pPr lvl="1"/>
            <a:r>
              <a:rPr lang="cs-CZ" i="1" dirty="0" err="1"/>
              <a:t>Prager</a:t>
            </a:r>
            <a:r>
              <a:rPr lang="cs-CZ" i="1" dirty="0"/>
              <a:t> </a:t>
            </a:r>
            <a:r>
              <a:rPr lang="cs-CZ" i="1" dirty="0" err="1"/>
              <a:t>Presse</a:t>
            </a:r>
            <a:r>
              <a:rPr lang="cs-CZ" i="1" dirty="0"/>
              <a:t> </a:t>
            </a:r>
            <a:r>
              <a:rPr lang="cs-CZ" dirty="0"/>
              <a:t>(1921-1938), </a:t>
            </a:r>
            <a:r>
              <a:rPr lang="cs-CZ" dirty="0" err="1"/>
              <a:t>linksorientiert</a:t>
            </a:r>
            <a:r>
              <a:rPr lang="cs-CZ" dirty="0"/>
              <a:t>: </a:t>
            </a:r>
            <a:r>
              <a:rPr lang="cs-CZ" dirty="0" err="1"/>
              <a:t>geleitet</a:t>
            </a:r>
            <a:r>
              <a:rPr lang="cs-CZ" dirty="0"/>
              <a:t> von Arne </a:t>
            </a:r>
            <a:r>
              <a:rPr lang="cs-CZ" dirty="0" err="1"/>
              <a:t>Laurin</a:t>
            </a:r>
            <a:r>
              <a:rPr lang="cs-CZ" dirty="0"/>
              <a:t>, Camill Hoffmann, Otto Pick.</a:t>
            </a:r>
          </a:p>
          <a:p>
            <a:r>
              <a:rPr lang="cs-CZ" dirty="0" err="1"/>
              <a:t>Rundfunk</a:t>
            </a:r>
            <a:r>
              <a:rPr lang="cs-CZ" dirty="0"/>
              <a:t>: </a:t>
            </a:r>
          </a:p>
          <a:p>
            <a:pPr lvl="1"/>
            <a:r>
              <a:rPr lang="cs-CZ" dirty="0" err="1"/>
              <a:t>Tschechischer</a:t>
            </a:r>
            <a:r>
              <a:rPr lang="cs-CZ" dirty="0"/>
              <a:t> </a:t>
            </a:r>
            <a:r>
              <a:rPr lang="cs-CZ" dirty="0" err="1"/>
              <a:t>Rundfunk</a:t>
            </a:r>
            <a:r>
              <a:rPr lang="cs-CZ" dirty="0"/>
              <a:t> </a:t>
            </a:r>
            <a:r>
              <a:rPr lang="cs-CZ" dirty="0" err="1"/>
              <a:t>seit</a:t>
            </a:r>
            <a:r>
              <a:rPr lang="cs-CZ" dirty="0"/>
              <a:t> 1923</a:t>
            </a:r>
          </a:p>
          <a:p>
            <a:pPr lvl="1"/>
            <a:r>
              <a:rPr lang="cs-CZ" dirty="0" err="1"/>
              <a:t>Regelmäßige</a:t>
            </a:r>
            <a:r>
              <a:rPr lang="cs-CZ" dirty="0"/>
              <a:t> </a:t>
            </a:r>
            <a:r>
              <a:rPr lang="cs-CZ" dirty="0" err="1"/>
              <a:t>deutsche</a:t>
            </a:r>
            <a:r>
              <a:rPr lang="cs-CZ" dirty="0"/>
              <a:t> </a:t>
            </a:r>
            <a:r>
              <a:rPr lang="cs-CZ" dirty="0" err="1"/>
              <a:t>Sendung</a:t>
            </a:r>
            <a:r>
              <a:rPr lang="cs-CZ" dirty="0"/>
              <a:t> </a:t>
            </a:r>
            <a:r>
              <a:rPr lang="cs-CZ" dirty="0" err="1"/>
              <a:t>seit</a:t>
            </a:r>
            <a:r>
              <a:rPr lang="cs-CZ" dirty="0"/>
              <a:t> 1925</a:t>
            </a:r>
          </a:p>
          <a:p>
            <a:pPr lvl="1"/>
            <a:endParaRPr lang="cs-CZ" dirty="0"/>
          </a:p>
        </p:txBody>
      </p:sp>
    </p:spTree>
    <p:extLst>
      <p:ext uri="{BB962C8B-B14F-4D97-AF65-F5344CB8AC3E}">
        <p14:creationId xmlns:p14="http://schemas.microsoft.com/office/powerpoint/2010/main" val="19324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46BDB7-272A-4D71-A73A-D1C90F7F864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AC3FA24-00F9-4C64-BC24-727DC25E39DE}"/>
              </a:ext>
            </a:extLst>
          </p:cNvPr>
          <p:cNvSpPr>
            <a:spLocks noGrp="1"/>
          </p:cNvSpPr>
          <p:nvPr>
            <p:ph idx="1"/>
          </p:nvPr>
        </p:nvSpPr>
        <p:spPr/>
        <p:txBody>
          <a:bodyPr/>
          <a:lstStyle/>
          <a:p>
            <a:pPr marL="514350" indent="-514350">
              <a:buAutoNum type="arabicPeriod"/>
            </a:pPr>
            <a:r>
              <a:rPr lang="cs-CZ" dirty="0" err="1"/>
              <a:t>Entstehung</a:t>
            </a:r>
            <a:r>
              <a:rPr lang="cs-CZ" dirty="0"/>
              <a:t> der </a:t>
            </a:r>
            <a:r>
              <a:rPr lang="cs-CZ" dirty="0" err="1"/>
              <a:t>Tschechoslowakei</a:t>
            </a:r>
            <a:endParaRPr lang="de-DE" dirty="0"/>
          </a:p>
          <a:p>
            <a:pPr marL="514350" indent="-514350">
              <a:buAutoNum type="arabicPeriod"/>
            </a:pPr>
            <a:r>
              <a:rPr lang="cs-CZ" dirty="0" err="1"/>
              <a:t>Sudetendeutsche</a:t>
            </a:r>
            <a:r>
              <a:rPr lang="cs-CZ" dirty="0"/>
              <a:t> </a:t>
            </a:r>
            <a:r>
              <a:rPr lang="cs-CZ" dirty="0" err="1"/>
              <a:t>Identität</a:t>
            </a:r>
            <a:r>
              <a:rPr lang="cs-CZ" dirty="0"/>
              <a:t> </a:t>
            </a:r>
            <a:r>
              <a:rPr lang="cs-CZ" dirty="0" err="1"/>
              <a:t>und</a:t>
            </a:r>
            <a:r>
              <a:rPr lang="cs-CZ" dirty="0"/>
              <a:t> Separatismus </a:t>
            </a:r>
            <a:r>
              <a:rPr lang="de-DE" dirty="0"/>
              <a:t>1918</a:t>
            </a:r>
            <a:r>
              <a:rPr lang="cs-CZ" dirty="0"/>
              <a:t>/1918</a:t>
            </a:r>
            <a:endParaRPr lang="de-DE" dirty="0"/>
          </a:p>
          <a:p>
            <a:pPr marL="514350" indent="-514350">
              <a:buAutoNum type="arabicPeriod"/>
            </a:pPr>
            <a:r>
              <a:rPr lang="de-DE" dirty="0"/>
              <a:t>Tschechoslowakische Republik und die </a:t>
            </a:r>
            <a:r>
              <a:rPr lang="de-DE" dirty="0" err="1"/>
              <a:t>Minderheite</a:t>
            </a:r>
            <a:r>
              <a:rPr lang="cs-CZ" dirty="0"/>
              <a:t>n</a:t>
            </a:r>
          </a:p>
          <a:p>
            <a:pPr marL="514350" indent="-514350">
              <a:buAutoNum type="arabicPeriod"/>
            </a:pPr>
            <a:r>
              <a:rPr lang="cs-CZ" dirty="0" err="1"/>
              <a:t>Das</a:t>
            </a:r>
            <a:r>
              <a:rPr lang="cs-CZ" dirty="0"/>
              <a:t> </a:t>
            </a:r>
            <a:r>
              <a:rPr lang="cs-CZ" dirty="0" err="1"/>
              <a:t>kulturelle</a:t>
            </a:r>
            <a:r>
              <a:rPr lang="cs-CZ" dirty="0"/>
              <a:t> </a:t>
            </a:r>
            <a:r>
              <a:rPr lang="cs-CZ" dirty="0" err="1"/>
              <a:t>Leben</a:t>
            </a:r>
            <a:r>
              <a:rPr lang="cs-CZ" dirty="0"/>
              <a:t> der </a:t>
            </a:r>
            <a:r>
              <a:rPr lang="cs-CZ" dirty="0" err="1"/>
              <a:t>Deutschen</a:t>
            </a:r>
            <a:r>
              <a:rPr lang="cs-CZ" dirty="0"/>
              <a:t> in der </a:t>
            </a:r>
            <a:r>
              <a:rPr lang="cs-CZ" dirty="0" err="1"/>
              <a:t>Tschechoslowakei</a:t>
            </a:r>
            <a:endParaRPr lang="de-DE" dirty="0"/>
          </a:p>
          <a:p>
            <a:pPr marL="514350" indent="-514350">
              <a:buAutoNum type="arabicPeriod"/>
            </a:pPr>
            <a:endParaRPr lang="de-DE" dirty="0"/>
          </a:p>
          <a:p>
            <a:pPr marL="514350" indent="-514350">
              <a:buAutoNum type="arabicPeriod"/>
            </a:pPr>
            <a:endParaRPr lang="cs-CZ" dirty="0"/>
          </a:p>
        </p:txBody>
      </p:sp>
    </p:spTree>
    <p:extLst>
      <p:ext uri="{BB962C8B-B14F-4D97-AF65-F5344CB8AC3E}">
        <p14:creationId xmlns:p14="http://schemas.microsoft.com/office/powerpoint/2010/main" val="40170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Entstehung</a:t>
            </a:r>
            <a:r>
              <a:rPr lang="cs-CZ" dirty="0"/>
              <a:t> der </a:t>
            </a:r>
            <a:r>
              <a:rPr lang="cs-CZ" dirty="0" err="1"/>
              <a:t>Tschechoslowakei</a:t>
            </a:r>
            <a:r>
              <a:rPr lang="cs-CZ" dirty="0"/>
              <a:t> </a:t>
            </a:r>
            <a:r>
              <a:rPr lang="de-DE" dirty="0"/>
              <a:t>– Bruch oder Kontinuität?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Die </a:t>
            </a:r>
            <a:r>
              <a:rPr lang="cs-CZ" dirty="0" err="1"/>
              <a:t>großen</a:t>
            </a:r>
            <a:r>
              <a:rPr lang="cs-CZ" dirty="0"/>
              <a:t> </a:t>
            </a:r>
            <a:r>
              <a:rPr lang="cs-CZ" dirty="0" err="1"/>
              <a:t>Fragen</a:t>
            </a:r>
            <a:r>
              <a:rPr lang="cs-CZ" dirty="0"/>
              <a:t> </a:t>
            </a:r>
            <a:r>
              <a:rPr lang="cs-CZ" dirty="0" err="1"/>
              <a:t>für</a:t>
            </a:r>
            <a:r>
              <a:rPr lang="cs-CZ" dirty="0"/>
              <a:t> </a:t>
            </a:r>
            <a:r>
              <a:rPr lang="cs-CZ" dirty="0" err="1"/>
              <a:t>die</a:t>
            </a:r>
            <a:r>
              <a:rPr lang="cs-CZ" dirty="0"/>
              <a:t> </a:t>
            </a:r>
            <a:r>
              <a:rPr lang="cs-CZ" dirty="0" err="1"/>
              <a:t>Österreichis-Ungarische</a:t>
            </a:r>
            <a:r>
              <a:rPr lang="cs-CZ" dirty="0"/>
              <a:t> Monarchie: </a:t>
            </a:r>
            <a:r>
              <a:rPr lang="cs-CZ" dirty="0" err="1"/>
              <a:t>Slawisierung</a:t>
            </a:r>
            <a:r>
              <a:rPr lang="cs-CZ" dirty="0"/>
              <a:t> oder </a:t>
            </a:r>
            <a:r>
              <a:rPr lang="cs-CZ" dirty="0" err="1"/>
              <a:t>Anschluss</a:t>
            </a:r>
            <a:r>
              <a:rPr lang="cs-CZ" dirty="0"/>
              <a:t> </a:t>
            </a:r>
            <a:r>
              <a:rPr lang="cs-CZ" dirty="0" err="1"/>
              <a:t>an</a:t>
            </a:r>
            <a:r>
              <a:rPr lang="cs-CZ" dirty="0"/>
              <a:t> </a:t>
            </a:r>
            <a:r>
              <a:rPr lang="cs-CZ" dirty="0" err="1"/>
              <a:t>Deutschland</a:t>
            </a:r>
            <a:r>
              <a:rPr lang="cs-CZ" dirty="0"/>
              <a:t>? </a:t>
            </a:r>
            <a:r>
              <a:rPr lang="cs-CZ" dirty="0" err="1"/>
              <a:t>Föderalisierung</a:t>
            </a:r>
            <a:r>
              <a:rPr lang="cs-CZ" dirty="0"/>
              <a:t> oder </a:t>
            </a:r>
            <a:r>
              <a:rPr lang="cs-CZ" dirty="0" err="1"/>
              <a:t>Zentralisierung</a:t>
            </a:r>
            <a:r>
              <a:rPr lang="cs-CZ" dirty="0"/>
              <a:t>?</a:t>
            </a:r>
          </a:p>
          <a:p>
            <a:r>
              <a:rPr lang="de-DE" dirty="0"/>
              <a:t>In </a:t>
            </a:r>
            <a:r>
              <a:rPr lang="de-DE" dirty="0" err="1"/>
              <a:t>Cisleithanien</a:t>
            </a:r>
            <a:r>
              <a:rPr lang="de-DE" dirty="0"/>
              <a:t> lebten 1910 </a:t>
            </a:r>
            <a:r>
              <a:rPr lang="de-DE" b="1" dirty="0"/>
              <a:t>35,5 % Deutschsprachige </a:t>
            </a:r>
            <a:r>
              <a:rPr lang="de-DE" dirty="0"/>
              <a:t>(im Gesamtgebiet </a:t>
            </a:r>
            <a:r>
              <a:rPr lang="de-DE" b="1" dirty="0"/>
              <a:t>19,12 %</a:t>
            </a:r>
            <a:r>
              <a:rPr lang="de-DE" dirty="0"/>
              <a:t>), in </a:t>
            </a:r>
            <a:r>
              <a:rPr lang="de-DE" dirty="0" err="1"/>
              <a:t>Transleithanien</a:t>
            </a:r>
            <a:r>
              <a:rPr lang="de-DE" dirty="0"/>
              <a:t> 48 % Magyaren, Tschechen und Slowaken stellten </a:t>
            </a:r>
            <a:r>
              <a:rPr lang="de-DE" b="1" dirty="0"/>
              <a:t>16,5 %</a:t>
            </a:r>
            <a:r>
              <a:rPr lang="cs-CZ" dirty="0"/>
              <a:t> (</a:t>
            </a:r>
            <a:r>
              <a:rPr lang="cs-CZ" dirty="0" err="1"/>
              <a:t>Tschechen</a:t>
            </a:r>
            <a:r>
              <a:rPr lang="cs-CZ" dirty="0"/>
              <a:t> in </a:t>
            </a:r>
            <a:r>
              <a:rPr lang="cs-CZ" dirty="0" err="1"/>
              <a:t>Cisleithanien</a:t>
            </a:r>
            <a:r>
              <a:rPr lang="cs-CZ" dirty="0"/>
              <a:t> </a:t>
            </a:r>
            <a:r>
              <a:rPr lang="cs-CZ" b="1" dirty="0"/>
              <a:t>23%</a:t>
            </a:r>
            <a:r>
              <a:rPr lang="cs-CZ" dirty="0"/>
              <a:t>)</a:t>
            </a:r>
            <a:r>
              <a:rPr lang="de-DE" dirty="0"/>
              <a:t>, Serben und Kroaten 10,5 %, Polen 10 %, Ukrainer 8 %, Rumänen 6,5 %, Slowenen 2,5 %, Italiener und andere 2 % der Einwohner. </a:t>
            </a:r>
            <a:r>
              <a:rPr lang="cs-CZ" dirty="0" err="1"/>
              <a:t>Herrmann</a:t>
            </a:r>
            <a:r>
              <a:rPr lang="cs-CZ" dirty="0"/>
              <a:t> </a:t>
            </a:r>
            <a:r>
              <a:rPr lang="cs-CZ" dirty="0" err="1"/>
              <a:t>Bahr</a:t>
            </a:r>
            <a:r>
              <a:rPr lang="cs-CZ" dirty="0"/>
              <a:t>: „</a:t>
            </a:r>
            <a:r>
              <a:rPr lang="de-DE" dirty="0"/>
              <a:t>Aber unsere Staatskünstler wissen noch immer nicht, </a:t>
            </a:r>
            <a:r>
              <a:rPr lang="de-DE" dirty="0" err="1"/>
              <a:t>daß</a:t>
            </a:r>
            <a:r>
              <a:rPr lang="de-DE" dirty="0"/>
              <a:t> wir aus einem </a:t>
            </a:r>
            <a:r>
              <a:rPr lang="de-DE" b="1" dirty="0"/>
              <a:t>deutschen </a:t>
            </a:r>
            <a:r>
              <a:rPr lang="de-DE" b="1" dirty="0" err="1"/>
              <a:t>Östreich</a:t>
            </a:r>
            <a:r>
              <a:rPr lang="de-DE" b="1" dirty="0"/>
              <a:t> </a:t>
            </a:r>
            <a:r>
              <a:rPr lang="de-DE" dirty="0"/>
              <a:t>ein</a:t>
            </a:r>
            <a:r>
              <a:rPr lang="de-DE" b="1" dirty="0"/>
              <a:t> slawisches Westreich </a:t>
            </a:r>
            <a:r>
              <a:rPr lang="de-DE" dirty="0"/>
              <a:t>geworden sind. Vor dreiundvierzig Jahren ist das geschehen. Es wäre Zeit, sich daran zu gewöhnen...</a:t>
            </a:r>
            <a:r>
              <a:rPr lang="cs-CZ" dirty="0"/>
              <a:t>“ </a:t>
            </a:r>
            <a:r>
              <a:rPr lang="cs-CZ" dirty="0" err="1"/>
              <a:t>Dalmatische</a:t>
            </a:r>
            <a:r>
              <a:rPr lang="cs-CZ" dirty="0"/>
              <a:t> </a:t>
            </a:r>
            <a:r>
              <a:rPr lang="cs-CZ" dirty="0" err="1"/>
              <a:t>Reise</a:t>
            </a:r>
            <a:r>
              <a:rPr lang="cs-CZ" dirty="0"/>
              <a:t>, 1909</a:t>
            </a:r>
          </a:p>
          <a:p>
            <a:r>
              <a:rPr lang="cs-CZ" dirty="0" err="1"/>
              <a:t>Am</a:t>
            </a:r>
            <a:r>
              <a:rPr lang="cs-CZ" dirty="0"/>
              <a:t> </a:t>
            </a:r>
            <a:r>
              <a:rPr lang="de-DE" dirty="0"/>
              <a:t>16. 10. 1918 </a:t>
            </a:r>
            <a:r>
              <a:rPr lang="cs-CZ" dirty="0" err="1"/>
              <a:t>proklamierte</a:t>
            </a:r>
            <a:r>
              <a:rPr lang="cs-CZ" dirty="0"/>
              <a:t> der Kaiser Karl </a:t>
            </a:r>
            <a:r>
              <a:rPr lang="de-DE" dirty="0"/>
              <a:t>einen Nationalitätenbundesstaat</a:t>
            </a:r>
            <a:r>
              <a:rPr lang="cs-CZ" dirty="0"/>
              <a:t> (</a:t>
            </a:r>
            <a:r>
              <a:rPr lang="cs-CZ" dirty="0" err="1"/>
              <a:t>Föderalisierun</a:t>
            </a:r>
            <a:r>
              <a:rPr lang="cs-CZ" dirty="0"/>
              <a:t>) – </a:t>
            </a:r>
            <a:r>
              <a:rPr lang="cs-CZ" dirty="0" err="1"/>
              <a:t>zu</a:t>
            </a:r>
            <a:r>
              <a:rPr lang="cs-CZ" dirty="0"/>
              <a:t> </a:t>
            </a:r>
            <a:r>
              <a:rPr lang="cs-CZ" dirty="0" err="1"/>
              <a:t>spät</a:t>
            </a:r>
            <a:r>
              <a:rPr lang="de-DE" dirty="0"/>
              <a:t>…</a:t>
            </a:r>
          </a:p>
          <a:p>
            <a:endParaRPr lang="cs-CZ" dirty="0"/>
          </a:p>
          <a:p>
            <a:endParaRPr lang="cs-CZ" dirty="0"/>
          </a:p>
        </p:txBody>
      </p:sp>
    </p:spTree>
    <p:extLst>
      <p:ext uri="{BB962C8B-B14F-4D97-AF65-F5344CB8AC3E}">
        <p14:creationId xmlns:p14="http://schemas.microsoft.com/office/powerpoint/2010/main" val="125455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377E85-9AE2-4FEF-B0DC-58C3A3A738C2}"/>
              </a:ext>
            </a:extLst>
          </p:cNvPr>
          <p:cNvSpPr>
            <a:spLocks noGrp="1"/>
          </p:cNvSpPr>
          <p:nvPr>
            <p:ph type="title"/>
          </p:nvPr>
        </p:nvSpPr>
        <p:spPr/>
        <p:txBody>
          <a:bodyPr/>
          <a:lstStyle/>
          <a:p>
            <a:r>
              <a:rPr lang="cs-CZ"/>
              <a:t>T. G. Masaryk und die „deutsche Frage“</a:t>
            </a:r>
          </a:p>
        </p:txBody>
      </p:sp>
      <p:sp>
        <p:nvSpPr>
          <p:cNvPr id="3" name="Zástupný symbol pro obsah 2">
            <a:extLst>
              <a:ext uri="{FF2B5EF4-FFF2-40B4-BE49-F238E27FC236}">
                <a16:creationId xmlns:a16="http://schemas.microsoft.com/office/drawing/2014/main" id="{72A8A5A1-7E49-4535-9D5D-D24381408791}"/>
              </a:ext>
            </a:extLst>
          </p:cNvPr>
          <p:cNvSpPr>
            <a:spLocks noGrp="1"/>
          </p:cNvSpPr>
          <p:nvPr>
            <p:ph idx="1"/>
          </p:nvPr>
        </p:nvSpPr>
        <p:spPr>
          <a:xfrm>
            <a:off x="838200" y="1572426"/>
            <a:ext cx="10515600" cy="5050565"/>
          </a:xfrm>
        </p:spPr>
        <p:txBody>
          <a:bodyPr>
            <a:normAutofit fontScale="85000" lnSpcReduction="20000"/>
          </a:bodyPr>
          <a:lstStyle/>
          <a:p>
            <a:r>
              <a:rPr lang="cs-CZ" dirty="0" err="1"/>
              <a:t>Forderung</a:t>
            </a:r>
            <a:r>
              <a:rPr lang="cs-CZ" dirty="0"/>
              <a:t> </a:t>
            </a:r>
            <a:r>
              <a:rPr lang="cs-CZ" dirty="0" err="1"/>
              <a:t>einer</a:t>
            </a:r>
            <a:r>
              <a:rPr lang="cs-CZ" dirty="0"/>
              <a:t> „</a:t>
            </a:r>
            <a:r>
              <a:rPr lang="cs-CZ" b="1" dirty="0" err="1"/>
              <a:t>absolut</a:t>
            </a:r>
            <a:r>
              <a:rPr lang="cs-CZ" b="1" dirty="0"/>
              <a:t> </a:t>
            </a:r>
            <a:r>
              <a:rPr lang="cs-CZ" b="1" dirty="0" err="1"/>
              <a:t>aktiven</a:t>
            </a:r>
            <a:r>
              <a:rPr lang="cs-CZ" b="1" dirty="0"/>
              <a:t> </a:t>
            </a:r>
            <a:r>
              <a:rPr lang="cs-CZ" b="1" dirty="0" err="1"/>
              <a:t>und</a:t>
            </a:r>
            <a:r>
              <a:rPr lang="cs-CZ" b="1" dirty="0"/>
              <a:t> positiven</a:t>
            </a:r>
            <a:r>
              <a:rPr lang="cs-CZ" dirty="0"/>
              <a:t>“ Politik </a:t>
            </a:r>
            <a:r>
              <a:rPr lang="cs-CZ" dirty="0" err="1"/>
              <a:t>gegenüber</a:t>
            </a:r>
            <a:r>
              <a:rPr lang="cs-CZ" dirty="0"/>
              <a:t> den </a:t>
            </a:r>
            <a:r>
              <a:rPr lang="cs-CZ" dirty="0" err="1"/>
              <a:t>Deutschen</a:t>
            </a:r>
            <a:r>
              <a:rPr lang="cs-CZ" dirty="0"/>
              <a:t> (</a:t>
            </a:r>
            <a:r>
              <a:rPr lang="cs-CZ" dirty="0" err="1"/>
              <a:t>Deutschböhmen</a:t>
            </a:r>
            <a:r>
              <a:rPr lang="cs-CZ" dirty="0"/>
              <a:t>, </a:t>
            </a:r>
            <a:r>
              <a:rPr lang="cs-CZ" dirty="0" err="1"/>
              <a:t>Deutschösterreicher</a:t>
            </a:r>
            <a:r>
              <a:rPr lang="cs-CZ" dirty="0"/>
              <a:t>, </a:t>
            </a:r>
            <a:r>
              <a:rPr lang="cs-CZ" dirty="0" err="1"/>
              <a:t>Reichsdeutsche</a:t>
            </a:r>
            <a:r>
              <a:rPr lang="cs-CZ" dirty="0"/>
              <a:t>)</a:t>
            </a:r>
          </a:p>
          <a:p>
            <a:r>
              <a:rPr lang="cs-CZ" dirty="0"/>
              <a:t>bis 1. </a:t>
            </a:r>
            <a:r>
              <a:rPr lang="cs-CZ" dirty="0" err="1"/>
              <a:t>Weltkrieg</a:t>
            </a:r>
            <a:r>
              <a:rPr lang="cs-CZ" dirty="0"/>
              <a:t> – </a:t>
            </a:r>
            <a:r>
              <a:rPr lang="cs-CZ" b="1" dirty="0" err="1"/>
              <a:t>Verteidigung</a:t>
            </a:r>
            <a:r>
              <a:rPr lang="de-DE" b="1" dirty="0"/>
              <a:t> Österreichs</a:t>
            </a:r>
          </a:p>
          <a:p>
            <a:pPr marL="265113" indent="0">
              <a:buNone/>
            </a:pPr>
            <a:r>
              <a:rPr lang="de-DE" dirty="0"/>
              <a:t>„Die Versöhnung zwischen uns und den Deutschen, eine dauerhafte Versöhnung, wird auf der Grundlage des gegenwärtigen politischen Nationalismus nicht möglich sein. Der </a:t>
            </a:r>
            <a:r>
              <a:rPr lang="de-DE" dirty="0" err="1"/>
              <a:t>jetztige</a:t>
            </a:r>
            <a:r>
              <a:rPr lang="de-DE" dirty="0"/>
              <a:t> Nationalismus ist ein Aberglaube und Fanatismus </a:t>
            </a:r>
            <a:r>
              <a:rPr lang="en-US" dirty="0"/>
              <a:t>[…]. Eine </a:t>
            </a:r>
            <a:r>
              <a:rPr lang="en-US" dirty="0" err="1"/>
              <a:t>Versöhnung</a:t>
            </a:r>
            <a:r>
              <a:rPr lang="en-US" dirty="0"/>
              <a:t> </a:t>
            </a:r>
            <a:r>
              <a:rPr lang="de-DE" dirty="0"/>
              <a:t>zwischen uns, oder besser gesagt, ein positives gemeinsames Wirken in Kultur und Politik ist möglich, wenn wir als sog. formales Prinzip </a:t>
            </a:r>
            <a:r>
              <a:rPr lang="de-DE" dirty="0" err="1"/>
              <a:t>doe</a:t>
            </a:r>
            <a:r>
              <a:rPr lang="de-DE" dirty="0"/>
              <a:t> Freiheit und als sog. materielles Prinzip die soziale Gerechtigkeit anerkennen. Diese Prinzipien anerkennen heißt, ihnen gemäß handeln </a:t>
            </a:r>
            <a:r>
              <a:rPr lang="en-US" dirty="0"/>
              <a:t>[…].</a:t>
            </a:r>
            <a:r>
              <a:rPr lang="cs-CZ" dirty="0"/>
              <a:t>“ (</a:t>
            </a:r>
            <a:r>
              <a:rPr lang="cs-CZ" dirty="0" err="1"/>
              <a:t>Umfrage</a:t>
            </a:r>
            <a:r>
              <a:rPr lang="cs-CZ" dirty="0"/>
              <a:t> in </a:t>
            </a:r>
            <a:r>
              <a:rPr lang="cs-CZ" i="1" dirty="0"/>
              <a:t>Rozhledy</a:t>
            </a:r>
            <a:r>
              <a:rPr lang="cs-CZ" dirty="0"/>
              <a:t>, 1896)</a:t>
            </a:r>
          </a:p>
          <a:p>
            <a:r>
              <a:rPr lang="cs-CZ" dirty="0" err="1"/>
              <a:t>Das</a:t>
            </a:r>
            <a:r>
              <a:rPr lang="cs-CZ" dirty="0"/>
              <a:t> </a:t>
            </a:r>
            <a:r>
              <a:rPr lang="cs-CZ" dirty="0" err="1"/>
              <a:t>Programm</a:t>
            </a:r>
            <a:r>
              <a:rPr lang="cs-CZ" dirty="0"/>
              <a:t> der </a:t>
            </a:r>
            <a:r>
              <a:rPr lang="cs-CZ" dirty="0" err="1"/>
              <a:t>Tealistischen</a:t>
            </a:r>
            <a:r>
              <a:rPr lang="cs-CZ" dirty="0"/>
              <a:t> </a:t>
            </a:r>
            <a:r>
              <a:rPr lang="cs-CZ" dirty="0" err="1"/>
              <a:t>Partei</a:t>
            </a:r>
            <a:r>
              <a:rPr lang="cs-CZ" dirty="0"/>
              <a:t> (</a:t>
            </a:r>
            <a:r>
              <a:rPr lang="cs-CZ" dirty="0" err="1"/>
              <a:t>Masaryks</a:t>
            </a:r>
            <a:r>
              <a:rPr lang="cs-CZ" dirty="0"/>
              <a:t> </a:t>
            </a:r>
            <a:r>
              <a:rPr lang="cs-CZ" dirty="0" err="1"/>
              <a:t>Partei</a:t>
            </a:r>
            <a:r>
              <a:rPr lang="cs-CZ" dirty="0"/>
              <a:t>) (1900)</a:t>
            </a:r>
            <a:endParaRPr lang="de-DE" dirty="0"/>
          </a:p>
          <a:p>
            <a:pPr marL="179388" indent="0">
              <a:buNone/>
            </a:pPr>
            <a:r>
              <a:rPr lang="cs-CZ" dirty="0"/>
              <a:t>„v</a:t>
            </a:r>
            <a:r>
              <a:rPr lang="de-DE" dirty="0" err="1"/>
              <a:t>öllige</a:t>
            </a:r>
            <a:r>
              <a:rPr lang="de-DE" dirty="0"/>
              <a:t> staatliche Eigenständigkeit der böhmischen Länder ist heutzutage unmöglich“</a:t>
            </a:r>
          </a:p>
          <a:p>
            <a:pPr marL="179388" indent="0">
              <a:buNone/>
            </a:pPr>
            <a:r>
              <a:rPr lang="de-DE" dirty="0"/>
              <a:t>neues Programm 1912 – Ruf nach Verwaltungsreform der Monarchie</a:t>
            </a:r>
          </a:p>
        </p:txBody>
      </p:sp>
    </p:spTree>
    <p:extLst>
      <p:ext uri="{BB962C8B-B14F-4D97-AF65-F5344CB8AC3E}">
        <p14:creationId xmlns:p14="http://schemas.microsoft.com/office/powerpoint/2010/main" val="115132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377E85-9AE2-4FEF-B0DC-58C3A3A738C2}"/>
              </a:ext>
            </a:extLst>
          </p:cNvPr>
          <p:cNvSpPr>
            <a:spLocks noGrp="1"/>
          </p:cNvSpPr>
          <p:nvPr>
            <p:ph type="title"/>
          </p:nvPr>
        </p:nvSpPr>
        <p:spPr/>
        <p:txBody>
          <a:bodyPr/>
          <a:lstStyle/>
          <a:p>
            <a:r>
              <a:rPr lang="cs-CZ"/>
              <a:t>T. G. Masaryk und die „deutsche Frage“</a:t>
            </a:r>
          </a:p>
        </p:txBody>
      </p:sp>
      <p:sp>
        <p:nvSpPr>
          <p:cNvPr id="3" name="Zástupný symbol pro obsah 2">
            <a:extLst>
              <a:ext uri="{FF2B5EF4-FFF2-40B4-BE49-F238E27FC236}">
                <a16:creationId xmlns:a16="http://schemas.microsoft.com/office/drawing/2014/main" id="{72A8A5A1-7E49-4535-9D5D-D24381408791}"/>
              </a:ext>
            </a:extLst>
          </p:cNvPr>
          <p:cNvSpPr>
            <a:spLocks noGrp="1"/>
          </p:cNvSpPr>
          <p:nvPr>
            <p:ph idx="1"/>
          </p:nvPr>
        </p:nvSpPr>
        <p:spPr>
          <a:xfrm>
            <a:off x="838200" y="1572426"/>
            <a:ext cx="8875816" cy="5050565"/>
          </a:xfrm>
        </p:spPr>
        <p:txBody>
          <a:bodyPr>
            <a:normAutofit/>
          </a:bodyPr>
          <a:lstStyle/>
          <a:p>
            <a:r>
              <a:rPr lang="cs-CZ" sz="2000" dirty="0"/>
              <a:t>6. </a:t>
            </a:r>
            <a:r>
              <a:rPr lang="cs-CZ" sz="2000" dirty="0" err="1"/>
              <a:t>Juli</a:t>
            </a:r>
            <a:r>
              <a:rPr lang="cs-CZ" sz="2000" dirty="0"/>
              <a:t> 1915 in </a:t>
            </a:r>
            <a:r>
              <a:rPr lang="cs-CZ" sz="2000" dirty="0" err="1"/>
              <a:t>Genf</a:t>
            </a:r>
            <a:r>
              <a:rPr lang="cs-CZ" sz="2000" dirty="0"/>
              <a:t> </a:t>
            </a:r>
            <a:r>
              <a:rPr lang="cs-CZ" sz="2000" b="1" dirty="0" err="1"/>
              <a:t>Forderung</a:t>
            </a:r>
            <a:r>
              <a:rPr lang="cs-CZ" sz="2000" b="1" dirty="0"/>
              <a:t> nach </a:t>
            </a:r>
            <a:r>
              <a:rPr lang="cs-CZ" sz="2000" b="1" dirty="0" err="1"/>
              <a:t>Staatsselbständigkeit</a:t>
            </a:r>
            <a:endParaRPr lang="cs-CZ" sz="2000" b="1" dirty="0"/>
          </a:p>
          <a:p>
            <a:r>
              <a:rPr lang="cs-CZ" sz="2000" dirty="0"/>
              <a:t>„Der </a:t>
            </a:r>
            <a:r>
              <a:rPr lang="cs-CZ" sz="2000" dirty="0" err="1"/>
              <a:t>Verlauf</a:t>
            </a:r>
            <a:r>
              <a:rPr lang="cs-CZ" sz="2000" dirty="0"/>
              <a:t> des </a:t>
            </a:r>
            <a:r>
              <a:rPr lang="cs-CZ" sz="2000" dirty="0" err="1"/>
              <a:t>bruderm</a:t>
            </a:r>
            <a:r>
              <a:rPr lang="de-DE" sz="2000" dirty="0"/>
              <a:t>ö</a:t>
            </a:r>
            <a:r>
              <a:rPr lang="cs-CZ" sz="2000" dirty="0" err="1"/>
              <a:t>rderischen</a:t>
            </a:r>
            <a:r>
              <a:rPr lang="cs-CZ" sz="2000" dirty="0"/>
              <a:t> </a:t>
            </a:r>
            <a:r>
              <a:rPr lang="cs-CZ" sz="2000" b="1" dirty="0" err="1"/>
              <a:t>Kriegs</a:t>
            </a:r>
            <a:r>
              <a:rPr lang="cs-CZ" sz="2000" dirty="0"/>
              <a:t> </a:t>
            </a:r>
            <a:r>
              <a:rPr lang="cs-CZ" sz="2000" dirty="0" err="1"/>
              <a:t>und</a:t>
            </a:r>
            <a:r>
              <a:rPr lang="cs-CZ" sz="2000" dirty="0"/>
              <a:t> </a:t>
            </a:r>
            <a:r>
              <a:rPr lang="cs-CZ" sz="2000" dirty="0" err="1"/>
              <a:t>die</a:t>
            </a:r>
            <a:r>
              <a:rPr lang="cs-CZ" sz="2000" dirty="0"/>
              <a:t> r</a:t>
            </a:r>
            <a:r>
              <a:rPr lang="de-DE" sz="2000" dirty="0" err="1"/>
              <a:t>ücksichtslose</a:t>
            </a:r>
            <a:r>
              <a:rPr lang="de-DE" sz="2000" dirty="0"/>
              <a:t> Gewalt Wiens zwingt uns, auf Souveränität ohne Rücksicht auf Österreich-Ungarn zu dringen. Wir streben einen selbständigen tschechoslowakischen Staat an.“ (Erklärung 14.11.1915)</a:t>
            </a:r>
            <a:endParaRPr lang="cs-CZ" sz="2000" dirty="0"/>
          </a:p>
          <a:p>
            <a:r>
              <a:rPr lang="de-DE" sz="2000" i="1" dirty="0" err="1"/>
              <a:t>Probl</a:t>
            </a:r>
            <a:r>
              <a:rPr lang="cs-CZ" sz="2000" i="1" dirty="0" err="1"/>
              <a:t>ém</a:t>
            </a:r>
            <a:r>
              <a:rPr lang="cs-CZ" sz="2000" i="1" dirty="0"/>
              <a:t> malých národů v evropské krizi </a:t>
            </a:r>
            <a:r>
              <a:rPr lang="cs-CZ" sz="2000" dirty="0"/>
              <a:t>(1926)</a:t>
            </a:r>
          </a:p>
          <a:p>
            <a:r>
              <a:rPr lang="cs-CZ" sz="2000" dirty="0"/>
              <a:t>„</a:t>
            </a:r>
            <a:r>
              <a:rPr lang="cs-CZ" sz="2000" dirty="0" err="1"/>
              <a:t>Hat</a:t>
            </a:r>
            <a:r>
              <a:rPr lang="cs-CZ" sz="2000" dirty="0"/>
              <a:t> </a:t>
            </a:r>
            <a:r>
              <a:rPr lang="cs-CZ" sz="2000" dirty="0" err="1"/>
              <a:t>dieser</a:t>
            </a:r>
            <a:r>
              <a:rPr lang="cs-CZ" sz="2000" dirty="0"/>
              <a:t> </a:t>
            </a:r>
            <a:r>
              <a:rPr lang="cs-CZ" sz="2000" dirty="0" err="1"/>
              <a:t>schreckliche</a:t>
            </a:r>
            <a:r>
              <a:rPr lang="cs-CZ" sz="2000" dirty="0"/>
              <a:t> </a:t>
            </a:r>
            <a:r>
              <a:rPr lang="cs-CZ" sz="2000" dirty="0" err="1"/>
              <a:t>Krieg</a:t>
            </a:r>
            <a:r>
              <a:rPr lang="cs-CZ" sz="2000" dirty="0"/>
              <a:t> </a:t>
            </a:r>
            <a:r>
              <a:rPr lang="cs-CZ" sz="2000" dirty="0" err="1"/>
              <a:t>mit</a:t>
            </a:r>
            <a:r>
              <a:rPr lang="cs-CZ" sz="2000" dirty="0"/>
              <a:t> </a:t>
            </a:r>
            <a:r>
              <a:rPr lang="cs-CZ" sz="2000" dirty="0" err="1"/>
              <a:t>seinen</a:t>
            </a:r>
            <a:r>
              <a:rPr lang="cs-CZ" sz="2000" dirty="0"/>
              <a:t> </a:t>
            </a:r>
            <a:r>
              <a:rPr lang="cs-CZ" sz="2000" dirty="0" err="1"/>
              <a:t>zahllosen</a:t>
            </a:r>
            <a:r>
              <a:rPr lang="cs-CZ" sz="2000" dirty="0"/>
              <a:t> </a:t>
            </a:r>
            <a:r>
              <a:rPr lang="cs-CZ" sz="2000" dirty="0" err="1"/>
              <a:t>Opfern</a:t>
            </a:r>
            <a:r>
              <a:rPr lang="cs-CZ" sz="2000" dirty="0"/>
              <a:t> </a:t>
            </a:r>
            <a:r>
              <a:rPr lang="cs-CZ" sz="2000" dirty="0" err="1"/>
              <a:t>irgendeinen</a:t>
            </a:r>
            <a:r>
              <a:rPr lang="cs-CZ" sz="2000" dirty="0"/>
              <a:t> </a:t>
            </a:r>
            <a:r>
              <a:rPr lang="cs-CZ" sz="2000" dirty="0" err="1"/>
              <a:t>Sinn</a:t>
            </a:r>
            <a:r>
              <a:rPr lang="cs-CZ" sz="2000" dirty="0"/>
              <a:t>, so kann man </a:t>
            </a:r>
            <a:r>
              <a:rPr lang="cs-CZ" sz="2000" dirty="0" err="1"/>
              <a:t>ihn</a:t>
            </a:r>
            <a:r>
              <a:rPr lang="cs-CZ" sz="2000" dirty="0"/>
              <a:t> in der </a:t>
            </a:r>
            <a:r>
              <a:rPr lang="cs-CZ" sz="2000" b="1" dirty="0" err="1"/>
              <a:t>Befreiung</a:t>
            </a:r>
            <a:r>
              <a:rPr lang="cs-CZ" sz="2000" dirty="0"/>
              <a:t> der </a:t>
            </a:r>
            <a:r>
              <a:rPr lang="cs-CZ" sz="2000" dirty="0" err="1"/>
              <a:t>kleinen</a:t>
            </a:r>
            <a:r>
              <a:rPr lang="cs-CZ" sz="2000" dirty="0"/>
              <a:t> V</a:t>
            </a:r>
            <a:r>
              <a:rPr lang="de-DE" sz="2000" dirty="0"/>
              <a:t>ö</a:t>
            </a:r>
            <a:r>
              <a:rPr lang="cs-CZ" sz="2000" dirty="0" err="1"/>
              <a:t>lker</a:t>
            </a:r>
            <a:r>
              <a:rPr lang="cs-CZ" sz="2000" dirty="0"/>
              <a:t> </a:t>
            </a:r>
            <a:r>
              <a:rPr lang="cs-CZ" sz="2000" dirty="0" err="1"/>
              <a:t>sehen</a:t>
            </a:r>
            <a:r>
              <a:rPr lang="cs-CZ" sz="2000" dirty="0"/>
              <a:t>…“</a:t>
            </a:r>
            <a:endParaRPr lang="de-DE" sz="2000" dirty="0"/>
          </a:p>
        </p:txBody>
      </p:sp>
      <p:pic>
        <p:nvPicPr>
          <p:cNvPr id="4" name="Obrázek 3">
            <a:extLst>
              <a:ext uri="{FF2B5EF4-FFF2-40B4-BE49-F238E27FC236}">
                <a16:creationId xmlns:a16="http://schemas.microsoft.com/office/drawing/2014/main" id="{2EB0C8CD-3D4D-4A07-B58A-5433CBB25F1F}"/>
              </a:ext>
            </a:extLst>
          </p:cNvPr>
          <p:cNvPicPr>
            <a:picLocks noChangeAspect="1"/>
          </p:cNvPicPr>
          <p:nvPr/>
        </p:nvPicPr>
        <p:blipFill>
          <a:blip r:embed="rId2"/>
          <a:stretch>
            <a:fillRect/>
          </a:stretch>
        </p:blipFill>
        <p:spPr>
          <a:xfrm>
            <a:off x="9690271" y="2595715"/>
            <a:ext cx="2501729" cy="3274142"/>
          </a:xfrm>
          <a:prstGeom prst="rect">
            <a:avLst/>
          </a:prstGeom>
        </p:spPr>
      </p:pic>
      <p:sp>
        <p:nvSpPr>
          <p:cNvPr id="5" name="TextovéPole 4">
            <a:extLst>
              <a:ext uri="{FF2B5EF4-FFF2-40B4-BE49-F238E27FC236}">
                <a16:creationId xmlns:a16="http://schemas.microsoft.com/office/drawing/2014/main" id="{95CD9931-95CC-4DED-91A8-9900153A6F56}"/>
              </a:ext>
            </a:extLst>
          </p:cNvPr>
          <p:cNvSpPr txBox="1"/>
          <p:nvPr/>
        </p:nvSpPr>
        <p:spPr>
          <a:xfrm>
            <a:off x="8052619" y="6002593"/>
            <a:ext cx="4139381" cy="646331"/>
          </a:xfrm>
          <a:prstGeom prst="rect">
            <a:avLst/>
          </a:prstGeom>
          <a:noFill/>
        </p:spPr>
        <p:txBody>
          <a:bodyPr wrap="square" rtlCol="0">
            <a:spAutoFit/>
          </a:bodyPr>
          <a:lstStyle/>
          <a:p>
            <a:r>
              <a:rPr lang="cs-CZ"/>
              <a:t>Georg Mannheimer: Masaryk in Genf. Weltkriegslegende in eine Akt. Prag 1930.</a:t>
            </a:r>
          </a:p>
        </p:txBody>
      </p:sp>
    </p:spTree>
    <p:extLst>
      <p:ext uri="{BB962C8B-B14F-4D97-AF65-F5344CB8AC3E}">
        <p14:creationId xmlns:p14="http://schemas.microsoft.com/office/powerpoint/2010/main" val="262428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05B720-A62D-6CCA-10B8-6C2288947867}"/>
              </a:ext>
            </a:extLst>
          </p:cNvPr>
          <p:cNvSpPr>
            <a:spLocks noGrp="1"/>
          </p:cNvSpPr>
          <p:nvPr>
            <p:ph type="title"/>
          </p:nvPr>
        </p:nvSpPr>
        <p:spPr>
          <a:xfrm>
            <a:off x="838200" y="365125"/>
            <a:ext cx="10515600" cy="981737"/>
          </a:xfrm>
        </p:spPr>
        <p:txBody>
          <a:bodyPr>
            <a:normAutofit fontScale="90000"/>
          </a:bodyPr>
          <a:lstStyle/>
          <a:p>
            <a:r>
              <a:rPr lang="cs-CZ" dirty="0" err="1"/>
              <a:t>Phasen</a:t>
            </a:r>
            <a:r>
              <a:rPr lang="cs-CZ" dirty="0"/>
              <a:t> der </a:t>
            </a:r>
            <a:r>
              <a:rPr lang="cs-CZ" dirty="0" err="1"/>
              <a:t>Entwicklung</a:t>
            </a:r>
            <a:r>
              <a:rPr lang="cs-CZ" dirty="0"/>
              <a:t> der „</a:t>
            </a:r>
            <a:r>
              <a:rPr lang="cs-CZ" dirty="0" err="1"/>
              <a:t>sudetendeutschen</a:t>
            </a:r>
            <a:r>
              <a:rPr lang="cs-CZ" dirty="0"/>
              <a:t> </a:t>
            </a:r>
            <a:r>
              <a:rPr lang="cs-CZ" dirty="0" err="1"/>
              <a:t>Identität</a:t>
            </a:r>
            <a:r>
              <a:rPr lang="cs-CZ" dirty="0"/>
              <a:t>“</a:t>
            </a:r>
            <a:endParaRPr lang="de-DE" dirty="0"/>
          </a:p>
        </p:txBody>
      </p:sp>
      <p:sp>
        <p:nvSpPr>
          <p:cNvPr id="3" name="Zástupný obsah 2">
            <a:extLst>
              <a:ext uri="{FF2B5EF4-FFF2-40B4-BE49-F238E27FC236}">
                <a16:creationId xmlns:a16="http://schemas.microsoft.com/office/drawing/2014/main" id="{D0BA39EA-78FD-A554-DA2F-A7F6B2D645AA}"/>
              </a:ext>
            </a:extLst>
          </p:cNvPr>
          <p:cNvSpPr>
            <a:spLocks noGrp="1"/>
          </p:cNvSpPr>
          <p:nvPr>
            <p:ph sz="half" idx="1"/>
          </p:nvPr>
        </p:nvSpPr>
        <p:spPr>
          <a:xfrm>
            <a:off x="838200" y="1923277"/>
            <a:ext cx="7409155" cy="4351339"/>
          </a:xfrm>
        </p:spPr>
        <p:txBody>
          <a:bodyPr>
            <a:noAutofit/>
          </a:bodyPr>
          <a:lstStyle/>
          <a:p>
            <a:r>
              <a:rPr lang="cs-CZ" sz="2000" dirty="0"/>
              <a:t>1848 </a:t>
            </a:r>
            <a:r>
              <a:rPr lang="cs-CZ" sz="2000" dirty="0" err="1"/>
              <a:t>erstes</a:t>
            </a:r>
            <a:r>
              <a:rPr lang="cs-CZ" sz="2000" dirty="0"/>
              <a:t> </a:t>
            </a:r>
            <a:r>
              <a:rPr lang="cs-CZ" sz="2000" dirty="0" err="1"/>
              <a:t>politisches</a:t>
            </a:r>
            <a:r>
              <a:rPr lang="cs-CZ" sz="2000" dirty="0"/>
              <a:t> </a:t>
            </a:r>
            <a:r>
              <a:rPr lang="cs-CZ" sz="2000" dirty="0" err="1"/>
              <a:t>Programm</a:t>
            </a:r>
            <a:r>
              <a:rPr lang="cs-CZ" sz="2000" dirty="0"/>
              <a:t> der </a:t>
            </a:r>
            <a:r>
              <a:rPr lang="cs-CZ" sz="2000" dirty="0" err="1"/>
              <a:t>Deutschböhmen</a:t>
            </a:r>
            <a:endParaRPr lang="cs-CZ" sz="2000" dirty="0"/>
          </a:p>
          <a:p>
            <a:r>
              <a:rPr lang="cs-CZ" sz="2000" dirty="0" err="1"/>
              <a:t>Schwächung</a:t>
            </a:r>
            <a:r>
              <a:rPr lang="cs-CZ" sz="2000" dirty="0"/>
              <a:t> der </a:t>
            </a:r>
            <a:r>
              <a:rPr lang="cs-CZ" sz="2000" dirty="0" err="1"/>
              <a:t>Österreichischen</a:t>
            </a:r>
            <a:r>
              <a:rPr lang="cs-CZ" sz="2000" dirty="0"/>
              <a:t> </a:t>
            </a:r>
            <a:r>
              <a:rPr lang="cs-CZ" sz="2000" dirty="0" err="1"/>
              <a:t>Identität</a:t>
            </a:r>
            <a:r>
              <a:rPr lang="cs-CZ" sz="2000" dirty="0"/>
              <a:t> – </a:t>
            </a:r>
            <a:r>
              <a:rPr lang="cs-CZ" sz="2000" dirty="0" err="1"/>
              <a:t>zunehmende</a:t>
            </a:r>
            <a:r>
              <a:rPr lang="cs-CZ" sz="2000" dirty="0"/>
              <a:t> </a:t>
            </a:r>
            <a:r>
              <a:rPr lang="cs-CZ" sz="2000" dirty="0" err="1"/>
              <a:t>Identifizierung</a:t>
            </a:r>
            <a:r>
              <a:rPr lang="cs-CZ" sz="2000" dirty="0"/>
              <a:t> </a:t>
            </a:r>
            <a:r>
              <a:rPr lang="cs-CZ" sz="2000" dirty="0" err="1"/>
              <a:t>mit</a:t>
            </a:r>
            <a:r>
              <a:rPr lang="cs-CZ" sz="2000" dirty="0"/>
              <a:t> dem </a:t>
            </a:r>
            <a:r>
              <a:rPr lang="cs-CZ" sz="2000" dirty="0" err="1"/>
              <a:t>seit</a:t>
            </a:r>
            <a:r>
              <a:rPr lang="cs-CZ" sz="2000" dirty="0"/>
              <a:t> 1871 </a:t>
            </a:r>
            <a:r>
              <a:rPr lang="cs-CZ" sz="2000" dirty="0" err="1"/>
              <a:t>vereinigten</a:t>
            </a:r>
            <a:r>
              <a:rPr lang="cs-CZ" sz="2000" dirty="0"/>
              <a:t> </a:t>
            </a:r>
            <a:r>
              <a:rPr lang="cs-CZ" sz="2000" dirty="0" err="1"/>
              <a:t>Deutschen</a:t>
            </a:r>
            <a:r>
              <a:rPr lang="cs-CZ" sz="2000" dirty="0"/>
              <a:t> Reich</a:t>
            </a:r>
          </a:p>
          <a:p>
            <a:r>
              <a:rPr lang="cs-CZ" sz="2000" dirty="0" err="1"/>
              <a:t>Seit</a:t>
            </a:r>
            <a:r>
              <a:rPr lang="cs-CZ" sz="2000" dirty="0"/>
              <a:t> 1862 </a:t>
            </a:r>
            <a:r>
              <a:rPr lang="cs-CZ" sz="2000" i="1" dirty="0"/>
              <a:t>Der </a:t>
            </a:r>
            <a:r>
              <a:rPr lang="cs-CZ" sz="2000" i="1" dirty="0" err="1"/>
              <a:t>Verein</a:t>
            </a:r>
            <a:r>
              <a:rPr lang="cs-CZ" sz="2000" i="1" dirty="0"/>
              <a:t> </a:t>
            </a:r>
            <a:r>
              <a:rPr lang="cs-CZ" sz="2000" i="1" dirty="0" err="1"/>
              <a:t>für</a:t>
            </a:r>
            <a:r>
              <a:rPr lang="cs-CZ" sz="2000" i="1" dirty="0"/>
              <a:t> </a:t>
            </a:r>
            <a:r>
              <a:rPr lang="cs-CZ" sz="2000" i="1" dirty="0" err="1"/>
              <a:t>Geschichte</a:t>
            </a:r>
            <a:r>
              <a:rPr lang="cs-CZ" sz="2000" i="1" dirty="0"/>
              <a:t> der </a:t>
            </a:r>
            <a:r>
              <a:rPr lang="cs-CZ" sz="2000" i="1" dirty="0" err="1"/>
              <a:t>Deutschen</a:t>
            </a:r>
            <a:r>
              <a:rPr lang="cs-CZ" sz="2000" i="1" dirty="0"/>
              <a:t> in </a:t>
            </a:r>
            <a:r>
              <a:rPr lang="cs-CZ" sz="2000" i="1" dirty="0" err="1"/>
              <a:t>Böhmen</a:t>
            </a:r>
            <a:r>
              <a:rPr lang="cs-CZ" sz="2000" i="1" dirty="0"/>
              <a:t> </a:t>
            </a:r>
          </a:p>
          <a:p>
            <a:r>
              <a:rPr lang="cs-CZ" sz="2000" dirty="0" err="1"/>
              <a:t>Geschichtsschreibung</a:t>
            </a:r>
            <a:r>
              <a:rPr lang="cs-CZ" sz="2000" dirty="0"/>
              <a:t> (Der </a:t>
            </a:r>
            <a:r>
              <a:rPr lang="cs-CZ" sz="2000" dirty="0" err="1"/>
              <a:t>Verein</a:t>
            </a:r>
            <a:r>
              <a:rPr lang="cs-CZ" sz="2000" dirty="0"/>
              <a:t>…) + </a:t>
            </a:r>
            <a:r>
              <a:rPr lang="cs-CZ" sz="2000" dirty="0" err="1"/>
              <a:t>Zeitungen</a:t>
            </a:r>
            <a:r>
              <a:rPr lang="cs-CZ" sz="2000" dirty="0"/>
              <a:t> (</a:t>
            </a:r>
            <a:r>
              <a:rPr lang="cs-CZ" sz="2000" i="1" dirty="0" err="1"/>
              <a:t>Tagesbote</a:t>
            </a:r>
            <a:r>
              <a:rPr lang="cs-CZ" sz="2000" i="1" dirty="0"/>
              <a:t> </a:t>
            </a:r>
            <a:r>
              <a:rPr lang="cs-CZ" sz="2000" i="1" dirty="0" err="1"/>
              <a:t>aus</a:t>
            </a:r>
            <a:r>
              <a:rPr lang="cs-CZ" sz="2000" i="1" dirty="0"/>
              <a:t> </a:t>
            </a:r>
            <a:r>
              <a:rPr lang="cs-CZ" sz="2000" i="1" dirty="0" err="1"/>
              <a:t>Böhmen</a:t>
            </a:r>
            <a:r>
              <a:rPr lang="cs-CZ" sz="2000" dirty="0"/>
              <a:t>, </a:t>
            </a:r>
            <a:r>
              <a:rPr lang="cs-CZ" sz="2000" i="1" dirty="0"/>
              <a:t>Bohemia</a:t>
            </a:r>
            <a:r>
              <a:rPr lang="cs-CZ" sz="2000" dirty="0"/>
              <a:t>)+ </a:t>
            </a:r>
            <a:r>
              <a:rPr lang="cs-CZ" sz="2000" dirty="0" err="1"/>
              <a:t>Vereine</a:t>
            </a:r>
            <a:r>
              <a:rPr lang="cs-CZ" sz="2000" dirty="0"/>
              <a:t> (</a:t>
            </a:r>
            <a:r>
              <a:rPr lang="cs-CZ" sz="2000" i="1" dirty="0" err="1"/>
              <a:t>Deutsches</a:t>
            </a:r>
            <a:r>
              <a:rPr lang="cs-CZ" sz="2000" i="1" dirty="0"/>
              <a:t> Kasino </a:t>
            </a:r>
            <a:r>
              <a:rPr lang="cs-CZ" sz="2000" dirty="0" err="1"/>
              <a:t>am</a:t>
            </a:r>
            <a:r>
              <a:rPr lang="cs-CZ" sz="2000" dirty="0"/>
              <a:t> </a:t>
            </a:r>
            <a:r>
              <a:rPr lang="cs-CZ" sz="2000" dirty="0" err="1"/>
              <a:t>Graben</a:t>
            </a:r>
            <a:r>
              <a:rPr lang="cs-CZ" sz="2000" dirty="0"/>
              <a:t>, </a:t>
            </a:r>
            <a:r>
              <a:rPr lang="cs-CZ" sz="2000" dirty="0" err="1"/>
              <a:t>Künstlerverein</a:t>
            </a:r>
            <a:r>
              <a:rPr lang="cs-CZ" sz="2000" dirty="0"/>
              <a:t> </a:t>
            </a:r>
            <a:r>
              <a:rPr lang="cs-CZ" sz="2000" i="1" dirty="0"/>
              <a:t>Concordia</a:t>
            </a:r>
            <a:r>
              <a:rPr lang="cs-CZ" sz="2000" dirty="0"/>
              <a:t>…) = </a:t>
            </a:r>
            <a:r>
              <a:rPr lang="cs-CZ" sz="2000" dirty="0" err="1"/>
              <a:t>zunehmende</a:t>
            </a:r>
            <a:r>
              <a:rPr lang="cs-CZ" sz="2000" dirty="0"/>
              <a:t> </a:t>
            </a:r>
            <a:r>
              <a:rPr lang="cs-CZ" sz="2000" dirty="0" err="1"/>
              <a:t>Identifizierung</a:t>
            </a:r>
            <a:r>
              <a:rPr lang="cs-CZ" sz="2000" dirty="0"/>
              <a:t> </a:t>
            </a:r>
            <a:r>
              <a:rPr lang="cs-CZ" sz="2000" dirty="0" err="1"/>
              <a:t>als</a:t>
            </a:r>
            <a:r>
              <a:rPr lang="cs-CZ" sz="2000" dirty="0"/>
              <a:t> </a:t>
            </a:r>
            <a:r>
              <a:rPr lang="cs-CZ" sz="2000" dirty="0" err="1"/>
              <a:t>Deutschböhmen</a:t>
            </a:r>
            <a:endParaRPr lang="cs-CZ" sz="2000" dirty="0"/>
          </a:p>
          <a:p>
            <a:r>
              <a:rPr lang="cs-CZ" sz="2000" dirty="0" err="1"/>
              <a:t>Seit</a:t>
            </a:r>
            <a:r>
              <a:rPr lang="cs-CZ" sz="2000" dirty="0"/>
              <a:t>  „</a:t>
            </a:r>
            <a:r>
              <a:rPr lang="cs-CZ" sz="2000" dirty="0" err="1"/>
              <a:t>Sudetendeutsche</a:t>
            </a:r>
            <a:r>
              <a:rPr lang="cs-CZ" sz="2000" dirty="0"/>
              <a:t>“ </a:t>
            </a:r>
            <a:r>
              <a:rPr lang="cs-CZ" sz="2000" dirty="0" err="1"/>
              <a:t>zum</a:t>
            </a:r>
            <a:r>
              <a:rPr lang="cs-CZ" sz="2000" dirty="0"/>
              <a:t> </a:t>
            </a:r>
            <a:r>
              <a:rPr lang="cs-CZ" sz="2000" dirty="0" err="1"/>
              <a:t>ersten</a:t>
            </a:r>
            <a:r>
              <a:rPr lang="cs-CZ" sz="2000" dirty="0"/>
              <a:t> </a:t>
            </a:r>
            <a:r>
              <a:rPr lang="cs-CZ" sz="2000" dirty="0" err="1"/>
              <a:t>mal</a:t>
            </a:r>
            <a:r>
              <a:rPr lang="cs-CZ" sz="2000" dirty="0"/>
              <a:t> 1902 von Franz </a:t>
            </a:r>
            <a:r>
              <a:rPr lang="cs-CZ" sz="2000" dirty="0" err="1"/>
              <a:t>Jesser</a:t>
            </a:r>
            <a:r>
              <a:rPr lang="cs-CZ" sz="2000" dirty="0"/>
              <a:t> </a:t>
            </a:r>
            <a:r>
              <a:rPr lang="cs-CZ" sz="2000" dirty="0" err="1"/>
              <a:t>als</a:t>
            </a:r>
            <a:r>
              <a:rPr lang="cs-CZ" sz="2000" dirty="0"/>
              <a:t> </a:t>
            </a:r>
            <a:r>
              <a:rPr lang="cs-CZ" sz="2000" dirty="0" err="1"/>
              <a:t>Paralelle</a:t>
            </a:r>
            <a:r>
              <a:rPr lang="cs-CZ" sz="2000" dirty="0"/>
              <a:t> </a:t>
            </a:r>
            <a:r>
              <a:rPr lang="cs-CZ" sz="2000" dirty="0" err="1"/>
              <a:t>zu</a:t>
            </a:r>
            <a:r>
              <a:rPr lang="cs-CZ" sz="2000" dirty="0"/>
              <a:t> „</a:t>
            </a:r>
            <a:r>
              <a:rPr lang="cs-CZ" sz="2000" dirty="0" err="1"/>
              <a:t>Alpendeutsche</a:t>
            </a:r>
            <a:r>
              <a:rPr lang="cs-CZ" sz="2000" dirty="0"/>
              <a:t>“ </a:t>
            </a:r>
            <a:r>
              <a:rPr lang="cs-CZ" sz="2000" dirty="0" err="1"/>
              <a:t>verwendet</a:t>
            </a:r>
            <a:r>
              <a:rPr lang="cs-CZ" sz="2000" dirty="0"/>
              <a:t>, </a:t>
            </a:r>
            <a:r>
              <a:rPr lang="cs-CZ" sz="2000" dirty="0" err="1"/>
              <a:t>erst</a:t>
            </a:r>
            <a:r>
              <a:rPr lang="cs-CZ" sz="2000" dirty="0"/>
              <a:t> nach der </a:t>
            </a:r>
            <a:r>
              <a:rPr lang="cs-CZ" sz="2000" dirty="0" err="1"/>
              <a:t>Gründung</a:t>
            </a:r>
            <a:r>
              <a:rPr lang="cs-CZ" sz="2000" dirty="0"/>
              <a:t> der </a:t>
            </a:r>
            <a:r>
              <a:rPr lang="cs-CZ" sz="2000" dirty="0" err="1"/>
              <a:t>Tschechoslowakei</a:t>
            </a:r>
            <a:r>
              <a:rPr lang="cs-CZ" sz="2000" dirty="0"/>
              <a:t> </a:t>
            </a:r>
            <a:r>
              <a:rPr lang="cs-CZ" sz="2000" dirty="0" err="1"/>
              <a:t>eine</a:t>
            </a:r>
            <a:r>
              <a:rPr lang="cs-CZ" sz="2000" dirty="0"/>
              <a:t> </a:t>
            </a:r>
            <a:r>
              <a:rPr lang="cs-CZ" sz="2000" dirty="0" err="1"/>
              <a:t>breitere</a:t>
            </a:r>
            <a:r>
              <a:rPr lang="cs-CZ" sz="2000" dirty="0"/>
              <a:t> </a:t>
            </a:r>
            <a:r>
              <a:rPr lang="cs-CZ" sz="2000" dirty="0" err="1"/>
              <a:t>Akzeptanz</a:t>
            </a:r>
            <a:r>
              <a:rPr lang="cs-CZ" sz="2000" dirty="0"/>
              <a:t>.</a:t>
            </a:r>
          </a:p>
          <a:p>
            <a:r>
              <a:rPr lang="cs-CZ" sz="2000" dirty="0"/>
              <a:t>In 30er </a:t>
            </a:r>
            <a:r>
              <a:rPr lang="cs-CZ" sz="2000" dirty="0" err="1"/>
              <a:t>Jahren</a:t>
            </a:r>
            <a:r>
              <a:rPr lang="cs-CZ" sz="2000" dirty="0"/>
              <a:t> </a:t>
            </a:r>
            <a:r>
              <a:rPr lang="cs-CZ" sz="2000" dirty="0" err="1"/>
              <a:t>zunehmende</a:t>
            </a:r>
            <a:r>
              <a:rPr lang="cs-CZ" sz="2000" dirty="0"/>
              <a:t> </a:t>
            </a:r>
            <a:r>
              <a:rPr lang="cs-CZ" sz="2000" dirty="0" err="1"/>
              <a:t>Identifizierung</a:t>
            </a:r>
            <a:r>
              <a:rPr lang="cs-CZ" sz="2000" dirty="0"/>
              <a:t> </a:t>
            </a:r>
            <a:r>
              <a:rPr lang="cs-CZ" sz="2000" dirty="0" err="1"/>
              <a:t>mit</a:t>
            </a:r>
            <a:r>
              <a:rPr lang="cs-CZ" sz="2000" dirty="0"/>
              <a:t> den „</a:t>
            </a:r>
            <a:r>
              <a:rPr lang="cs-CZ" sz="2000" dirty="0" err="1"/>
              <a:t>verbrüderten</a:t>
            </a:r>
            <a:r>
              <a:rPr lang="cs-CZ" sz="2000" dirty="0"/>
              <a:t>“ </a:t>
            </a:r>
            <a:r>
              <a:rPr lang="cs-CZ" sz="2000" dirty="0" err="1"/>
              <a:t>Karpathodeutschen</a:t>
            </a:r>
            <a:r>
              <a:rPr lang="cs-CZ" sz="2000" dirty="0"/>
              <a:t> (</a:t>
            </a:r>
            <a:r>
              <a:rPr lang="cs-CZ" sz="2000" dirty="0" err="1"/>
              <a:t>Spiegelbild</a:t>
            </a:r>
            <a:r>
              <a:rPr lang="cs-CZ" sz="2000" dirty="0"/>
              <a:t> des </a:t>
            </a:r>
            <a:r>
              <a:rPr lang="cs-CZ" sz="2000" dirty="0" err="1"/>
              <a:t>Tschechoslowakismus</a:t>
            </a:r>
            <a:r>
              <a:rPr lang="cs-CZ" sz="2000" dirty="0"/>
              <a:t>).</a:t>
            </a:r>
          </a:p>
        </p:txBody>
      </p:sp>
      <p:pic>
        <p:nvPicPr>
          <p:cNvPr id="5" name="Zástupný obsah 4">
            <a:extLst>
              <a:ext uri="{FF2B5EF4-FFF2-40B4-BE49-F238E27FC236}">
                <a16:creationId xmlns:a16="http://schemas.microsoft.com/office/drawing/2014/main" id="{21DB49F6-75E2-6AB8-7516-CF4AA27A9020}"/>
              </a:ext>
            </a:extLst>
          </p:cNvPr>
          <p:cNvPicPr>
            <a:picLocks noGrp="1" noChangeAspect="1"/>
          </p:cNvPicPr>
          <p:nvPr>
            <p:ph sz="half" idx="2"/>
          </p:nvPr>
        </p:nvPicPr>
        <p:blipFill>
          <a:blip r:embed="rId2"/>
          <a:stretch>
            <a:fillRect/>
          </a:stretch>
        </p:blipFill>
        <p:spPr>
          <a:xfrm>
            <a:off x="8322906" y="1159800"/>
            <a:ext cx="3223891" cy="4351338"/>
          </a:xfrm>
          <a:prstGeom prst="rect">
            <a:avLst/>
          </a:prstGeom>
        </p:spPr>
      </p:pic>
    </p:spTree>
    <p:extLst>
      <p:ext uri="{BB962C8B-B14F-4D97-AF65-F5344CB8AC3E}">
        <p14:creationId xmlns:p14="http://schemas.microsoft.com/office/powerpoint/2010/main" val="1296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95AA4B6-FEA0-47AC-B920-CA4D6F284DD2}"/>
              </a:ext>
            </a:extLst>
          </p:cNvPr>
          <p:cNvPicPr>
            <a:picLocks noChangeAspect="1"/>
          </p:cNvPicPr>
          <p:nvPr/>
        </p:nvPicPr>
        <p:blipFill rotWithShape="1">
          <a:blip r:embed="rId2">
            <a:alphaModFix/>
          </a:blip>
          <a:srcRect l="11551" r="13859" b="-1"/>
          <a:stretch/>
        </p:blipFill>
        <p:spPr>
          <a:xfrm>
            <a:off x="6982440" y="408383"/>
            <a:ext cx="5142825" cy="5515891"/>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E07169C0-5B54-4DD8-BB85-10A206297629}"/>
              </a:ext>
            </a:extLst>
          </p:cNvPr>
          <p:cNvSpPr>
            <a:spLocks noGrp="1"/>
          </p:cNvSpPr>
          <p:nvPr>
            <p:ph type="title"/>
          </p:nvPr>
        </p:nvSpPr>
        <p:spPr>
          <a:xfrm>
            <a:off x="804997" y="480239"/>
            <a:ext cx="4803636" cy="1311664"/>
          </a:xfrm>
        </p:spPr>
        <p:txBody>
          <a:bodyPr>
            <a:normAutofit/>
          </a:bodyPr>
          <a:lstStyle/>
          <a:p>
            <a:r>
              <a:rPr lang="de-DE" b="1" dirty="0">
                <a:solidFill>
                  <a:srgbClr val="000000"/>
                </a:solidFill>
              </a:rPr>
              <a:t>„Deutschösterreich“ 1918</a:t>
            </a:r>
            <a:endParaRPr lang="cs-CZ" b="1" dirty="0">
              <a:solidFill>
                <a:srgbClr val="000000"/>
              </a:solidFill>
            </a:endParaRPr>
          </a:p>
        </p:txBody>
      </p:sp>
      <p:sp>
        <p:nvSpPr>
          <p:cNvPr id="3" name="Zástupný symbol pro obsah 2">
            <a:extLst>
              <a:ext uri="{FF2B5EF4-FFF2-40B4-BE49-F238E27FC236}">
                <a16:creationId xmlns:a16="http://schemas.microsoft.com/office/drawing/2014/main" id="{8BA4D83A-E35F-47FE-92B8-98078022A4AD}"/>
              </a:ext>
            </a:extLst>
          </p:cNvPr>
          <p:cNvSpPr>
            <a:spLocks noGrp="1"/>
          </p:cNvSpPr>
          <p:nvPr>
            <p:ph idx="1"/>
          </p:nvPr>
        </p:nvSpPr>
        <p:spPr>
          <a:xfrm>
            <a:off x="804997" y="2272142"/>
            <a:ext cx="6110708" cy="4084269"/>
          </a:xfrm>
        </p:spPr>
        <p:txBody>
          <a:bodyPr anchor="ctr">
            <a:normAutofit fontScale="92500" lnSpcReduction="10000"/>
          </a:bodyPr>
          <a:lstStyle/>
          <a:p>
            <a:pPr marL="0" indent="0">
              <a:buNone/>
            </a:pPr>
            <a:r>
              <a:rPr lang="de-DE" sz="1900" dirty="0">
                <a:solidFill>
                  <a:srgbClr val="000000"/>
                </a:solidFill>
              </a:rPr>
              <a:t>Provinzen:</a:t>
            </a:r>
          </a:p>
          <a:p>
            <a:r>
              <a:rPr lang="de-DE" sz="1900" dirty="0">
                <a:solidFill>
                  <a:srgbClr val="000000"/>
                </a:solidFill>
              </a:rPr>
              <a:t>Deutschböhmen (Raphael Pacher</a:t>
            </a:r>
            <a:r>
              <a:rPr lang="cs-CZ" sz="1900" dirty="0">
                <a:solidFill>
                  <a:srgbClr val="000000"/>
                </a:solidFill>
              </a:rPr>
              <a:t>, Robert </a:t>
            </a:r>
            <a:r>
              <a:rPr lang="cs-CZ" sz="1900" dirty="0" err="1">
                <a:solidFill>
                  <a:srgbClr val="000000"/>
                </a:solidFill>
              </a:rPr>
              <a:t>Lodgman-Auen</a:t>
            </a:r>
            <a:r>
              <a:rPr lang="de-DE" sz="1900" dirty="0">
                <a:solidFill>
                  <a:srgbClr val="000000"/>
                </a:solidFill>
              </a:rPr>
              <a:t>)</a:t>
            </a:r>
          </a:p>
          <a:p>
            <a:r>
              <a:rPr lang="de-DE" sz="1900" dirty="0">
                <a:solidFill>
                  <a:srgbClr val="000000"/>
                </a:solidFill>
              </a:rPr>
              <a:t> Sudetenland (Robert </a:t>
            </a:r>
            <a:r>
              <a:rPr lang="de-DE" sz="1900" dirty="0" err="1">
                <a:solidFill>
                  <a:srgbClr val="000000"/>
                </a:solidFill>
              </a:rPr>
              <a:t>Freißler</a:t>
            </a:r>
            <a:r>
              <a:rPr lang="de-DE" sz="1900" dirty="0">
                <a:solidFill>
                  <a:srgbClr val="000000"/>
                </a:solidFill>
              </a:rPr>
              <a:t>)</a:t>
            </a:r>
          </a:p>
          <a:p>
            <a:r>
              <a:rPr lang="cs-CZ" sz="1900" dirty="0">
                <a:solidFill>
                  <a:srgbClr val="000000"/>
                </a:solidFill>
              </a:rPr>
              <a:t>+ Ober- </a:t>
            </a:r>
            <a:r>
              <a:rPr lang="cs-CZ" sz="1900" dirty="0" err="1">
                <a:solidFill>
                  <a:srgbClr val="000000"/>
                </a:solidFill>
              </a:rPr>
              <a:t>und</a:t>
            </a:r>
            <a:r>
              <a:rPr lang="cs-CZ" sz="1900" dirty="0">
                <a:solidFill>
                  <a:srgbClr val="000000"/>
                </a:solidFill>
              </a:rPr>
              <a:t> </a:t>
            </a:r>
            <a:r>
              <a:rPr lang="cs-CZ" sz="1900" dirty="0" err="1">
                <a:solidFill>
                  <a:srgbClr val="000000"/>
                </a:solidFill>
              </a:rPr>
              <a:t>Niederösterreich</a:t>
            </a:r>
            <a:endParaRPr lang="de-DE" sz="1900" dirty="0">
              <a:solidFill>
                <a:srgbClr val="000000"/>
              </a:solidFill>
            </a:endParaRPr>
          </a:p>
          <a:p>
            <a:r>
              <a:rPr lang="de-DE" sz="1900" dirty="0">
                <a:solidFill>
                  <a:srgbClr val="000000"/>
                </a:solidFill>
              </a:rPr>
              <a:t>29.11.</a:t>
            </a:r>
            <a:r>
              <a:rPr lang="cs-CZ" sz="1900" dirty="0">
                <a:solidFill>
                  <a:srgbClr val="000000"/>
                </a:solidFill>
              </a:rPr>
              <a:t>-31.12.1918 </a:t>
            </a:r>
            <a:r>
              <a:rPr lang="cs-CZ" sz="1900" dirty="0" err="1">
                <a:solidFill>
                  <a:srgbClr val="000000"/>
                </a:solidFill>
              </a:rPr>
              <a:t>Besetzung</a:t>
            </a:r>
            <a:r>
              <a:rPr lang="cs-CZ" sz="1900" dirty="0">
                <a:solidFill>
                  <a:srgbClr val="000000"/>
                </a:solidFill>
              </a:rPr>
              <a:t> der </a:t>
            </a:r>
            <a:r>
              <a:rPr lang="cs-CZ" sz="1900" dirty="0" err="1">
                <a:solidFill>
                  <a:srgbClr val="000000"/>
                </a:solidFill>
              </a:rPr>
              <a:t>Gebiete</a:t>
            </a:r>
            <a:r>
              <a:rPr lang="cs-CZ" sz="1900" dirty="0">
                <a:solidFill>
                  <a:srgbClr val="000000"/>
                </a:solidFill>
              </a:rPr>
              <a:t> durch </a:t>
            </a:r>
            <a:r>
              <a:rPr lang="cs-CZ" sz="1900" dirty="0" err="1">
                <a:solidFill>
                  <a:srgbClr val="000000"/>
                </a:solidFill>
              </a:rPr>
              <a:t>die</a:t>
            </a:r>
            <a:r>
              <a:rPr lang="cs-CZ" sz="1900" dirty="0">
                <a:solidFill>
                  <a:srgbClr val="000000"/>
                </a:solidFill>
              </a:rPr>
              <a:t> </a:t>
            </a:r>
            <a:r>
              <a:rPr lang="cs-CZ" sz="1900" dirty="0" err="1">
                <a:solidFill>
                  <a:srgbClr val="000000"/>
                </a:solidFill>
              </a:rPr>
              <a:t>tschslw</a:t>
            </a:r>
            <a:r>
              <a:rPr lang="cs-CZ" sz="1900" dirty="0">
                <a:solidFill>
                  <a:srgbClr val="000000"/>
                </a:solidFill>
              </a:rPr>
              <a:t>. </a:t>
            </a:r>
            <a:r>
              <a:rPr lang="cs-CZ" sz="1900" dirty="0" err="1">
                <a:solidFill>
                  <a:srgbClr val="000000"/>
                </a:solidFill>
              </a:rPr>
              <a:t>Armee</a:t>
            </a:r>
            <a:endParaRPr lang="cs-CZ" sz="1900" dirty="0">
              <a:solidFill>
                <a:srgbClr val="000000"/>
              </a:solidFill>
            </a:endParaRPr>
          </a:p>
          <a:p>
            <a:r>
              <a:rPr lang="cs-CZ" sz="1900" dirty="0" err="1">
                <a:solidFill>
                  <a:srgbClr val="000000"/>
                </a:solidFill>
              </a:rPr>
              <a:t>Woodrow</a:t>
            </a:r>
            <a:r>
              <a:rPr lang="cs-CZ" sz="1900" dirty="0">
                <a:solidFill>
                  <a:srgbClr val="000000"/>
                </a:solidFill>
              </a:rPr>
              <a:t> Wilson: „</a:t>
            </a:r>
            <a:r>
              <a:rPr lang="de-DE" sz="1900" dirty="0">
                <a:solidFill>
                  <a:srgbClr val="000000"/>
                </a:solidFill>
              </a:rPr>
              <a:t>Den Völkern Österreich-Ungarns, deren Platz unter den Nationen wir geschützt</a:t>
            </a:r>
            <a:r>
              <a:rPr lang="cs-CZ" sz="1900" dirty="0">
                <a:solidFill>
                  <a:srgbClr val="000000"/>
                </a:solidFill>
              </a:rPr>
              <a:t> </a:t>
            </a:r>
            <a:r>
              <a:rPr lang="de-DE" sz="1900" dirty="0">
                <a:solidFill>
                  <a:srgbClr val="000000"/>
                </a:solidFill>
              </a:rPr>
              <a:t>und gesichert zu sehen wünschen, soll die Möglichkeit zu autonomer Entwicklung </a:t>
            </a:r>
            <a:r>
              <a:rPr lang="cs-CZ" sz="1900" dirty="0" err="1">
                <a:solidFill>
                  <a:srgbClr val="000000"/>
                </a:solidFill>
              </a:rPr>
              <a:t>gewährt</a:t>
            </a:r>
            <a:r>
              <a:rPr lang="cs-CZ" sz="1900" dirty="0">
                <a:solidFill>
                  <a:srgbClr val="000000"/>
                </a:solidFill>
              </a:rPr>
              <a:t> </a:t>
            </a:r>
            <a:r>
              <a:rPr lang="cs-CZ" sz="1900" dirty="0" err="1">
                <a:solidFill>
                  <a:srgbClr val="000000"/>
                </a:solidFill>
              </a:rPr>
              <a:t>werden</a:t>
            </a:r>
            <a:r>
              <a:rPr lang="cs-CZ" sz="1900" dirty="0">
                <a:solidFill>
                  <a:srgbClr val="000000"/>
                </a:solidFill>
              </a:rPr>
              <a:t>.“</a:t>
            </a:r>
          </a:p>
          <a:p>
            <a:r>
              <a:rPr lang="de-DE" sz="1900" dirty="0">
                <a:solidFill>
                  <a:srgbClr val="000000"/>
                </a:solidFill>
              </a:rPr>
              <a:t>22.12.1918 Ablehnung der Versuche, sudetendeutsche Gebiete Abzutrennen (Polemik gegen Robert </a:t>
            </a:r>
            <a:r>
              <a:rPr lang="de-DE" sz="1900" dirty="0" err="1">
                <a:solidFill>
                  <a:srgbClr val="000000"/>
                </a:solidFill>
              </a:rPr>
              <a:t>Lodgmann</a:t>
            </a:r>
            <a:r>
              <a:rPr lang="de-DE" sz="1900" dirty="0">
                <a:solidFill>
                  <a:srgbClr val="000000"/>
                </a:solidFill>
              </a:rPr>
              <a:t>-Auen): wie die USA „lieber einen Bürgerkrieg auf sich nehmen“ als Sezession des Staates zuzulassen</a:t>
            </a:r>
          </a:p>
          <a:p>
            <a:pPr marL="0" indent="0">
              <a:buNone/>
            </a:pPr>
            <a:endParaRPr lang="cs-CZ" sz="1900" dirty="0">
              <a:solidFill>
                <a:srgbClr val="000000"/>
              </a:solidFill>
            </a:endParaRPr>
          </a:p>
          <a:p>
            <a:pPr marL="0" indent="0">
              <a:buNone/>
            </a:pPr>
            <a:endParaRPr lang="de-DE" sz="1900" dirty="0">
              <a:solidFill>
                <a:srgbClr val="000000"/>
              </a:solidFill>
            </a:endParaRPr>
          </a:p>
          <a:p>
            <a:endParaRPr lang="cs-CZ" sz="1900" dirty="0">
              <a:solidFill>
                <a:srgbClr val="000000"/>
              </a:solidFill>
            </a:endParaRPr>
          </a:p>
        </p:txBody>
      </p:sp>
    </p:spTree>
    <p:extLst>
      <p:ext uri="{BB962C8B-B14F-4D97-AF65-F5344CB8AC3E}">
        <p14:creationId xmlns:p14="http://schemas.microsoft.com/office/powerpoint/2010/main" val="18709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35F459B3-C43E-4414-AD68-DC6D8E6BFD86}"/>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a:solidFill>
                  <a:srgbClr val="000000"/>
                </a:solidFill>
              </a:rPr>
              <a:t>4. 3. 1919</a:t>
            </a:r>
          </a:p>
        </p:txBody>
      </p:sp>
      <p:sp>
        <p:nvSpPr>
          <p:cNvPr id="3" name="Zástupný obsah 2">
            <a:extLst>
              <a:ext uri="{FF2B5EF4-FFF2-40B4-BE49-F238E27FC236}">
                <a16:creationId xmlns:a16="http://schemas.microsoft.com/office/drawing/2014/main" id="{9FA2688C-B09C-4358-8DFC-1103F76FC504}"/>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r>
              <a:rPr lang="en-US" sz="1700" dirty="0">
                <a:solidFill>
                  <a:srgbClr val="000000"/>
                </a:solidFill>
              </a:rPr>
              <a:t>Am 4. 3. 1919 </a:t>
            </a:r>
            <a:r>
              <a:rPr lang="en-US" sz="1700" dirty="0" err="1">
                <a:solidFill>
                  <a:srgbClr val="000000"/>
                </a:solidFill>
              </a:rPr>
              <a:t>Eröffnungssitzung</a:t>
            </a:r>
            <a:r>
              <a:rPr lang="en-US" sz="1700" dirty="0">
                <a:solidFill>
                  <a:srgbClr val="000000"/>
                </a:solidFill>
              </a:rPr>
              <a:t> der </a:t>
            </a:r>
            <a:r>
              <a:rPr lang="en-US" sz="1700" dirty="0" err="1">
                <a:solidFill>
                  <a:srgbClr val="000000"/>
                </a:solidFill>
              </a:rPr>
              <a:t>konstituierenden</a:t>
            </a:r>
            <a:r>
              <a:rPr lang="en-US" sz="1700" dirty="0">
                <a:solidFill>
                  <a:srgbClr val="000000"/>
                </a:solidFill>
              </a:rPr>
              <a:t> </a:t>
            </a:r>
            <a:r>
              <a:rPr lang="en-US" sz="1700" dirty="0" err="1">
                <a:solidFill>
                  <a:srgbClr val="000000"/>
                </a:solidFill>
              </a:rPr>
              <a:t>Nationalversammlung</a:t>
            </a:r>
            <a:r>
              <a:rPr lang="en-US" sz="1700" dirty="0">
                <a:solidFill>
                  <a:srgbClr val="000000"/>
                </a:solidFill>
              </a:rPr>
              <a:t> </a:t>
            </a:r>
            <a:r>
              <a:rPr lang="en-US" sz="1700" dirty="0" err="1">
                <a:solidFill>
                  <a:srgbClr val="000000"/>
                </a:solidFill>
              </a:rPr>
              <a:t>Deutschösterreichs</a:t>
            </a:r>
            <a:r>
              <a:rPr lang="en-US" sz="1700" dirty="0">
                <a:solidFill>
                  <a:srgbClr val="000000"/>
                </a:solidFill>
              </a:rPr>
              <a:t>, an der die </a:t>
            </a:r>
            <a:r>
              <a:rPr lang="en-US" sz="1700" dirty="0" err="1">
                <a:solidFill>
                  <a:srgbClr val="000000"/>
                </a:solidFill>
              </a:rPr>
              <a:t>Vertreter</a:t>
            </a:r>
            <a:r>
              <a:rPr lang="en-US" sz="1700" dirty="0">
                <a:solidFill>
                  <a:srgbClr val="000000"/>
                </a:solidFill>
              </a:rPr>
              <a:t> </a:t>
            </a:r>
            <a:r>
              <a:rPr lang="en-US" sz="1700" dirty="0" err="1">
                <a:solidFill>
                  <a:srgbClr val="000000"/>
                </a:solidFill>
              </a:rPr>
              <a:t>aus</a:t>
            </a:r>
            <a:r>
              <a:rPr lang="en-US" sz="1700" dirty="0">
                <a:solidFill>
                  <a:srgbClr val="000000"/>
                </a:solidFill>
              </a:rPr>
              <a:t> den </a:t>
            </a:r>
            <a:r>
              <a:rPr lang="en-US" sz="1700" dirty="0" err="1">
                <a:solidFill>
                  <a:srgbClr val="000000"/>
                </a:solidFill>
              </a:rPr>
              <a:t>böhmischen</a:t>
            </a:r>
            <a:r>
              <a:rPr lang="en-US" sz="1700" dirty="0">
                <a:solidFill>
                  <a:srgbClr val="000000"/>
                </a:solidFill>
              </a:rPr>
              <a:t> </a:t>
            </a:r>
            <a:r>
              <a:rPr lang="en-US" sz="1700" dirty="0" err="1">
                <a:solidFill>
                  <a:srgbClr val="000000"/>
                </a:solidFill>
              </a:rPr>
              <a:t>Ländern</a:t>
            </a:r>
            <a:r>
              <a:rPr lang="en-US" sz="1700" dirty="0">
                <a:solidFill>
                  <a:srgbClr val="000000"/>
                </a:solidFill>
              </a:rPr>
              <a:t> </a:t>
            </a:r>
            <a:r>
              <a:rPr lang="en-US" sz="1700" dirty="0" err="1">
                <a:solidFill>
                  <a:srgbClr val="000000"/>
                </a:solidFill>
              </a:rPr>
              <a:t>nicht</a:t>
            </a:r>
            <a:r>
              <a:rPr lang="en-US" sz="1700" dirty="0">
                <a:solidFill>
                  <a:srgbClr val="000000"/>
                </a:solidFill>
              </a:rPr>
              <a:t> </a:t>
            </a:r>
            <a:r>
              <a:rPr lang="en-US" sz="1700" dirty="0" err="1">
                <a:solidFill>
                  <a:srgbClr val="000000"/>
                </a:solidFill>
              </a:rPr>
              <a:t>teilnehmen</a:t>
            </a:r>
            <a:r>
              <a:rPr lang="en-US" sz="1700" dirty="0">
                <a:solidFill>
                  <a:srgbClr val="000000"/>
                </a:solidFill>
              </a:rPr>
              <a:t> </a:t>
            </a:r>
            <a:r>
              <a:rPr lang="en-US" sz="1700" dirty="0" err="1">
                <a:solidFill>
                  <a:srgbClr val="000000"/>
                </a:solidFill>
              </a:rPr>
              <a:t>durften</a:t>
            </a:r>
            <a:r>
              <a:rPr lang="en-US" sz="1700" dirty="0">
                <a:solidFill>
                  <a:srgbClr val="000000"/>
                </a:solidFill>
              </a:rPr>
              <a:t>.</a:t>
            </a:r>
          </a:p>
          <a:p>
            <a:r>
              <a:rPr lang="en-US" sz="1700" dirty="0" err="1">
                <a:solidFill>
                  <a:srgbClr val="000000"/>
                </a:solidFill>
              </a:rPr>
              <a:t>Demonstrationen</a:t>
            </a:r>
            <a:r>
              <a:rPr lang="en-US" sz="1700" dirty="0">
                <a:solidFill>
                  <a:srgbClr val="000000"/>
                </a:solidFill>
              </a:rPr>
              <a:t> von </a:t>
            </a:r>
            <a:r>
              <a:rPr lang="en-US" sz="1700" dirty="0" err="1">
                <a:solidFill>
                  <a:srgbClr val="000000"/>
                </a:solidFill>
              </a:rPr>
              <a:t>allen</a:t>
            </a:r>
            <a:r>
              <a:rPr lang="en-US" sz="1700" dirty="0">
                <a:solidFill>
                  <a:srgbClr val="000000"/>
                </a:solidFill>
              </a:rPr>
              <a:t> </a:t>
            </a:r>
            <a:r>
              <a:rPr lang="en-US" sz="1700" dirty="0" err="1">
                <a:solidFill>
                  <a:srgbClr val="000000"/>
                </a:solidFill>
              </a:rPr>
              <a:t>Parteien</a:t>
            </a:r>
            <a:r>
              <a:rPr lang="en-US" sz="1700" dirty="0">
                <a:solidFill>
                  <a:srgbClr val="000000"/>
                </a:solidFill>
              </a:rPr>
              <a:t> </a:t>
            </a:r>
            <a:r>
              <a:rPr lang="en-US" sz="1700" dirty="0" err="1">
                <a:solidFill>
                  <a:srgbClr val="000000"/>
                </a:solidFill>
              </a:rPr>
              <a:t>hauptsächlich</a:t>
            </a:r>
            <a:r>
              <a:rPr lang="en-US" sz="1700" dirty="0">
                <a:solidFill>
                  <a:srgbClr val="000000"/>
                </a:solidFill>
              </a:rPr>
              <a:t> von der </a:t>
            </a:r>
            <a:r>
              <a:rPr lang="en-US" sz="1700" dirty="0" err="1">
                <a:solidFill>
                  <a:srgbClr val="000000"/>
                </a:solidFill>
              </a:rPr>
              <a:t>stärksten</a:t>
            </a:r>
            <a:r>
              <a:rPr lang="en-US" sz="1700" dirty="0">
                <a:solidFill>
                  <a:srgbClr val="000000"/>
                </a:solidFill>
              </a:rPr>
              <a:t> </a:t>
            </a:r>
            <a:r>
              <a:rPr lang="en-US" sz="1700" dirty="0" err="1">
                <a:solidFill>
                  <a:srgbClr val="000000"/>
                </a:solidFill>
              </a:rPr>
              <a:t>Sozialdemokratie</a:t>
            </a:r>
            <a:r>
              <a:rPr lang="en-US" sz="1700" dirty="0">
                <a:solidFill>
                  <a:srgbClr val="000000"/>
                </a:solidFill>
              </a:rPr>
              <a:t> </a:t>
            </a:r>
            <a:r>
              <a:rPr lang="en-US" sz="1700" dirty="0" err="1">
                <a:solidFill>
                  <a:srgbClr val="000000"/>
                </a:solidFill>
              </a:rPr>
              <a:t>unterstützt</a:t>
            </a:r>
            <a:r>
              <a:rPr lang="en-US" sz="1700" dirty="0">
                <a:solidFill>
                  <a:srgbClr val="000000"/>
                </a:solidFill>
              </a:rPr>
              <a:t>.</a:t>
            </a:r>
          </a:p>
          <a:p>
            <a:r>
              <a:rPr lang="en-US" sz="1700" dirty="0">
                <a:solidFill>
                  <a:srgbClr val="000000"/>
                </a:solidFill>
              </a:rPr>
              <a:t>54 </a:t>
            </a:r>
            <a:r>
              <a:rPr lang="en-US" sz="1700" dirty="0" err="1">
                <a:solidFill>
                  <a:srgbClr val="000000"/>
                </a:solidFill>
              </a:rPr>
              <a:t>Opfern</a:t>
            </a:r>
            <a:r>
              <a:rPr lang="en-US" sz="1700" dirty="0">
                <a:solidFill>
                  <a:srgbClr val="000000"/>
                </a:solidFill>
              </a:rPr>
              <a:t> und </a:t>
            </a:r>
            <a:r>
              <a:rPr lang="en-US" sz="1700" dirty="0" err="1">
                <a:solidFill>
                  <a:srgbClr val="000000"/>
                </a:solidFill>
              </a:rPr>
              <a:t>mehrere</a:t>
            </a:r>
            <a:r>
              <a:rPr lang="en-US" sz="1700" dirty="0">
                <a:solidFill>
                  <a:srgbClr val="000000"/>
                </a:solidFill>
              </a:rPr>
              <a:t> </a:t>
            </a:r>
            <a:r>
              <a:rPr lang="en-US" sz="1700" dirty="0" err="1">
                <a:solidFill>
                  <a:srgbClr val="000000"/>
                </a:solidFill>
              </a:rPr>
              <a:t>Verletzte</a:t>
            </a:r>
            <a:r>
              <a:rPr lang="en-US" sz="1700" dirty="0">
                <a:solidFill>
                  <a:srgbClr val="000000"/>
                </a:solidFill>
              </a:rPr>
              <a:t> in </a:t>
            </a:r>
            <a:r>
              <a:rPr lang="en-US" sz="1700" dirty="0" err="1">
                <a:solidFill>
                  <a:srgbClr val="000000"/>
                </a:solidFill>
              </a:rPr>
              <a:t>Kaaden</a:t>
            </a:r>
            <a:r>
              <a:rPr lang="en-US" sz="1700" dirty="0">
                <a:solidFill>
                  <a:srgbClr val="000000"/>
                </a:solidFill>
              </a:rPr>
              <a:t>, Sternberg, </a:t>
            </a:r>
            <a:r>
              <a:rPr lang="en-US" sz="1700" dirty="0" err="1">
                <a:solidFill>
                  <a:srgbClr val="000000"/>
                </a:solidFill>
              </a:rPr>
              <a:t>Karlsbad</a:t>
            </a:r>
            <a:r>
              <a:rPr lang="en-US" sz="1700" dirty="0">
                <a:solidFill>
                  <a:srgbClr val="000000"/>
                </a:solidFill>
              </a:rPr>
              <a:t>, Eger, </a:t>
            </a:r>
            <a:r>
              <a:rPr lang="en-US" sz="1700" dirty="0" err="1">
                <a:solidFill>
                  <a:srgbClr val="000000"/>
                </a:solidFill>
              </a:rPr>
              <a:t>Ahrau</a:t>
            </a:r>
            <a:r>
              <a:rPr lang="en-US" sz="1700" dirty="0">
                <a:solidFill>
                  <a:srgbClr val="000000"/>
                </a:solidFill>
              </a:rPr>
              <a:t>, </a:t>
            </a:r>
            <a:r>
              <a:rPr lang="en-US" sz="1700" dirty="0" err="1">
                <a:solidFill>
                  <a:srgbClr val="000000"/>
                </a:solidFill>
              </a:rPr>
              <a:t>Außig</a:t>
            </a:r>
            <a:r>
              <a:rPr lang="en-US" sz="1700" dirty="0">
                <a:solidFill>
                  <a:srgbClr val="000000"/>
                </a:solidFill>
              </a:rPr>
              <a:t>.</a:t>
            </a:r>
          </a:p>
          <a:p>
            <a:r>
              <a:rPr lang="en-US" sz="1700" dirty="0">
                <a:solidFill>
                  <a:srgbClr val="000000"/>
                </a:solidFill>
              </a:rPr>
              <a:t>„Tag der </a:t>
            </a:r>
            <a:r>
              <a:rPr lang="en-US" sz="1700" dirty="0" err="1">
                <a:solidFill>
                  <a:srgbClr val="000000"/>
                </a:solidFill>
              </a:rPr>
              <a:t>Selbsbestimmung</a:t>
            </a:r>
            <a:r>
              <a:rPr lang="en-US" sz="1700" dirty="0">
                <a:solidFill>
                  <a:srgbClr val="000000"/>
                </a:solidFill>
              </a:rPr>
              <a:t>“ und </a:t>
            </a:r>
            <a:r>
              <a:rPr lang="en-US" sz="1700" dirty="0" err="1">
                <a:solidFill>
                  <a:srgbClr val="000000"/>
                </a:solidFill>
              </a:rPr>
              <a:t>Gedenktag</a:t>
            </a:r>
            <a:r>
              <a:rPr lang="en-US" sz="1700" dirty="0">
                <a:solidFill>
                  <a:srgbClr val="000000"/>
                </a:solidFill>
              </a:rPr>
              <a:t> der </a:t>
            </a:r>
            <a:r>
              <a:rPr lang="en-US" sz="1700" dirty="0" err="1">
                <a:solidFill>
                  <a:srgbClr val="000000"/>
                </a:solidFill>
              </a:rPr>
              <a:t>Sudetendeutschen</a:t>
            </a:r>
            <a:endParaRPr lang="en-US" sz="1700" dirty="0">
              <a:solidFill>
                <a:srgbClr val="000000"/>
              </a:solidFill>
            </a:endParaRPr>
          </a:p>
        </p:txBody>
      </p:sp>
      <p:pic>
        <p:nvPicPr>
          <p:cNvPr id="6" name="Obrázek 5">
            <a:extLst>
              <a:ext uri="{FF2B5EF4-FFF2-40B4-BE49-F238E27FC236}">
                <a16:creationId xmlns:a16="http://schemas.microsoft.com/office/drawing/2014/main" id="{9FD182B2-86AF-4CB9-9179-647E205EDB2B}"/>
              </a:ext>
            </a:extLst>
          </p:cNvPr>
          <p:cNvPicPr>
            <a:picLocks noChangeAspect="1"/>
          </p:cNvPicPr>
          <p:nvPr/>
        </p:nvPicPr>
        <p:blipFill>
          <a:blip r:embed="rId3"/>
          <a:stretch>
            <a:fillRect/>
          </a:stretch>
        </p:blipFill>
        <p:spPr>
          <a:xfrm>
            <a:off x="6091237" y="3424237"/>
            <a:ext cx="9525" cy="9525"/>
          </a:xfrm>
          <a:prstGeom prst="rect">
            <a:avLst/>
          </a:prstGeom>
        </p:spPr>
      </p:pic>
      <p:pic>
        <p:nvPicPr>
          <p:cNvPr id="17" name="Zástupný obsah 16">
            <a:extLst>
              <a:ext uri="{FF2B5EF4-FFF2-40B4-BE49-F238E27FC236}">
                <a16:creationId xmlns:a16="http://schemas.microsoft.com/office/drawing/2014/main" id="{F67C3DC5-5229-4CC0-85FB-348809EF9F70}"/>
              </a:ext>
            </a:extLst>
          </p:cNvPr>
          <p:cNvPicPr>
            <a:picLocks noGrp="1" noChangeAspect="1"/>
          </p:cNvPicPr>
          <p:nvPr>
            <p:ph sz="half" idx="2"/>
          </p:nvPr>
        </p:nvPicPr>
        <p:blipFill>
          <a:blip r:embed="rId4"/>
          <a:stretch>
            <a:fillRect/>
          </a:stretch>
        </p:blipFill>
        <p:spPr>
          <a:xfrm>
            <a:off x="6381750" y="2096294"/>
            <a:ext cx="4762500" cy="3810000"/>
          </a:xfrm>
          <a:prstGeom prst="rect">
            <a:avLst/>
          </a:prstGeom>
        </p:spPr>
      </p:pic>
    </p:spTree>
    <p:extLst>
      <p:ext uri="{BB962C8B-B14F-4D97-AF65-F5344CB8AC3E}">
        <p14:creationId xmlns:p14="http://schemas.microsoft.com/office/powerpoint/2010/main" val="149449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6810E-F438-44D9-9AB2-A3900B618C17}"/>
              </a:ext>
            </a:extLst>
          </p:cNvPr>
          <p:cNvSpPr>
            <a:spLocks noGrp="1"/>
          </p:cNvSpPr>
          <p:nvPr>
            <p:ph type="title"/>
          </p:nvPr>
        </p:nvSpPr>
        <p:spPr/>
        <p:txBody>
          <a:bodyPr/>
          <a:lstStyle/>
          <a:p>
            <a:r>
              <a:rPr lang="cs-CZ" dirty="0" err="1"/>
              <a:t>November</a:t>
            </a:r>
            <a:r>
              <a:rPr lang="cs-CZ" dirty="0"/>
              <a:t> 1920</a:t>
            </a:r>
          </a:p>
        </p:txBody>
      </p:sp>
      <p:sp>
        <p:nvSpPr>
          <p:cNvPr id="3" name="Zástupný obsah 2">
            <a:extLst>
              <a:ext uri="{FF2B5EF4-FFF2-40B4-BE49-F238E27FC236}">
                <a16:creationId xmlns:a16="http://schemas.microsoft.com/office/drawing/2014/main" id="{EC7A8F27-23C2-4259-8BDE-C669099B7793}"/>
              </a:ext>
            </a:extLst>
          </p:cNvPr>
          <p:cNvSpPr>
            <a:spLocks noGrp="1"/>
          </p:cNvSpPr>
          <p:nvPr>
            <p:ph sz="half" idx="1"/>
          </p:nvPr>
        </p:nvSpPr>
        <p:spPr>
          <a:xfrm>
            <a:off x="838199" y="1825625"/>
            <a:ext cx="7021749" cy="4351338"/>
          </a:xfrm>
        </p:spPr>
        <p:txBody>
          <a:bodyPr>
            <a:normAutofit fontScale="77500" lnSpcReduction="20000"/>
          </a:bodyPr>
          <a:lstStyle/>
          <a:p>
            <a:r>
              <a:rPr lang="de-DE" dirty="0"/>
              <a:t>Tschechische Besetzung des Landestheaters (Ständetheater) 	16.11.1920</a:t>
            </a:r>
            <a:endParaRPr lang="cs-CZ" dirty="0"/>
          </a:p>
          <a:p>
            <a:r>
              <a:rPr lang="de-DE" dirty="0"/>
              <a:t>Kafka an Milena Jesenská, Mitte November 1920</a:t>
            </a:r>
            <a:r>
              <a:rPr lang="cs-CZ" dirty="0"/>
              <a:t>:</a:t>
            </a:r>
            <a:r>
              <a:rPr lang="de-DE" dirty="0"/>
              <a:t> „Die ganzen Nachmittage bin ich jetzt auf den Gassen und bade im </a:t>
            </a:r>
            <a:r>
              <a:rPr lang="de-DE" dirty="0" err="1"/>
              <a:t>Judenhaß</a:t>
            </a:r>
            <a:r>
              <a:rPr lang="de-DE" dirty="0"/>
              <a:t>. ‚</a:t>
            </a:r>
            <a:r>
              <a:rPr lang="de-DE" dirty="0" err="1"/>
              <a:t>Prašivé</a:t>
            </a:r>
            <a:r>
              <a:rPr lang="de-DE" dirty="0"/>
              <a:t> </a:t>
            </a:r>
            <a:r>
              <a:rPr lang="de-DE" dirty="0" err="1"/>
              <a:t>plemeno</a:t>
            </a:r>
            <a:r>
              <a:rPr lang="de-DE" dirty="0"/>
              <a:t>‘ [Räudige Rasse] habe ich jetzt einmal die Juden nennen hören. Ist es nicht das Selbstverständliche, dass man von dort weggeht, wo man so </a:t>
            </a:r>
            <a:r>
              <a:rPr lang="de-DE" dirty="0" err="1"/>
              <a:t>gehaßt</a:t>
            </a:r>
            <a:r>
              <a:rPr lang="de-DE" dirty="0"/>
              <a:t> wird (Zionismus oder Volksgefühl ist dafür gar nicht nötig)? Das Heldentum, das darin besteht doch zu bleiben, ist jenes der Schaben, die auch nicht aus dem Badezimmer auszurotten sind. Gerade habe ich aus dem Fenster geschaut: berittene Polizei, zum Bajonettangriff bereite Gendarmerie, schreiende auseinanderlaufende Menge und hier oben im Fenster die widerliche Schande, immerfort unter Schutz zu leben.“ </a:t>
            </a:r>
          </a:p>
          <a:p>
            <a:endParaRPr lang="de-DE" dirty="0"/>
          </a:p>
          <a:p>
            <a:endParaRPr lang="cs-CZ" dirty="0"/>
          </a:p>
        </p:txBody>
      </p:sp>
      <p:pic>
        <p:nvPicPr>
          <p:cNvPr id="5" name="Zástupný obsah 4">
            <a:extLst>
              <a:ext uri="{FF2B5EF4-FFF2-40B4-BE49-F238E27FC236}">
                <a16:creationId xmlns:a16="http://schemas.microsoft.com/office/drawing/2014/main" id="{E5AC6591-27D8-4930-AB71-B6E94A9D6E89}"/>
              </a:ext>
            </a:extLst>
          </p:cNvPr>
          <p:cNvPicPr>
            <a:picLocks noGrp="1" noChangeAspect="1"/>
          </p:cNvPicPr>
          <p:nvPr>
            <p:ph sz="half" idx="2"/>
          </p:nvPr>
        </p:nvPicPr>
        <p:blipFill>
          <a:blip r:embed="rId2"/>
          <a:stretch>
            <a:fillRect/>
          </a:stretch>
        </p:blipFill>
        <p:spPr>
          <a:xfrm>
            <a:off x="7970687" y="1825625"/>
            <a:ext cx="3627434" cy="2341067"/>
          </a:xfrm>
          <a:prstGeom prst="rect">
            <a:avLst/>
          </a:prstGeom>
        </p:spPr>
      </p:pic>
    </p:spTree>
    <p:extLst>
      <p:ext uri="{BB962C8B-B14F-4D97-AF65-F5344CB8AC3E}">
        <p14:creationId xmlns:p14="http://schemas.microsoft.com/office/powerpoint/2010/main" val="106272325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Širokoúhlá obrazovka</PresentationFormat>
  <Paragraphs>87</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  Tschechoslowakische Republik 1918-1939  Ihre Gründung und ihre Minderheitenpolitik</vt:lpstr>
      <vt:lpstr>Prezentace aplikace PowerPoint</vt:lpstr>
      <vt:lpstr>Entstehung der Tschechoslowakei – Bruch oder Kontinuität? </vt:lpstr>
      <vt:lpstr>T. G. Masaryk und die „deutsche Frage“</vt:lpstr>
      <vt:lpstr>T. G. Masaryk und die „deutsche Frage“</vt:lpstr>
      <vt:lpstr>Phasen der Entwicklung der „sudetendeutschen Identität“</vt:lpstr>
      <vt:lpstr>„Deutschösterreich“ 1918</vt:lpstr>
      <vt:lpstr>4. 3. 1919</vt:lpstr>
      <vt:lpstr>November 1920</vt:lpstr>
      <vt:lpstr>Tschechoslowakei – Staatsideologie</vt:lpstr>
      <vt:lpstr>Politische Landschaft: Aktivismus vs. Negativismus</vt:lpstr>
      <vt:lpstr>Prezentace aplikace PowerPoint</vt:lpstr>
      <vt:lpstr>Minderheitenpolitik - Schulwesen</vt:lpstr>
      <vt:lpstr>Minderheitenpolitik – Beamtenschaft</vt:lpstr>
      <vt:lpstr>Die Gesellschaft für deutsche Volksbildung in Reichenberg  (Erich Gierach, Eduard Winter, Hermann Aubin, Wilhelm Weizsäcker…) </vt:lpstr>
      <vt:lpstr>Bruno Schier Volksforschung</vt:lpstr>
      <vt:lpstr>Verlage</vt:lpstr>
      <vt:lpstr>Medien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Tschechoslowakische Republik 1918-1939 und ihre Minderheitenpolitik</dc:title>
  <dc:creator>Štěpán Zbytovský</dc:creator>
  <cp:lastModifiedBy>Václav Smyčka</cp:lastModifiedBy>
  <cp:revision>34</cp:revision>
  <cp:lastPrinted>2022-04-20T08:40:51Z</cp:lastPrinted>
  <dcterms:created xsi:type="dcterms:W3CDTF">2018-04-23T07:27:04Z</dcterms:created>
  <dcterms:modified xsi:type="dcterms:W3CDTF">2023-04-05T11:41:39Z</dcterms:modified>
</cp:coreProperties>
</file>