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57" r:id="rId3"/>
    <p:sldId id="276" r:id="rId4"/>
    <p:sldId id="271" r:id="rId5"/>
    <p:sldId id="272" r:id="rId6"/>
    <p:sldId id="273" r:id="rId7"/>
    <p:sldId id="274" r:id="rId8"/>
    <p:sldId id="275" r:id="rId9"/>
    <p:sldId id="277" r:id="rId10"/>
    <p:sldId id="278" r:id="rId11"/>
    <p:sldId id="258" r:id="rId12"/>
    <p:sldId id="279" r:id="rId13"/>
    <p:sldId id="259" r:id="rId14"/>
    <p:sldId id="260" r:id="rId15"/>
    <p:sldId id="261" r:id="rId16"/>
    <p:sldId id="262" r:id="rId17"/>
    <p:sldId id="280" r:id="rId18"/>
    <p:sldId id="263" r:id="rId19"/>
    <p:sldId id="264" r:id="rId20"/>
    <p:sldId id="265" r:id="rId21"/>
    <p:sldId id="266" r:id="rId22"/>
    <p:sldId id="267" r:id="rId23"/>
    <p:sldId id="268" r:id="rId24"/>
    <p:sldId id="269"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89105" autoAdjust="0"/>
  </p:normalViewPr>
  <p:slideViewPr>
    <p:cSldViewPr snapToGrid="0">
      <p:cViewPr varScale="1">
        <p:scale>
          <a:sx n="69" d="100"/>
          <a:sy n="69" d="100"/>
        </p:scale>
        <p:origin x="88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5AF5CF-C338-4030-B173-056E4ADA0B3F}" type="datetimeFigureOut">
              <a:rPr lang="en-US" smtClean="0"/>
              <a:t>11/26/2014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45A7E-6E4A-409F-B384-9E5F47EEF6C2}" type="slidenum">
              <a:rPr lang="en-US" smtClean="0"/>
              <a:t>‹#›</a:t>
            </a:fld>
            <a:endParaRPr lang="en-US"/>
          </a:p>
        </p:txBody>
      </p:sp>
    </p:spTree>
    <p:extLst>
      <p:ext uri="{BB962C8B-B14F-4D97-AF65-F5344CB8AC3E}">
        <p14:creationId xmlns:p14="http://schemas.microsoft.com/office/powerpoint/2010/main" val="2876614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45A7E-6E4A-409F-B384-9E5F47EEF6C2}" type="slidenum">
              <a:rPr lang="en-US" smtClean="0"/>
              <a:t>3</a:t>
            </a:fld>
            <a:endParaRPr lang="en-US"/>
          </a:p>
        </p:txBody>
      </p:sp>
    </p:spTree>
    <p:extLst>
      <p:ext uri="{BB962C8B-B14F-4D97-AF65-F5344CB8AC3E}">
        <p14:creationId xmlns:p14="http://schemas.microsoft.com/office/powerpoint/2010/main" val="4275554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11/26/2014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11/26/2014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11/26/2014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11/26/2014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11/26/2014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11/26/2014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11/26/2014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tlanticcouncil.org/events/past-events/getting-us-policy-right-in-egypt-where-does-democracy-promotion-fit" TargetMode="External"/><Relationship Id="rId2" Type="http://schemas.openxmlformats.org/officeDocument/2006/relationships/hyperlink" Target="http://arabist.net/blog/2012/6/7/stacher-and-brownlee-on-democracy-prevention.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youtube.com/watch?v=6f9zlN4eFX8" TargetMode="External"/><Relationship Id="rId5" Type="http://schemas.openxmlformats.org/officeDocument/2006/relationships/hyperlink" Target="https://www.youtube.com/watch?v=qrfnA45sO30" TargetMode="External"/><Relationship Id="rId4" Type="http://schemas.openxmlformats.org/officeDocument/2006/relationships/hyperlink" Target="https://www.youtube.com/watch?v=YoYt86F04w4"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www.youtube.com/watch?v=lUssfXPcQLQ" TargetMode="External"/><Relationship Id="rId3" Type="http://schemas.openxmlformats.org/officeDocument/2006/relationships/hyperlink" Target="http://www.amazon.com/Democracy-Prevention-Politics-U-S--Egyptian-Alliance/dp/1107677866/ref=sr_1_1?ie=UTF8&amp;qid=1364671219&amp;sr=8-1&amp;keywords=jason+brownlee+democracy+prevention" TargetMode="External"/><Relationship Id="rId7" Type="http://schemas.openxmlformats.org/officeDocument/2006/relationships/hyperlink" Target="http://www.youtube.com/watch?v=bAoncdtzmJw"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www.jadaliyya.com/pages/index/7086/new-texts-out-now_jason-brownlee-democracy-prevent" TargetMode="External"/><Relationship Id="rId11" Type="http://schemas.openxmlformats.org/officeDocument/2006/relationships/hyperlink" Target="http://www.newleftproject.org/index.php/site/article_comments/america_versus_democracy_in_egypt" TargetMode="External"/><Relationship Id="rId5" Type="http://schemas.openxmlformats.org/officeDocument/2006/relationships/hyperlink" Target="http://la.utexas.edu/users/jbrownlee/research.html" TargetMode="External"/><Relationship Id="rId10" Type="http://schemas.openxmlformats.org/officeDocument/2006/relationships/hyperlink" Target="http://www.merip.org/mer/mer264/brownlee-democracy-prevention?ip_login_no_cache=80d5c2024937bd4c785862b561d371c8" TargetMode="External"/><Relationship Id="rId4" Type="http://schemas.openxmlformats.org/officeDocument/2006/relationships/hyperlink" Target="http://la.utexas.edu/users/jbrownlee/publications.html" TargetMode="External"/><Relationship Id="rId9" Type="http://schemas.openxmlformats.org/officeDocument/2006/relationships/hyperlink" Target="http://newbooksinmiddleeasternstudies.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atlanticcouncil.org/news/in-the-news/hawthorne-on-effect-of-isis-on-us-egypt-relations" TargetMode="External"/><Relationship Id="rId7" Type="http://schemas.openxmlformats.org/officeDocument/2006/relationships/hyperlink" Target="http://www.atlanticcouncil.org/blogs/egyptsource/it-s-time-the-egyptian-government-made-peace-with-human-rights" TargetMode="Externa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hyperlink" Target="http://www.atlanticcouncil.org/blogs/egyptsource/where-is-egypt-s-maspero-youth-union-now" TargetMode="External"/><Relationship Id="rId5" Type="http://schemas.openxmlformats.org/officeDocument/2006/relationships/hyperlink" Target="http://www.atlanticcouncil.org/blogs/egyptsource/top-news-egypt-minister-warns-of-lethal-force-ahead-of-november-28-protests" TargetMode="External"/><Relationship Id="rId4" Type="http://schemas.openxmlformats.org/officeDocument/2006/relationships/hyperlink" Target="http://www.atlanticcouncil.org/blogs/menasource/everything-you-need-to-know-about-the-us-egypt-aid-relationship"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carnegie-mec.org/2011/02/01/egypt-at-crucial-moment-road-map-toward-democracy/b3ch" TargetMode="External"/><Relationship Id="rId2" Type="http://schemas.openxmlformats.org/officeDocument/2006/relationships/hyperlink" Target="http://carnegie-mec.org/2011/02/25/what-egypt-must-do-during-transition/b3cc" TargetMode="Externa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www.brookings.edu/about/projects/islamic-world" TargetMode="Externa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hyperlink" Target="http://www.brookings.edu/experts/hamids" TargetMode="External"/><Relationship Id="rId5" Type="http://schemas.openxmlformats.org/officeDocument/2006/relationships/hyperlink" Target="http://www.amazon.com/Temptations-Power-Islamists-Illiberal-Democracy/dp/0199314055/ref=sr_1_4?s=books&amp;ie=UTF8&amp;qid=1386096396&amp;sr=1-4&amp;keywords=temptations+of+power" TargetMode="External"/><Relationship Id="rId4" Type="http://schemas.openxmlformats.org/officeDocument/2006/relationships/hyperlink" Target="http://www.brookings.edu/about/centers/middle-east-polic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Democracy</a:t>
            </a:r>
            <a:br>
              <a:rPr lang="en-US" dirty="0" smtClean="0"/>
            </a:br>
            <a:r>
              <a:rPr lang="en-US" dirty="0" smtClean="0"/>
              <a:t>Prevention</a:t>
            </a:r>
            <a:endParaRPr lang="en-US" dirty="0"/>
          </a:p>
        </p:txBody>
      </p:sp>
      <p:sp>
        <p:nvSpPr>
          <p:cNvPr id="3" name="Subtitle 2"/>
          <p:cNvSpPr>
            <a:spLocks noGrp="1"/>
          </p:cNvSpPr>
          <p:nvPr>
            <p:ph type="subTitle" idx="1"/>
          </p:nvPr>
        </p:nvSpPr>
        <p:spPr/>
        <p:txBody>
          <a:bodyPr>
            <a:normAutofit fontScale="92500"/>
          </a:bodyPr>
          <a:lstStyle/>
          <a:p>
            <a:r>
              <a:rPr lang="en-US" dirty="0" smtClean="0"/>
              <a:t>U.S. Foreign Policy and the Arab Uprisings </a:t>
            </a:r>
          </a:p>
          <a:p>
            <a:r>
              <a:rPr lang="en-US" dirty="0" err="1" smtClean="0"/>
              <a:t>cLASS</a:t>
            </a:r>
            <a:r>
              <a:rPr lang="en-US" dirty="0" smtClean="0"/>
              <a:t>-MEETING NOVEMBER 27, Anna </a:t>
            </a:r>
            <a:r>
              <a:rPr lang="en-US" dirty="0" err="1" smtClean="0"/>
              <a:t>viden</a:t>
            </a:r>
            <a:r>
              <a:rPr lang="en-US" dirty="0" smtClean="0"/>
              <a:t> anna.viden@fsv.cuni.cz</a:t>
            </a:r>
            <a:endParaRPr lang="en-US" dirty="0"/>
          </a:p>
        </p:txBody>
      </p:sp>
    </p:spTree>
    <p:extLst>
      <p:ext uri="{BB962C8B-B14F-4D97-AF65-F5344CB8AC3E}">
        <p14:creationId xmlns:p14="http://schemas.microsoft.com/office/powerpoint/2010/main" val="4285650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Third Wave</a:t>
            </a:r>
            <a:endParaRPr lang="en-US" dirty="0"/>
          </a:p>
        </p:txBody>
      </p:sp>
      <p:sp>
        <p:nvSpPr>
          <p:cNvPr id="3" name="Content Placeholder 2"/>
          <p:cNvSpPr>
            <a:spLocks noGrp="1"/>
          </p:cNvSpPr>
          <p:nvPr>
            <p:ph idx="1"/>
          </p:nvPr>
        </p:nvSpPr>
        <p:spPr/>
        <p:txBody>
          <a:bodyPr>
            <a:normAutofit/>
          </a:bodyPr>
          <a:lstStyle/>
          <a:p>
            <a:r>
              <a:rPr lang="en-US" u="sng" dirty="0"/>
              <a:t>Second reverse wave (1958-75).</a:t>
            </a:r>
            <a:r>
              <a:rPr lang="en-US" dirty="0"/>
              <a:t>  Especially in Latin America, political development in the early 1960s took on an authoritarian cast.  The decolonization of Africa led to the largest multiplication of authoritarian governments in history.  One third of the working democracies in 1958 had become authoritarian by the 1970s</a:t>
            </a:r>
            <a:r>
              <a:rPr lang="en-US" dirty="0" smtClean="0"/>
              <a:t>.</a:t>
            </a:r>
            <a:r>
              <a:rPr lang="en-US" dirty="0"/>
              <a:t> </a:t>
            </a:r>
          </a:p>
          <a:p>
            <a:r>
              <a:rPr lang="en-US" u="sng" dirty="0"/>
              <a:t>Third wave (1974-).</a:t>
            </a:r>
            <a:r>
              <a:rPr lang="en-US" dirty="0"/>
              <a:t>  Democratic regimes start to replace authoritarian and considerable liberalization occurs in authoritarian regimes.  This takes place in every region of the world and is intensified by the fall of Communism</a:t>
            </a:r>
            <a:r>
              <a:rPr lang="en-US" dirty="0" smtClean="0"/>
              <a:t>.</a:t>
            </a:r>
            <a:r>
              <a:rPr lang="en-US" dirty="0"/>
              <a:t> </a:t>
            </a:r>
          </a:p>
          <a:p>
            <a:r>
              <a:rPr lang="en-US" dirty="0"/>
              <a:t>This analysis suggests a two-steps forward, one-step back record of success for </a:t>
            </a:r>
            <a:r>
              <a:rPr lang="en-US" dirty="0" smtClean="0"/>
              <a:t>democratization</a:t>
            </a:r>
          </a:p>
          <a:p>
            <a:pPr lvl="1"/>
            <a:r>
              <a:rPr lang="en-US" dirty="0" smtClean="0"/>
              <a:t>Samuel Huntington, </a:t>
            </a:r>
            <a:r>
              <a:rPr lang="en-US" i="1" dirty="0" smtClean="0"/>
              <a:t>The Third Wave </a:t>
            </a:r>
            <a:r>
              <a:rPr lang="en-US" dirty="0" smtClean="0"/>
              <a:t>(1991)1-30.   </a:t>
            </a:r>
            <a:endParaRPr lang="en-US" dirty="0"/>
          </a:p>
        </p:txBody>
      </p:sp>
    </p:spTree>
    <p:extLst>
      <p:ext uri="{BB962C8B-B14F-4D97-AF65-F5344CB8AC3E}">
        <p14:creationId xmlns:p14="http://schemas.microsoft.com/office/powerpoint/2010/main" val="263437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Brownlee and the argument of democracy prevention</a:t>
            </a:r>
            <a:endParaRPr lang="en-US" dirty="0"/>
          </a:p>
        </p:txBody>
      </p:sp>
      <p:sp>
        <p:nvSpPr>
          <p:cNvPr id="3" name="Content Placeholder 2"/>
          <p:cNvSpPr>
            <a:spLocks noGrp="1"/>
          </p:cNvSpPr>
          <p:nvPr>
            <p:ph idx="1"/>
          </p:nvPr>
        </p:nvSpPr>
        <p:spPr/>
        <p:txBody>
          <a:bodyPr/>
          <a:lstStyle/>
          <a:p>
            <a:r>
              <a:rPr lang="en-US" dirty="0" smtClean="0"/>
              <a:t>Clinton administration: “Extraordinary renditions”: transport to Egypt for interrogation simultaneous with pro-democracy rhetoric</a:t>
            </a:r>
          </a:p>
          <a:p>
            <a:r>
              <a:rPr lang="en-US" dirty="0" smtClean="0"/>
              <a:t>George W. Bush administration: Freedom agenda: expansion of extraordinary renditions; intensification of military support that coincides with pro-democracy rhetoric</a:t>
            </a:r>
          </a:p>
          <a:p>
            <a:r>
              <a:rPr lang="en-US" dirty="0" smtClean="0"/>
              <a:t>Obama Administration: Continuity of foreign policy agenda; damage control to maintain strategic cooperation; no intent to support democratic transition; intent to maintain stability</a:t>
            </a:r>
          </a:p>
          <a:p>
            <a:r>
              <a:rPr lang="en-US" dirty="0" smtClean="0"/>
              <a:t>Obama Speech on February 11: “Late in the game”</a:t>
            </a:r>
          </a:p>
          <a:p>
            <a:r>
              <a:rPr lang="en-US" dirty="0" smtClean="0"/>
              <a:t>No proactive democracy support</a:t>
            </a:r>
            <a:endParaRPr lang="en-US" dirty="0"/>
          </a:p>
        </p:txBody>
      </p:sp>
    </p:spTree>
    <p:extLst>
      <p:ext uri="{BB962C8B-B14F-4D97-AF65-F5344CB8AC3E}">
        <p14:creationId xmlns:p14="http://schemas.microsoft.com/office/powerpoint/2010/main" val="1150553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Obama February 11, 2011 Speech</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a:t>
            </a:r>
            <a:r>
              <a:rPr lang="en-US" dirty="0"/>
              <a:t>military has served patriotically and responsibly as a caretaker to the state, and will now have to ensure a transition that is credible in the eyes of the Egyptian people.  That means protecting the rights of Egypt’s citizens, lifting the emergency law, revising the constitution and other laws to make this change irreversible, and laying out a clear path to elections that are fair and free.  Above all, this transition must bring all of Egypt’s voices to the table.  For the spirit of peaceful protest and perseverance that the Egyptian people have shown can serve as a powerful wind at the back of this </a:t>
            </a:r>
            <a:r>
              <a:rPr lang="en-US" dirty="0" smtClean="0"/>
              <a:t>change”.</a:t>
            </a:r>
            <a:endParaRPr lang="en-US" dirty="0"/>
          </a:p>
          <a:p>
            <a:r>
              <a:rPr lang="en-US" dirty="0"/>
              <a:t>     </a:t>
            </a:r>
            <a:r>
              <a:rPr lang="en-US" dirty="0" smtClean="0"/>
              <a:t>“The </a:t>
            </a:r>
            <a:r>
              <a:rPr lang="en-US" dirty="0"/>
              <a:t>United States will continue to be a friend and partner to Egypt.  We stand ready to provide whatever assistance is necessary -- and asked for -- to pursue a credible transition to a democracy.  I’m also confident that the same ingenuity and entrepreneurial spirit that the young people of Egypt have shown in recent days can be harnessed to create new opportunity -- jobs and businesses that allow the extraordinary potential of this generation to take flight.  And I know that a democratic Egypt can advance its role of responsible leadership not only in the region but around the </a:t>
            </a:r>
            <a:r>
              <a:rPr lang="en-US" dirty="0" smtClean="0"/>
              <a:t>world”.</a:t>
            </a:r>
            <a:endParaRPr lang="en-US" dirty="0"/>
          </a:p>
          <a:p>
            <a:endParaRPr lang="en-US" dirty="0"/>
          </a:p>
        </p:txBody>
      </p:sp>
    </p:spTree>
    <p:extLst>
      <p:ext uri="{BB962C8B-B14F-4D97-AF65-F5344CB8AC3E}">
        <p14:creationId xmlns:p14="http://schemas.microsoft.com/office/powerpoint/2010/main" val="723301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Jason Brownlee cont.</a:t>
            </a:r>
            <a:endParaRPr lang="en-US" dirty="0"/>
          </a:p>
        </p:txBody>
      </p:sp>
      <p:sp>
        <p:nvSpPr>
          <p:cNvPr id="3" name="Content Placeholder 2"/>
          <p:cNvSpPr>
            <a:spLocks noGrp="1"/>
          </p:cNvSpPr>
          <p:nvPr>
            <p:ph idx="1"/>
          </p:nvPr>
        </p:nvSpPr>
        <p:spPr/>
        <p:txBody>
          <a:bodyPr/>
          <a:lstStyle/>
          <a:p>
            <a:r>
              <a:rPr lang="en-US" dirty="0" smtClean="0"/>
              <a:t>U.S. “Fine” with turning power over to the generals</a:t>
            </a:r>
          </a:p>
          <a:p>
            <a:r>
              <a:rPr lang="en-US" dirty="0" smtClean="0"/>
              <a:t>Brownlee’s argument will help us understand the post-Mubarak U.S.-Egyptian relations</a:t>
            </a:r>
          </a:p>
          <a:p>
            <a:r>
              <a:rPr lang="en-US" dirty="0" smtClean="0"/>
              <a:t>Investment in strategic cooperation and need to maintain this circumscribes all other aspects of U.S. Egypt relations.</a:t>
            </a:r>
          </a:p>
          <a:p>
            <a:r>
              <a:rPr lang="en-US" dirty="0" smtClean="0"/>
              <a:t>Periodic criticism from both parties  </a:t>
            </a:r>
            <a:endParaRPr lang="en-US" dirty="0"/>
          </a:p>
        </p:txBody>
      </p:sp>
    </p:spTree>
    <p:extLst>
      <p:ext uri="{BB962C8B-B14F-4D97-AF65-F5344CB8AC3E}">
        <p14:creationId xmlns:p14="http://schemas.microsoft.com/office/powerpoint/2010/main" val="4004289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Amy Hawthorne</a:t>
            </a:r>
            <a:endParaRPr lang="en-US" dirty="0"/>
          </a:p>
        </p:txBody>
      </p:sp>
      <p:sp>
        <p:nvSpPr>
          <p:cNvPr id="3" name="Content Placeholder 2"/>
          <p:cNvSpPr>
            <a:spLocks noGrp="1"/>
          </p:cNvSpPr>
          <p:nvPr>
            <p:ph idx="1"/>
          </p:nvPr>
        </p:nvSpPr>
        <p:spPr/>
        <p:txBody>
          <a:bodyPr>
            <a:normAutofit lnSpcReduction="10000"/>
          </a:bodyPr>
          <a:lstStyle/>
          <a:p>
            <a:r>
              <a:rPr lang="en-US" dirty="0" smtClean="0"/>
              <a:t>Hawthorne: need to establish consensus based political system in Egypt to stabilize the country; this is directly related to U.S. core national interests </a:t>
            </a:r>
          </a:p>
          <a:p>
            <a:r>
              <a:rPr lang="en-US" dirty="0" smtClean="0"/>
              <a:t>U.S-Egypt strategic relationship a “transactional relationship”</a:t>
            </a:r>
          </a:p>
          <a:p>
            <a:r>
              <a:rPr lang="en-US" dirty="0" smtClean="0"/>
              <a:t>U.S. has no significant influence on Egypt</a:t>
            </a:r>
          </a:p>
          <a:p>
            <a:r>
              <a:rPr lang="en-US" dirty="0" smtClean="0"/>
              <a:t>U.S. has less leverage than what is generally understood</a:t>
            </a:r>
          </a:p>
          <a:p>
            <a:r>
              <a:rPr lang="en-US" dirty="0" smtClean="0"/>
              <a:t>U.S. role in Egypt is complex</a:t>
            </a:r>
          </a:p>
          <a:p>
            <a:r>
              <a:rPr lang="en-US" dirty="0" smtClean="0"/>
              <a:t>Linkage</a:t>
            </a:r>
          </a:p>
          <a:p>
            <a:r>
              <a:rPr lang="en-US" dirty="0" smtClean="0"/>
              <a:t>Forms of U.S. influence: military cooperation; economic engagement (stabilize Egypt’s economy); democratic legitimation of Egypt’s political system</a:t>
            </a:r>
            <a:endParaRPr lang="en-US" dirty="0"/>
          </a:p>
        </p:txBody>
      </p:sp>
    </p:spTree>
    <p:extLst>
      <p:ext uri="{BB962C8B-B14F-4D97-AF65-F5344CB8AC3E}">
        <p14:creationId xmlns:p14="http://schemas.microsoft.com/office/powerpoint/2010/main" val="2799674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Amy Hawthorne cont.</a:t>
            </a:r>
            <a:endParaRPr lang="en-US" dirty="0"/>
          </a:p>
        </p:txBody>
      </p:sp>
      <p:sp>
        <p:nvSpPr>
          <p:cNvPr id="3" name="Content Placeholder 2"/>
          <p:cNvSpPr>
            <a:spLocks noGrp="1"/>
          </p:cNvSpPr>
          <p:nvPr>
            <p:ph idx="1"/>
          </p:nvPr>
        </p:nvSpPr>
        <p:spPr/>
        <p:txBody>
          <a:bodyPr>
            <a:normAutofit lnSpcReduction="10000"/>
          </a:bodyPr>
          <a:lstStyle/>
          <a:p>
            <a:r>
              <a:rPr lang="en-US" dirty="0" smtClean="0"/>
              <a:t>“Democratic leap for Egypt”: stamp of approval indirect leverage</a:t>
            </a:r>
          </a:p>
          <a:p>
            <a:r>
              <a:rPr lang="en-US" dirty="0" smtClean="0"/>
              <a:t>Linkage: American soft power: connection with Egyptian counter-parts; not possible to create a strong linkage; constituency of young Egyptians that are interested to engage with the USA.</a:t>
            </a:r>
          </a:p>
          <a:p>
            <a:r>
              <a:rPr lang="en-US" dirty="0" smtClean="0"/>
              <a:t>Need for the U.S. to focus on the “underlying framework of human rights” not necessarily on elections</a:t>
            </a:r>
          </a:p>
          <a:p>
            <a:r>
              <a:rPr lang="en-US" dirty="0" smtClean="0"/>
              <a:t>Electorally dominated strategies</a:t>
            </a:r>
          </a:p>
          <a:p>
            <a:r>
              <a:rPr lang="en-US" dirty="0" smtClean="0"/>
              <a:t>Since 2011 U.S. government focused on road-maps expected to lead to democracy</a:t>
            </a:r>
          </a:p>
          <a:p>
            <a:r>
              <a:rPr lang="en-US" dirty="0" smtClean="0"/>
              <a:t>Constitution drafting a source for instability</a:t>
            </a:r>
          </a:p>
          <a:p>
            <a:r>
              <a:rPr lang="en-US" dirty="0" smtClean="0"/>
              <a:t>Egyptians want to have a stake in the evolution of their countries; long-term issues that the U.S. should focus on.  </a:t>
            </a:r>
            <a:endParaRPr lang="en-US" dirty="0"/>
          </a:p>
        </p:txBody>
      </p:sp>
    </p:spTree>
    <p:extLst>
      <p:ext uri="{BB962C8B-B14F-4D97-AF65-F5344CB8AC3E}">
        <p14:creationId xmlns:p14="http://schemas.microsoft.com/office/powerpoint/2010/main" val="920259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Amy Hawthorne</a:t>
            </a:r>
            <a:endParaRPr lang="en-US" dirty="0"/>
          </a:p>
        </p:txBody>
      </p:sp>
      <p:sp>
        <p:nvSpPr>
          <p:cNvPr id="3" name="Content Placeholder 2"/>
          <p:cNvSpPr>
            <a:spLocks noGrp="1"/>
          </p:cNvSpPr>
          <p:nvPr>
            <p:ph idx="1"/>
          </p:nvPr>
        </p:nvSpPr>
        <p:spPr/>
        <p:txBody>
          <a:bodyPr>
            <a:normAutofit lnSpcReduction="10000"/>
          </a:bodyPr>
          <a:lstStyle/>
          <a:p>
            <a:r>
              <a:rPr lang="en-US" dirty="0" smtClean="0"/>
              <a:t>Obama Administration focuses on multilateral approaches</a:t>
            </a:r>
          </a:p>
          <a:p>
            <a:r>
              <a:rPr lang="en-US" dirty="0" smtClean="0"/>
              <a:t>Policy recommendations: call for withholding of democratic legitimation while continuing the funding of the Egyptian government</a:t>
            </a:r>
          </a:p>
          <a:p>
            <a:r>
              <a:rPr lang="en-US" dirty="0" smtClean="0"/>
              <a:t>“Updating Egypt military aid”: military aid serves the strategic purposes of the U.S. in Egypt; does not have anything to do with democracy promotion</a:t>
            </a:r>
          </a:p>
          <a:p>
            <a:r>
              <a:rPr lang="en-US" dirty="0" smtClean="0"/>
              <a:t>Security threat in Egypt has changed</a:t>
            </a:r>
          </a:p>
          <a:p>
            <a:r>
              <a:rPr lang="en-US" dirty="0" smtClean="0"/>
              <a:t>Security threats cooperation with Egypt a diplomatic challenge</a:t>
            </a:r>
          </a:p>
          <a:p>
            <a:r>
              <a:rPr lang="en-US" dirty="0" smtClean="0"/>
              <a:t>Congress should play a larger role in emphasizing human rights/democracy aspects of military aid</a:t>
            </a:r>
          </a:p>
          <a:p>
            <a:r>
              <a:rPr lang="en-US" dirty="0" smtClean="0"/>
              <a:t>U.S. goals: to maintain a relationship with whoever is in power  </a:t>
            </a:r>
          </a:p>
          <a:p>
            <a:endParaRPr lang="en-US" dirty="0"/>
          </a:p>
        </p:txBody>
      </p:sp>
    </p:spTree>
    <p:extLst>
      <p:ext uri="{BB962C8B-B14F-4D97-AF65-F5344CB8AC3E}">
        <p14:creationId xmlns:p14="http://schemas.microsoft.com/office/powerpoint/2010/main" val="33016828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brookings.edu/~/media/research/images/t/ta%20te/telhami_podcast001/telhami_podcast001_16x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247" y="515072"/>
            <a:ext cx="6096000" cy="33226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7247" y="4197927"/>
            <a:ext cx="6591589" cy="2585323"/>
          </a:xfrm>
          <a:prstGeom prst="rect">
            <a:avLst/>
          </a:prstGeom>
          <a:noFill/>
        </p:spPr>
        <p:txBody>
          <a:bodyPr wrap="square" rtlCol="0">
            <a:spAutoFit/>
          </a:bodyPr>
          <a:lstStyle/>
          <a:p>
            <a:r>
              <a:rPr lang="en-US" dirty="0" smtClean="0"/>
              <a:t>Anwar </a:t>
            </a:r>
            <a:r>
              <a:rPr lang="en-US" dirty="0"/>
              <a:t>Sadat Professor for Peace and Development at the University of Maryland, College </a:t>
            </a:r>
            <a:r>
              <a:rPr lang="en-US" dirty="0" smtClean="0"/>
              <a:t>Park</a:t>
            </a:r>
          </a:p>
          <a:p>
            <a:r>
              <a:rPr lang="en-US" dirty="0" smtClean="0"/>
              <a:t>Non-resident </a:t>
            </a:r>
            <a:r>
              <a:rPr lang="en-US" dirty="0"/>
              <a:t>senior fellow at the Brookings Institution. </a:t>
            </a:r>
            <a:r>
              <a:rPr lang="en-US" dirty="0" smtClean="0"/>
              <a:t>Has taught </a:t>
            </a:r>
            <a:r>
              <a:rPr lang="en-US" dirty="0"/>
              <a:t>at </a:t>
            </a:r>
            <a:r>
              <a:rPr lang="en-US" dirty="0" smtClean="0"/>
              <a:t>Cornell </a:t>
            </a:r>
            <a:r>
              <a:rPr lang="en-US" dirty="0"/>
              <a:t>University, the Ohio State University, the University of Southern California, Princeton University, Columbia University, Swarthmore College, and the University of California at Berkeley, where he received his doctorate in political </a:t>
            </a:r>
            <a:r>
              <a:rPr lang="en-US" dirty="0" smtClean="0"/>
              <a:t>science</a:t>
            </a:r>
          </a:p>
          <a:p>
            <a:r>
              <a:rPr lang="en-US" dirty="0" smtClean="0"/>
              <a:t>Has held government positions.</a:t>
            </a:r>
            <a:endParaRPr lang="en-US" dirty="0"/>
          </a:p>
        </p:txBody>
      </p:sp>
      <p:sp>
        <p:nvSpPr>
          <p:cNvPr id="5" name="TextBox 4"/>
          <p:cNvSpPr txBox="1"/>
          <p:nvPr/>
        </p:nvSpPr>
        <p:spPr>
          <a:xfrm>
            <a:off x="6844145" y="692727"/>
            <a:ext cx="5098473" cy="5355312"/>
          </a:xfrm>
          <a:prstGeom prst="rect">
            <a:avLst/>
          </a:prstGeom>
          <a:noFill/>
        </p:spPr>
        <p:txBody>
          <a:bodyPr wrap="square" rtlCol="0">
            <a:spAutoFit/>
          </a:bodyPr>
          <a:lstStyle/>
          <a:p>
            <a:r>
              <a:rPr lang="en-US" i="1" dirty="0"/>
              <a:t>The Stakes: America and the Middle East</a:t>
            </a:r>
            <a:r>
              <a:rPr lang="en-US" dirty="0"/>
              <a:t> (Westview Press, 2003;  </a:t>
            </a:r>
            <a:r>
              <a:rPr lang="en-US" i="1" dirty="0"/>
              <a:t>Power and Leadership in International Bargaining: The Path to the Camp David Accords</a:t>
            </a:r>
            <a:r>
              <a:rPr lang="en-US" dirty="0"/>
              <a:t> (1990); </a:t>
            </a:r>
            <a:r>
              <a:rPr lang="en-US" i="1" dirty="0"/>
              <a:t>International Organizations and Ethnic Conflict</a:t>
            </a:r>
            <a:r>
              <a:rPr lang="en-US" dirty="0"/>
              <a:t>, ed. with Milton </a:t>
            </a:r>
            <a:r>
              <a:rPr lang="en-US" dirty="0" err="1"/>
              <a:t>Esman</a:t>
            </a:r>
            <a:r>
              <a:rPr lang="en-US" dirty="0"/>
              <a:t> (1995);</a:t>
            </a:r>
            <a:r>
              <a:rPr lang="en-US" i="1" dirty="0"/>
              <a:t> Identity and Foreign Policy in the Middle East</a:t>
            </a:r>
            <a:r>
              <a:rPr lang="en-US" dirty="0"/>
              <a:t>, ed. with Michael Barnett (2002), </a:t>
            </a:r>
            <a:r>
              <a:rPr lang="en-US" i="1" dirty="0"/>
              <a:t>The Sadat Lectures: Words and Images on Peace, 1997-2008, </a:t>
            </a:r>
            <a:r>
              <a:rPr lang="en-US" dirty="0"/>
              <a:t>ed. (2010), </a:t>
            </a:r>
            <a:r>
              <a:rPr lang="en-US" i="1" dirty="0"/>
              <a:t>The Peace Puzzle: America’s Quest for Arab-Israeli Peace, 1989-2011,</a:t>
            </a:r>
            <a:r>
              <a:rPr lang="en-US" dirty="0"/>
              <a:t>co-authored with Dan </a:t>
            </a:r>
            <a:r>
              <a:rPr lang="en-US" dirty="0" err="1"/>
              <a:t>Kurtzer</a:t>
            </a:r>
            <a:r>
              <a:rPr lang="en-US" dirty="0"/>
              <a:t>, et al. (2013), </a:t>
            </a:r>
            <a:r>
              <a:rPr lang="en-US" i="1" dirty="0"/>
              <a:t>The World Through Arab Eyes: Arab Public Opinion and the Reshaping of the Middle East</a:t>
            </a:r>
            <a:r>
              <a:rPr lang="en-US" dirty="0"/>
              <a:t> (2013) </a:t>
            </a:r>
            <a:endParaRPr lang="en-US" dirty="0" smtClean="0"/>
          </a:p>
          <a:p>
            <a:r>
              <a:rPr lang="en-US" dirty="0" smtClean="0"/>
              <a:t>Has </a:t>
            </a:r>
            <a:r>
              <a:rPr lang="en-US" dirty="0"/>
              <a:t>been a principal investigator in the annual Arab Public Opinion Survey, conducted since 2002 in six Arab countries.</a:t>
            </a:r>
            <a:endParaRPr lang="en-US" dirty="0"/>
          </a:p>
        </p:txBody>
      </p:sp>
    </p:spTree>
    <p:extLst>
      <p:ext uri="{BB962C8B-B14F-4D97-AF65-F5344CB8AC3E}">
        <p14:creationId xmlns:p14="http://schemas.microsoft.com/office/powerpoint/2010/main" val="2014363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Shibley</a:t>
            </a:r>
            <a:r>
              <a:rPr lang="en-US" dirty="0" smtClean="0"/>
              <a:t> </a:t>
            </a:r>
            <a:r>
              <a:rPr lang="en-US" dirty="0" err="1" smtClean="0"/>
              <a:t>Telhami</a:t>
            </a:r>
            <a:endParaRPr lang="en-US" dirty="0"/>
          </a:p>
        </p:txBody>
      </p:sp>
      <p:sp>
        <p:nvSpPr>
          <p:cNvPr id="3" name="Content Placeholder 2"/>
          <p:cNvSpPr>
            <a:spLocks noGrp="1"/>
          </p:cNvSpPr>
          <p:nvPr>
            <p:ph idx="1"/>
          </p:nvPr>
        </p:nvSpPr>
        <p:spPr/>
        <p:txBody>
          <a:bodyPr>
            <a:normAutofit/>
          </a:bodyPr>
          <a:lstStyle/>
          <a:p>
            <a:r>
              <a:rPr lang="en-US" dirty="0" smtClean="0"/>
              <a:t>Divided tendencies; divided discourses</a:t>
            </a:r>
          </a:p>
          <a:p>
            <a:r>
              <a:rPr lang="en-US" dirty="0" smtClean="0"/>
              <a:t>“There are things that we don’t like”</a:t>
            </a:r>
          </a:p>
          <a:p>
            <a:r>
              <a:rPr lang="en-US" dirty="0" smtClean="0"/>
              <a:t>Democracy is a U.S. interest; it is long-term</a:t>
            </a:r>
          </a:p>
          <a:p>
            <a:r>
              <a:rPr lang="en-US" dirty="0" smtClean="0"/>
              <a:t>Military: Core constitutional ally in Egypt; “the military is inherently incapable of democratic reform”</a:t>
            </a:r>
          </a:p>
          <a:p>
            <a:r>
              <a:rPr lang="en-US" dirty="0" smtClean="0"/>
              <a:t>It is key to locate the idea of a democratic Egypt within U.S. core interests</a:t>
            </a:r>
          </a:p>
          <a:p>
            <a:r>
              <a:rPr lang="en-US" dirty="0" smtClean="0"/>
              <a:t>There is a focus on “Immediate strategic priorities”: by choice and by necessity</a:t>
            </a:r>
          </a:p>
          <a:p>
            <a:r>
              <a:rPr lang="en-US" dirty="0" smtClean="0"/>
              <a:t>Strategic issues of regional character key  </a:t>
            </a:r>
          </a:p>
        </p:txBody>
      </p:sp>
    </p:spTree>
    <p:extLst>
      <p:ext uri="{BB962C8B-B14F-4D97-AF65-F5344CB8AC3E}">
        <p14:creationId xmlns:p14="http://schemas.microsoft.com/office/powerpoint/2010/main" val="2783861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Shibley</a:t>
            </a:r>
            <a:r>
              <a:rPr lang="en-US" dirty="0" smtClean="0"/>
              <a:t> </a:t>
            </a:r>
            <a:r>
              <a:rPr lang="en-US" dirty="0" err="1" smtClean="0"/>
              <a:t>Telhami</a:t>
            </a:r>
            <a:endParaRPr lang="en-US" dirty="0"/>
          </a:p>
        </p:txBody>
      </p:sp>
      <p:sp>
        <p:nvSpPr>
          <p:cNvPr id="3" name="Content Placeholder 2"/>
          <p:cNvSpPr>
            <a:spLocks noGrp="1"/>
          </p:cNvSpPr>
          <p:nvPr>
            <p:ph idx="1"/>
          </p:nvPr>
        </p:nvSpPr>
        <p:spPr/>
        <p:txBody>
          <a:bodyPr/>
          <a:lstStyle/>
          <a:p>
            <a:r>
              <a:rPr lang="en-US" dirty="0" smtClean="0"/>
              <a:t>“The military need to realize that the environment in Egypt is fluid”.</a:t>
            </a:r>
          </a:p>
          <a:p>
            <a:r>
              <a:rPr lang="en-US" dirty="0" smtClean="0"/>
              <a:t>The military is “responsive” to the international community; they are even more responsive to the people of Egypt</a:t>
            </a:r>
          </a:p>
          <a:p>
            <a:r>
              <a:rPr lang="en-US" dirty="0" smtClean="0"/>
              <a:t>The game-changer in Egypt is that the people are bound to question </a:t>
            </a:r>
          </a:p>
          <a:p>
            <a:r>
              <a:rPr lang="en-US" dirty="0" smtClean="0"/>
              <a:t>“People expect actions from words”.</a:t>
            </a:r>
          </a:p>
          <a:p>
            <a:r>
              <a:rPr lang="en-US" dirty="0" smtClean="0"/>
              <a:t> </a:t>
            </a:r>
          </a:p>
          <a:p>
            <a:endParaRPr lang="en-US" dirty="0"/>
          </a:p>
        </p:txBody>
      </p:sp>
    </p:spTree>
    <p:extLst>
      <p:ext uri="{BB962C8B-B14F-4D97-AF65-F5344CB8AC3E}">
        <p14:creationId xmlns:p14="http://schemas.microsoft.com/office/powerpoint/2010/main" val="4023050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arabist.net/blog/2012/6/7/stacher-and-brownlee-on-democracy-prevention.html</a:t>
            </a:r>
            <a:endParaRPr lang="en-US" dirty="0" smtClean="0"/>
          </a:p>
          <a:p>
            <a:r>
              <a:rPr lang="en-US" dirty="0">
                <a:hlinkClick r:id="rId3"/>
              </a:rPr>
              <a:t>http://</a:t>
            </a:r>
            <a:r>
              <a:rPr lang="en-US" dirty="0" smtClean="0">
                <a:hlinkClick r:id="rId3"/>
              </a:rPr>
              <a:t>www.atlanticcouncil.org/events/past-events/getting-us-policy-right-in-egypt-where-does-democracy-promotion-fit</a:t>
            </a:r>
            <a:endParaRPr lang="en-US" dirty="0" smtClean="0"/>
          </a:p>
          <a:p>
            <a:endParaRPr lang="en-US" dirty="0"/>
          </a:p>
        </p:txBody>
      </p:sp>
    </p:spTree>
    <p:extLst>
      <p:ext uri="{BB962C8B-B14F-4D97-AF65-F5344CB8AC3E}">
        <p14:creationId xmlns:p14="http://schemas.microsoft.com/office/powerpoint/2010/main" val="1704998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Opinion</a:t>
            </a:r>
            <a:endParaRPr lang="en-US" dirty="0"/>
          </a:p>
        </p:txBody>
      </p:sp>
      <p:sp>
        <p:nvSpPr>
          <p:cNvPr id="3" name="Content Placeholder 2"/>
          <p:cNvSpPr>
            <a:spLocks noGrp="1"/>
          </p:cNvSpPr>
          <p:nvPr>
            <p:ph idx="1"/>
          </p:nvPr>
        </p:nvSpPr>
        <p:spPr/>
        <p:txBody>
          <a:bodyPr/>
          <a:lstStyle/>
          <a:p>
            <a:r>
              <a:rPr lang="en-US" dirty="0" smtClean="0"/>
              <a:t>Strategic selection of alliances</a:t>
            </a:r>
          </a:p>
          <a:p>
            <a:r>
              <a:rPr lang="en-US" dirty="0" smtClean="0"/>
              <a:t>Source of attitudes: advancement of American imperial interests</a:t>
            </a:r>
          </a:p>
          <a:p>
            <a:r>
              <a:rPr lang="en-US" dirty="0" smtClean="0"/>
              <a:t>Reason for resentment: issues related to counterterrorism strategies</a:t>
            </a:r>
            <a:endParaRPr lang="en-US" dirty="0"/>
          </a:p>
        </p:txBody>
      </p:sp>
    </p:spTree>
    <p:extLst>
      <p:ext uri="{BB962C8B-B14F-4D97-AF65-F5344CB8AC3E}">
        <p14:creationId xmlns:p14="http://schemas.microsoft.com/office/powerpoint/2010/main" val="42125435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jority of Egyptians Still Prefer Democracy, but Support Is Wa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714624"/>
            <a:ext cx="2943225" cy="3971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gyptians Support Democracy over Strong Leader, but Gap Is Narrow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575" y="2714624"/>
            <a:ext cx="2943225" cy="36290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8013" y="407577"/>
            <a:ext cx="6096000" cy="1938992"/>
          </a:xfrm>
          <a:prstGeom prst="rect">
            <a:avLst/>
          </a:prstGeom>
        </p:spPr>
        <p:txBody>
          <a:bodyPr>
            <a:spAutoFit/>
          </a:bodyPr>
          <a:lstStyle/>
          <a:p>
            <a:r>
              <a:rPr lang="en-US" sz="2000" dirty="0">
                <a:solidFill>
                  <a:srgbClr val="000000"/>
                </a:solidFill>
                <a:latin typeface="Georgia" panose="02040502050405020303" pitchFamily="18" charset="0"/>
              </a:rPr>
              <a:t>Roughly six-in-ten Egyptians (59%) believe that democracy is preferable to any other kind of government, with a quarter saying in some circumstances a non-democratic form of government is preferable, and 14% saying the type of government does not matter.</a:t>
            </a:r>
            <a:endParaRPr lang="en-US" sz="2000" dirty="0"/>
          </a:p>
        </p:txBody>
      </p:sp>
      <p:sp>
        <p:nvSpPr>
          <p:cNvPr id="4" name="TextBox 3"/>
          <p:cNvSpPr txBox="1"/>
          <p:nvPr/>
        </p:nvSpPr>
        <p:spPr>
          <a:xfrm>
            <a:off x="7924800" y="5420319"/>
            <a:ext cx="3823855" cy="923330"/>
          </a:xfrm>
          <a:prstGeom prst="rect">
            <a:avLst/>
          </a:prstGeom>
          <a:noFill/>
        </p:spPr>
        <p:txBody>
          <a:bodyPr wrap="square" rtlCol="0">
            <a:spAutoFit/>
          </a:bodyPr>
          <a:lstStyle/>
          <a:p>
            <a:r>
              <a:rPr lang="en-US" dirty="0"/>
              <a:t>http://www.pewglobal.org/2014/05/22/chapter-3-democratic-values-in-egypt/</a:t>
            </a:r>
          </a:p>
        </p:txBody>
      </p:sp>
    </p:spTree>
    <p:extLst>
      <p:ext uri="{BB962C8B-B14F-4D97-AF65-F5344CB8AC3E}">
        <p14:creationId xmlns:p14="http://schemas.microsoft.com/office/powerpoint/2010/main" val="5722802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7491" y="1485175"/>
            <a:ext cx="5320145" cy="3785652"/>
          </a:xfrm>
          <a:prstGeom prst="rect">
            <a:avLst/>
          </a:prstGeom>
        </p:spPr>
        <p:txBody>
          <a:bodyPr wrap="square">
            <a:spAutoFit/>
          </a:bodyPr>
          <a:lstStyle/>
          <a:p>
            <a:r>
              <a:rPr lang="en-US" sz="2000" dirty="0">
                <a:solidFill>
                  <a:srgbClr val="000000"/>
                </a:solidFill>
                <a:latin typeface="Georgia" panose="02040502050405020303" pitchFamily="18" charset="0"/>
              </a:rPr>
              <a:t>There is a significant gender gap on preference for democracy. Nearly seven-in-ten Egyptian men (67%) think that democracy is preferable, while only around half of women (51%) agree. Roughly three-in-ten Egyptian women (29%) say that non-democratic government is preferable in some circumstances, with a further 18% saying that the type of government does not matter. Only 21% of Egyptian men think not having a democracy can be preferable and an additional 11% think it does not matter.</a:t>
            </a:r>
            <a:endParaRPr lang="en-US" sz="2000" dirty="0"/>
          </a:p>
        </p:txBody>
      </p:sp>
    </p:spTree>
    <p:extLst>
      <p:ext uri="{BB962C8B-B14F-4D97-AF65-F5344CB8AC3E}">
        <p14:creationId xmlns:p14="http://schemas.microsoft.com/office/powerpoint/2010/main" val="3180930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emocracy vs. Stable Govern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5356" y="1720840"/>
            <a:ext cx="2943225" cy="34385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10144" y="1720840"/>
            <a:ext cx="4946073" cy="4247317"/>
          </a:xfrm>
          <a:prstGeom prst="rect">
            <a:avLst/>
          </a:prstGeom>
        </p:spPr>
        <p:txBody>
          <a:bodyPr wrap="square">
            <a:spAutoFit/>
          </a:bodyPr>
          <a:lstStyle/>
          <a:p>
            <a:r>
              <a:rPr lang="en-US" dirty="0">
                <a:solidFill>
                  <a:srgbClr val="000000"/>
                </a:solidFill>
                <a:latin typeface="Georgia" panose="02040502050405020303" pitchFamily="18" charset="0"/>
              </a:rPr>
              <a:t>When asked about the tradeoff between democracy and stability, a narrow majority of Egyptians (54%) now say that having a stable government is more important, even if there is a risk it will not be fully democratic. Just 44% believe it is more important to have a democratic government, even if there is some risk of political instability. This is greatly changed from 2011, when 54% of Egyptians thought democracy was more important, compared with the 32% who prioritized stability. Just in the last year, support for a stable government is up 11 percentage points, while the percentage preferring democracy is down seven points.</a:t>
            </a:r>
            <a:endParaRPr lang="en-US" dirty="0"/>
          </a:p>
        </p:txBody>
      </p:sp>
    </p:spTree>
    <p:extLst>
      <p:ext uri="{BB962C8B-B14F-4D97-AF65-F5344CB8AC3E}">
        <p14:creationId xmlns:p14="http://schemas.microsoft.com/office/powerpoint/2010/main" val="22957010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w and Order, Fair Judiciary and Improved Economy High on the List for Egypt's Fu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1830" y="1406236"/>
            <a:ext cx="4000500" cy="52482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3237" y="155001"/>
            <a:ext cx="7924800" cy="1477328"/>
          </a:xfrm>
          <a:prstGeom prst="rect">
            <a:avLst/>
          </a:prstGeom>
        </p:spPr>
        <p:txBody>
          <a:bodyPr wrap="square">
            <a:spAutoFit/>
          </a:bodyPr>
          <a:lstStyle/>
          <a:p>
            <a:r>
              <a:rPr lang="en-US" dirty="0">
                <a:solidFill>
                  <a:srgbClr val="000000"/>
                </a:solidFill>
                <a:latin typeface="Georgia" panose="02040502050405020303" pitchFamily="18" charset="0"/>
              </a:rPr>
              <a:t>Majorities in Egypt say that values commonly associated with democracy are important for Egypt’s future. However, strong support for these values ranges from 79% who say that a fair judiciary is </a:t>
            </a:r>
            <a:r>
              <a:rPr lang="en-US" i="1" dirty="0">
                <a:solidFill>
                  <a:srgbClr val="000000"/>
                </a:solidFill>
                <a:latin typeface="Georgia" panose="02040502050405020303" pitchFamily="18" charset="0"/>
              </a:rPr>
              <a:t>very</a:t>
            </a:r>
            <a:r>
              <a:rPr lang="en-US" dirty="0">
                <a:solidFill>
                  <a:srgbClr val="000000"/>
                </a:solidFill>
                <a:latin typeface="Georgia" panose="02040502050405020303" pitchFamily="18" charset="0"/>
              </a:rPr>
              <a:t> important for Egypt’s future to just 26% who say that a civilian controlled military is </a:t>
            </a:r>
            <a:r>
              <a:rPr lang="en-US" i="1" dirty="0" smtClean="0">
                <a:solidFill>
                  <a:srgbClr val="000000"/>
                </a:solidFill>
                <a:latin typeface="Georgia" panose="02040502050405020303" pitchFamily="18" charset="0"/>
              </a:rPr>
              <a:t>very </a:t>
            </a:r>
            <a:r>
              <a:rPr lang="en-US" dirty="0" smtClean="0">
                <a:solidFill>
                  <a:srgbClr val="000000"/>
                </a:solidFill>
                <a:latin typeface="Georgia" panose="02040502050405020303" pitchFamily="18" charset="0"/>
              </a:rPr>
              <a:t>important</a:t>
            </a:r>
            <a:r>
              <a:rPr lang="en-US" dirty="0">
                <a:solidFill>
                  <a:srgbClr val="000000"/>
                </a:solidFill>
                <a:latin typeface="Georgia" panose="02040502050405020303" pitchFamily="18" charset="0"/>
              </a:rPr>
              <a:t>.</a:t>
            </a:r>
            <a:endParaRPr lang="en-US" dirty="0"/>
          </a:p>
        </p:txBody>
      </p:sp>
      <p:sp>
        <p:nvSpPr>
          <p:cNvPr id="4" name="Rectangle 3"/>
          <p:cNvSpPr/>
          <p:nvPr/>
        </p:nvSpPr>
        <p:spPr>
          <a:xfrm>
            <a:off x="263237" y="1817545"/>
            <a:ext cx="6096000" cy="1754326"/>
          </a:xfrm>
          <a:prstGeom prst="rect">
            <a:avLst/>
          </a:prstGeom>
        </p:spPr>
        <p:txBody>
          <a:bodyPr>
            <a:spAutoFit/>
          </a:bodyPr>
          <a:lstStyle/>
          <a:p>
            <a:r>
              <a:rPr lang="en-US" dirty="0">
                <a:solidFill>
                  <a:srgbClr val="000000"/>
                </a:solidFill>
                <a:latin typeface="Georgia" panose="02040502050405020303" pitchFamily="18" charset="0"/>
              </a:rPr>
              <a:t>Overall, 82% say that improved economic conditions are very important for Egypt’s future. And nearly eight-in-ten (79%) say that a judicial system that treats everyone in the same way is very important. Similarly, 63% of Egyptians say law and order is critically important to their country’s future.</a:t>
            </a:r>
            <a:endParaRPr lang="en-US" dirty="0"/>
          </a:p>
        </p:txBody>
      </p:sp>
      <p:sp>
        <p:nvSpPr>
          <p:cNvPr id="5" name="Rectangle 4"/>
          <p:cNvSpPr/>
          <p:nvPr/>
        </p:nvSpPr>
        <p:spPr>
          <a:xfrm>
            <a:off x="263237" y="5639398"/>
            <a:ext cx="7855527" cy="1200329"/>
          </a:xfrm>
          <a:prstGeom prst="rect">
            <a:avLst/>
          </a:prstGeom>
        </p:spPr>
        <p:txBody>
          <a:bodyPr wrap="square">
            <a:spAutoFit/>
          </a:bodyPr>
          <a:lstStyle/>
          <a:p>
            <a:r>
              <a:rPr lang="en-US" dirty="0">
                <a:solidFill>
                  <a:srgbClr val="000000"/>
                </a:solidFill>
                <a:latin typeface="Georgia" panose="02040502050405020303" pitchFamily="18" charset="0"/>
              </a:rPr>
              <a:t>Fewer Egyptians think that an uncensored media (52% very important), honest elections (45%), and freedom to openly criticize the government (41%) are essential for Egypt’s future. And support for these fundamental democratic rights has diminished in the last year.</a:t>
            </a:r>
            <a:endParaRPr lang="en-US" b="1" dirty="0"/>
          </a:p>
        </p:txBody>
      </p:sp>
      <p:sp>
        <p:nvSpPr>
          <p:cNvPr id="6" name="Rectangle 5"/>
          <p:cNvSpPr/>
          <p:nvPr/>
        </p:nvSpPr>
        <p:spPr>
          <a:xfrm>
            <a:off x="263237" y="3451473"/>
            <a:ext cx="6096000" cy="2308324"/>
          </a:xfrm>
          <a:prstGeom prst="rect">
            <a:avLst/>
          </a:prstGeom>
        </p:spPr>
        <p:txBody>
          <a:bodyPr>
            <a:spAutoFit/>
          </a:bodyPr>
          <a:lstStyle/>
          <a:p>
            <a:r>
              <a:rPr lang="en-US" dirty="0">
                <a:solidFill>
                  <a:srgbClr val="000000"/>
                </a:solidFill>
                <a:latin typeface="Georgia" panose="02040502050405020303" pitchFamily="18" charset="0"/>
              </a:rPr>
              <a:t>Less than four-in-ten say having the same rights for men and women (37%), freedom of religion for religious minorities such as Copts (32%), and allowing religious parties to be part of the government (31%) are very important. The importance of having religious parties in government has dropped 16 percentage points since 2013, the steepest drop among any of the democratic values asked.</a:t>
            </a:r>
            <a:endParaRPr lang="en-US" dirty="0"/>
          </a:p>
        </p:txBody>
      </p:sp>
    </p:spTree>
    <p:extLst>
      <p:ext uri="{BB962C8B-B14F-4D97-AF65-F5344CB8AC3E}">
        <p14:creationId xmlns:p14="http://schemas.microsoft.com/office/powerpoint/2010/main" val="13971469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Do you think it is possible for the United States to consolidate democracy promotion with stability promotion. If so, how? If not why?</a:t>
            </a:r>
          </a:p>
          <a:p>
            <a:r>
              <a:rPr lang="en-US" dirty="0" smtClean="0"/>
              <a:t>Should the United States pursue stability promotion at all costs?</a:t>
            </a:r>
          </a:p>
          <a:p>
            <a:r>
              <a:rPr lang="en-US" dirty="0" smtClean="0"/>
              <a:t>What do you think is the most urgent political issue in Egypt?</a:t>
            </a:r>
          </a:p>
          <a:p>
            <a:r>
              <a:rPr lang="en-US" dirty="0" smtClean="0"/>
              <a:t>How do you think Egypt will move forward? What do you think the U.S. should do to affect the outcome? Should the U.S have a stake in the evolution of Egypt? Why? Why not?. </a:t>
            </a:r>
          </a:p>
          <a:p>
            <a:r>
              <a:rPr lang="en-US" smtClean="0"/>
              <a:t> </a:t>
            </a:r>
            <a:endParaRPr lang="en-US" dirty="0"/>
          </a:p>
        </p:txBody>
      </p:sp>
    </p:spTree>
    <p:extLst>
      <p:ext uri="{BB962C8B-B14F-4D97-AF65-F5344CB8AC3E}">
        <p14:creationId xmlns:p14="http://schemas.microsoft.com/office/powerpoint/2010/main" val="1114640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i.imgur.com/Id28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56" y="1118321"/>
            <a:ext cx="5715000" cy="37719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9382" y="263236"/>
            <a:ext cx="5721927" cy="369332"/>
          </a:xfrm>
          <a:prstGeom prst="rect">
            <a:avLst/>
          </a:prstGeom>
          <a:noFill/>
        </p:spPr>
        <p:txBody>
          <a:bodyPr wrap="square" rtlCol="0">
            <a:spAutoFit/>
          </a:bodyPr>
          <a:lstStyle/>
          <a:p>
            <a:r>
              <a:rPr lang="en-US" dirty="0"/>
              <a:t>Jeanette </a:t>
            </a:r>
            <a:r>
              <a:rPr lang="en-US" dirty="0" err="1" smtClean="0"/>
              <a:t>Feghali</a:t>
            </a:r>
            <a:r>
              <a:rPr lang="en-US" dirty="0" smtClean="0"/>
              <a:t> alias Sabah; Diva of Music</a:t>
            </a:r>
            <a:endParaRPr lang="en-US" dirty="0"/>
          </a:p>
        </p:txBody>
      </p:sp>
      <p:sp>
        <p:nvSpPr>
          <p:cNvPr id="4" name="TextBox 3"/>
          <p:cNvSpPr txBox="1"/>
          <p:nvPr/>
        </p:nvSpPr>
        <p:spPr>
          <a:xfrm>
            <a:off x="6414655" y="1288473"/>
            <a:ext cx="5278581" cy="2862322"/>
          </a:xfrm>
          <a:prstGeom prst="rect">
            <a:avLst/>
          </a:prstGeom>
          <a:noFill/>
        </p:spPr>
        <p:txBody>
          <a:bodyPr wrap="square" rtlCol="0">
            <a:spAutoFit/>
          </a:bodyPr>
          <a:lstStyle/>
          <a:p>
            <a:r>
              <a:rPr lang="en-US" dirty="0">
                <a:hlinkClick r:id="rId4"/>
              </a:rPr>
              <a:t>https://</a:t>
            </a:r>
            <a:r>
              <a:rPr lang="en-US" dirty="0" smtClean="0">
                <a:hlinkClick r:id="rId4"/>
              </a:rPr>
              <a:t>www.youtube.com/watch?v=YoYt86F04w4</a:t>
            </a:r>
            <a:endParaRPr lang="en-US" dirty="0" smtClean="0"/>
          </a:p>
          <a:p>
            <a:endParaRPr lang="en-US" dirty="0"/>
          </a:p>
          <a:p>
            <a:r>
              <a:rPr lang="en-US" dirty="0">
                <a:hlinkClick r:id="rId5"/>
              </a:rPr>
              <a:t>https://</a:t>
            </a:r>
            <a:r>
              <a:rPr lang="en-US" dirty="0" smtClean="0">
                <a:hlinkClick r:id="rId5"/>
              </a:rPr>
              <a:t>www.youtube.com/watch?v=qrfnA45sO30</a:t>
            </a:r>
            <a:endParaRPr lang="en-US" dirty="0" smtClean="0"/>
          </a:p>
          <a:p>
            <a:endParaRPr lang="en-US" dirty="0" smtClean="0"/>
          </a:p>
          <a:p>
            <a:r>
              <a:rPr lang="en-US" dirty="0">
                <a:hlinkClick r:id="rId6"/>
              </a:rPr>
              <a:t>https://</a:t>
            </a:r>
            <a:r>
              <a:rPr lang="en-US" dirty="0" smtClean="0">
                <a:hlinkClick r:id="rId6"/>
              </a:rPr>
              <a:t>www.youtube.com/watch?v=6f9zlN4eFX8</a:t>
            </a:r>
            <a:endParaRPr lang="en-US" dirty="0" smtClean="0"/>
          </a:p>
          <a:p>
            <a:endParaRPr lang="en-US" dirty="0"/>
          </a:p>
          <a:p>
            <a:endParaRPr lang="en-US" dirty="0"/>
          </a:p>
        </p:txBody>
      </p:sp>
      <p:sp>
        <p:nvSpPr>
          <p:cNvPr id="5" name="TextBox 4"/>
          <p:cNvSpPr txBox="1"/>
          <p:nvPr/>
        </p:nvSpPr>
        <p:spPr>
          <a:xfrm>
            <a:off x="249382" y="5209309"/>
            <a:ext cx="7855527" cy="1200329"/>
          </a:xfrm>
          <a:prstGeom prst="rect">
            <a:avLst/>
          </a:prstGeom>
          <a:noFill/>
        </p:spPr>
        <p:txBody>
          <a:bodyPr wrap="square" rtlCol="0">
            <a:spAutoFit/>
          </a:bodyPr>
          <a:lstStyle/>
          <a:p>
            <a:r>
              <a:rPr lang="en-US" dirty="0" smtClean="0"/>
              <a:t>Sabah </a:t>
            </a:r>
            <a:r>
              <a:rPr lang="en-US" dirty="0"/>
              <a:t>(Arabic: </a:t>
            </a:r>
            <a:r>
              <a:rPr lang="ar-AE" dirty="0"/>
              <a:t>صباح) (</a:t>
            </a:r>
            <a:r>
              <a:rPr lang="en-US" dirty="0"/>
              <a:t>born Jeanette </a:t>
            </a:r>
            <a:r>
              <a:rPr lang="en-US" dirty="0" err="1"/>
              <a:t>Feghali</a:t>
            </a:r>
            <a:r>
              <a:rPr lang="en-US" dirty="0"/>
              <a:t> on November 10, 1927), </a:t>
            </a:r>
            <a:r>
              <a:rPr lang="en-US" dirty="0" err="1"/>
              <a:t>Wadi</a:t>
            </a:r>
            <a:r>
              <a:rPr lang="en-US" dirty="0"/>
              <a:t> </a:t>
            </a:r>
            <a:r>
              <a:rPr lang="en-US" dirty="0" err="1"/>
              <a:t>Chahrour</a:t>
            </a:r>
            <a:r>
              <a:rPr lang="en-US" dirty="0"/>
              <a:t>, Lebanon </a:t>
            </a:r>
            <a:r>
              <a:rPr lang="en-US" dirty="0" smtClean="0"/>
              <a:t>was </a:t>
            </a:r>
            <a:r>
              <a:rPr lang="en-US" dirty="0"/>
              <a:t>a Lebanese singer and actress whose career </a:t>
            </a:r>
            <a:r>
              <a:rPr lang="en-US" dirty="0" smtClean="0"/>
              <a:t>stretched </a:t>
            </a:r>
            <a:r>
              <a:rPr lang="en-US" dirty="0"/>
              <a:t>from 1943 to </a:t>
            </a:r>
            <a:r>
              <a:rPr lang="en-US" dirty="0" smtClean="0"/>
              <a:t>2014</a:t>
            </a:r>
            <a:r>
              <a:rPr lang="en-US" dirty="0"/>
              <a:t/>
            </a:r>
            <a:br>
              <a:rPr lang="en-US" dirty="0"/>
            </a:br>
            <a:endParaRPr lang="en-US" dirty="0"/>
          </a:p>
        </p:txBody>
      </p:sp>
    </p:spTree>
    <p:extLst>
      <p:ext uri="{BB962C8B-B14F-4D97-AF65-F5344CB8AC3E}">
        <p14:creationId xmlns:p14="http://schemas.microsoft.com/office/powerpoint/2010/main" val="979439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Jason Brownlee</a:t>
            </a:r>
            <a:endParaRPr lang="en-US" dirty="0"/>
          </a:p>
        </p:txBody>
      </p:sp>
      <p:pic>
        <p:nvPicPr>
          <p:cNvPr id="5122" name="Picture 2" descr="http://cdn2-b.examiner.com/sites/default/files/styles/image_content_width/hash/83/b2/83b2fe4604928365a03c929c433a9903.jpg?itok=RvU5ZTXQ"/>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0797" y="1721211"/>
            <a:ext cx="3819525" cy="30575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6254" y="5103674"/>
            <a:ext cx="7038110" cy="1754326"/>
          </a:xfrm>
          <a:prstGeom prst="rect">
            <a:avLst/>
          </a:prstGeom>
          <a:noFill/>
        </p:spPr>
        <p:txBody>
          <a:bodyPr wrap="square" rtlCol="0">
            <a:spAutoFit/>
          </a:bodyPr>
          <a:lstStyle/>
          <a:p>
            <a:r>
              <a:rPr lang="en-US" dirty="0" smtClean="0"/>
              <a:t>Associate </a:t>
            </a:r>
            <a:r>
              <a:rPr lang="en-US" dirty="0"/>
              <a:t>professor </a:t>
            </a:r>
            <a:r>
              <a:rPr lang="en-US" dirty="0" smtClean="0"/>
              <a:t>of Government and </a:t>
            </a:r>
          </a:p>
          <a:p>
            <a:r>
              <a:rPr lang="en-US" dirty="0" smtClean="0"/>
              <a:t>Middle Eastern Studies at the University of Texas</a:t>
            </a:r>
          </a:p>
          <a:p>
            <a:r>
              <a:rPr lang="en-US" dirty="0" smtClean="0"/>
              <a:t>Focus on comparative politics</a:t>
            </a:r>
          </a:p>
          <a:p>
            <a:endParaRPr lang="en-US" dirty="0" smtClean="0"/>
          </a:p>
          <a:p>
            <a:endParaRPr lang="en-US" dirty="0"/>
          </a:p>
          <a:p>
            <a:endParaRPr lang="en-US" dirty="0" smtClean="0"/>
          </a:p>
        </p:txBody>
      </p:sp>
      <p:sp>
        <p:nvSpPr>
          <p:cNvPr id="5" name="AutoShape 4" descr="data:image/jpeg;base64,/9j/4AAQSkZJRgABAQAAAQABAAD/2wBDAAoHBwgHBgoICAgLCgoLDhgQDg0NDh0VFhEYIx8lJCIfIiEmKzcvJik0KSEiMEExNDk7Pj4+JS5ESUM8SDc9Pjv/2wBDAQoLCw4NDhwQEBw7KCIoOzs7Ozs7Ozs7Ozs7Ozs7Ozs7Ozs7Ozs7Ozs7Ozs7Ozs7Ozs7Ozs7Ozs7Ozs7Ozs7Ozv/wAARCAFaAOcDASIAAhEBAxEB/8QAHAAAAQUBAQEAAAAAAAAAAAAABQADBAYHAgEI/8QAUxAAAgEDAgMEBQYJCAcHBAMAAQIDAAQRBSEGEjETIkFRBxRhcZEygaGxwdEVFiM2QlJVlLMkM2J0g5Ph8SY0U3KSsvBDRFRkc4LCF0Vj0oSitP/EABkBAAMBAQEAAAAAAAAAAAAAAAABAgMEBf/EACYRAAICAgICAgMAAwEAAAAAAAABAhEDIRIxE0EEUSIyYRRCcYH/2gAMAwEAAhEDEQA/AK3qeo8RHWdRFtqF/wBkt5OqBZ3AUCRgAN+gxUZb7ihmIXUNRbH/AJh/vrRtJtVewupVCsTe3YYH+sSUZ0nSoo4S7xrk74Irnc3dG6gmjIH1DiiM4bUNQH/8h/vpp9Y4kTAbU79SR09Zf761a605WnExUYJ6AdKT8M6fd3ccjwgsN84pKY/GZH+HOITOUXVdRyN8G4f76cPE2tIeVtWvSytuBcNv9NXDjy4h0K3WG3t0SeYlVblGQPGs05zjIG5rVbMmuLoMtxRrn7VvB7BO3316vFmuKMnVLs+wzN99ClXK83jXkcZeQDzO+1PQqLBbcU61O3Kmp3RbyMhqauv6/t/Lbn/jNWHSuFdLR7C+iypQhnJ35geoNXttD04YPqcW4/Vrn530dLxOPZlC8Q69/wCMn/4jXv4y68P+8zfGtV/Amn8w/kUWMfq02dE08vg2ceP92i2LgZh+NGvKP9Yl+Ga7tuKdekn7Nrl9+ndFaWdC091ZfVYxnbIHSq9qnD1pZt3IgSNw1HJhxPNNlvLuJvWNZkilAyqIinP0VMMF9jua3NsPGBPL3VzoECxXuSMDkPQVYC55t+lRyY+KK+3r8W/4bLkN8jsE3Hwp5L+6B70wb+zX7qfns2ub9nGOQYz8KlLYQL+hWbnJ+w4obtBJckyPIQM9BtU8hQM4GB51xHGkS4QYFDuI5zDoc4DFTJiPI8icH6M1Nv7Gl6KNxZxzPc3DWWjzGKFGIaZDysxHkfAfXVej1nWyQTq98QfK4f76MWvCVvcynlnZFY7AjOKKnhW1soS8twWVPHG5rpWWKVIH8efbAOm8V6xpt4JGu5rqM/LinkLgj2E9D7q1HT7+HU7CG8gOY5VyPZ5iso1S3EXeVchvk5q5ejeVpdCuFJyqXB5fZkAmlk2uSISp0Ww1yc+Zrs1ya5rf2XSG8nzNeEt+sfjXteGnyf2FI9jJ5wCT8aVDZdbgg4gs9IClprkMxOdkUKx+ylXZgvjswydnWgWxfTZZIXCyevXeQejfyiTrRRL822I7qMw4/SPyT89V3Q9UjjhurZpzC0d9dbmIsDmeQ+Xtoi2qREYfURjya3NRLtmsXpBYPC3yHBXr1BFddtBAe0Z0B9poB6xprbesx59lsw+quG1TTNPYNLqEMAJ2MluRn3ZpUx2UD0n6ob/igQg5S2iCge07n6xVNGcg1a9cgttd4lvbgXyyu0nddBgMuMA4qOOGLosFU5HmwGPjWynGKpmfjlLaB9rp91cRtIkWVXYsSFAPvNSVspYbmOFocSv0XNXXRbNLWya0iVXZTklhk+0jPv8Aoom+mWDXMVyobtVXHPjrWDzbOpfGSS+x7TUeDS44pyquq9PKrdplzHd6bBMjhgUAzny2qo6nEJ4O6+G93X31YNKextdOgt1t3BjQA8kLEZ8elZ4+2Xm6QXyviw6+dcNgPuwxmowurT/w0x/sG+6k1xbMdrWcj/0G+6tTmskgoP0huaEa6qlSeYbrge2ppubaNTI1tMqruT2Jofq4hmUEJnmUFMCkxjGktFHdrzOoHKc5oqzRE49YTFDtKtW9ZWTsTyr1OKOFV/2Z/wCGoAgpyGeQxsCu3T3U5ivORlnchCEIG52rus2M5qtcd6gNP0NHeNniedVcr+jsT9lWYiqzxxgadB2kfPCZOVvIEjb3eNC7GuyqW2s6ekSyPcmJH3Unaii3EF7ADBcpOPJWyaYl0fTptDjMy5UAk8hB5d/KudP0Wx09O2hlDsN1IOMim1GjsTn/AOAzVbaft1hxkY5ucnYDzq08BiO306Wx5T2gbtmfwYNtt7sUOUm9uhbiMuZcrgDJC4yatWjaUml2pUYLyHJ9nkKHNtUY5IRVv2ETTbMF6nFdM2Bmh88pdj5VBzjz3Kg7DNNyX0UUbyy91EUsx9gqOWpqQLLG0bjKsCCD4imBROHtSbVPSjDdK7NG8kxTm8F7NsUqc0HRvwR6TbSONi0LCRkOOg7NtvmpV6MGmtHLK72adwqgOjSNgZ9evP8A/TLRkxodiq/Cqxw7rVhaabNBNPyyLfXmRyk/94kPlXnEvGllo2ktc28gluZNoEIO58z7BUNbNVJUEtf17S+G7Qz3rr2hH5OFcczn2ffWJ8Qa5PxBqkl7cnlU7Rxg5Ea+QqBqOqXWp3kl3ezNNM5yWY/QPIVAaVy2eXNaxjRlKVkxXCsGViGG4I8KsujcRgctvenK+Enl76qAnI+VGfmp1JVb5J38jROCkqY8eSUHaNQhMsNwtxb3CAOuCrLzKwohFdoCS7An2bVnWka4yKLSZzyZ7pP6J+6j8c6q4LyjHXrXDPE4nqY8sZqw7czz3E8dtZKplmYKhfJVSfPFXXh6z1Gzs2XUzD2xbOIWLKPdkCqtwUVutYMyznCxkhU6HwwfjV+zgVeONKznzTd0dY8q5ya8D+OCK9Lr4itDnI166paS83ipAqs3GoC2XmkGdgFz5Dwqx30YltnAPQE0CubHFqrvyuGA7pGaiRaHtA4hsr+2kUypFLG5DKzYPzedTJXvDG8kcjY3Kjbp4UH0uzhS7yIlzkY26VYZG5IcgZqBkWDU4mtFaeQB+XvDxzXYYMAwOxoU1g0z86MACTnNRte4s0rhqARzydtcAd2CM5b5/IVnTk6Q7S7D1VbjHiXRLDTLmwvJu2mlQqIIt2B8M+Xz1n+t+kTW9V54oJBZW7foQ7MR7W6/DFVRnZ2LMxJPUk9a6IfH9yMZZfos+nsjSb45iMhnJyPcKnWpmidky7ZOQ3QUF4fmubu69VWRFKJlSy55gPCrC6La30C3133WGWjijJKjxznAz7KJQd0dMMy42HNG0a91C2v7yBnjNvbO0brt+UAyoHz7/NVZt/SLxFbJySvBcEH5Usfe92xFbdoLaZcaFGulnNuyfpKQ2/XINfPHEVm2ncQ39oy47OdsD2HcfQRWsccUqZy5Mjk7LXD6Urgri502Nj5xyFfoOak23pA02dsXEM0BP6Xyh9/0VnHNg4pZxQ8MGSskkbLaX9rfxdraTpMg2JU9D5Hyp01mvBmpS22rPbq2FnQgj2jcH66vXrUxIy30CsJYHei1lXsnWlnjVba4BAHO2QfHuNSqTZQxXFzDNIpLwEtGcnA5lwdvHqaVbYVUaZM9uysW5jUahLIwVY726LE+A7d6oms6m+p3rSZIjXuxqfBamcRalIb6+sUJEa31wXx4ntnI+ugDNW5jWzx2rjOOjn4UubNdBhTGeo7eO/zU4VV9yozXAO3T4mug3ny/GgRyxkjHTI8/Gr/6MrPSeILuWHUw0s9uoeOEt3HXpuPHG1UYFW22PuNTuHNQbQOJLPUVYiOOQdpj9U7H6CamStFwlTPoWx0qw04ubK0hty/yuzUDNTM48KHR6zp0q8yX0BB3yJBTqapYscC9gJ8hIK5zcm9a5yOnWuFlV1ypDDzBrwt1oGkeT47GQf0TQq7/ANRi9w+qiM7nsnHKfkmhUxzZRD2D6qiRQzZHFwDRTnznOMAbUHt+7Nnrg0Qkk5UDVmAzNMYbG4lQd6NXZfeBmvnuWWS5keaRyzsxLEnOSa2fim9CcKamkNwsc/Iepxttke8jasSU4bHnW/x12zHK+jvkJpcvKcYBr1HyK9PU10mIb4KvBZcV2UjBeVmMZ5lz1GPuq5+kHUYBxLbW8MKyLZIHlUfpc5BI+AHxrNbSdra8inXrG4YfMat3FDrJxjdyq3MrrGwIPUGNTSrZaeqNv0W/s9W06G8tE5EZcAdCvsrGfSzp/qXGJkA2uYFfPmRlfsFXz0W3Xa6XcQZ3ilz7gw/wNBfTZZc0WnagB/Nu0LH2MMj6jQDMoltp4USSWGREk3RmUgN7vOmvCn7m9urpI0uLiWZYl5Y1dyQg8hnpUY9KZBJ0q89R1KC6PSOTJ93j9FavEizRJIneV1DA+YrG0O1axwZqttqejRwISJrRAkiHr7D7tqYmWHSj+VA/oj7aVcaacX/L5BvrP30qyj7NH6MZ4gB/GXVSMj+XT/xGocdtz8RRDiE/6TasMA/y6f8AiNQ4+0YrUg8Db9a6BrgivObHX40APBj7KcWQHwGajhyOhpxZD5A0CJCsPZ8a66jFNByR8jNdBz+oaADlpeaLHbILuEiUDBwpOfbT34V4eUYFvn28lV2TLoAwxvtXMUAbBzn2Vm4otSNB4F4sjtOITYIzCzvCAin9F/P2ZrVzIQNxn56+b7dmttQieM8rIwYEeBr6C069F9pltdA57WMN9FZTVG2N3pkmWZuVgF6g+NCJJCLJT1IXOBUoXK3EYddhvtQK5Nz2+YwCggYAg/peVYNmhKspjKqOQRk+IwevlRBnzDv5UB06+NxePE8XZMO92fNzcoztv40ZdsqF9m9SBTeNp7SPh28SV8SyyKIwOpbY/DArK9xg+HnV99IeoWjZ04IzXKyCTm8FXl+37Kog6EEYrrwqonPkds4VsMae5sj2ioxPepxX3rYzHc+Io3b3El0DNKctyqmfYoAH0AUBU74ojp8uFZfHO1MaNY9Etxm/v4CflRKw+Y/40T9Llq03B08gBPYyxyfTyn66q3o4upLfiNhEAS9uwwfHcH7KvXGF1a3/AA5e2MmBLLbuAp/Wxt9OKhlpHzwehNNsTyn3V0TlCak2+k3t7YzXNvGHSLZlB73zDxqm0uyFFt0iCp6VcvRrKketXCtIFMkOFU/pbiqzdaNf2NvHNc2roknQ9ce/ypu1nkt5UngkaOSM8ysp3BoTT6Bprs22x7uscvmX+oUqE8H6yNbaG4fAnUlZVHnynf58UqhexmYcQY/GXVuv+vT/AMRqH7Z8BRDiAZ4m1bqf5dP/ABGqCEPurQk8AXrj40iAR7PdXQUDoM++utvE0ARmTG6/CvFen2Ty3pp0B9hoAcSQjcU6Jz5HFQstG1PrdDBBWgCQr9o/sX669JIPMvgaYSZfdTnaoFznOaAJAfLhyMtV64e9IsWl6ZFYXVk8giyA6P4e41nizjOT1rsPnpUuKY1Jro3PhuX8NaO13pqq0PasSgfvoc9CKD6g1xaXvbDtGjC5ZAOjdPqqP6E7phf6na8x5XiSQD2g4+2rhxELW21M87KnOgc/V9lcmaHCNo6sL5yplas5ZjcxyoiyQyueaUHcdMA/TRieZIInmlcKkaczE9AMdag+uW6KI4zlQcjA+yqz6QdTu10yK0iQrb3bH8vn5QXquPA5x82KyxJydG2aPDaKNrmrNq+rz3jEYZsIOmFHQfCh+SRtikYeUZzmucEbq3zGvRSpHnsaZWJZtsDrSBqTCB2ZOM8x+2op2OCMUCHObNSYJSveBqIDTkR73KejUwLlwHryWHGFjJO2ISxRz5ZBGfjitsvG0jUbB2fspQx6HxNfOttBDFKsgc8yEHI6Ct3uLzRLfSoLi5ntbbtIQ+8oUnbOw8etRI0iYPxDZLpmu31nF8iOU9n/ALp3H0U9w9rEmk3LPlTHIOVwVDEDzGfGu+MtStdS4imlssNCuEWQfp48aCxnvU2rVMSk4ytGhWmvC7MsVhFGRjLzXbbge6qhr2mPp98GiwYJ151ZemfED56hCVoZFdfp6VZkki4h03kZUiuI9oVU/Kb9XHt2rFQ4StdG8siyQd9jfo6leLjS0QMeWVZFb24Rj9lKueAPz40/+1/hNSrZnMgXr5/0k1b+vT/xGqBzeVT9fXPEmrf16f8AiNQ4qPfVCEXHiRXqyL5GvOTH6Ir35qBDgIPSm3TO4pfEV6G8s0AMlcjpTTJjpUsnA9prh4xylqBkXNdK3nXcSxLPH2xIjLDnI6geNWnTeHLDWNIae3aSN45GBY74HhnyqJSUezSGNz6KwpB8adVuWurnT2tbgwygg529oo3oPBza6s3ZXvYtFj5SZBz89Pkqsni7oI8ByXkepXL2dw0DrBuVOMrzKPrxUziBtWurgPFPJcusPaOsj5IwSNvuotofCv4twzySXXbzzxlObGAvQgD5xURVBuZ3zgiDHxY1yzncmbwuKB2ia1mT8szI6t3g46GpXFuu6dc8JCwRla5F7zxqDlgoXBJ95oJxJCw7Ke1RySCsjKDsPA1VwkjAggsfDbOavHFXyHkytx4sc564IydvGpmn6HqmpSdnbWjnx5mHKo+c1YrrhCPSOHp7u5k7W7GPknupkjp5mtXkitHOot7A2kwwqDJOocR9QTgdama1b2k+l+txxRxy8/VWySOn+FCEflkAABBOGGeu9d6gJo41BYBZDjlAx0/zoatgtIGZwaXOfCvSm+9ORQ9o4RRkmrJJtvL2sIAGMdai3E8k0paaR3YbAsckAdBU11W2tWC7HGM+2hxTJJO5O9MBeNdp8oU2K7B7wpAPMOaMiurK9ayuIrlScxOGGPMV4KajJSc+/NAFk9HjF+NdOb2Sfw2pV1wDL2nHli2Aue12Ax/2bUqTGgZrx/0k1Uf+en/iNQ5sg5G9T9fIHEmrf16f+I1Dy2NztVCPVcE7giuiAaa52OwXbypB3XwyPKgB3JHXcUubPQVyGJ8KWSB4CgQtl3J3rzeRggG58zXhYD2mm992oGcHvy48OlWHQNUXS2aGbtGtZ8CVUOPHrjx8arqHD5PnU51Kqr74beokk9MuEnF2iZq2o+v3ETcgVYyQpxuQWJGfjVy9H7Y9cBP6v21njtkL7DV79HsvM94PYv21ElUSlJuVsuuod60Y56YNVSIh7qfl6BAMf+41arle1tnjP6SkVS7INHc3LFsA8uB/1765n2ahNAFvYgFHLjyqw8saxABFG2NhVdV838aeWD/18KP82Y9ydqQ0RAcag2Nu59tQuI7aa90O5t7dDJI5XCjx3FSicaifan2060QkbmLMPccVN07CrRmk/DuqWsL3E1qyRx7sxI23odfyFhGucgHPz1pmt2yHRrwDmJ7Fjux8BWX3mMK1dWObl2YyjxIx3NTtOCBWYkc/l5CoBkA26mvM/GtzIl3lwJZOVfkr9JqPmuc49ppb0AddNq98a8zSoAkZpl/575qdByAaZk/nRTAsvo8BHHOnZ/8AyfwnpUvR4wHHOng+Ikx/dtSqWNA3X/zm1cnwvp/4jUPwM5Jrrign8bNY/r0/8RqGAk+NMAngAZPwrwHJ9gqw6d6KOK9W0u31G0gt3guYxJHm4AJB6bVXNc0LU+HNQNhqts1vOFDcpIIIPiCNiKBCPMx+Vj3V52fiST89QNx50sn20BRPxivD5ezeoOT7aW9AUEOUAAHBJ608k/c7NwGXGPdQnJ86WT50DCTDoAfGrpwFKiXN0rOoZguAT1rOcn216GYHYkH2VMo2qGnTs39pEOO8vxqls6pf3ADDqB1/pVmvaSfrt8a852/WPxrPxf0vmawkqtqmxGwXHxNWAOMEcw6edYlpVheaxqlvp1mc3FzII4wzYBJ9tWu/9E/GlhaSXL2iSpEvMwiuFZse7xpeH+j8heI5IkviZHXJU9T7ami5twPlr8wrBe0k/Xb40u0k/Xb41L+PfsfkNu1C4gksbiPIPNGy/J9lZHcg8hUjcUM7ST9dvjXmT5mtIY+HsiUuRJRHbdEZsdcCvSGGxBHvqKGYdCRSyT1JrUglgDzpfPT9vw7rN1pUmqwadcSWMWee4Ve4uOuT7Kmatwbq2jaLb6vdm39WueXk7OcM3eGRkDcbCgAZmvc1D39tLegAgG7oruKEzzLuAo6mheTSyfOgDQeBIbePjGw5Rlx2mGJ//G1Kg/o1JPH2m7/7X+E9KpGCuKPzs1j+vz/xGoXRTij87NY/r8/8RqFiqEfRunSPH6NeFGjdlJlsVJU4yC6gipOoaNY6r6WLd762juBbaSZESRQy83a4zg+WTQTQuLOEJOCNC0+/16G3mslt5XTBJDxkHlO3mKab0mcNr6TVvBeZsW0/1VrnkPKH5+byzjwzQBP430bS7zho3F5b6fHqNpeqYjb8oPJ23KFOOuUIyPOj7Wmmx8Zx6aukWAjl095Wb1debIcDHu3NULiXXeC7DQntbK6sdR1C71Az+sRQgtErT9oSWx4A8vXNH5OP+FTx3BfjWoDbLprxGTDYDmRSB08hQAxxDpemX/o01BU0u0tvV714YjDEFKhbjkBz1zjrVmj0fSLXULXh5NIsjYvYySMrQgklWjUb/wDuOaoupca8Pt6P9Ws4dTiku5L6aWKEZy6m5LgjbxXerMnpA4Pnu7fXm16GPsrN4TbMp7TLMjdOuRyY+egARoWk6VwnwhxBrFvYW8s1tezqrzx8/KiPyhfPGM13wzPwdxJ6RJ7vRLWGVG0xvWI3tuVecSJhgpGMkE9PKhnD/GfDuu8M65o2pakmmPe3c0sbTjYo7cw9mfZmp2n8bcFWfHzPYyWdlYw6c0TXEcPIkspkQ4GBvgL199AHsOo8ETekKS0i0wySafG8CxR2LODMZDzthQenTJ86l8VcM22scN6HPq+l21tqD31tHcdgoXAd+VlyPDB86q3o+4r0LTOPuJrq9v4oIL6Z2t532Vh2jHr4ZBBovrHG/Dtjwbptraa2mp3VjeQSt3WDyhJOZjv7PbQAS4p1jhHQtUl4c12wtYNOlsEeHsrXLBizqd1G2ABg13oekaVrmjcG6jHY27KkjCVuxXv8sMinm237yjrUbVeKOAptRn4lutQstRJsVgisZIQ78yszdCNic4qf6I/WIeBI5L+NYIhPJNbszDAjbfPs3LUAZ7cGD/6/wx28SRRR6jGgSNQoGAAdh7a13UZINJ12/wBX1DVYILVrBYxBJLg5VnJbB88gVg2n63aN6WV1u4nEdo2qNOZG6KhckH4Yqb6Xtc0zX+KoLrSrtLqBbRULpnAYMxxv7xQBpSycN6H6L9L1fU9Ogb+SxhGW3VnMjIQPrPWiuk6Dp+kaJotvb2GnCzljBvXuUXnfMZOQT1JbHzVnPFnFGiX/AKINK0e11CKW+hEHaQDOV5VIPhVktuLOD+I9K0C41PVba2bSsPcWdzHzdoezKYweoyc+NADr8NaNLoHGOlWNrbMsExlgZUUlA0SScqny5sij8mgaHdccW8T6bak2On9sqCJQvM78oYjG5AQ4z51TOEOPOGYeLeJTLJBp+lXvZerKU5FYIpQ7AbZzmn7X0k6FD6U9QuZr0NptxZxQQ3SglQy97fxAyzb0AE+LdH0+80Kzu7+305NUttQi/wBW5e8hnChT590jI86sRtNNTjBdMXSLARSac0zN6uvNkSBcdOmCaz3WNa4M0fRLWws7yx1G+l1JZ3u44RzRoZ+0JLddh3etWR+P+FDx1FfDWrf1ZdMeIyYbHOZFOOnkDQB7pt1Hpnoz17sbK2MWn3N5EkLJlHVZDjmHj/hTOpcOaZqPDfB9vJZQKtxc23bFYwDIoiZiCRvvihGlcW8MXvC3EWh3etR2b3t9dtHI6MQUkclWHnT2o8f8PW2hcLdhqEdxLp9zbm4iQHmVBGVY9PDNAFqm0jS9dvdb4eudLs1tLWCERGOEKyF1Ykg+GMDGKG6bb2FlwXwlMNKsZZbl7SJ3kgUnvJu2fOubnj3hPSZdX1631yG8lvYYxFaxg8/MisAPZnPjjFBo+NeHBwhwnaHVYRPZT2jXCb5jCr3s7eFAFR9NWnWmn8bp6pbxwCe0SR1RcAtzMM49wFZ9V89L+uaZr/FkF3pV2l1CtmqF0zgMGY4394qh0AWj0a/n/pv9r/CelS9Gv5/6b/a/wnpUmMF8UfnZrH9fn/iNQsUU4o/OzWP6/P8AxGoWKYiXDHHKsalMGR+QMW6dMn6a4Nv+kJF5N+9vt9FNiUgKMbKCPjXcdy0acgyB/RbBoEKODNysbd5epK+Ixnb5q7aAGMkp2JB/SPh7utNGdjIz43II+jFcpIFDBl5g3txQMkJbKRhmBJICsDtjz6e0Vw9ugP8AOKFzsxzvv7q9F4V6IMA+fhtt9Arn1kFVV4wwQ5UZ9gz9VAjx4Cicxdc9QBncZxSSAuF7yqXPdBzlqTT5jKhcZxnfb34pLccqp3O9GMK2em+ftoGdvbqJIYgyl3AJO+Bnp4eWK6ktEAUxShuYMyjfJUE+z2GmO2PbdoR49M16JyH5gMYGB7KBCkh5FJ51Yg4IGdqfae6EUVuLqbkZRmMyHlGTsMe6mZbgyry97rndiaQnGQxTLqAAc7bbDagZ6iRmZwN1GeQE4z5VzKoVgAhRsbqa8WRQpUpkHHjvXjyBiMLy42G/SgByKNTEzsvMcgAc2Pf9le9gGJwyoccwQknauO2DLiQFjknPNuen3U8Jogh6F2TkBIOVH+W1AjhbVjzlmVAhIJJ8q6W2QAlpA2CNhkcwxk+FeyXMbiTKZyQFA228T7ycVwt0VKkRr3T0PTGMY+igD1bRpN1dDj5R3wuxPl7DTcsRjK94MHGQR4jOPsNOPes8JiAOCScliT4fd9JpoTEOrYHdGAPL/rrQA72CBUBJLAntAD7MgfXXr2oEnIHAOcAEnJ39grlL2UHMjGXfIDsTXS3zghiCSD+sQDsBv8KA2ci1Y4AdS5AITfO/+deerg7iWMgfKO+30UluWWRnCg8wAwfIY2+iklyI9kQqD1w2D8aAG5U7N+XIO2QR41xXUshlkLnx9ua5oGWj0a/n/pv9r/CelS9Gv5/6b/a/wnpUmMF8UfnZrH9fn/iNQuinFH52ax/X5/4jULpiFSpUqAFSpUqAFS3xXqqzEhQTgZ2FF9JgS506eBy4WS7t1Yxpztg8/QeJ9lAAenYJI42JkgEoI2BYj6qOyaPDLZ3sgsJrM28Xao0lwrk4YDBXAPQ+HTFdXejWcTTx29rcXECIxjvoZRIHwCQxQDug+WcrnfpQAG9Ztf2fH/eP99L1m1/Z8f8AeP8AfU2eLSdPufUriG4neM8s8yShOVvEKuDkDpud8eFO3mnadpNsjziW8lklkVQr9mnIOUhuhO4bp4UADfWbX9nx/wB4/wB9dmSIDJ0tQP8Aef766v7eCC5tntecQ3EayqrkFl3IIyOu4O9GtVnkGv3g/Gcwj1l9vy3c7x8l8KAAHrVr/wCAi/vH++l6za/s+P8AvH++jmr2+nRy3epXVvKzzXrpHBHIqqV5VYPkAjcNnA8/ZvAuI9IsLr1OeG4neM8s8qSBeVvEKuDnB23O+PCgCF6za/s+P+8f76XrVr+z4/7x/vonc6AgnsobSVpO1mMErkYAbIYN7AUZTv5N5V5PpFp+EpHtnlfTRbG6EjEBuXpg+Gefu0BQN9atf2fH/eP99Rn3YkLyg7gUcktNHh1ddLMNzJzSLG1x2oUqTjovLvjPnvjwqdLo4n06ymmR5Y7Sz5DHEQrSObifAyegwrEnfpjxyACp0qs0HDkWoBGjhms2RiZonkVyyBGbmQ7b90jB8SN6ZfSYJ7a5K2U9lJDG0iPLOrq4AyVOw3x0I8dsb0AV+lSPWlQAqVKlQAqVKlQBaPRr+f8Apv8Aa/wnpUvRr+f+m/2v8J6VJjBfFH52ax/X5/4jULq1a1a20nEWqySxBib6fJyf9o1C57a1B7sQHzmmTYJpUSNvb9ntGM+eTTBji8Fx89AyJSq58OaRpuq6a6NaR+sxPhnctgqRscAjxqwWfBelvau0tlE8oDBVQuMnJwfleVYyzRi6Zag2rM2069fT7tbhEWQcrI6P8l1YEMp94JFTYdahsjGLGxWNBKJZFlkLmTAI5cjGBhm6b79avGpcF6esLG0sUR1CkAlmyfEfKpi84L0+NISiRjPy9mHh1zmks8WHBlPttYsrNZ1t9MwJ0MbtJMWYA793bA3AO4PTFJNator039vpqwXe5BWU9krEfKCY9ucZx7MbVqsPAPDZwraYjYHUyP8AfUK64G0CHtGXTS45sBUds/XT80Q4MzQ6tazulxeaak9ygAZxIUWUjoXUdT54Iz78mo99qc+oRoJ+UssjyFgMZLYzt0HTwrU04J4dYqfweBkdDI330GHDOjDXri2NkDEpQKvMxxke+hZosHBooE1204twygerxiMY8QGJ3+NELjVtOubyW7l0dWklkMjA3DcpJOTsN8fPWgzcHaCkiqNNQZO57V/L31FuuFNDj08KdPVLpCMMJWw48Tv5VSyJicWjP77VZr+Hs5EjUCUyAIMBQVVQoHkAgAp46tazuk95pyT3KKAXEhVZcdC6jqfPBGfjWoWfBPDV3axzJpyYYb5kfr4/pU+OAOHf2ZH/AHj/AP7VtxMuaMpg4hvYo9QVuSRr8ZZiMFG3HMuOndZl8sN7qZOsTnQhpPInZiXn7T9Pl/U/3c9731rh4C4dH/2pP7x/vqPd8G8M2lu0r6YgwNh2j7n40cRc0ZNJfvJqgvyihxIJOXwyD/hU08QSSoIbi2jltzEY3iyRzflHkDA+DAuQD5eeTV2j4e4atYS97ZKVYAhgznlPgOvjvUyw4X4U1G1M9rprzLGezYiQgkgZJ6+2sXkS2a0Z1HrCWhjFhZpCisS/aNztKCCpVjt3cEjAx192G5L+zEUq2mniF5hgs8pfkGei7DHvOTjxq56homhxzRrb6OyAkrgyMxY58KifgTSDkPZdm3NjlDNkdfAml5UFFGPWlV1l0CxiiJ9RymfllmyPpruDQNMDBZbePOAcdo330/Igoo9KtCHD2jcyAWkZ8+++58utc3umaBbXksKaSsnKN8SvhPad6SyxY+LM/pVrGjcIaDeWqXE2lqA4yo7Vjn6aiatw/odldwRRaRFyTEjmaV9sezP20eVXQcWVr0a/n/pv9r/CelWgcK8O6TZ39jfW9miTgPiTnYndSDtnHQmlVRkpbQmqM/16Tl4g1QZ/79P/ABGoS753qbxG3+kurD/z0/8AEaheaskcZ+7iuMZrwZJxVu4d0nQ+yinv7wS3TEFbbl7vlgnz6VMpcVY0rJPBmhXPZPfXDSRW0qHHI2GOMb4+NWjSYA9tMImYNhu87k7Fjy9fcaIrbTW95FKW/IIzfkgeo2wMdPCo9g0MsM1tbqiqQW7UHzJGPm3rzpT5NtnQlSIup6es8Mz3MoHIFEZ58Dp/nXN3pmlw2sN80j9nkK3KScY8B89TLpYobS9Erh1dUXIGQvTf6KjcTyJPwmrQqYgHAORjOOp+epjtpA9IILxNpogkZJl51QlVIPXGwp+Kd7uwklihDOVBUsvdJOOnsrK7aUEiMO28g+f31qACRaJL6zccqJEA/LnukDfGN66ZxUWZxdoGPea3CAX0WFt8fk5cfPUeS7jW6aWfTriGXAZnUkg4Ht61Ge500R80HEVwNtlMjDJ8t6lQ3bvbcv4RVZuXYSSA+Gxoodnp1qyfkUsVOe6HjO3w6U3Ncx3pQxuhCBiSrg+FQptSMYAup7KRubB5wMkee1DJri2aeNo4SOZwvaRPldz0NUoiss3B1xK9tPAzZWNlK4OwB/yqzrzeJqo8COGW8yDklD829W3NdsXo5JLYpZhFGXdsKPGgd5fm8Tk5cZfZWA7gAOScZ9lQNcvGudQCxSEwRDGV6E53x5nwqFEBJNzMHRJBlk5um3Ssck/SNYQ9heyduaWOzgjlwO92r8nOfZ7qk2d08dq7Gxt4ZWlIKxkkEY+V0qHpqSTTGJLk2/KoDFFBJUe+p9raanHDKk8nMROTG5ZR+T8tvGuRm4JvvWbd4JIo4iGxzl4iSmOmOlV+4lke8eUFXJc5blwM71bNctpzawNJOF5Se0USD8oPmquahHFGmYUBVSfkvnx+401RLG5LxjJECxdVYFjy4z7PdTMaMb1UZe4WIyD4CvM8yZI8j54Nd3t8Y9Q5YwAY5CpBWmHonvLloERgCG+UFwCPbU7UZIfwHeLEqLIVy3KPlHP01CurkmeFli53cDbGxPsqM1pq7wyvyoltHgy5XfHlgVCRSss/DUgOj2kZOXEQ5tum9Q9atBdavZyxzKnquXaM7l8/5VM4Ys2h0+OVpe0V1BTucuBUO6hS34gihWJX9Y7zyNnm8dtvDahP8h+g3oYaP1ROTqTnO3L3TSqfpMa7vyjmBIBx0pV04v1Il2YbxH+dOrj/AM9P/EahwFE+IlJ4p1bA/wC/z/xGozoPCsjGK8v41EL55Y2OG9hIrSUlFbJUW3oCWNqueaYHBGwFdXE6BSEJDKcb0V1/Txp6JHFzM4YliFwCuAc/Haq5LIzsWxjNTF8tlSXF0X3g7iAJaM95KzCzfmydyVOPqx9NSo+MtLVZbZ4bgLK7MXCjbOfDNBuB7d/Ubu4VWMjEpHkZXIGftoRqUnZzNzKWZt8tWHji5tF21FMv1vqun3FrdNaGWeFkTnKJugGOo8Olc8V3xuOHlhe2uIEHKO0dO6fp9lZ9o189vqUe7ssncZVbGc/44q+cS31zdcLHtrcLCrKmVcE58Mis5Y+E0ClcWUO3cm4TvKMSDc+NbLbw9rpsidmuSNiy5BOPEViduOeZARtzb4rZeHr1buznVZefs15SfHp1rbOumTj6Bht7wohk0WyyWwd8Fdzv0/6zVM4o1xVvZLSwCRlMpJJG2QfYDVx1d401CRfwi8Y5vyi5Pd+T0+j4ms74csYr7iKOGUB4kYsw8GxSx0rkxtcmokZLa4kQFYZGz+kFOD89Iet2MwbDxOu+4rYysTWph7BSp22oHq9nberEdiqnOBSXyLfRv/jKuwb6P7ztjeKx7wCHHx3qz6peSw2wEBUO7cpY/o7GqBwzdppPFF1CTiJ4mAHlg5H1GisV+tzdFldjg752Gd/Ouly/E4XH8iDO0iThY27QFgMlg3L89TLCOVblA1yGkKHkBOAu3WocrNPdM3MWEZUlhIGx84xUlrqKysHvDAcIoXAPVsbDasGaosFlbwMczflGABbmHiPDp0rq1tbRbK4B1BIoTdc2QD3Wx8nc+VVLSeONR0287cxRNA5/KRKMHHsPntVvW50/UtIe5jsp4VluObBbmLMRnmxnyOKzlFx7GnZxfQ6UDp4uLgzcrZiPYlu0Gem2aG6tahpJHhtzBGFLB3Qrk79AffRW5uYbX1CKLS5ZmOCjGQr2Zzjfrig/EF1LHKjXcfMGYkRdqW5cee1THsoAoZWilMfOWXl5QB4nrR24gigvrO7UIxkdiyFvHHj7KAjVYlimSFFVm6YJJ29teS6xI4WWLlVVOcMPHzrVwbeif10WeXQb24v7e4ij7qMSWU+0fdTwvYptM1BI1OW5l3x1G1B3vdcS4ieS6aW3blw6luRgfdiitzZajpMreqwQ9gW7rspY7+wb1nLVJjW7Jmh3qW+m2trOzdoowT57murw20l/HemdQLcYKeJ67/TUaZ7maDs5wgBA/K8oGCc+HXwoXNY3EE0fNJGVO7FQAeuwxj6aEt2PVFj0XXZLvVra1XuxvzZVsZOFPSlUWwuIouLNMs4405+V2kcDf+bYgUq6cf6kSVMod3cw2nGOqzvAJHjv52Use6D2jYzR7RtU1HXrbsUWBIbZmYSMuGOc7ZoLqzXMuu6lbRAFHvrgN06dq3X2VZOHNGnstPkjuJU5JRsAudvn+allqtjx9keG4tZ5pYJ4Q9wycr4UkgUMu+FIG70TMAd/GrXbWVrYxlLeMAtu0jbs59ppi5li7PnZQQDg58K54uno0m+XYN4Ymj0mO4sWDKjNzDnB3PQ4z81DuMIJX7K2srM9ipyHVR3jgDH+PtonKsJusFBjHdxtvTGqWC6lEGa5liwMd05Hzirj+/JicnworOlWUmn6jFdX1uDFFluUyqpY+G+/j9VW6bU49f0iWFJQtvC/P2LNk8uPEgee1UW/sp7C5MUx5vFWByGHmKe07U5rNJYkwVlGD4VvOCltGeOVaYZ1fTrnQY47lWtWEi95UUHl9/31H03ifU7CR5YZB3kAZcbHfaiuq6u+rcOTdnCUVEXtCI+6uGGQD03zmhOn6LcXL9lHNEVdS6/lOUnG+MHfPl51MXaqRU407iaBZcCza1pcupaleyx3F1GWhjUDC7bFvo2FVnStCm0LV8rmWQw5C4x3vKtc0qWSTRbR51KyNAnMp6g8ozVA4xurbTeJ4XtbvtJ2XmmhxtGDjG/twTUzTqkGJxvZzBda7LfLEUgSEkcxAJI3oTd3Gt3VxI4WLs42KqgGScVYn1q2jMczcoQHopGT81AbbiG2e+uViBEbnultsn2VzxT7o7ZcerA2lwyLxD2s0Y5uU9oCM7Y/yri77fT7pZ7SR3VnLFOXZQOu9EdJghvp7q9u7xLSztyO0cnLMT0VV6sdqb9ds5NQMkBmMMIxDHMAeffcsPAeyuhKXZyycP19nl3Ci2cd8ZpS853BZSuPD20xbKb2Ka0ADFxkKT+kOn10Vhktp9SSdE7LIPLHnPKx8RVw0DhmOOddTuoEWRhlU5ACPaT51BLSUrM2bhPiBoWkXTJCi9elWbhvji7aSPTLuQQxxLiOSNANh55B8PKtJkjiZeVl2HtO1UnVuBIUv11TR2EdwH5uxkYlCT1I8QarlyVMnVkPiPiqe0tYYrO+mc3Dlu0eNeUAHw2znOKqL6heXd8ALpnaT5TuvOamz3V7rNwdHWwZ2STLGOMlkPuxt5Udt/R5q1qwktowRIOV+22AHXw36ilFcVTWymk3p6AtrHaw21xbuuZnALA7EjqdsDwpybhy2ubYz28yQIq5YsdlHma71e8j0+9mguLdvWkXlBxjBWgVxqk9xbJbgdnCN2XPy29vsFX45t/Q3PGlrZ1FfG1eOBpzPbxNhSBjO/tq4TcWJFAhllHOxOERGOKoglOMEAjyNHJr8azeesyQsI4o1TYnO3jn305412ZQlYXh1CLWhPItkzFQp55u4G69PdT07TX0waaPshGinmzkMTuAB02HjQ7SL+G4uJ7Fo3SOMEMWO464xQnVY7i1jHZSu0KMF5HYnPjn3UlF1taKdXp7LBw4w/Hm2VslzzscnOD2ZpUzwXaXVzxJYarLKpDiTmB2/RZQAP8ArpSq49Ck7A0MEt1x9qaBj2Ud9O8g9gkbb5ziry7scKRjbJHkPCguk2KLrmsXJHel1Gff2CRsfTmjEjDnc+YxXPllcqLgqRCuJwtvJ/tLchsea0Mvps2UkqHunun7DTUl6TqHZMcMHML+1WBx9ND4Jy+mX0DdYSMfGkog2SEuTJJCM/LXlB8j4fTUnt1Z0Q/ImBU+w/51XFuHKgZ+TuKnmVpCpDH5XMPn3rRxJTG9SiN3aNEwzLC3KDjf2fb8aCNYTwqGeNxk7EqRWpejnSxe8Q3V+65WAgDI2z/1itQnuIUuYYJFy02cEjYY8/jW8Fozk9nzvJeLb8LDTdzJNKJmYHwx0NSOHLZL3X4ZJSxtoGEsjePKNwPnOB89fQMljaSfzlrC/wDvRg00NJ04AgWFsA3UCJRn6KFGinO1RlOu+kK6tbox2iA4/WPdX76z661KW71ma/lPencsw8s+VfRlzwpw/dkmfRrNyep7EA/RQ+b0c8JTfK0aMH+hI6/UarRmlRmEekabc2K3bPcSFl3WE5PwoLe6fb2ebjs5kCnuCUgEn3VtEXo94ftkK2sM8A/oTsfrzUC79Fmg3rc0s99nw/LD7qxUGn2dDyJx6Mm4buOHobyT8YFvZEJXlFtjHt5s7491GeMoOHYora/4ckHZ8wSRBIT1GRsdxV0Poa4f3KXd8p9rqf8A40zL6GtPYfk9WuFP9KNT91bGH9KPwOW1XimGOZQY4syY93T6SK18zAKwbYgfGgvDPoyj4c1KW9XUzP2kRjCmHlxuDnOT5VYrnQ5JQOSdQQepFc84NvRon9kF5u6SD4bU0jEw5O+1OX1jJYxRhnDlttqjxtm1X3n66xdrso70+5tdPu3uRboGnA7V1Ucxx9dErvijRbOza4uL6OOMDx8fYPbVGGo8muw2nN3GRx0/S5j9lTbvSdPv2Bu7WOQjcEjf412Y4NxTPNy/I8WRxfRAiQcSaVd3N3Hym6keSEkd5FxhcfD6azXn5mPkOla+QIFCxqFVRgADYCskv4mttTuoihTklYAeQztWrVE/Gy83KxtjtU3SgkguWcOzqvcVT1NDj4CpOnSvBeokYB7VuUg1lk/U7odh2xnElyhjtiGuEAyNySMijUejGTe8l7hIJjX76f0a1WG255gpnOSWA+SD4CiQRWk5cZ2zWLyPjRosa5ch/Rre2hv4uxiUEAgHG4GDSqRpqgX0eAB1+o0qvG7QS7A8dsLW6vd+bmupnz/vSM2PpqNcy8kpXPUVNum5bu4HnO//ADGgN3dYvSp8K5ZbkzRdAXUmKa9BjpMyD5wwpmDeHVZB8nmCg/PXuouBrdu7fJTLj3gE106G04YDPs93LzfN4VsukQCUNELA87ID5EUOjBOcDpuaKaYiGMt2gDZOBWkuiY9mr+i5UXh+5dVHO92wY+5VxRvVpbs3jG2hSQw2/aHmcj9LO2xz8mq56L5ZI7K+s5I2XklEgJGzcwxkf8NXgQRi4ec9XQIc9MAk/bWuOVEzRB9cvpbiRIFR425Qrf7PKg5PmNz8+PPb2x1GSUQRyyR87QqxyO87bg+7cU7p0dtH2ggnSVwAr8jA4AyBt7q7isI4eXklkGBjY9Rkn7a0biQrG4dTDxGUozoAObkQ91vEb9ffUlrpQH7j4jGXOw5ds46016iAhUSupeMRty9DjocHxr17TmWQLKwMi4boQdsZx51LoexyG4WdHK7FTgjOfDP208BtUVLURtzpIy5ZSVAABwMf9e6pAPnSf8GdUq8zXtIBUjSzSoACa4czwrkbKTihFup9WHkCfrqJxdHJLr8d2t0YoraIKeU/pZJOforpNQebSla3kjSVyVUsdl9tcc9yZtTSsrVmpm4kuwCP5OSfnJqyxgFgM1StHmisuKdUS7nAL8p5wSyt8M1dI2RUDtKoUjYgE5+iu6DSijxfkYpyytpETVryLT7WW5lJEcYySBmsu1S/OqarLeFeQSYwvsG1XXjbUreLSWt0kd5ZiFAAXlx1ORkms+UnIFDds3+PhcFb7Per1IsIDc30Ua5B5wcjwx1+io3Qmj3DFuC01yeowi/b9lRN0jtj2W+JxHChxgN1+O31VJtZi0r5wu2cGoTty2agjqVA+Nc212kspCHYIfpP+FcZ0B3Sn5tQhJJy3NgfMaVMaHJ2mqofAZA+BpVvi6In2Qr7Pr0+3/byH/8AsaquuXaQXJ3BkxnGatV9/rl1v0mf/mNZ/wAQxH8Ju+RuPE1jFJzY7qJ6jvrFzGEj5DEMHzYnYD66l8VTBZbezT5MSYwKlcHxJ6kbggF+diT7sYobOnrupzXEm6o2APOrT/P/AID6GY4DFYl22Zx8BTlnayXAjSOJ2Yn5SAkinbsAR48KkaVcTWbM8NwICygFyNh/hTb0EUuRqvBlhK0Qk9aBWEcjAR4Lkjx91WW6jSWBoJSCrDeqvwhczfg+bnulncuCXRcDpR4Pk5zV4tRFl3IZa9FtA8Ub2/NyFkaEAbDc5X3ZpTas8jTpA2TFcRp+TKklWVTtnbqakKEUkhFBPUgdaZNnbLEscMaQ4kWTuKB0YMfjXQpRsxpjY1W6jllSSIlkCgjAwrMoxv8A7xrq61eW3uFtm5DLgjuoSGbu4HszzdTXS20b3V3K7h0uAilQehXPj5716NOtAwJUt3GUhmznmIJJzvnujencfoWx+3u3nvLu0eOTljcASDAABUHHn41ClAtNTAw8qO5ATnyfkA9Sf6J+NTIbaOG4kuFZ+eQDmBckHwzj5q6dbdWM8qrkb8zeG2PqNJNJjp0eabq9vqkRktllCADDOhUH3efSg0OtepTxzXMUwSTtY2IJYOyvjIGdsAHNGYLS0tnLwQJGcAd0Y2ry0gWC37KTkYmR36bd5iftpqUVehNMh3vEAW1uGtgQUiyGI3ByR09mPpqXa61bXgcwCRgu3MUIB93wpNbQc0gKJ2bxiPkCjAAJP213BFaWwIhiRMnJ5VAyaUnGqSGlK9lP1SOI30815Mpt4z3Y8fKPjnzNVSZ47p5JGiZYC35KNj3QPPFWG+ngfWrieMl5WclU8FHnj7aCaibe1SeSWVZCdzy7AHyrzU/yPRlG4Fd0eNTql6yhVRXAx4/5UWnv1F4kKnPLuSOgoTw0vaXN1K42dzip95yw3nPgDlQke016CR5cuwHrNyLi9MYOydadtLvTotMMM6q0pB2KEnPhQhC8lzNI2/M2c04QFBY1Mo8kawlwGl228PMmrbw3Gy6WrupXtGLgezoPqqkSMXkCZxk4rSbJFjhSJd1VQo+as8jpFQWwhMg9WUjqpDfTUK1hESOY9u1Yt8aIkYiYHblB61B0xW9Tjd9iwzjyzXMbBnQgE1OBB/S/5TSrjRDnWoP/AHf8ppV0YujOfYN1W6jt9RuuZxkzPt5d41ROKLqOe9UxHIx1xipvF1xJbcW6k6OVzMds7H5qrks7XdwrSefQULHUrJ5WqLvw8nq2iRKRgupb40MfMV5JGMHnOVo1FJG9rG0X83yjHsHlQy2gE2qPI2MINqxT22atdDE0Lz3PI20ajJx40oCGt7h8d1QakanKkETlOp6mmNHHbWc4IyGBq71ZPss/oiumJ1C2dido3UE+8H7K07ArH/RjKbfiuaFjtLbsB7wwP2Gtd5q3Mmc3BYW0vKSGCHBHuoGbm7iltHlL9mYD/KgMgKxQ5PkRj7aP9QRnrUZLW6QcvrrMB0BRfurWEkiJIGcPTyXIvBLJE0bXDd0ru+w3G/Q9enjT92gjkm7ONQA0AAAx+nv9FTYbadLntJOxcH9ILhh9FOtYxyPKZCWEroxHTHLjH1VTkuViSdDEF/BHcvaiEpIpAYIuQM9DXmtFxYZSVk5pI0wMb5dR4j21JjtYeaRwDlnJJ5iDmleWy3caozFVWRX28eUg4+iotcrRVOgddandWMvI8TzZfq2BlO6Mgjxy1Ox6tnuPEzuSuOQbEMSBjJ/ompD25u7lWlhxHGpGGIPMSQfA/wBGn49OtkcOsChgcggfCqbjW0JJkKz1IX10yQozRCNTkD5LEnYn3AUSlKWdnPdy/IgjaQ+4DNeWel21nLJJbq0faEFlDHlJAx08NhQ/jm59T4J1WTOMwFP+IhftqJU+io37KLFqGi31l661yIWYZlxIFY+w+NVDX+Iobp/VdOt0itxszcveeq+/MOgOa8A5QWPh0rCOJJ2byzNqghoN/JZXyrJJiJ272eg9tWDUXju5WWCVXAjIJUgnzP1VTs4YE0VsbsWtwOYDlZSD7M10ro5JLZy1tJDDGzoV7QcwyKYlb8mdugq56qkupcKW112UYNsiF2BwSMY6fOKo13OgVkByazUuRpVEexCtqEHPnl7QZx5Zq/WuqWjShRIBlh199UGx/wBbUk460R5irkg5HnUzjZUXRoN1KZuSIPgMcnB8BXKOHUcnngAVVdM1SQ3AjfBxGQCT7Rj7astlIqPkjNczjRqnYd0SLl1GFj8o83/KaVP6Th76Fh7fqNKtsXRM+zIeO5GHGuqAMcdt9goAJXU5DEGjvHn57ap/632Cq/WxkgpDPrcVl28RuVtsE84U8uM4Jz79qZXVdSU5W4lBJxt4mn21W2mjtTcWsjyWsIhCrLyo6gk77Z8dx41NTi+WO4My2MQLSJKy8xx2igDmHkSAf+I+ylSKtgqS+1GfZ5JXyM7jwr2C/wBSgQiCWVVIzsKI23Fktr6oVtI2NquF52yG2A329n+VNw8TPCRy2x7qhRmU+E3a+XntRSED0vL9XEkcsofOQybHPsNE0434ohXkGt3eBthnz9ddx8WtHMZ/UY+1ZcEhsKPybx91cYGz58dx7TQKeXtp3kwRzsTgnNMC62vpM4qtkQG4jn2H87ECT8MUTtPS1rgx29pZyZPgrKcfGqVE+Ik2B7optdhnyFArNPT0vOAO00dT5lZ8f/GpSel6xxmTS51P9GQGspDZr1thSHZqUPpcsVJD6XPyZyGDqT8P8alL6WtFPyrK9Hn3UP8A8qyEthaQORQI2ZPSzw6Fy0N6PZ2a/wD7VPtfSbwrPjnvngJ8JIW2+ANYSx7orljvQM+j7bjHhu5wIdasznwaUKfpxVb9LmoqOCkjtpFlW6uEBKHIKgFuo9oFYiSeVqmwOTAikkgeFAWRg55Qc0gGlydyq7k0/cKgQNgA5xXR2tzj9XpQIagt3uJ0iiGXY7Dzomuk3RKGSMxjzNRdNWQ6hAYx3g4NWm8uFh0vtJGUkBlUZz1qosiRG1PW4LC0jsXhZw8PK+Duu2BVKZuZifM0fDTzOZ3tw7PsrP0H2UDuozHOynGc+BrOKo0bOYh3s5xUxSyKxbfJ+FK1AkswoAyrHfz2FNTQsjZGSD5VVgSLRJJpgI92J23q0adqqLGqTKVIHXrmqxFmJVK90iiKMQ6hgR3dzScVLsFKjReG7yKfUYVSRTnm2z/RNKgPBr/6T2gYAnv4P/salSjHjofKyl8efntqn/rfYKr9fSU/D+iXU7T3Oj2E0rnLSSWyMzH2kjem/wAV+Hv2Dpv7pH91UI+caVfR34r8PfsHTf3SP7qX4r8PfsHTf3SP7qYHzjSr6O/Ffh79g6b+6R/dS/Ffh79g6b+6R/dQB840vGvo78V+Hv2Dpv7pH91L8V+Hv2Dpv7pH91AGDR/zSf7opNGVG1b2OHNCGw0XT/3VPur38XdD/Y1h+6p91IRgQ610/gK3r8XNC/Yun/uqfdS/FzQv2Lp/7qn3UDMCJ2xSBxW+/i3oP7E0/wDdU+6l+LmhfsXT/wB1T7qAMCboK5brW/8A4t6F+xNP/dU+6l+LehfsTT/3VPuoA+f+UnOKlY7NFAOcit2/FzQv2Lp/7qn3V7+Luhj/AOzWH7qn3UAYNK47HLDIzTlq6yKEAJzW6tw7obDDaNp5HkbVPurxeHNCQ5XRdPU+YtUH2UAZVw/ZK+oBiuyKTXvEEX5ZLdJBhBsnKc/HpWtx6VpsOey0+1TPXlhUfZXj6Ppcjc0mm2jt5tApP1VP+wVoxprlzDHD0CDGAetRnhhcnKKPmra/wFo/7Jsv3dPupfgHRv2TY/u6fdVIDEDF2QAjUctelT1OB7K278A6N+ybH93T7q8/AGi/six/dk+6ihGHsMEcx2JH10QmUHdTup+itgPD+iHro9h+7J91e/gHRv2TY/uyfdQIzjgp88V2Sjp3/n7jUq0uDSdNtZVlt9OtYZF+S8cKqR4dQKVBS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5348472" y="1853248"/>
            <a:ext cx="6635710" cy="3416320"/>
          </a:xfrm>
          <a:prstGeom prst="rect">
            <a:avLst/>
          </a:prstGeom>
          <a:noFill/>
        </p:spPr>
        <p:txBody>
          <a:bodyPr wrap="square" rtlCol="0">
            <a:spAutoFit/>
          </a:bodyPr>
          <a:lstStyle/>
          <a:p>
            <a:r>
              <a:rPr lang="en-US" dirty="0" smtClean="0"/>
              <a:t>Latest </a:t>
            </a:r>
            <a:r>
              <a:rPr lang="en-US" dirty="0"/>
              <a:t>book, </a:t>
            </a:r>
            <a:r>
              <a:rPr lang="en-US" i="1" dirty="0">
                <a:hlinkClick r:id="rId3"/>
              </a:rPr>
              <a:t>Democracy Prevention: The Politics of the U.S.-Egyptian Alliance</a:t>
            </a:r>
            <a:r>
              <a:rPr lang="en-US" dirty="0"/>
              <a:t> looks at why, since 1973, the United States has helped reproduce authoritarianism in Egypt. Information on </a:t>
            </a:r>
            <a:r>
              <a:rPr lang="en-US" dirty="0" smtClean="0"/>
              <a:t>his </a:t>
            </a:r>
            <a:r>
              <a:rPr lang="en-US" dirty="0"/>
              <a:t>other publications can be found </a:t>
            </a:r>
            <a:r>
              <a:rPr lang="en-US" dirty="0">
                <a:hlinkClick r:id="rId4"/>
              </a:rPr>
              <a:t>here</a:t>
            </a:r>
            <a:r>
              <a:rPr lang="en-US" dirty="0"/>
              <a:t>. The focus of </a:t>
            </a:r>
            <a:r>
              <a:rPr lang="en-US" dirty="0" smtClean="0"/>
              <a:t>his current </a:t>
            </a:r>
            <a:r>
              <a:rPr lang="en-US" dirty="0" smtClean="0">
                <a:hlinkClick r:id="rId5"/>
              </a:rPr>
              <a:t>research</a:t>
            </a:r>
            <a:r>
              <a:rPr lang="en-US" dirty="0"/>
              <a:t> is violence during political transitions and U.S.-Egyptian relations.</a:t>
            </a:r>
          </a:p>
          <a:p>
            <a:r>
              <a:rPr lang="en-US" dirty="0" smtClean="0"/>
              <a:t>Has discussed</a:t>
            </a:r>
            <a:r>
              <a:rPr lang="en-US" dirty="0"/>
              <a:t> </a:t>
            </a:r>
            <a:r>
              <a:rPr lang="en-US" i="1" dirty="0"/>
              <a:t>Democracy Prevention</a:t>
            </a:r>
            <a:r>
              <a:rPr lang="en-US" dirty="0"/>
              <a:t> in interviews for </a:t>
            </a:r>
            <a:r>
              <a:rPr lang="en-US" dirty="0" err="1">
                <a:hlinkClick r:id="rId6"/>
              </a:rPr>
              <a:t>Jadaliyya</a:t>
            </a:r>
            <a:r>
              <a:rPr lang="en-US" dirty="0"/>
              <a:t>, </a:t>
            </a:r>
            <a:r>
              <a:rPr lang="en-US" dirty="0">
                <a:hlinkClick r:id="rId7"/>
              </a:rPr>
              <a:t>the Project on Middle East Political Science</a:t>
            </a:r>
            <a:r>
              <a:rPr lang="en-US" dirty="0"/>
              <a:t> (POMEPS), </a:t>
            </a:r>
            <a:r>
              <a:rPr lang="en-US" dirty="0" err="1"/>
              <a:t>the</a:t>
            </a:r>
            <a:r>
              <a:rPr lang="en-US" dirty="0" err="1">
                <a:hlinkClick r:id="rId8"/>
              </a:rPr>
              <a:t>Northeast</a:t>
            </a:r>
            <a:r>
              <a:rPr lang="en-US" dirty="0">
                <a:hlinkClick r:id="rId8"/>
              </a:rPr>
              <a:t> Ohio Consortium for Middle East Studies</a:t>
            </a:r>
            <a:r>
              <a:rPr lang="en-US" dirty="0"/>
              <a:t> (NOCMES), and the </a:t>
            </a:r>
            <a:r>
              <a:rPr lang="en-US" dirty="0">
                <a:hlinkClick r:id="rId9"/>
              </a:rPr>
              <a:t>New Books in Middle Eastern Studies</a:t>
            </a:r>
            <a:r>
              <a:rPr lang="en-US" dirty="0"/>
              <a:t> podcast. The book has been reviewed by </a:t>
            </a:r>
            <a:r>
              <a:rPr lang="en-US" dirty="0">
                <a:hlinkClick r:id="rId10"/>
              </a:rPr>
              <a:t>Middle East Report</a:t>
            </a:r>
            <a:r>
              <a:rPr lang="en-US" dirty="0"/>
              <a:t> and the </a:t>
            </a:r>
            <a:r>
              <a:rPr lang="en-US" dirty="0">
                <a:hlinkClick r:id="rId11"/>
              </a:rPr>
              <a:t>New Left Project</a:t>
            </a:r>
            <a:r>
              <a:rPr lang="en-US" dirty="0"/>
              <a:t>.</a:t>
            </a:r>
          </a:p>
        </p:txBody>
      </p:sp>
    </p:spTree>
    <p:extLst>
      <p:ext uri="{BB962C8B-B14F-4D97-AF65-F5344CB8AC3E}">
        <p14:creationId xmlns:p14="http://schemas.microsoft.com/office/powerpoint/2010/main" val="3485342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i.ytimg.com/vi/6dEOVVdtfBw/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39" y="625907"/>
            <a:ext cx="4572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9539" y="4391891"/>
            <a:ext cx="4942897" cy="1754326"/>
          </a:xfrm>
          <a:prstGeom prst="rect">
            <a:avLst/>
          </a:prstGeom>
          <a:noFill/>
        </p:spPr>
        <p:txBody>
          <a:bodyPr wrap="square" rtlCol="0">
            <a:spAutoFit/>
          </a:bodyPr>
          <a:lstStyle/>
          <a:p>
            <a:r>
              <a:rPr lang="en-US" dirty="0"/>
              <a:t>Amy Hawthorne</a:t>
            </a:r>
          </a:p>
          <a:p>
            <a:r>
              <a:rPr lang="en-US" dirty="0"/>
              <a:t>Resident Senior Fellow, </a:t>
            </a:r>
            <a:r>
              <a:rPr lang="en-US" dirty="0" err="1"/>
              <a:t>Rafik</a:t>
            </a:r>
            <a:r>
              <a:rPr lang="en-US" dirty="0"/>
              <a:t> Hariri Center for the Middle </a:t>
            </a:r>
            <a:r>
              <a:rPr lang="en-US" dirty="0" smtClean="0"/>
              <a:t>East</a:t>
            </a:r>
          </a:p>
          <a:p>
            <a:r>
              <a:rPr lang="en-US" b="1" dirty="0" smtClean="0"/>
              <a:t>Focus: </a:t>
            </a:r>
            <a:r>
              <a:rPr lang="en-US" dirty="0" smtClean="0"/>
              <a:t>Arab </a:t>
            </a:r>
            <a:r>
              <a:rPr lang="en-US" dirty="0"/>
              <a:t>transitions, Democracy and human rights, US policy in the </a:t>
            </a:r>
            <a:r>
              <a:rPr lang="en-US" dirty="0" smtClean="0"/>
              <a:t>Middle</a:t>
            </a:r>
          </a:p>
          <a:p>
            <a:r>
              <a:rPr lang="en-US" dirty="0" smtClean="0"/>
              <a:t>Special expertise: Egypt</a:t>
            </a:r>
            <a:endParaRPr lang="en-US" dirty="0"/>
          </a:p>
        </p:txBody>
      </p:sp>
      <p:sp>
        <p:nvSpPr>
          <p:cNvPr id="4" name="TextBox 3"/>
          <p:cNvSpPr txBox="1"/>
          <p:nvPr/>
        </p:nvSpPr>
        <p:spPr>
          <a:xfrm>
            <a:off x="5153891" y="803564"/>
            <a:ext cx="6747164" cy="7294305"/>
          </a:xfrm>
          <a:prstGeom prst="rect">
            <a:avLst/>
          </a:prstGeom>
          <a:noFill/>
        </p:spPr>
        <p:txBody>
          <a:bodyPr wrap="square" rtlCol="0">
            <a:spAutoFit/>
          </a:bodyPr>
          <a:lstStyle/>
          <a:p>
            <a:r>
              <a:rPr lang="en-US" dirty="0">
                <a:hlinkClick r:id="rId3"/>
              </a:rPr>
              <a:t>http://</a:t>
            </a:r>
            <a:r>
              <a:rPr lang="en-US" dirty="0" smtClean="0">
                <a:hlinkClick r:id="rId3"/>
              </a:rPr>
              <a:t>www.atlanticcouncil.org/news/in-the-news/hawthorne-on-effect-of-isis-on-us-egypt-relations</a:t>
            </a:r>
            <a:endParaRPr lang="en-US" dirty="0" smtClean="0"/>
          </a:p>
          <a:p>
            <a:endParaRPr lang="en-US" dirty="0" smtClean="0"/>
          </a:p>
          <a:p>
            <a:r>
              <a:rPr lang="en-US" dirty="0">
                <a:hlinkClick r:id="rId4"/>
              </a:rPr>
              <a:t>http://</a:t>
            </a:r>
            <a:r>
              <a:rPr lang="en-US" dirty="0" smtClean="0">
                <a:hlinkClick r:id="rId4"/>
              </a:rPr>
              <a:t>www.atlanticcouncil.org/blogs/menasource/everything-you-need-to-know-about-the-us-egypt-aid-relationship</a:t>
            </a:r>
            <a:endParaRPr lang="en-US" dirty="0" smtClean="0"/>
          </a:p>
          <a:p>
            <a:endParaRPr lang="en-US" dirty="0"/>
          </a:p>
          <a:p>
            <a:r>
              <a:rPr lang="en-US" dirty="0">
                <a:hlinkClick r:id="rId5"/>
              </a:rPr>
              <a:t>http://</a:t>
            </a:r>
            <a:r>
              <a:rPr lang="en-US" dirty="0" smtClean="0">
                <a:hlinkClick r:id="rId5"/>
              </a:rPr>
              <a:t>www.atlanticcouncil.org/blogs/egyptsource/top-news-egypt-minister-warns-of-lethal-force-ahead-of-november-28-protests</a:t>
            </a:r>
            <a:endParaRPr lang="en-US" dirty="0" smtClean="0"/>
          </a:p>
          <a:p>
            <a:endParaRPr lang="en-US" dirty="0"/>
          </a:p>
          <a:p>
            <a:r>
              <a:rPr lang="en-US" dirty="0">
                <a:hlinkClick r:id="rId6"/>
              </a:rPr>
              <a:t>http://</a:t>
            </a:r>
            <a:r>
              <a:rPr lang="en-US" dirty="0" smtClean="0">
                <a:hlinkClick r:id="rId6"/>
              </a:rPr>
              <a:t>www.atlanticcouncil.org/blogs/egyptsource/where-is-egypt-s-maspero-youth-union-now</a:t>
            </a:r>
            <a:endParaRPr lang="en-US" dirty="0" smtClean="0"/>
          </a:p>
          <a:p>
            <a:endParaRPr lang="en-US" dirty="0"/>
          </a:p>
          <a:p>
            <a:r>
              <a:rPr lang="en-US" dirty="0">
                <a:hlinkClick r:id="rId7"/>
              </a:rPr>
              <a:t>http://</a:t>
            </a:r>
            <a:r>
              <a:rPr lang="en-US" dirty="0" smtClean="0">
                <a:hlinkClick r:id="rId7"/>
              </a:rPr>
              <a:t>www.atlanticcouncil.org/blogs/egyptsource/it-s-time-the-egyptian-government-made-peace-with-human-rights</a:t>
            </a:r>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68617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363" y="2554432"/>
            <a:ext cx="6096000" cy="7848302"/>
          </a:xfrm>
          <a:prstGeom prst="rect">
            <a:avLst/>
          </a:prstGeom>
        </p:spPr>
        <p:txBody>
          <a:bodyPr>
            <a:spAutoFit/>
          </a:bodyPr>
          <a:lstStyle/>
          <a:p>
            <a:r>
              <a:rPr lang="en-US" b="1" i="1" dirty="0" smtClean="0"/>
              <a:t>Amr </a:t>
            </a:r>
            <a:r>
              <a:rPr lang="en-US" b="1" i="1" dirty="0" err="1" smtClean="0"/>
              <a:t>Hamzawy</a:t>
            </a:r>
            <a:endParaRPr lang="en-US" b="1" i="1" dirty="0" smtClean="0"/>
          </a:p>
          <a:p>
            <a:r>
              <a:rPr lang="en-US" i="1" dirty="0" smtClean="0"/>
              <a:t>Joined the Department of Public Policy and Administration at the American University in Cairo in 2011</a:t>
            </a:r>
          </a:p>
          <a:p>
            <a:r>
              <a:rPr lang="en-US" i="1" dirty="0" smtClean="0"/>
              <a:t>Former member of parliament, former member of the National Salvation Front, and founder of the Freedom Egypt Party.</a:t>
            </a:r>
          </a:p>
          <a:p>
            <a:endParaRPr lang="en-US" i="1" dirty="0"/>
          </a:p>
          <a:p>
            <a:r>
              <a:rPr lang="en-US" i="1" dirty="0">
                <a:hlinkClick r:id="rId2"/>
              </a:rPr>
              <a:t>http://</a:t>
            </a:r>
            <a:r>
              <a:rPr lang="en-US" i="1" dirty="0" smtClean="0">
                <a:hlinkClick r:id="rId2"/>
              </a:rPr>
              <a:t>carnegie-mec.org/2011/02/25/what-egypt-must-do-during-transition/b3cc</a:t>
            </a:r>
            <a:endParaRPr lang="en-US" i="1" dirty="0" smtClean="0"/>
          </a:p>
          <a:p>
            <a:endParaRPr lang="en-US" i="1" dirty="0"/>
          </a:p>
          <a:p>
            <a:r>
              <a:rPr lang="en-US" i="1" dirty="0">
                <a:hlinkClick r:id="rId3"/>
              </a:rPr>
              <a:t>http://</a:t>
            </a:r>
            <a:r>
              <a:rPr lang="en-US" i="1" dirty="0" smtClean="0">
                <a:hlinkClick r:id="rId3"/>
              </a:rPr>
              <a:t>carnegie-mec.org/2011/02/01/egypt-at-crucial-moment-road-map-toward-democracy/b3ch</a:t>
            </a:r>
            <a:endParaRPr lang="en-US" i="1" dirty="0" smtClean="0"/>
          </a:p>
          <a:p>
            <a:endParaRPr lang="en-US" i="1" dirty="0"/>
          </a:p>
          <a:p>
            <a:endParaRPr lang="en-US" i="1" dirty="0" smtClean="0"/>
          </a:p>
          <a:p>
            <a:endParaRPr lang="en-US" i="1" dirty="0"/>
          </a:p>
          <a:p>
            <a:endParaRPr lang="en-US" i="1" dirty="0" smtClean="0"/>
          </a:p>
          <a:p>
            <a:endParaRPr lang="en-US" i="1" dirty="0" smtClean="0"/>
          </a:p>
          <a:p>
            <a:endParaRPr lang="en-US" i="1" dirty="0" smtClean="0"/>
          </a:p>
          <a:p>
            <a:endParaRPr lang="en-US" i="1" dirty="0" smtClean="0"/>
          </a:p>
          <a:p>
            <a:endParaRPr lang="en-US" i="1" dirty="0" smtClean="0"/>
          </a:p>
          <a:p>
            <a:endParaRPr lang="en-US" i="1" dirty="0" smtClean="0"/>
          </a:p>
          <a:p>
            <a:endParaRPr lang="en-US" i="1" dirty="0" smtClean="0"/>
          </a:p>
          <a:p>
            <a:endParaRPr lang="en-US" i="1" dirty="0" smtClean="0"/>
          </a:p>
          <a:p>
            <a:endParaRPr lang="en-US" i="1" dirty="0" smtClean="0"/>
          </a:p>
          <a:p>
            <a:endParaRPr lang="en-US" i="1" dirty="0" smtClean="0"/>
          </a:p>
          <a:p>
            <a:endParaRPr lang="en-US" i="1" dirty="0" smtClean="0"/>
          </a:p>
          <a:p>
            <a:r>
              <a:rPr lang="en-US" i="1" dirty="0" smtClean="0"/>
              <a:t> </a:t>
            </a:r>
            <a:endParaRPr lang="en-US" dirty="0"/>
          </a:p>
        </p:txBody>
      </p:sp>
      <p:pic>
        <p:nvPicPr>
          <p:cNvPr id="7170" name="Picture 2" descr="http://www.linkegypt.com/Data/Portfolios/Images/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012" y="173182"/>
            <a:ext cx="6000750" cy="2381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345381" y="346364"/>
            <a:ext cx="5486401" cy="5355312"/>
          </a:xfrm>
          <a:prstGeom prst="rect">
            <a:avLst/>
          </a:prstGeom>
          <a:noFill/>
        </p:spPr>
        <p:txBody>
          <a:bodyPr wrap="square" rtlCol="0">
            <a:spAutoFit/>
          </a:bodyPr>
          <a:lstStyle/>
          <a:p>
            <a:r>
              <a:rPr lang="en-US" dirty="0" smtClean="0"/>
              <a:t>Was </a:t>
            </a:r>
            <a:r>
              <a:rPr lang="en-US" dirty="0"/>
              <a:t>a research director and senior associate at the Carnegie Middle East Center in </a:t>
            </a:r>
            <a:r>
              <a:rPr lang="en-US" dirty="0" smtClean="0"/>
              <a:t>Beirut</a:t>
            </a:r>
          </a:p>
          <a:p>
            <a:r>
              <a:rPr lang="en-US" dirty="0" smtClean="0"/>
              <a:t>Focus: changing </a:t>
            </a:r>
            <a:r>
              <a:rPr lang="en-US" dirty="0"/>
              <a:t>dynamics of political participation in the Arab world and the role of Islamist movements in Arab politics. </a:t>
            </a:r>
            <a:endParaRPr lang="en-US" dirty="0" smtClean="0"/>
          </a:p>
          <a:p>
            <a:r>
              <a:rPr lang="en-US" dirty="0" smtClean="0"/>
              <a:t>Co-author</a:t>
            </a:r>
            <a:r>
              <a:rPr lang="en-US" dirty="0"/>
              <a:t>, with Nathan J. Brown, of </a:t>
            </a:r>
            <a:r>
              <a:rPr lang="en-US" i="1" dirty="0"/>
              <a:t>Between Religion and </a:t>
            </a:r>
            <a:r>
              <a:rPr lang="en-US" i="1" dirty="0" smtClean="0"/>
              <a:t>Politics (</a:t>
            </a:r>
            <a:r>
              <a:rPr lang="en-US" dirty="0" smtClean="0"/>
              <a:t>2010), </a:t>
            </a:r>
            <a:r>
              <a:rPr lang="en-US" dirty="0"/>
              <a:t>and </a:t>
            </a:r>
            <a:r>
              <a:rPr lang="en-US" dirty="0" smtClean="0"/>
              <a:t>author </a:t>
            </a:r>
            <a:r>
              <a:rPr lang="en-US" dirty="0"/>
              <a:t>of </a:t>
            </a:r>
            <a:r>
              <a:rPr lang="en-US" i="1" dirty="0"/>
              <a:t>The Arab Future–Contemporary Debates on Democracy, Political Islam, and Resistance</a:t>
            </a:r>
            <a:r>
              <a:rPr lang="en-US" dirty="0"/>
              <a:t>, </a:t>
            </a:r>
            <a:r>
              <a:rPr lang="en-US" dirty="0" smtClean="0"/>
              <a:t>(2010 in </a:t>
            </a:r>
            <a:r>
              <a:rPr lang="en-US" dirty="0"/>
              <a:t>Arabic). </a:t>
            </a:r>
            <a:endParaRPr lang="en-US" dirty="0" smtClean="0"/>
          </a:p>
          <a:p>
            <a:r>
              <a:rPr lang="en-US" dirty="0" smtClean="0"/>
              <a:t>The Middle </a:t>
            </a:r>
            <a:r>
              <a:rPr lang="en-US" dirty="0"/>
              <a:t>East Advisory Council of Human Rights Watch, and the boards of Crisis International and the Arab Council for Social Science. </a:t>
            </a:r>
            <a:endParaRPr lang="en-US" dirty="0" smtClean="0"/>
          </a:p>
          <a:p>
            <a:r>
              <a:rPr lang="en-US" dirty="0" smtClean="0"/>
              <a:t>Contributes </a:t>
            </a:r>
            <a:r>
              <a:rPr lang="en-US" dirty="0"/>
              <a:t>articles in Arabic and English to various academic journals and writes a bi-monthly op-ed for the leading Arab daily </a:t>
            </a:r>
            <a:r>
              <a:rPr lang="en-US" i="1" dirty="0"/>
              <a:t>al-Hayat</a:t>
            </a:r>
            <a:r>
              <a:rPr lang="en-US" dirty="0" smtClean="0"/>
              <a:t>.</a:t>
            </a:r>
          </a:p>
          <a:p>
            <a:endParaRPr lang="en-US" dirty="0"/>
          </a:p>
        </p:txBody>
      </p:sp>
    </p:spTree>
    <p:extLst>
      <p:ext uri="{BB962C8B-B14F-4D97-AF65-F5344CB8AC3E}">
        <p14:creationId xmlns:p14="http://schemas.microsoft.com/office/powerpoint/2010/main" val="3348933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news.rice.edu/wp-content/uploads/2014/04/0428_SHAD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084" y="899102"/>
            <a:ext cx="3333750" cy="1485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8084" y="2549237"/>
            <a:ext cx="3114098" cy="3139321"/>
          </a:xfrm>
          <a:prstGeom prst="rect">
            <a:avLst/>
          </a:prstGeom>
          <a:noFill/>
        </p:spPr>
        <p:txBody>
          <a:bodyPr wrap="square" rtlCol="0">
            <a:spAutoFit/>
          </a:bodyPr>
          <a:lstStyle/>
          <a:p>
            <a:r>
              <a:rPr lang="en-US" dirty="0" err="1"/>
              <a:t>Shadi</a:t>
            </a:r>
            <a:r>
              <a:rPr lang="en-US" dirty="0"/>
              <a:t> </a:t>
            </a:r>
            <a:r>
              <a:rPr lang="en-US" dirty="0" smtClean="0"/>
              <a:t>Hamid</a:t>
            </a:r>
          </a:p>
          <a:p>
            <a:r>
              <a:rPr lang="en-US" dirty="0" smtClean="0"/>
              <a:t>Fellow </a:t>
            </a:r>
            <a:r>
              <a:rPr lang="en-US" dirty="0"/>
              <a:t>with the </a:t>
            </a:r>
            <a:r>
              <a:rPr lang="en-US" dirty="0">
                <a:hlinkClick r:id="rId3"/>
              </a:rPr>
              <a:t>Project on U.S. Relations with the Islamic World</a:t>
            </a:r>
            <a:r>
              <a:rPr lang="en-US" dirty="0"/>
              <a:t> in the </a:t>
            </a:r>
            <a:r>
              <a:rPr lang="en-US" dirty="0">
                <a:hlinkClick r:id="rId4"/>
              </a:rPr>
              <a:t>Center for Middle East Policy</a:t>
            </a:r>
            <a:r>
              <a:rPr lang="en-US" dirty="0"/>
              <a:t>, </a:t>
            </a:r>
            <a:endParaRPr lang="en-US" dirty="0" smtClean="0"/>
          </a:p>
          <a:p>
            <a:r>
              <a:rPr lang="en-US" dirty="0" smtClean="0"/>
              <a:t>author </a:t>
            </a:r>
            <a:r>
              <a:rPr lang="en-US" dirty="0"/>
              <a:t>of </a:t>
            </a:r>
            <a:r>
              <a:rPr lang="en-US" i="1" dirty="0">
                <a:hlinkClick r:id="rId5"/>
              </a:rPr>
              <a:t>Temptations of Power: Islamists and Illiberal Democracy in a New Middle East</a:t>
            </a:r>
            <a:r>
              <a:rPr lang="en-US" dirty="0"/>
              <a:t> (Oxford University Press, 2014). </a:t>
            </a:r>
            <a:endParaRPr lang="en-US" dirty="0"/>
          </a:p>
        </p:txBody>
      </p:sp>
      <p:sp>
        <p:nvSpPr>
          <p:cNvPr id="3" name="TextBox 2"/>
          <p:cNvSpPr txBox="1"/>
          <p:nvPr/>
        </p:nvSpPr>
        <p:spPr>
          <a:xfrm>
            <a:off x="3821834" y="3657233"/>
            <a:ext cx="6151418" cy="2031325"/>
          </a:xfrm>
          <a:prstGeom prst="rect">
            <a:avLst/>
          </a:prstGeom>
          <a:noFill/>
        </p:spPr>
        <p:txBody>
          <a:bodyPr wrap="square" rtlCol="0">
            <a:spAutoFit/>
          </a:bodyPr>
          <a:lstStyle/>
          <a:p>
            <a:r>
              <a:rPr lang="en-US" dirty="0"/>
              <a:t>Prior to joining Brookings, Hamid was director of research at the Project on Middle East Democracy (POMED) and a Hewlett Fellow at Stanford University's Center on Democracy, Development, and the Rule of Law. Hamid is currently vice chair of POMED, a member of the World Bank’s MENA Advisory Panel and a contributing writer for </a:t>
            </a:r>
            <a:r>
              <a:rPr lang="en-US" i="1" dirty="0"/>
              <a:t>The Atlantic</a:t>
            </a:r>
            <a:r>
              <a:rPr lang="en-US" dirty="0"/>
              <a:t>.</a:t>
            </a:r>
            <a:endParaRPr lang="en-US" dirty="0"/>
          </a:p>
        </p:txBody>
      </p:sp>
      <p:sp>
        <p:nvSpPr>
          <p:cNvPr id="4" name="Rectangle 3"/>
          <p:cNvSpPr/>
          <p:nvPr/>
        </p:nvSpPr>
        <p:spPr>
          <a:xfrm>
            <a:off x="4269561" y="1110734"/>
            <a:ext cx="4955203" cy="369332"/>
          </a:xfrm>
          <a:prstGeom prst="rect">
            <a:avLst/>
          </a:prstGeom>
        </p:spPr>
        <p:txBody>
          <a:bodyPr wrap="none">
            <a:spAutoFit/>
          </a:bodyPr>
          <a:lstStyle/>
          <a:p>
            <a:r>
              <a:rPr lang="en-US" dirty="0">
                <a:hlinkClick r:id="rId6"/>
              </a:rPr>
              <a:t>http://</a:t>
            </a:r>
            <a:r>
              <a:rPr lang="en-US" dirty="0" smtClean="0">
                <a:hlinkClick r:id="rId6"/>
              </a:rPr>
              <a:t>www.brookings.edu/experts/hamids</a:t>
            </a:r>
            <a:endParaRPr lang="en-US" dirty="0"/>
          </a:p>
        </p:txBody>
      </p:sp>
    </p:spTree>
    <p:extLst>
      <p:ext uri="{BB962C8B-B14F-4D97-AF65-F5344CB8AC3E}">
        <p14:creationId xmlns:p14="http://schemas.microsoft.com/office/powerpoint/2010/main" val="3594949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Waves of democracy</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term, “waves of democratization,” popularized by Huntington (1991), can be conceptualized in at least three ways: as rises in the global level of democracy, as periods of positive net transitions to democracy, and as linked sets of transitions to democracy. Each of these approaches to the concept carries distinct theoretical implications and generates somewhat different historical </a:t>
            </a:r>
            <a:r>
              <a:rPr lang="en-US" dirty="0" smtClean="0"/>
              <a:t>patterns”.</a:t>
            </a:r>
          </a:p>
          <a:p>
            <a:r>
              <a:rPr lang="en-US" dirty="0" smtClean="0"/>
              <a:t>Charles </a:t>
            </a:r>
            <a:r>
              <a:rPr lang="en-US" dirty="0" err="1" smtClean="0"/>
              <a:t>Kurzman</a:t>
            </a:r>
            <a:r>
              <a:rPr lang="en-US" dirty="0" smtClean="0"/>
              <a:t>, “Waves of democratization”, Studies  in Comparative International Development, Spring 2008, Vol. 33, Issue 1, pp.42-64.</a:t>
            </a:r>
            <a:endParaRPr lang="en-US" dirty="0"/>
          </a:p>
          <a:p>
            <a:endParaRPr lang="en-US" dirty="0"/>
          </a:p>
        </p:txBody>
      </p:sp>
    </p:spTree>
    <p:extLst>
      <p:ext uri="{BB962C8B-B14F-4D97-AF65-F5344CB8AC3E}">
        <p14:creationId xmlns:p14="http://schemas.microsoft.com/office/powerpoint/2010/main" val="3801112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Waves of democratization </a:t>
            </a:r>
            <a:endParaRPr lang="en-US" dirty="0"/>
          </a:p>
        </p:txBody>
      </p:sp>
      <p:sp>
        <p:nvSpPr>
          <p:cNvPr id="3" name="Content Placeholder 2"/>
          <p:cNvSpPr>
            <a:spLocks noGrp="1"/>
          </p:cNvSpPr>
          <p:nvPr>
            <p:ph idx="1"/>
          </p:nvPr>
        </p:nvSpPr>
        <p:spPr/>
        <p:txBody>
          <a:bodyPr>
            <a:normAutofit lnSpcReduction="10000"/>
          </a:bodyPr>
          <a:lstStyle/>
          <a:p>
            <a:r>
              <a:rPr lang="en-US" u="sng" dirty="0" smtClean="0"/>
              <a:t>First </a:t>
            </a:r>
            <a:r>
              <a:rPr lang="en-US" u="sng" dirty="0"/>
              <a:t>wave (1828-1926).</a:t>
            </a:r>
            <a:r>
              <a:rPr lang="en-US" dirty="0"/>
              <a:t>  This wave had its roots in the American and French revolutions.  Two criteria marked this first development: 50% of males were eligible to vote and a responsible executive who had to maintain the support of a majority of voters or of an elected parliament</a:t>
            </a:r>
            <a:r>
              <a:rPr lang="en-US" dirty="0" smtClean="0"/>
              <a:t>.</a:t>
            </a:r>
            <a:r>
              <a:rPr lang="en-US" dirty="0"/>
              <a:t> </a:t>
            </a:r>
          </a:p>
          <a:p>
            <a:r>
              <a:rPr lang="en-US" u="sng" dirty="0"/>
              <a:t>First reverse wave (1922-42).</a:t>
            </a:r>
            <a:r>
              <a:rPr lang="en-US" dirty="0"/>
              <a:t>  This period was characterized by a shift away from democracy toward traditional authoritarian or new ideologically-driven, mass-based totalitarian regimes</a:t>
            </a:r>
            <a:r>
              <a:rPr lang="en-US" dirty="0" smtClean="0"/>
              <a:t>.</a:t>
            </a:r>
            <a:r>
              <a:rPr lang="en-US" dirty="0"/>
              <a:t> </a:t>
            </a:r>
          </a:p>
          <a:p>
            <a:r>
              <a:rPr lang="en-US" u="sng" dirty="0"/>
              <a:t>Second wave (1943-62)</a:t>
            </a:r>
            <a:r>
              <a:rPr lang="en-US" dirty="0"/>
              <a:t>.  Allied occupation post-WWII encouraged democratization in former Axis powers, with exception of Soviet influence in Hungary and Czechoslovakia.  Meanwhile, the beginning of the end of Western colonial rule produced a number of new states with democratic tendencies</a:t>
            </a:r>
            <a:r>
              <a:rPr lang="en-US" dirty="0" smtClean="0"/>
              <a:t>.</a:t>
            </a:r>
          </a:p>
          <a:p>
            <a:endParaRPr lang="en-US" dirty="0"/>
          </a:p>
          <a:p>
            <a:endParaRPr lang="en-US" dirty="0"/>
          </a:p>
        </p:txBody>
      </p:sp>
    </p:spTree>
    <p:extLst>
      <p:ext uri="{BB962C8B-B14F-4D97-AF65-F5344CB8AC3E}">
        <p14:creationId xmlns:p14="http://schemas.microsoft.com/office/powerpoint/2010/main" val="13165551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742</TotalTime>
  <Words>1760</Words>
  <Application>Microsoft Office PowerPoint</Application>
  <PresentationFormat>Widescreen</PresentationFormat>
  <Paragraphs>160</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Century Gothic</vt:lpstr>
      <vt:lpstr>Georgia</vt:lpstr>
      <vt:lpstr>Wingdings 3</vt:lpstr>
      <vt:lpstr>Ion</vt:lpstr>
      <vt:lpstr>Democracy Prevention</vt:lpstr>
      <vt:lpstr>Media</vt:lpstr>
      <vt:lpstr>PowerPoint Presentation</vt:lpstr>
      <vt:lpstr>Jason Brownlee</vt:lpstr>
      <vt:lpstr>PowerPoint Presentation</vt:lpstr>
      <vt:lpstr>PowerPoint Presentation</vt:lpstr>
      <vt:lpstr>PowerPoint Presentation</vt:lpstr>
      <vt:lpstr>Waves of democracy</vt:lpstr>
      <vt:lpstr>Waves of democratization </vt:lpstr>
      <vt:lpstr>The Third Wave</vt:lpstr>
      <vt:lpstr>Brownlee and the argument of democracy prevention</vt:lpstr>
      <vt:lpstr>Obama February 11, 2011 Speech</vt:lpstr>
      <vt:lpstr>Jason Brownlee cont.</vt:lpstr>
      <vt:lpstr>Amy Hawthorne</vt:lpstr>
      <vt:lpstr>Amy Hawthorne cont.</vt:lpstr>
      <vt:lpstr>Amy Hawthorne</vt:lpstr>
      <vt:lpstr>PowerPoint Presentation</vt:lpstr>
      <vt:lpstr>Shibley Telhami</vt:lpstr>
      <vt:lpstr>Shibley Telhami</vt:lpstr>
      <vt:lpstr>Public Opinion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Widén</dc:creator>
  <cp:lastModifiedBy>Anna Widén</cp:lastModifiedBy>
  <cp:revision>24</cp:revision>
  <dcterms:created xsi:type="dcterms:W3CDTF">2014-11-26T08:32:00Z</dcterms:created>
  <dcterms:modified xsi:type="dcterms:W3CDTF">2014-11-26T20:54:09Z</dcterms:modified>
</cp:coreProperties>
</file>