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80" r:id="rId5"/>
    <p:sldId id="261" r:id="rId6"/>
    <p:sldId id="262" r:id="rId7"/>
    <p:sldId id="269" r:id="rId8"/>
    <p:sldId id="268" r:id="rId9"/>
    <p:sldId id="263" r:id="rId10"/>
    <p:sldId id="271" r:id="rId11"/>
    <p:sldId id="264" r:id="rId12"/>
    <p:sldId id="274" r:id="rId13"/>
    <p:sldId id="273" r:id="rId14"/>
    <p:sldId id="275" r:id="rId15"/>
    <p:sldId id="265" r:id="rId16"/>
    <p:sldId id="276" r:id="rId17"/>
    <p:sldId id="266" r:id="rId18"/>
    <p:sldId id="279" r:id="rId19"/>
    <p:sldId id="283" r:id="rId20"/>
    <p:sldId id="278" r:id="rId2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p:cViewPr varScale="1">
        <p:scale>
          <a:sx n="161" d="100"/>
          <a:sy n="161" d="100"/>
        </p:scale>
        <p:origin x="304" y="1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hlík Michal" userId="8e6be772-ddff-47d2-9ac5-52ebb557cafd" providerId="ADAL" clId="{054751A5-0B6C-495B-95C5-7E276D4778C5}"/>
    <pc:docChg chg="undo custSel modSld">
      <pc:chgData name="Stehlík Michal" userId="8e6be772-ddff-47d2-9ac5-52ebb557cafd" providerId="ADAL" clId="{054751A5-0B6C-495B-95C5-7E276D4778C5}" dt="2023-10-26T06:07:02.542" v="3" actId="6549"/>
      <pc:docMkLst>
        <pc:docMk/>
      </pc:docMkLst>
      <pc:sldChg chg="modSp mod">
        <pc:chgData name="Stehlík Michal" userId="8e6be772-ddff-47d2-9ac5-52ebb557cafd" providerId="ADAL" clId="{054751A5-0B6C-495B-95C5-7E276D4778C5}" dt="2023-10-26T06:07:02.542" v="3" actId="6549"/>
        <pc:sldMkLst>
          <pc:docMk/>
          <pc:sldMk cId="3736236374" sldId="256"/>
        </pc:sldMkLst>
        <pc:spChg chg="mod">
          <ac:chgData name="Stehlík Michal" userId="8e6be772-ddff-47d2-9ac5-52ebb557cafd" providerId="ADAL" clId="{054751A5-0B6C-495B-95C5-7E276D4778C5}" dt="2023-10-26T06:07:02.542" v="3" actId="6549"/>
          <ac:spMkLst>
            <pc:docMk/>
            <pc:sldMk cId="3736236374" sldId="256"/>
            <ac:spMk id="2" creationId="{3691E6E2-A7BE-FAFB-D2D6-3F7751DB1C5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B7207C-7B6B-A83C-FE8A-80E51F59FDB6}"/>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05B3F522-36FA-A474-C65F-4F7A972692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A880D215-E37D-8187-0BB1-29AE5C36ECDB}"/>
              </a:ext>
            </a:extLst>
          </p:cNvPr>
          <p:cNvSpPr>
            <a:spLocks noGrp="1"/>
          </p:cNvSpPr>
          <p:nvPr>
            <p:ph type="dt" sz="half" idx="10"/>
          </p:nvPr>
        </p:nvSpPr>
        <p:spPr/>
        <p:txBody>
          <a:bodyPr/>
          <a:lstStyle/>
          <a:p>
            <a:fld id="{1FF9A571-4A7C-499F-888A-3241E3365D71}" type="datetimeFigureOut">
              <a:rPr lang="cs-CZ" smtClean="0"/>
              <a:t>26.10.2023</a:t>
            </a:fld>
            <a:endParaRPr lang="cs-CZ"/>
          </a:p>
        </p:txBody>
      </p:sp>
      <p:sp>
        <p:nvSpPr>
          <p:cNvPr id="5" name="Zástupný symbol pro zápatí 4">
            <a:extLst>
              <a:ext uri="{FF2B5EF4-FFF2-40B4-BE49-F238E27FC236}">
                <a16:creationId xmlns:a16="http://schemas.microsoft.com/office/drawing/2014/main" id="{1AD0D7CA-7B99-D294-6608-91F2F8B6BF8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7B889F1-63B3-69F8-8E18-623185283CAD}"/>
              </a:ext>
            </a:extLst>
          </p:cNvPr>
          <p:cNvSpPr>
            <a:spLocks noGrp="1"/>
          </p:cNvSpPr>
          <p:nvPr>
            <p:ph type="sldNum" sz="quarter" idx="12"/>
          </p:nvPr>
        </p:nvSpPr>
        <p:spPr/>
        <p:txBody>
          <a:bodyPr/>
          <a:lstStyle/>
          <a:p>
            <a:fld id="{124B9B5E-99BE-4469-B69A-B7AF37DA96D2}" type="slidenum">
              <a:rPr lang="cs-CZ" smtClean="0"/>
              <a:t>‹#›</a:t>
            </a:fld>
            <a:endParaRPr lang="cs-CZ"/>
          </a:p>
        </p:txBody>
      </p:sp>
    </p:spTree>
    <p:extLst>
      <p:ext uri="{BB962C8B-B14F-4D97-AF65-F5344CB8AC3E}">
        <p14:creationId xmlns:p14="http://schemas.microsoft.com/office/powerpoint/2010/main" val="4210001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F70627-8005-5294-9D97-E3BCFA9C61BB}"/>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80FC1683-AE58-E506-C8F3-9E903BAF16B5}"/>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59EB7B0-1F9E-462B-0DF4-B01EC2A50927}"/>
              </a:ext>
            </a:extLst>
          </p:cNvPr>
          <p:cNvSpPr>
            <a:spLocks noGrp="1"/>
          </p:cNvSpPr>
          <p:nvPr>
            <p:ph type="dt" sz="half" idx="10"/>
          </p:nvPr>
        </p:nvSpPr>
        <p:spPr/>
        <p:txBody>
          <a:bodyPr/>
          <a:lstStyle/>
          <a:p>
            <a:fld id="{1FF9A571-4A7C-499F-888A-3241E3365D71}" type="datetimeFigureOut">
              <a:rPr lang="cs-CZ" smtClean="0"/>
              <a:t>26.10.2023</a:t>
            </a:fld>
            <a:endParaRPr lang="cs-CZ"/>
          </a:p>
        </p:txBody>
      </p:sp>
      <p:sp>
        <p:nvSpPr>
          <p:cNvPr id="5" name="Zástupný symbol pro zápatí 4">
            <a:extLst>
              <a:ext uri="{FF2B5EF4-FFF2-40B4-BE49-F238E27FC236}">
                <a16:creationId xmlns:a16="http://schemas.microsoft.com/office/drawing/2014/main" id="{0B77BAB0-C6BC-6B3F-0831-5FD334AE036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83AFCFD-F657-4A70-08B1-8EFE5B6F7C78}"/>
              </a:ext>
            </a:extLst>
          </p:cNvPr>
          <p:cNvSpPr>
            <a:spLocks noGrp="1"/>
          </p:cNvSpPr>
          <p:nvPr>
            <p:ph type="sldNum" sz="quarter" idx="12"/>
          </p:nvPr>
        </p:nvSpPr>
        <p:spPr/>
        <p:txBody>
          <a:bodyPr/>
          <a:lstStyle/>
          <a:p>
            <a:fld id="{124B9B5E-99BE-4469-B69A-B7AF37DA96D2}" type="slidenum">
              <a:rPr lang="cs-CZ" smtClean="0"/>
              <a:t>‹#›</a:t>
            </a:fld>
            <a:endParaRPr lang="cs-CZ"/>
          </a:p>
        </p:txBody>
      </p:sp>
    </p:spTree>
    <p:extLst>
      <p:ext uri="{BB962C8B-B14F-4D97-AF65-F5344CB8AC3E}">
        <p14:creationId xmlns:p14="http://schemas.microsoft.com/office/powerpoint/2010/main" val="501423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8E675961-86F9-9DB7-1DCF-7A1D161D9E8C}"/>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79E3E628-9301-89A6-C214-33A225D7F9BE}"/>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D45296D-6BBF-F885-2A49-33ACEBAFA3FC}"/>
              </a:ext>
            </a:extLst>
          </p:cNvPr>
          <p:cNvSpPr>
            <a:spLocks noGrp="1"/>
          </p:cNvSpPr>
          <p:nvPr>
            <p:ph type="dt" sz="half" idx="10"/>
          </p:nvPr>
        </p:nvSpPr>
        <p:spPr/>
        <p:txBody>
          <a:bodyPr/>
          <a:lstStyle/>
          <a:p>
            <a:fld id="{1FF9A571-4A7C-499F-888A-3241E3365D71}" type="datetimeFigureOut">
              <a:rPr lang="cs-CZ" smtClean="0"/>
              <a:t>26.10.2023</a:t>
            </a:fld>
            <a:endParaRPr lang="cs-CZ"/>
          </a:p>
        </p:txBody>
      </p:sp>
      <p:sp>
        <p:nvSpPr>
          <p:cNvPr id="5" name="Zástupný symbol pro zápatí 4">
            <a:extLst>
              <a:ext uri="{FF2B5EF4-FFF2-40B4-BE49-F238E27FC236}">
                <a16:creationId xmlns:a16="http://schemas.microsoft.com/office/drawing/2014/main" id="{041CF8FB-173E-761E-4A6C-A159247CB0F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E3CA3EB-A077-612B-A37D-AA588BD71D6C}"/>
              </a:ext>
            </a:extLst>
          </p:cNvPr>
          <p:cNvSpPr>
            <a:spLocks noGrp="1"/>
          </p:cNvSpPr>
          <p:nvPr>
            <p:ph type="sldNum" sz="quarter" idx="12"/>
          </p:nvPr>
        </p:nvSpPr>
        <p:spPr/>
        <p:txBody>
          <a:bodyPr/>
          <a:lstStyle/>
          <a:p>
            <a:fld id="{124B9B5E-99BE-4469-B69A-B7AF37DA96D2}" type="slidenum">
              <a:rPr lang="cs-CZ" smtClean="0"/>
              <a:t>‹#›</a:t>
            </a:fld>
            <a:endParaRPr lang="cs-CZ"/>
          </a:p>
        </p:txBody>
      </p:sp>
    </p:spTree>
    <p:extLst>
      <p:ext uri="{BB962C8B-B14F-4D97-AF65-F5344CB8AC3E}">
        <p14:creationId xmlns:p14="http://schemas.microsoft.com/office/powerpoint/2010/main" val="1362296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0A0315-35F2-308C-57EF-ED7DAFBDC4A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419B4A81-241C-FB96-6EDF-9D730934D278}"/>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DD589CF-6C38-DC01-7C19-1989C93F6865}"/>
              </a:ext>
            </a:extLst>
          </p:cNvPr>
          <p:cNvSpPr>
            <a:spLocks noGrp="1"/>
          </p:cNvSpPr>
          <p:nvPr>
            <p:ph type="dt" sz="half" idx="10"/>
          </p:nvPr>
        </p:nvSpPr>
        <p:spPr/>
        <p:txBody>
          <a:bodyPr/>
          <a:lstStyle/>
          <a:p>
            <a:fld id="{1FF9A571-4A7C-499F-888A-3241E3365D71}" type="datetimeFigureOut">
              <a:rPr lang="cs-CZ" smtClean="0"/>
              <a:t>26.10.2023</a:t>
            </a:fld>
            <a:endParaRPr lang="cs-CZ"/>
          </a:p>
        </p:txBody>
      </p:sp>
      <p:sp>
        <p:nvSpPr>
          <p:cNvPr id="5" name="Zástupný symbol pro zápatí 4">
            <a:extLst>
              <a:ext uri="{FF2B5EF4-FFF2-40B4-BE49-F238E27FC236}">
                <a16:creationId xmlns:a16="http://schemas.microsoft.com/office/drawing/2014/main" id="{1B759C80-AB97-60AC-F4B3-A480E91D590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5463CD7-A3BF-2EC7-276D-0E2FF5162FBB}"/>
              </a:ext>
            </a:extLst>
          </p:cNvPr>
          <p:cNvSpPr>
            <a:spLocks noGrp="1"/>
          </p:cNvSpPr>
          <p:nvPr>
            <p:ph type="sldNum" sz="quarter" idx="12"/>
          </p:nvPr>
        </p:nvSpPr>
        <p:spPr/>
        <p:txBody>
          <a:bodyPr/>
          <a:lstStyle/>
          <a:p>
            <a:fld id="{124B9B5E-99BE-4469-B69A-B7AF37DA96D2}" type="slidenum">
              <a:rPr lang="cs-CZ" smtClean="0"/>
              <a:t>‹#›</a:t>
            </a:fld>
            <a:endParaRPr lang="cs-CZ"/>
          </a:p>
        </p:txBody>
      </p:sp>
    </p:spTree>
    <p:extLst>
      <p:ext uri="{BB962C8B-B14F-4D97-AF65-F5344CB8AC3E}">
        <p14:creationId xmlns:p14="http://schemas.microsoft.com/office/powerpoint/2010/main" val="1899563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947602-CFB0-EBEC-85EF-E472CB6B95DA}"/>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EF303C9B-D73B-2B67-EED5-6C19DA384A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751F85E0-756D-88F1-5E85-2F1DB5074253}"/>
              </a:ext>
            </a:extLst>
          </p:cNvPr>
          <p:cNvSpPr>
            <a:spLocks noGrp="1"/>
          </p:cNvSpPr>
          <p:nvPr>
            <p:ph type="dt" sz="half" idx="10"/>
          </p:nvPr>
        </p:nvSpPr>
        <p:spPr/>
        <p:txBody>
          <a:bodyPr/>
          <a:lstStyle/>
          <a:p>
            <a:fld id="{1FF9A571-4A7C-499F-888A-3241E3365D71}" type="datetimeFigureOut">
              <a:rPr lang="cs-CZ" smtClean="0"/>
              <a:t>26.10.2023</a:t>
            </a:fld>
            <a:endParaRPr lang="cs-CZ"/>
          </a:p>
        </p:txBody>
      </p:sp>
      <p:sp>
        <p:nvSpPr>
          <p:cNvPr id="5" name="Zástupný symbol pro zápatí 4">
            <a:extLst>
              <a:ext uri="{FF2B5EF4-FFF2-40B4-BE49-F238E27FC236}">
                <a16:creationId xmlns:a16="http://schemas.microsoft.com/office/drawing/2014/main" id="{1F1A67DF-84BF-F7B6-8C4F-02FC643C385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7D4F6E2-7572-FFD5-E8CE-58385F1FD346}"/>
              </a:ext>
            </a:extLst>
          </p:cNvPr>
          <p:cNvSpPr>
            <a:spLocks noGrp="1"/>
          </p:cNvSpPr>
          <p:nvPr>
            <p:ph type="sldNum" sz="quarter" idx="12"/>
          </p:nvPr>
        </p:nvSpPr>
        <p:spPr/>
        <p:txBody>
          <a:bodyPr/>
          <a:lstStyle/>
          <a:p>
            <a:fld id="{124B9B5E-99BE-4469-B69A-B7AF37DA96D2}" type="slidenum">
              <a:rPr lang="cs-CZ" smtClean="0"/>
              <a:t>‹#›</a:t>
            </a:fld>
            <a:endParaRPr lang="cs-CZ"/>
          </a:p>
        </p:txBody>
      </p:sp>
    </p:spTree>
    <p:extLst>
      <p:ext uri="{BB962C8B-B14F-4D97-AF65-F5344CB8AC3E}">
        <p14:creationId xmlns:p14="http://schemas.microsoft.com/office/powerpoint/2010/main" val="851481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A675B9-6530-218E-EDE7-7B4276543EE7}"/>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7F9A1C5-82FF-C09F-BA20-9084643BD757}"/>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567C1553-9B68-4207-2B96-2AD71EB45206}"/>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FA7F86DC-E44D-35A4-8726-ADB975F1F17A}"/>
              </a:ext>
            </a:extLst>
          </p:cNvPr>
          <p:cNvSpPr>
            <a:spLocks noGrp="1"/>
          </p:cNvSpPr>
          <p:nvPr>
            <p:ph type="dt" sz="half" idx="10"/>
          </p:nvPr>
        </p:nvSpPr>
        <p:spPr/>
        <p:txBody>
          <a:bodyPr/>
          <a:lstStyle/>
          <a:p>
            <a:fld id="{1FF9A571-4A7C-499F-888A-3241E3365D71}" type="datetimeFigureOut">
              <a:rPr lang="cs-CZ" smtClean="0"/>
              <a:t>26.10.2023</a:t>
            </a:fld>
            <a:endParaRPr lang="cs-CZ"/>
          </a:p>
        </p:txBody>
      </p:sp>
      <p:sp>
        <p:nvSpPr>
          <p:cNvPr id="6" name="Zástupný symbol pro zápatí 5">
            <a:extLst>
              <a:ext uri="{FF2B5EF4-FFF2-40B4-BE49-F238E27FC236}">
                <a16:creationId xmlns:a16="http://schemas.microsoft.com/office/drawing/2014/main" id="{F42B990D-33AD-94A3-24C7-5010DBC051C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0F4B342-F8C6-AE36-9835-348EA066A28D}"/>
              </a:ext>
            </a:extLst>
          </p:cNvPr>
          <p:cNvSpPr>
            <a:spLocks noGrp="1"/>
          </p:cNvSpPr>
          <p:nvPr>
            <p:ph type="sldNum" sz="quarter" idx="12"/>
          </p:nvPr>
        </p:nvSpPr>
        <p:spPr/>
        <p:txBody>
          <a:bodyPr/>
          <a:lstStyle/>
          <a:p>
            <a:fld id="{124B9B5E-99BE-4469-B69A-B7AF37DA96D2}" type="slidenum">
              <a:rPr lang="cs-CZ" smtClean="0"/>
              <a:t>‹#›</a:t>
            </a:fld>
            <a:endParaRPr lang="cs-CZ"/>
          </a:p>
        </p:txBody>
      </p:sp>
    </p:spTree>
    <p:extLst>
      <p:ext uri="{BB962C8B-B14F-4D97-AF65-F5344CB8AC3E}">
        <p14:creationId xmlns:p14="http://schemas.microsoft.com/office/powerpoint/2010/main" val="129967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366E0E-B207-0960-8E8F-84A9C8213DE2}"/>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A161C288-DA37-DA86-BE47-9CB82467F1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F5164FBE-987C-5737-EFEE-EA41A156A845}"/>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5E0991E3-4B29-D899-689E-C7E0135AB1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FB0A61FE-1F42-2811-D1DE-C1D18238154E}"/>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B4DF344D-DC5D-A980-577F-81CA10D8EA10}"/>
              </a:ext>
            </a:extLst>
          </p:cNvPr>
          <p:cNvSpPr>
            <a:spLocks noGrp="1"/>
          </p:cNvSpPr>
          <p:nvPr>
            <p:ph type="dt" sz="half" idx="10"/>
          </p:nvPr>
        </p:nvSpPr>
        <p:spPr/>
        <p:txBody>
          <a:bodyPr/>
          <a:lstStyle/>
          <a:p>
            <a:fld id="{1FF9A571-4A7C-499F-888A-3241E3365D71}" type="datetimeFigureOut">
              <a:rPr lang="cs-CZ" smtClean="0"/>
              <a:t>26.10.2023</a:t>
            </a:fld>
            <a:endParaRPr lang="cs-CZ"/>
          </a:p>
        </p:txBody>
      </p:sp>
      <p:sp>
        <p:nvSpPr>
          <p:cNvPr id="8" name="Zástupný symbol pro zápatí 7">
            <a:extLst>
              <a:ext uri="{FF2B5EF4-FFF2-40B4-BE49-F238E27FC236}">
                <a16:creationId xmlns:a16="http://schemas.microsoft.com/office/drawing/2014/main" id="{7A348F0A-2BFD-448A-C049-FCB42A2CAA87}"/>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7148E687-89CC-B601-AAAE-7692848BE0C6}"/>
              </a:ext>
            </a:extLst>
          </p:cNvPr>
          <p:cNvSpPr>
            <a:spLocks noGrp="1"/>
          </p:cNvSpPr>
          <p:nvPr>
            <p:ph type="sldNum" sz="quarter" idx="12"/>
          </p:nvPr>
        </p:nvSpPr>
        <p:spPr/>
        <p:txBody>
          <a:bodyPr/>
          <a:lstStyle/>
          <a:p>
            <a:fld id="{124B9B5E-99BE-4469-B69A-B7AF37DA96D2}" type="slidenum">
              <a:rPr lang="cs-CZ" smtClean="0"/>
              <a:t>‹#›</a:t>
            </a:fld>
            <a:endParaRPr lang="cs-CZ"/>
          </a:p>
        </p:txBody>
      </p:sp>
    </p:spTree>
    <p:extLst>
      <p:ext uri="{BB962C8B-B14F-4D97-AF65-F5344CB8AC3E}">
        <p14:creationId xmlns:p14="http://schemas.microsoft.com/office/powerpoint/2010/main" val="697827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258ADC-880E-3A72-2D80-65E42E88CE2B}"/>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A6C5F6EE-067B-CF5C-2721-FDAD9D810221}"/>
              </a:ext>
            </a:extLst>
          </p:cNvPr>
          <p:cNvSpPr>
            <a:spLocks noGrp="1"/>
          </p:cNvSpPr>
          <p:nvPr>
            <p:ph type="dt" sz="half" idx="10"/>
          </p:nvPr>
        </p:nvSpPr>
        <p:spPr/>
        <p:txBody>
          <a:bodyPr/>
          <a:lstStyle/>
          <a:p>
            <a:fld id="{1FF9A571-4A7C-499F-888A-3241E3365D71}" type="datetimeFigureOut">
              <a:rPr lang="cs-CZ" smtClean="0"/>
              <a:t>26.10.2023</a:t>
            </a:fld>
            <a:endParaRPr lang="cs-CZ"/>
          </a:p>
        </p:txBody>
      </p:sp>
      <p:sp>
        <p:nvSpPr>
          <p:cNvPr id="4" name="Zástupný symbol pro zápatí 3">
            <a:extLst>
              <a:ext uri="{FF2B5EF4-FFF2-40B4-BE49-F238E27FC236}">
                <a16:creationId xmlns:a16="http://schemas.microsoft.com/office/drawing/2014/main" id="{3C033E7E-263C-58CB-9081-9A7CDF371E23}"/>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67AF9A23-0BD9-B6C3-6189-D58A4A20A79D}"/>
              </a:ext>
            </a:extLst>
          </p:cNvPr>
          <p:cNvSpPr>
            <a:spLocks noGrp="1"/>
          </p:cNvSpPr>
          <p:nvPr>
            <p:ph type="sldNum" sz="quarter" idx="12"/>
          </p:nvPr>
        </p:nvSpPr>
        <p:spPr/>
        <p:txBody>
          <a:bodyPr/>
          <a:lstStyle/>
          <a:p>
            <a:fld id="{124B9B5E-99BE-4469-B69A-B7AF37DA96D2}" type="slidenum">
              <a:rPr lang="cs-CZ" smtClean="0"/>
              <a:t>‹#›</a:t>
            </a:fld>
            <a:endParaRPr lang="cs-CZ"/>
          </a:p>
        </p:txBody>
      </p:sp>
    </p:spTree>
    <p:extLst>
      <p:ext uri="{BB962C8B-B14F-4D97-AF65-F5344CB8AC3E}">
        <p14:creationId xmlns:p14="http://schemas.microsoft.com/office/powerpoint/2010/main" val="3761623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FFD34C66-26FF-40E1-95B7-5200C62A4639}"/>
              </a:ext>
            </a:extLst>
          </p:cNvPr>
          <p:cNvSpPr>
            <a:spLocks noGrp="1"/>
          </p:cNvSpPr>
          <p:nvPr>
            <p:ph type="dt" sz="half" idx="10"/>
          </p:nvPr>
        </p:nvSpPr>
        <p:spPr/>
        <p:txBody>
          <a:bodyPr/>
          <a:lstStyle/>
          <a:p>
            <a:fld id="{1FF9A571-4A7C-499F-888A-3241E3365D71}" type="datetimeFigureOut">
              <a:rPr lang="cs-CZ" smtClean="0"/>
              <a:t>26.10.2023</a:t>
            </a:fld>
            <a:endParaRPr lang="cs-CZ"/>
          </a:p>
        </p:txBody>
      </p:sp>
      <p:sp>
        <p:nvSpPr>
          <p:cNvPr id="3" name="Zástupný symbol pro zápatí 2">
            <a:extLst>
              <a:ext uri="{FF2B5EF4-FFF2-40B4-BE49-F238E27FC236}">
                <a16:creationId xmlns:a16="http://schemas.microsoft.com/office/drawing/2014/main" id="{B9853E2A-6E54-B323-F3BF-0F82949D5F63}"/>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87696305-E4B2-0B6D-C449-9156E6009C4C}"/>
              </a:ext>
            </a:extLst>
          </p:cNvPr>
          <p:cNvSpPr>
            <a:spLocks noGrp="1"/>
          </p:cNvSpPr>
          <p:nvPr>
            <p:ph type="sldNum" sz="quarter" idx="12"/>
          </p:nvPr>
        </p:nvSpPr>
        <p:spPr/>
        <p:txBody>
          <a:bodyPr/>
          <a:lstStyle/>
          <a:p>
            <a:fld id="{124B9B5E-99BE-4469-B69A-B7AF37DA96D2}" type="slidenum">
              <a:rPr lang="cs-CZ" smtClean="0"/>
              <a:t>‹#›</a:t>
            </a:fld>
            <a:endParaRPr lang="cs-CZ"/>
          </a:p>
        </p:txBody>
      </p:sp>
    </p:spTree>
    <p:extLst>
      <p:ext uri="{BB962C8B-B14F-4D97-AF65-F5344CB8AC3E}">
        <p14:creationId xmlns:p14="http://schemas.microsoft.com/office/powerpoint/2010/main" val="1576877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EE70D6-B894-44EC-65C5-CFD22CB3696D}"/>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B631E1AC-1382-79EB-81E2-31403EC7C8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9AA98EA3-91B6-97AB-4E5F-45B7252F32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25DED288-5B5B-FE1D-65F9-9EA0FAF5E2E6}"/>
              </a:ext>
            </a:extLst>
          </p:cNvPr>
          <p:cNvSpPr>
            <a:spLocks noGrp="1"/>
          </p:cNvSpPr>
          <p:nvPr>
            <p:ph type="dt" sz="half" idx="10"/>
          </p:nvPr>
        </p:nvSpPr>
        <p:spPr/>
        <p:txBody>
          <a:bodyPr/>
          <a:lstStyle/>
          <a:p>
            <a:fld id="{1FF9A571-4A7C-499F-888A-3241E3365D71}" type="datetimeFigureOut">
              <a:rPr lang="cs-CZ" smtClean="0"/>
              <a:t>26.10.2023</a:t>
            </a:fld>
            <a:endParaRPr lang="cs-CZ"/>
          </a:p>
        </p:txBody>
      </p:sp>
      <p:sp>
        <p:nvSpPr>
          <p:cNvPr id="6" name="Zástupný symbol pro zápatí 5">
            <a:extLst>
              <a:ext uri="{FF2B5EF4-FFF2-40B4-BE49-F238E27FC236}">
                <a16:creationId xmlns:a16="http://schemas.microsoft.com/office/drawing/2014/main" id="{9BF87CE0-B2A8-DD88-AE97-DDA29B723CB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752DEAA-DE10-00EB-2405-B824D980ECB1}"/>
              </a:ext>
            </a:extLst>
          </p:cNvPr>
          <p:cNvSpPr>
            <a:spLocks noGrp="1"/>
          </p:cNvSpPr>
          <p:nvPr>
            <p:ph type="sldNum" sz="quarter" idx="12"/>
          </p:nvPr>
        </p:nvSpPr>
        <p:spPr/>
        <p:txBody>
          <a:bodyPr/>
          <a:lstStyle/>
          <a:p>
            <a:fld id="{124B9B5E-99BE-4469-B69A-B7AF37DA96D2}" type="slidenum">
              <a:rPr lang="cs-CZ" smtClean="0"/>
              <a:t>‹#›</a:t>
            </a:fld>
            <a:endParaRPr lang="cs-CZ"/>
          </a:p>
        </p:txBody>
      </p:sp>
    </p:spTree>
    <p:extLst>
      <p:ext uri="{BB962C8B-B14F-4D97-AF65-F5344CB8AC3E}">
        <p14:creationId xmlns:p14="http://schemas.microsoft.com/office/powerpoint/2010/main" val="3320603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E83447-F3F5-A058-1A00-ADB08F76A68C}"/>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D60B4D8B-8E73-73FF-3B5C-EBD544D876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A89A5E25-F753-32F9-3C65-B9084C49AA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8A592B3B-A115-E664-AD48-6A8CD6CAFAB1}"/>
              </a:ext>
            </a:extLst>
          </p:cNvPr>
          <p:cNvSpPr>
            <a:spLocks noGrp="1"/>
          </p:cNvSpPr>
          <p:nvPr>
            <p:ph type="dt" sz="half" idx="10"/>
          </p:nvPr>
        </p:nvSpPr>
        <p:spPr/>
        <p:txBody>
          <a:bodyPr/>
          <a:lstStyle/>
          <a:p>
            <a:fld id="{1FF9A571-4A7C-499F-888A-3241E3365D71}" type="datetimeFigureOut">
              <a:rPr lang="cs-CZ" smtClean="0"/>
              <a:t>26.10.2023</a:t>
            </a:fld>
            <a:endParaRPr lang="cs-CZ"/>
          </a:p>
        </p:txBody>
      </p:sp>
      <p:sp>
        <p:nvSpPr>
          <p:cNvPr id="6" name="Zástupný symbol pro zápatí 5">
            <a:extLst>
              <a:ext uri="{FF2B5EF4-FFF2-40B4-BE49-F238E27FC236}">
                <a16:creationId xmlns:a16="http://schemas.microsoft.com/office/drawing/2014/main" id="{FD90125E-6273-C7A6-1BDB-7AF677D60C2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93145FF7-3DA9-0A25-EBCC-C44D7B865A66}"/>
              </a:ext>
            </a:extLst>
          </p:cNvPr>
          <p:cNvSpPr>
            <a:spLocks noGrp="1"/>
          </p:cNvSpPr>
          <p:nvPr>
            <p:ph type="sldNum" sz="quarter" idx="12"/>
          </p:nvPr>
        </p:nvSpPr>
        <p:spPr/>
        <p:txBody>
          <a:bodyPr/>
          <a:lstStyle/>
          <a:p>
            <a:fld id="{124B9B5E-99BE-4469-B69A-B7AF37DA96D2}" type="slidenum">
              <a:rPr lang="cs-CZ" smtClean="0"/>
              <a:t>‹#›</a:t>
            </a:fld>
            <a:endParaRPr lang="cs-CZ"/>
          </a:p>
        </p:txBody>
      </p:sp>
    </p:spTree>
    <p:extLst>
      <p:ext uri="{BB962C8B-B14F-4D97-AF65-F5344CB8AC3E}">
        <p14:creationId xmlns:p14="http://schemas.microsoft.com/office/powerpoint/2010/main" val="2394773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298399FF-CE6B-990F-C624-A4903F58FD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2CFB86D5-63AF-BD0C-01C5-1287F5AFD8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D8C7883-930E-49FD-6381-18F684284D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F9A571-4A7C-499F-888A-3241E3365D71}" type="datetimeFigureOut">
              <a:rPr lang="cs-CZ" smtClean="0"/>
              <a:t>26.10.2023</a:t>
            </a:fld>
            <a:endParaRPr lang="cs-CZ"/>
          </a:p>
        </p:txBody>
      </p:sp>
      <p:sp>
        <p:nvSpPr>
          <p:cNvPr id="5" name="Zástupný symbol pro zápatí 4">
            <a:extLst>
              <a:ext uri="{FF2B5EF4-FFF2-40B4-BE49-F238E27FC236}">
                <a16:creationId xmlns:a16="http://schemas.microsoft.com/office/drawing/2014/main" id="{065B37B3-6C2D-FBDD-6D56-BE10AF5DBA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DC78937F-EE8D-FB12-D013-BE11E05380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4B9B5E-99BE-4469-B69A-B7AF37DA96D2}" type="slidenum">
              <a:rPr lang="cs-CZ" smtClean="0"/>
              <a:t>‹#›</a:t>
            </a:fld>
            <a:endParaRPr lang="cs-CZ"/>
          </a:p>
        </p:txBody>
      </p:sp>
    </p:spTree>
    <p:extLst>
      <p:ext uri="{BB962C8B-B14F-4D97-AF65-F5344CB8AC3E}">
        <p14:creationId xmlns:p14="http://schemas.microsoft.com/office/powerpoint/2010/main" val="3173695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91E6E2-A7BE-FAFB-D2D6-3F7751DB1C5A}"/>
              </a:ext>
            </a:extLst>
          </p:cNvPr>
          <p:cNvSpPr>
            <a:spLocks noGrp="1"/>
          </p:cNvSpPr>
          <p:nvPr>
            <p:ph type="ctrTitle"/>
          </p:nvPr>
        </p:nvSpPr>
        <p:spPr>
          <a:xfrm>
            <a:off x="1524000" y="3358577"/>
            <a:ext cx="9144000" cy="1616452"/>
          </a:xfrm>
        </p:spPr>
        <p:txBody>
          <a:bodyPr>
            <a:normAutofit fontScale="90000"/>
          </a:bodyPr>
          <a:lstStyle/>
          <a:p>
            <a:br>
              <a:rPr lang="cs-CZ" dirty="0"/>
            </a:br>
            <a:br>
              <a:rPr lang="cs-CZ" dirty="0"/>
            </a:br>
            <a:br>
              <a:rPr lang="cs-CZ" dirty="0"/>
            </a:br>
            <a:r>
              <a:rPr lang="cs-CZ" dirty="0"/>
              <a:t>Historik (a kurátor)</a:t>
            </a:r>
            <a:br>
              <a:rPr lang="cs-CZ" dirty="0"/>
            </a:br>
            <a:r>
              <a:rPr lang="cs-CZ" dirty="0"/>
              <a:t>v roce 2123</a:t>
            </a:r>
            <a:br>
              <a:rPr lang="cs-CZ" dirty="0"/>
            </a:br>
            <a:br>
              <a:rPr lang="cs-CZ" dirty="0"/>
            </a:br>
            <a:r>
              <a:rPr lang="cs-CZ" sz="1800" b="1" dirty="0"/>
              <a:t>prof. PhDr. Michal Stehlík, Ph.D.</a:t>
            </a:r>
            <a:br>
              <a:rPr lang="cs-CZ" sz="1800" b="1" dirty="0"/>
            </a:br>
            <a:br>
              <a:rPr lang="cs-CZ" dirty="0"/>
            </a:br>
            <a:endParaRPr lang="cs-CZ" dirty="0"/>
          </a:p>
        </p:txBody>
      </p:sp>
    </p:spTree>
    <p:extLst>
      <p:ext uri="{BB962C8B-B14F-4D97-AF65-F5344CB8AC3E}">
        <p14:creationId xmlns:p14="http://schemas.microsoft.com/office/powerpoint/2010/main" val="3736236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Zástupný obsah 5" descr="Obsah obrázku text, obloha, exteriér, jezdit&#10;&#10;Popis byl vytvořen automaticky">
            <a:extLst>
              <a:ext uri="{FF2B5EF4-FFF2-40B4-BE49-F238E27FC236}">
                <a16:creationId xmlns:a16="http://schemas.microsoft.com/office/drawing/2014/main" id="{805FA469-DDDE-FC87-5DCE-32F77883CA62}"/>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6827" r="34072"/>
          <a:stretch/>
        </p:blipFill>
        <p:spPr>
          <a:xfrm>
            <a:off x="6781799" y="1714500"/>
            <a:ext cx="5410201" cy="5143500"/>
          </a:xfrm>
          <a:prstGeom prst="rect">
            <a:avLst/>
          </a:prstGeom>
        </p:spPr>
      </p:pic>
      <p:sp useBgFill="1">
        <p:nvSpPr>
          <p:cNvPr id="18" name="Rectangle 17">
            <a:extLst>
              <a:ext uri="{FF2B5EF4-FFF2-40B4-BE49-F238E27FC236}">
                <a16:creationId xmlns:a16="http://schemas.microsoft.com/office/drawing/2014/main" id="{E1ED8A68-A582-AC62-104E-E319E9DB34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087B015-B51C-C644-D8B3-509B91C2BD26}"/>
              </a:ext>
            </a:extLst>
          </p:cNvPr>
          <p:cNvSpPr>
            <a:spLocks noGrp="1"/>
          </p:cNvSpPr>
          <p:nvPr>
            <p:ph type="title"/>
          </p:nvPr>
        </p:nvSpPr>
        <p:spPr>
          <a:xfrm>
            <a:off x="761801" y="250409"/>
            <a:ext cx="10222952" cy="1228299"/>
          </a:xfrm>
        </p:spPr>
        <p:txBody>
          <a:bodyPr vert="horz" lIns="91440" tIns="45720" rIns="91440" bIns="45720" rtlCol="0" anchor="ctr">
            <a:normAutofit/>
          </a:bodyPr>
          <a:lstStyle/>
          <a:p>
            <a:r>
              <a:rPr lang="en-US" sz="4000"/>
              <a:t>Výzva pro muzea?</a:t>
            </a:r>
          </a:p>
        </p:txBody>
      </p:sp>
      <p:sp>
        <p:nvSpPr>
          <p:cNvPr id="3" name="Zástupný obsah 2">
            <a:extLst>
              <a:ext uri="{FF2B5EF4-FFF2-40B4-BE49-F238E27FC236}">
                <a16:creationId xmlns:a16="http://schemas.microsoft.com/office/drawing/2014/main" id="{80424727-3168-903C-4977-0ADC9ACE4989}"/>
              </a:ext>
            </a:extLst>
          </p:cNvPr>
          <p:cNvSpPr>
            <a:spLocks noGrp="1"/>
          </p:cNvSpPr>
          <p:nvPr>
            <p:ph sz="half" idx="1"/>
          </p:nvPr>
        </p:nvSpPr>
        <p:spPr>
          <a:xfrm>
            <a:off x="761801" y="2183642"/>
            <a:ext cx="5334199" cy="4115018"/>
          </a:xfrm>
        </p:spPr>
        <p:txBody>
          <a:bodyPr vert="horz" lIns="91440" tIns="45720" rIns="91440" bIns="45720" rtlCol="0" anchor="ctr">
            <a:normAutofit/>
          </a:bodyPr>
          <a:lstStyle/>
          <a:p>
            <a:r>
              <a:rPr lang="en-US" sz="2000">
                <a:effectLst/>
                <a:uFill>
                  <a:solidFill>
                    <a:srgbClr val="000000"/>
                  </a:solidFill>
                </a:uFill>
              </a:rPr>
              <a:t>To se mimo jiné dostáváme nejméně ke dvěma otázkám – otázce informačního věku a otázce globalizace. Obě jsou to oblasti, které nezasahují jen fatální tázání se muzejního světa, ale obecně světa historické práce. </a:t>
            </a:r>
          </a:p>
          <a:p>
            <a:r>
              <a:rPr lang="en-US" sz="2000">
                <a:effectLst/>
                <a:uFill>
                  <a:solidFill>
                    <a:srgbClr val="000000"/>
                  </a:solidFill>
                </a:uFill>
              </a:rPr>
              <a:t>Pokud totiž chceme jednak zachytit a jednak vysvětlit člověka a společnost, tyto dva fenomény způsobují téměř neřešitelnou situaci „zmrzačení pramenů“ seshora… Každopádně, muzea již drahně let řeší metodiku dokumentace současnosti, ale skutečnou výzvou, která je čeká vzhledem k hmotnému charakteru sbírek, je dokumentace budoucnosti.</a:t>
            </a:r>
          </a:p>
          <a:p>
            <a:endParaRPr lang="en-US" sz="2000"/>
          </a:p>
        </p:txBody>
      </p:sp>
    </p:spTree>
    <p:extLst>
      <p:ext uri="{BB962C8B-B14F-4D97-AF65-F5344CB8AC3E}">
        <p14:creationId xmlns:p14="http://schemas.microsoft.com/office/powerpoint/2010/main" val="2117158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Zástupný obsah 5" descr="Obsah obrázku příroda, mrak, noční obloha&#10;&#10;Popis byl vytvořen automaticky">
            <a:extLst>
              <a:ext uri="{FF2B5EF4-FFF2-40B4-BE49-F238E27FC236}">
                <a16:creationId xmlns:a16="http://schemas.microsoft.com/office/drawing/2014/main" id="{D7E34C7E-2DCC-0709-B2F1-7756DC5CD966}"/>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8997" r="12216"/>
          <a:stretch/>
        </p:blipFill>
        <p:spPr>
          <a:xfrm>
            <a:off x="6781799" y="1714500"/>
            <a:ext cx="5410201" cy="5143500"/>
          </a:xfrm>
          <a:prstGeom prst="rect">
            <a:avLst/>
          </a:prstGeom>
        </p:spPr>
      </p:pic>
      <p:sp useBgFill="1">
        <p:nvSpPr>
          <p:cNvPr id="18" name="Rectangle 17">
            <a:extLst>
              <a:ext uri="{FF2B5EF4-FFF2-40B4-BE49-F238E27FC236}">
                <a16:creationId xmlns:a16="http://schemas.microsoft.com/office/drawing/2014/main" id="{E1ED8A68-A582-AC62-104E-E319E9DB34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CF8FBE8-32D2-33F3-45A4-FFF7BB199075}"/>
              </a:ext>
            </a:extLst>
          </p:cNvPr>
          <p:cNvSpPr>
            <a:spLocks noGrp="1"/>
          </p:cNvSpPr>
          <p:nvPr>
            <p:ph type="title"/>
          </p:nvPr>
        </p:nvSpPr>
        <p:spPr>
          <a:xfrm>
            <a:off x="761801" y="250409"/>
            <a:ext cx="10222952" cy="1228299"/>
          </a:xfrm>
        </p:spPr>
        <p:txBody>
          <a:bodyPr vert="horz" lIns="91440" tIns="45720" rIns="91440" bIns="45720" rtlCol="0" anchor="ctr">
            <a:normAutofit/>
          </a:bodyPr>
          <a:lstStyle/>
          <a:p>
            <a:r>
              <a:rPr lang="en-US" sz="4000" dirty="0" err="1"/>
              <a:t>Historik</a:t>
            </a:r>
            <a:r>
              <a:rPr lang="en-US" sz="4000" dirty="0"/>
              <a:t> 212</a:t>
            </a:r>
            <a:r>
              <a:rPr lang="cs-CZ" sz="4000" dirty="0"/>
              <a:t>3</a:t>
            </a:r>
            <a:endParaRPr lang="en-US" sz="4000" dirty="0"/>
          </a:p>
        </p:txBody>
      </p:sp>
      <p:sp>
        <p:nvSpPr>
          <p:cNvPr id="3" name="Zástupný obsah 2">
            <a:extLst>
              <a:ext uri="{FF2B5EF4-FFF2-40B4-BE49-F238E27FC236}">
                <a16:creationId xmlns:a16="http://schemas.microsoft.com/office/drawing/2014/main" id="{17032779-FC77-EE2A-E7A1-A1BBC285C8B4}"/>
              </a:ext>
            </a:extLst>
          </p:cNvPr>
          <p:cNvSpPr>
            <a:spLocks noGrp="1"/>
          </p:cNvSpPr>
          <p:nvPr>
            <p:ph sz="half" idx="1"/>
          </p:nvPr>
        </p:nvSpPr>
        <p:spPr>
          <a:xfrm>
            <a:off x="761801" y="2183642"/>
            <a:ext cx="5334199" cy="4115018"/>
          </a:xfrm>
        </p:spPr>
        <p:txBody>
          <a:bodyPr vert="horz" lIns="91440" tIns="45720" rIns="91440" bIns="45720" rtlCol="0" anchor="ctr">
            <a:normAutofit/>
          </a:bodyPr>
          <a:lstStyle/>
          <a:p>
            <a:pPr>
              <a:spcAft>
                <a:spcPts val="800"/>
              </a:spcAft>
            </a:pPr>
            <a:r>
              <a:rPr lang="en-US" sz="2000">
                <a:effectLst/>
                <a:uFill>
                  <a:solidFill>
                    <a:srgbClr val="000000"/>
                  </a:solidFill>
                </a:uFill>
              </a:rPr>
              <a:t>Historik v roce 2122 bude konfrontován s proměnou pramenů, která byla během 20. a počátkem 21. století doslova a bez přehánění revoluční. Proměnila se struktura informací vypovídajících o fungování společnosti, a navíc se proměnil především charakter společnosti. Bezpochyby se nemění člověk jako aktér dějin. A nemění se (zatím) zcela fatálně ani stát a pramenná základna dokladů jeho fungování. </a:t>
            </a:r>
          </a:p>
        </p:txBody>
      </p:sp>
    </p:spTree>
    <p:extLst>
      <p:ext uri="{BB962C8B-B14F-4D97-AF65-F5344CB8AC3E}">
        <p14:creationId xmlns:p14="http://schemas.microsoft.com/office/powerpoint/2010/main" val="3836706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Zástupný obsah 5" descr="Obsah obrázku text, zeď, osoba, interiér&#10;&#10;Popis byl vytvořen automaticky">
            <a:extLst>
              <a:ext uri="{FF2B5EF4-FFF2-40B4-BE49-F238E27FC236}">
                <a16:creationId xmlns:a16="http://schemas.microsoft.com/office/drawing/2014/main" id="{F7231AF7-7772-7F8A-0AC1-CE6D4CE4B7F3}"/>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1213"/>
          <a:stretch/>
        </p:blipFill>
        <p:spPr>
          <a:xfrm>
            <a:off x="6781799" y="1714500"/>
            <a:ext cx="5410201" cy="5143500"/>
          </a:xfrm>
          <a:prstGeom prst="rect">
            <a:avLst/>
          </a:prstGeom>
        </p:spPr>
      </p:pic>
      <p:sp useBgFill="1">
        <p:nvSpPr>
          <p:cNvPr id="18" name="Rectangle 17">
            <a:extLst>
              <a:ext uri="{FF2B5EF4-FFF2-40B4-BE49-F238E27FC236}">
                <a16:creationId xmlns:a16="http://schemas.microsoft.com/office/drawing/2014/main" id="{E1ED8A68-A582-AC62-104E-E319E9DB34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910E8B1-574F-73E0-C766-0A0AD1D0901A}"/>
              </a:ext>
            </a:extLst>
          </p:cNvPr>
          <p:cNvSpPr>
            <a:spLocks noGrp="1"/>
          </p:cNvSpPr>
          <p:nvPr>
            <p:ph type="title"/>
          </p:nvPr>
        </p:nvSpPr>
        <p:spPr>
          <a:xfrm>
            <a:off x="761801" y="250409"/>
            <a:ext cx="10222952" cy="1228299"/>
          </a:xfrm>
        </p:spPr>
        <p:txBody>
          <a:bodyPr vert="horz" lIns="91440" tIns="45720" rIns="91440" bIns="45720" rtlCol="0" anchor="ctr">
            <a:normAutofit/>
          </a:bodyPr>
          <a:lstStyle/>
          <a:p>
            <a:r>
              <a:rPr lang="en-US" sz="4000" dirty="0" err="1"/>
              <a:t>Historik</a:t>
            </a:r>
            <a:r>
              <a:rPr lang="en-US" sz="4000" dirty="0"/>
              <a:t> 212</a:t>
            </a:r>
            <a:r>
              <a:rPr lang="cs-CZ" sz="4000" dirty="0"/>
              <a:t>3</a:t>
            </a:r>
            <a:endParaRPr lang="en-US" sz="4000" dirty="0"/>
          </a:p>
        </p:txBody>
      </p:sp>
      <p:sp>
        <p:nvSpPr>
          <p:cNvPr id="3" name="Zástupný obsah 2">
            <a:extLst>
              <a:ext uri="{FF2B5EF4-FFF2-40B4-BE49-F238E27FC236}">
                <a16:creationId xmlns:a16="http://schemas.microsoft.com/office/drawing/2014/main" id="{02C097D0-9F41-615D-D9C4-54988EB6E58C}"/>
              </a:ext>
            </a:extLst>
          </p:cNvPr>
          <p:cNvSpPr>
            <a:spLocks noGrp="1"/>
          </p:cNvSpPr>
          <p:nvPr>
            <p:ph sz="half" idx="1"/>
          </p:nvPr>
        </p:nvSpPr>
        <p:spPr>
          <a:xfrm>
            <a:off x="761801" y="2183642"/>
            <a:ext cx="5334199" cy="4115018"/>
          </a:xfrm>
        </p:spPr>
        <p:txBody>
          <a:bodyPr vert="horz" lIns="91440" tIns="45720" rIns="91440" bIns="45720" rtlCol="0" anchor="ctr">
            <a:normAutofit/>
          </a:bodyPr>
          <a:lstStyle/>
          <a:p>
            <a:r>
              <a:rPr lang="en-US" sz="1900">
                <a:uFill>
                  <a:solidFill>
                    <a:srgbClr val="000000"/>
                  </a:solidFill>
                </a:uFill>
              </a:rPr>
              <a:t>Mnohem více se však proměňují prameny osobní povahy. S nástupem masivní demokratizace podpořené informačními technologiemi se radikálně proměňuje forma naší komunikace a schopnost historika ji zachytit. Zjednodušeně řečeno nějakým konkrétním příkladem, pokud lze bádat nad vztahy literárních osobností například na základě jejich osobní korespondence, informační nástroje věku elektronické komunikace a sociálních sítí činí naši schopnost zachytit tyto vztahy téměř nemožnou. Respektive jsou výzvou, jak vůbec nejprve dokumentovat, jak zachytit a jak dále pracovat s proměněným pramenem. </a:t>
            </a:r>
            <a:r>
              <a:rPr lang="en-US" sz="1900" b="1">
                <a:uFill>
                  <a:solidFill>
                    <a:srgbClr val="000000"/>
                  </a:solidFill>
                </a:uFill>
              </a:rPr>
              <a:t>To se týká například muzeí literatury s osobními fondy autorů.</a:t>
            </a:r>
          </a:p>
          <a:p>
            <a:endParaRPr lang="en-US" sz="1900"/>
          </a:p>
        </p:txBody>
      </p:sp>
    </p:spTree>
    <p:extLst>
      <p:ext uri="{BB962C8B-B14F-4D97-AF65-F5344CB8AC3E}">
        <p14:creationId xmlns:p14="http://schemas.microsoft.com/office/powerpoint/2010/main" val="2626783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Zástupný obsah 5" descr="Obsah obrázku interiér, osoba, skupina, staré&#10;&#10;Popis byl vytvořen automaticky">
            <a:extLst>
              <a:ext uri="{FF2B5EF4-FFF2-40B4-BE49-F238E27FC236}">
                <a16:creationId xmlns:a16="http://schemas.microsoft.com/office/drawing/2014/main" id="{D0B84ABB-BEF9-1578-13F0-72BA196D4361}"/>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9217" r="12682" b="-1"/>
          <a:stretch/>
        </p:blipFill>
        <p:spPr>
          <a:xfrm>
            <a:off x="6781799" y="1714500"/>
            <a:ext cx="5410201" cy="5143500"/>
          </a:xfrm>
          <a:prstGeom prst="rect">
            <a:avLst/>
          </a:prstGeom>
        </p:spPr>
      </p:pic>
      <p:sp useBgFill="1">
        <p:nvSpPr>
          <p:cNvPr id="18" name="Rectangle 17">
            <a:extLst>
              <a:ext uri="{FF2B5EF4-FFF2-40B4-BE49-F238E27FC236}">
                <a16:creationId xmlns:a16="http://schemas.microsoft.com/office/drawing/2014/main" id="{E1ED8A68-A582-AC62-104E-E319E9DB34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56A544A-B013-6CB6-759D-88177787A930}"/>
              </a:ext>
            </a:extLst>
          </p:cNvPr>
          <p:cNvSpPr>
            <a:spLocks noGrp="1"/>
          </p:cNvSpPr>
          <p:nvPr>
            <p:ph type="title"/>
          </p:nvPr>
        </p:nvSpPr>
        <p:spPr>
          <a:xfrm>
            <a:off x="761801" y="250409"/>
            <a:ext cx="10222952" cy="1228299"/>
          </a:xfrm>
        </p:spPr>
        <p:txBody>
          <a:bodyPr vert="horz" lIns="91440" tIns="45720" rIns="91440" bIns="45720" rtlCol="0" anchor="ctr">
            <a:normAutofit/>
          </a:bodyPr>
          <a:lstStyle/>
          <a:p>
            <a:r>
              <a:rPr lang="en-US" sz="4000" dirty="0" err="1"/>
              <a:t>Historik</a:t>
            </a:r>
            <a:r>
              <a:rPr lang="en-US" sz="4000" dirty="0"/>
              <a:t> 212</a:t>
            </a:r>
            <a:r>
              <a:rPr lang="cs-CZ" sz="4000" dirty="0"/>
              <a:t>3</a:t>
            </a:r>
            <a:endParaRPr lang="en-US" sz="4000" dirty="0"/>
          </a:p>
        </p:txBody>
      </p:sp>
      <p:sp>
        <p:nvSpPr>
          <p:cNvPr id="3" name="Zástupný obsah 2">
            <a:extLst>
              <a:ext uri="{FF2B5EF4-FFF2-40B4-BE49-F238E27FC236}">
                <a16:creationId xmlns:a16="http://schemas.microsoft.com/office/drawing/2014/main" id="{26E22A40-CCB3-D82B-35DC-61CBF565E3C5}"/>
              </a:ext>
            </a:extLst>
          </p:cNvPr>
          <p:cNvSpPr>
            <a:spLocks noGrp="1"/>
          </p:cNvSpPr>
          <p:nvPr>
            <p:ph sz="half" idx="1"/>
          </p:nvPr>
        </p:nvSpPr>
        <p:spPr>
          <a:xfrm>
            <a:off x="761801" y="2183642"/>
            <a:ext cx="5334199" cy="4115018"/>
          </a:xfrm>
        </p:spPr>
        <p:txBody>
          <a:bodyPr vert="horz" lIns="91440" tIns="45720" rIns="91440" bIns="45720" rtlCol="0" anchor="ctr">
            <a:normAutofit/>
          </a:bodyPr>
          <a:lstStyle/>
          <a:p>
            <a:r>
              <a:rPr lang="en-US" sz="1600">
                <a:uFill>
                  <a:solidFill>
                    <a:srgbClr val="000000"/>
                  </a:solidFill>
                </a:uFill>
              </a:rPr>
              <a:t>Mnohost informací je v tomto případě spíše obrovským informačním mrakem, který zastírá motivace, názory a proměny, z velké části jsme svědky veřejných rolí a mnohem méně vnitřních motivací, nehledě na možnost zachytit všechny doklady těchto proměn. A pokud jsme konstatovali, že stát jako takový se „pramenně“ nemění, je to vlastně jen půl pravdy. Onen „byro-krat“ má již desetiletí nové komunikační a rozhodovací mechanismy, které často nepojme dokladovatelný pramen. Opět triviálně řečeno, začalo to již telefonem, pokračuje to elektronickou poštou, přelévá se to do online komunikace, „meetingů a chatů“. To jsou často prameny neinstitucionální povahy ale v institucionálním prostředí vznikající, ovlivňující jej a o chodu státu notně vypovídající. Již zmíněný polský spisovatel Jacek Dukaj hovoří o změně dominantního média, tedy </a:t>
            </a:r>
            <a:r>
              <a:rPr lang="en-US" sz="1600" i="1">
                <a:uFill>
                  <a:solidFill>
                    <a:srgbClr val="000000"/>
                  </a:solidFill>
                </a:uFill>
              </a:rPr>
              <a:t>„technologie transferu prožitků</a:t>
            </a:r>
            <a:r>
              <a:rPr lang="en-US" sz="1600">
                <a:uFill>
                  <a:solidFill>
                    <a:srgbClr val="000000"/>
                  </a:solidFill>
                </a:uFill>
              </a:rPr>
              <a:t>“. Navíc, nelze se koncentrovat na státní aparát. Rozhodovací procesy a strategie jsou nyní i v docela jiných rukou. </a:t>
            </a:r>
          </a:p>
          <a:p>
            <a:endParaRPr lang="en-US" sz="1600"/>
          </a:p>
        </p:txBody>
      </p:sp>
    </p:spTree>
    <p:extLst>
      <p:ext uri="{BB962C8B-B14F-4D97-AF65-F5344CB8AC3E}">
        <p14:creationId xmlns:p14="http://schemas.microsoft.com/office/powerpoint/2010/main" val="3505920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Zástupný obsah 5" descr="Obsah obrázku text&#10;&#10;Popis byl vytvořen automaticky">
            <a:extLst>
              <a:ext uri="{FF2B5EF4-FFF2-40B4-BE49-F238E27FC236}">
                <a16:creationId xmlns:a16="http://schemas.microsoft.com/office/drawing/2014/main" id="{177A386F-CAD4-7435-01B0-D7748BEC8089}"/>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4653" r="16458"/>
          <a:stretch/>
        </p:blipFill>
        <p:spPr>
          <a:xfrm>
            <a:off x="6781799" y="1714500"/>
            <a:ext cx="5410201" cy="5143500"/>
          </a:xfrm>
          <a:prstGeom prst="rect">
            <a:avLst/>
          </a:prstGeom>
        </p:spPr>
      </p:pic>
      <p:sp useBgFill="1">
        <p:nvSpPr>
          <p:cNvPr id="18" name="Rectangle 17">
            <a:extLst>
              <a:ext uri="{FF2B5EF4-FFF2-40B4-BE49-F238E27FC236}">
                <a16:creationId xmlns:a16="http://schemas.microsoft.com/office/drawing/2014/main" id="{E1ED8A68-A582-AC62-104E-E319E9DB34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6F0B757-C4CA-A699-5009-190265A4845A}"/>
              </a:ext>
            </a:extLst>
          </p:cNvPr>
          <p:cNvSpPr>
            <a:spLocks noGrp="1"/>
          </p:cNvSpPr>
          <p:nvPr>
            <p:ph type="title"/>
          </p:nvPr>
        </p:nvSpPr>
        <p:spPr>
          <a:xfrm>
            <a:off x="761801" y="250409"/>
            <a:ext cx="10222952" cy="1228299"/>
          </a:xfrm>
        </p:spPr>
        <p:txBody>
          <a:bodyPr vert="horz" lIns="91440" tIns="45720" rIns="91440" bIns="45720" rtlCol="0" anchor="ctr">
            <a:normAutofit/>
          </a:bodyPr>
          <a:lstStyle/>
          <a:p>
            <a:r>
              <a:rPr lang="en-US" sz="4000" dirty="0" err="1"/>
              <a:t>Historik</a:t>
            </a:r>
            <a:r>
              <a:rPr lang="en-US" sz="4000" dirty="0"/>
              <a:t> 212</a:t>
            </a:r>
            <a:r>
              <a:rPr lang="cs-CZ" sz="4000" dirty="0"/>
              <a:t>3</a:t>
            </a:r>
            <a:endParaRPr lang="en-US" sz="4000" dirty="0"/>
          </a:p>
        </p:txBody>
      </p:sp>
      <p:sp>
        <p:nvSpPr>
          <p:cNvPr id="3" name="Zástupný obsah 2">
            <a:extLst>
              <a:ext uri="{FF2B5EF4-FFF2-40B4-BE49-F238E27FC236}">
                <a16:creationId xmlns:a16="http://schemas.microsoft.com/office/drawing/2014/main" id="{7EF32578-C9F7-A835-CE68-17A1699FB540}"/>
              </a:ext>
            </a:extLst>
          </p:cNvPr>
          <p:cNvSpPr>
            <a:spLocks noGrp="1"/>
          </p:cNvSpPr>
          <p:nvPr>
            <p:ph sz="half" idx="1"/>
          </p:nvPr>
        </p:nvSpPr>
        <p:spPr>
          <a:xfrm>
            <a:off x="761801" y="2183642"/>
            <a:ext cx="5334199" cy="4115018"/>
          </a:xfrm>
        </p:spPr>
        <p:txBody>
          <a:bodyPr vert="horz" lIns="91440" tIns="45720" rIns="91440" bIns="45720" rtlCol="0" anchor="ctr">
            <a:normAutofit/>
          </a:bodyPr>
          <a:lstStyle/>
          <a:p>
            <a:r>
              <a:rPr lang="en-US" sz="1900">
                <a:uFill>
                  <a:solidFill>
                    <a:srgbClr val="000000"/>
                  </a:solidFill>
                </a:uFill>
              </a:rPr>
              <a:t>Globalizace, masmédia, rychlost, důraz na prožitek – to všechno jsou faktory, které se dotýkají paměti a její proměny. A jsou to faktory, kdy se v případě paměti prolínají myšlenky již zmíněných myslitelů Baumana i Flussera. První hovoří o tom, že paměť se stává nepotřebnou a obtěžující, ve stále nové překotnosti a „odhazování zbytečného“. Flusser je pak ještě explicitnější: </a:t>
            </a:r>
            <a:r>
              <a:rPr lang="en-US" sz="1900" i="1">
                <a:uFill>
                  <a:solidFill>
                    <a:srgbClr val="000000"/>
                  </a:solidFill>
                </a:uFill>
              </a:rPr>
              <a:t>„Paměť masové společnosti se stala přebytečnou. Lze ji nahradit umělými, kybernetickými paměťmi. Masová společnost není zažívacím aparátem, ale kanálem, kterým tečou prožitky. Masovou společnost necharakterizuje konzum, ale to, co je nekonzumovatelné, odpad.“</a:t>
            </a:r>
            <a:endParaRPr lang="en-US" sz="1900"/>
          </a:p>
          <a:p>
            <a:endParaRPr lang="en-US" sz="1900"/>
          </a:p>
        </p:txBody>
      </p:sp>
    </p:spTree>
    <p:extLst>
      <p:ext uri="{BB962C8B-B14F-4D97-AF65-F5344CB8AC3E}">
        <p14:creationId xmlns:p14="http://schemas.microsoft.com/office/powerpoint/2010/main" val="2580654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Zástupný obsah 5" descr="Obsah obrázku osoba, dav, exteriér, lidé&#10;&#10;Popis byl vytvořen automaticky">
            <a:extLst>
              <a:ext uri="{FF2B5EF4-FFF2-40B4-BE49-F238E27FC236}">
                <a16:creationId xmlns:a16="http://schemas.microsoft.com/office/drawing/2014/main" id="{69CC0AEA-E088-2CD2-757C-695D002C4CB6}"/>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5154" r="15735"/>
          <a:stretch/>
        </p:blipFill>
        <p:spPr>
          <a:xfrm>
            <a:off x="6781799" y="1714500"/>
            <a:ext cx="5410201" cy="5143500"/>
          </a:xfrm>
          <a:prstGeom prst="rect">
            <a:avLst/>
          </a:prstGeom>
        </p:spPr>
      </p:pic>
      <p:sp useBgFill="1">
        <p:nvSpPr>
          <p:cNvPr id="18" name="Rectangle 17">
            <a:extLst>
              <a:ext uri="{FF2B5EF4-FFF2-40B4-BE49-F238E27FC236}">
                <a16:creationId xmlns:a16="http://schemas.microsoft.com/office/drawing/2014/main" id="{E1ED8A68-A582-AC62-104E-E319E9DB34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36DFD68-7CBB-6CC0-C314-C12F0E6213EA}"/>
              </a:ext>
            </a:extLst>
          </p:cNvPr>
          <p:cNvSpPr>
            <a:spLocks noGrp="1"/>
          </p:cNvSpPr>
          <p:nvPr>
            <p:ph type="title"/>
          </p:nvPr>
        </p:nvSpPr>
        <p:spPr>
          <a:xfrm>
            <a:off x="761801" y="250409"/>
            <a:ext cx="10222952" cy="1228299"/>
          </a:xfrm>
        </p:spPr>
        <p:txBody>
          <a:bodyPr vert="horz" lIns="91440" tIns="45720" rIns="91440" bIns="45720" rtlCol="0" anchor="ctr">
            <a:normAutofit/>
          </a:bodyPr>
          <a:lstStyle/>
          <a:p>
            <a:r>
              <a:rPr lang="en-US" sz="4000"/>
              <a:t>Svět masmédií a virtuality</a:t>
            </a:r>
          </a:p>
        </p:txBody>
      </p:sp>
      <p:sp>
        <p:nvSpPr>
          <p:cNvPr id="3" name="Zástupný obsah 2">
            <a:extLst>
              <a:ext uri="{FF2B5EF4-FFF2-40B4-BE49-F238E27FC236}">
                <a16:creationId xmlns:a16="http://schemas.microsoft.com/office/drawing/2014/main" id="{031D4DE5-745B-1F34-1777-FD5942997527}"/>
              </a:ext>
            </a:extLst>
          </p:cNvPr>
          <p:cNvSpPr>
            <a:spLocks noGrp="1"/>
          </p:cNvSpPr>
          <p:nvPr>
            <p:ph sz="half" idx="1"/>
          </p:nvPr>
        </p:nvSpPr>
        <p:spPr>
          <a:xfrm>
            <a:off x="761801" y="2183642"/>
            <a:ext cx="5334199" cy="4115018"/>
          </a:xfrm>
        </p:spPr>
        <p:txBody>
          <a:bodyPr vert="horz" lIns="91440" tIns="45720" rIns="91440" bIns="45720" rtlCol="0" anchor="ctr">
            <a:normAutofit/>
          </a:bodyPr>
          <a:lstStyle/>
          <a:p>
            <a:pPr>
              <a:spcAft>
                <a:spcPts val="800"/>
              </a:spcAft>
            </a:pPr>
            <a:r>
              <a:rPr lang="en-US" sz="2000">
                <a:effectLst/>
                <a:uFill>
                  <a:solidFill>
                    <a:srgbClr val="000000"/>
                  </a:solidFill>
                </a:uFill>
              </a:rPr>
              <a:t>A tím se logicky dostáváme k dalšímu, fatálně spolupůsobícímu fenoménu – k tématu médií, resp. masmédií nového věku, ovlivňující doslova v přímém přenosu běh historických událostí, jejich rychlé proměny a změny. Může se nám (míněno jim – historikům za sto let) stát, že dokážou popsat například mnoho z historických kontinuit mezi koncem bipolárního světa na počátku 90. let 20. století, ale historie se vzápětí rozpadne do roztříštěného zrcadla pramenů (i reality). </a:t>
            </a:r>
          </a:p>
        </p:txBody>
      </p:sp>
    </p:spTree>
    <p:extLst>
      <p:ext uri="{BB962C8B-B14F-4D97-AF65-F5344CB8AC3E}">
        <p14:creationId xmlns:p14="http://schemas.microsoft.com/office/powerpoint/2010/main" val="1090341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Zástupný obsah 5" descr="Obsah obrázku platforma&#10;&#10;Popis byl vytvořen automaticky">
            <a:extLst>
              <a:ext uri="{FF2B5EF4-FFF2-40B4-BE49-F238E27FC236}">
                <a16:creationId xmlns:a16="http://schemas.microsoft.com/office/drawing/2014/main" id="{4C0AFDA8-5AC0-5EBD-330B-F2C609626939}"/>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4293" r="2" b="2"/>
          <a:stretch/>
        </p:blipFill>
        <p:spPr>
          <a:xfrm>
            <a:off x="6781799" y="1714500"/>
            <a:ext cx="5410201" cy="5143500"/>
          </a:xfrm>
          <a:prstGeom prst="rect">
            <a:avLst/>
          </a:prstGeom>
        </p:spPr>
      </p:pic>
      <p:sp useBgFill="1">
        <p:nvSpPr>
          <p:cNvPr id="18" name="Rectangle 17">
            <a:extLst>
              <a:ext uri="{FF2B5EF4-FFF2-40B4-BE49-F238E27FC236}">
                <a16:creationId xmlns:a16="http://schemas.microsoft.com/office/drawing/2014/main" id="{E1ED8A68-A582-AC62-104E-E319E9DB34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B6738A3-6891-4931-2BD7-53BD5FBB450D}"/>
              </a:ext>
            </a:extLst>
          </p:cNvPr>
          <p:cNvSpPr>
            <a:spLocks noGrp="1"/>
          </p:cNvSpPr>
          <p:nvPr>
            <p:ph type="title"/>
          </p:nvPr>
        </p:nvSpPr>
        <p:spPr>
          <a:xfrm>
            <a:off x="761801" y="250409"/>
            <a:ext cx="10222952" cy="1228299"/>
          </a:xfrm>
        </p:spPr>
        <p:txBody>
          <a:bodyPr vert="horz" lIns="91440" tIns="45720" rIns="91440" bIns="45720" rtlCol="0" anchor="ctr">
            <a:normAutofit/>
          </a:bodyPr>
          <a:lstStyle/>
          <a:p>
            <a:r>
              <a:rPr lang="en-US" sz="4000"/>
              <a:t>Svět masmédií a virtuality</a:t>
            </a:r>
          </a:p>
        </p:txBody>
      </p:sp>
      <p:sp>
        <p:nvSpPr>
          <p:cNvPr id="3" name="Zástupný obsah 2">
            <a:extLst>
              <a:ext uri="{FF2B5EF4-FFF2-40B4-BE49-F238E27FC236}">
                <a16:creationId xmlns:a16="http://schemas.microsoft.com/office/drawing/2014/main" id="{485F5B8E-1206-BDA4-32A9-C8CBC0CE2BF4}"/>
              </a:ext>
            </a:extLst>
          </p:cNvPr>
          <p:cNvSpPr>
            <a:spLocks noGrp="1"/>
          </p:cNvSpPr>
          <p:nvPr>
            <p:ph sz="half" idx="1"/>
          </p:nvPr>
        </p:nvSpPr>
        <p:spPr>
          <a:xfrm>
            <a:off x="761801" y="2183642"/>
            <a:ext cx="5334199" cy="4115018"/>
          </a:xfrm>
        </p:spPr>
        <p:txBody>
          <a:bodyPr vert="horz" lIns="91440" tIns="45720" rIns="91440" bIns="45720" rtlCol="0" anchor="ctr">
            <a:normAutofit/>
          </a:bodyPr>
          <a:lstStyle/>
          <a:p>
            <a:r>
              <a:rPr lang="en-US" sz="1700">
                <a:uFill>
                  <a:solidFill>
                    <a:srgbClr val="000000"/>
                  </a:solidFill>
                </a:uFill>
              </a:rPr>
              <a:t>A to jsme ještě nevpustili do našich úvah virtuální svět, který se může stát během příštího století stejně tak relevantní jako ten náš „hmotný“. Ostatně, hranice mezi fiktivním a reálným je velkým tématem filosofie nejpozději od 19. století a Hegela. A vedle virtuality přijde na řadu bezesporu i umělá inteligence, kdy budeme muset počítat s analýzou skutečného původce dokumentu. Zda se jedná o člověka či stroj, jak vypadaly podmínky, za kterých stroj zpracovával daný text, jaké byly nastavené parametry, algoritmy. A bude následně též otázkou, jakou roli v tom bude hrát globalizace a obecné systémy prostupující doslova celoplanetárně, a jakou roli bude hrát naopak diverzifikace a konkrétní oblasti, skupiny, ideologie, náboženství. To vše propojeno s otázkami práva, etiky a dalších oblastí.</a:t>
            </a:r>
            <a:endParaRPr lang="en-US" sz="1700"/>
          </a:p>
          <a:p>
            <a:endParaRPr lang="en-US" sz="1700"/>
          </a:p>
        </p:txBody>
      </p:sp>
    </p:spTree>
    <p:extLst>
      <p:ext uri="{BB962C8B-B14F-4D97-AF65-F5344CB8AC3E}">
        <p14:creationId xmlns:p14="http://schemas.microsoft.com/office/powerpoint/2010/main" val="242740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2C6149-CD5A-DC64-094C-5F37B1657968}"/>
              </a:ext>
            </a:extLst>
          </p:cNvPr>
          <p:cNvSpPr>
            <a:spLocks noGrp="1"/>
          </p:cNvSpPr>
          <p:nvPr>
            <p:ph type="title"/>
          </p:nvPr>
        </p:nvSpPr>
        <p:spPr>
          <a:xfrm>
            <a:off x="876692" y="741391"/>
            <a:ext cx="5479719" cy="1616203"/>
          </a:xfrm>
        </p:spPr>
        <p:txBody>
          <a:bodyPr vert="horz" lIns="91440" tIns="45720" rIns="91440" bIns="45720" rtlCol="0" anchor="b">
            <a:normAutofit/>
          </a:bodyPr>
          <a:lstStyle/>
          <a:p>
            <a:r>
              <a:rPr lang="en-US" sz="3200"/>
              <a:t>Dějiny bez písma?</a:t>
            </a:r>
          </a:p>
        </p:txBody>
      </p:sp>
      <p:sp>
        <p:nvSpPr>
          <p:cNvPr id="3" name="Zástupný obsah 2">
            <a:extLst>
              <a:ext uri="{FF2B5EF4-FFF2-40B4-BE49-F238E27FC236}">
                <a16:creationId xmlns:a16="http://schemas.microsoft.com/office/drawing/2014/main" id="{BA022CA1-8918-CFE4-B015-491308FCD7EE}"/>
              </a:ext>
            </a:extLst>
          </p:cNvPr>
          <p:cNvSpPr>
            <a:spLocks noGrp="1"/>
          </p:cNvSpPr>
          <p:nvPr>
            <p:ph sz="half" idx="1"/>
          </p:nvPr>
        </p:nvSpPr>
        <p:spPr>
          <a:xfrm>
            <a:off x="876692" y="2533476"/>
            <a:ext cx="5479719" cy="3447832"/>
          </a:xfrm>
        </p:spPr>
        <p:txBody>
          <a:bodyPr vert="horz" lIns="91440" tIns="45720" rIns="91440" bIns="45720" rtlCol="0" anchor="t">
            <a:normAutofit/>
          </a:bodyPr>
          <a:lstStyle/>
          <a:p>
            <a:pPr>
              <a:spcAft>
                <a:spcPts val="800"/>
              </a:spcAft>
            </a:pPr>
            <a:r>
              <a:rPr lang="en-US" sz="1700">
                <a:effectLst/>
                <a:uFill>
                  <a:solidFill>
                    <a:srgbClr val="000000"/>
                  </a:solidFill>
                </a:uFill>
              </a:rPr>
              <a:t>To, co se navíc může ztratit, a možná to již reálně žijeme, zatím jen v náznacích, je samotná podstata a s ní spojená důvěryhodnost historické vědy. Jednou z variant budoucnosti tak může být skutečnost, že roztříštěné skupiny si postupně mohou najít „své“ historiky, kteří budou vykládat příběhy daných skupin, osobovat si právo na „vlastní“ konkrétní dějiny, jako to již popsal Pierre Nora u „skupinových dějin“ nejrůznějších menšin oproti velkým dějinám. Zásadní roli zde opět bude hrát pro vidění dějin identita, její kořeny, budování a přenášení směrem k dalším generacím. A především ono až metafyzické „hledání společného“, co vlastně drží společnost pohromadě. </a:t>
            </a:r>
          </a:p>
        </p:txBody>
      </p:sp>
      <p:pic>
        <p:nvPicPr>
          <p:cNvPr id="6" name="Zástupný obsah 5" descr="Obsah obrázku text, podepsat, exteriér&#10;&#10;Popis byl vytvořen automaticky">
            <a:extLst>
              <a:ext uri="{FF2B5EF4-FFF2-40B4-BE49-F238E27FC236}">
                <a16:creationId xmlns:a16="http://schemas.microsoft.com/office/drawing/2014/main" id="{8B38D1EA-8743-7C4D-6B1F-8FDF420754FE}"/>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4322"/>
          <a:stretch/>
        </p:blipFill>
        <p:spPr>
          <a:xfrm>
            <a:off x="7270812" y="10"/>
            <a:ext cx="4921187" cy="6857990"/>
          </a:xfrm>
          <a:prstGeom prst="rect">
            <a:avLst/>
          </a:prstGeom>
        </p:spPr>
      </p:pic>
      <p:grpSp>
        <p:nvGrpSpPr>
          <p:cNvPr id="16" name="Group 15">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7" name="Rectangle 16">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23129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81DD3C-4D24-40A1-A623-BFD61D86971C}"/>
              </a:ext>
            </a:extLst>
          </p:cNvPr>
          <p:cNvSpPr>
            <a:spLocks noGrp="1"/>
          </p:cNvSpPr>
          <p:nvPr>
            <p:ph type="title"/>
          </p:nvPr>
        </p:nvSpPr>
        <p:spPr>
          <a:xfrm>
            <a:off x="876694" y="741391"/>
            <a:ext cx="4234393" cy="1616203"/>
          </a:xfrm>
        </p:spPr>
        <p:txBody>
          <a:bodyPr vert="horz" lIns="91440" tIns="45720" rIns="91440" bIns="45720" rtlCol="0" anchor="b">
            <a:normAutofit/>
          </a:bodyPr>
          <a:lstStyle/>
          <a:p>
            <a:r>
              <a:rPr lang="en-US" sz="3200"/>
              <a:t>Dějiny bez písma?</a:t>
            </a:r>
          </a:p>
        </p:txBody>
      </p:sp>
      <p:sp>
        <p:nvSpPr>
          <p:cNvPr id="3" name="Zástupný obsah 2">
            <a:extLst>
              <a:ext uri="{FF2B5EF4-FFF2-40B4-BE49-F238E27FC236}">
                <a16:creationId xmlns:a16="http://schemas.microsoft.com/office/drawing/2014/main" id="{CEC57E33-920E-FE75-3694-D00F693FD00D}"/>
              </a:ext>
            </a:extLst>
          </p:cNvPr>
          <p:cNvSpPr>
            <a:spLocks noGrp="1"/>
          </p:cNvSpPr>
          <p:nvPr>
            <p:ph sz="half" idx="1"/>
          </p:nvPr>
        </p:nvSpPr>
        <p:spPr>
          <a:xfrm>
            <a:off x="876693" y="2533476"/>
            <a:ext cx="4234394" cy="3447832"/>
          </a:xfrm>
        </p:spPr>
        <p:txBody>
          <a:bodyPr vert="horz" lIns="91440" tIns="45720" rIns="91440" bIns="45720" rtlCol="0" anchor="t">
            <a:normAutofit/>
          </a:bodyPr>
          <a:lstStyle/>
          <a:p>
            <a:r>
              <a:rPr lang="en-US" sz="1300">
                <a:effectLst/>
                <a:uFill>
                  <a:solidFill>
                    <a:srgbClr val="000000"/>
                  </a:solidFill>
                </a:uFill>
              </a:rPr>
              <a:t>Ať již je to právě národní, státní, názorová identita, nějaký společný historický příběh umožňující ztotožnění. Pokud britský ekonom Collier popisuje změnu ve 20. století jako cestu od národní identity k profesní a zpět, můžeme se nadít barvitého světa mnoha lokálních identit, s mnoha lokálními skupinovými dějinami. </a:t>
            </a:r>
          </a:p>
          <a:p>
            <a:r>
              <a:rPr lang="en-US" sz="1300">
                <a:effectLst/>
                <a:uFill>
                  <a:solidFill>
                    <a:srgbClr val="000000"/>
                  </a:solidFill>
                </a:uFill>
              </a:rPr>
              <a:t>Základní půdorys v pojmech: Člověk. Společnost. Identita. Paměť. Dějiny. Iracionalita. Instrumentalizace. (a mnohé další)… Tento půdorys se vlastně vůbec nemusí změnit, změní se jen svět a jeho struktura, ve kterých bude fungovat. „Audiovizualizace pramenů“ se může během několika desetiletí stát hegemonem, který bude navíc propojen fenoménem sociálních sítí nebo virtualizace světa. Již dnes se objevují otázky, jak novou realitu pramenů zachytit, jak nastavit systém dokumentace světa v dynamických podmínkách proměňující se tekuté reality – nejen obsahem, ale pramenně vzato především formou. </a:t>
            </a:r>
          </a:p>
          <a:p>
            <a:endParaRPr lang="en-US" sz="1300"/>
          </a:p>
        </p:txBody>
      </p:sp>
      <p:pic>
        <p:nvPicPr>
          <p:cNvPr id="6" name="Zástupný obsah 5">
            <a:extLst>
              <a:ext uri="{FF2B5EF4-FFF2-40B4-BE49-F238E27FC236}">
                <a16:creationId xmlns:a16="http://schemas.microsoft.com/office/drawing/2014/main" id="{89D26952-7C60-080C-5CB1-CD5FFC42ADF7}"/>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1692" r="22118" b="1"/>
          <a:stretch/>
        </p:blipFill>
        <p:spPr>
          <a:xfrm>
            <a:off x="5854890" y="877414"/>
            <a:ext cx="5453545" cy="4984683"/>
          </a:xfrm>
          <a:prstGeom prst="rect">
            <a:avLst/>
          </a:prstGeom>
        </p:spPr>
      </p:pic>
      <p:grpSp>
        <p:nvGrpSpPr>
          <p:cNvPr id="16" name="Group 15">
            <a:extLst>
              <a:ext uri="{FF2B5EF4-FFF2-40B4-BE49-F238E27FC236}">
                <a16:creationId xmlns:a16="http://schemas.microsoft.com/office/drawing/2014/main" id="{434FA563-76F6-CDCF-AEA0-A7B78E4464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7" name="Rectangle 16">
              <a:extLst>
                <a:ext uri="{FF2B5EF4-FFF2-40B4-BE49-F238E27FC236}">
                  <a16:creationId xmlns:a16="http://schemas.microsoft.com/office/drawing/2014/main" id="{1D2E3CAA-F1BA-6695-301D-22564C382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F3F0F2C-04A5-144D-BDCF-C38707289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4511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962A09-8DC5-458D-EB1B-21B0D0E59B93}"/>
              </a:ext>
            </a:extLst>
          </p:cNvPr>
          <p:cNvSpPr>
            <a:spLocks noGrp="1"/>
          </p:cNvSpPr>
          <p:nvPr>
            <p:ph type="title"/>
          </p:nvPr>
        </p:nvSpPr>
        <p:spPr>
          <a:xfrm>
            <a:off x="876693" y="741391"/>
            <a:ext cx="3455821" cy="1616203"/>
          </a:xfrm>
        </p:spPr>
        <p:txBody>
          <a:bodyPr vert="horz" lIns="91440" tIns="45720" rIns="91440" bIns="45720" rtlCol="0" anchor="b">
            <a:normAutofit/>
          </a:bodyPr>
          <a:lstStyle/>
          <a:p>
            <a:r>
              <a:rPr lang="en-US" sz="3200"/>
              <a:t>Stane se historik i kurátorem?</a:t>
            </a:r>
          </a:p>
        </p:txBody>
      </p:sp>
      <p:sp>
        <p:nvSpPr>
          <p:cNvPr id="3" name="Zástupný obsah 2">
            <a:extLst>
              <a:ext uri="{FF2B5EF4-FFF2-40B4-BE49-F238E27FC236}">
                <a16:creationId xmlns:a16="http://schemas.microsoft.com/office/drawing/2014/main" id="{A300BE0C-765A-1C6A-6D56-3BCD9E9BD4BB}"/>
              </a:ext>
            </a:extLst>
          </p:cNvPr>
          <p:cNvSpPr>
            <a:spLocks noGrp="1"/>
          </p:cNvSpPr>
          <p:nvPr>
            <p:ph sz="half" idx="1"/>
          </p:nvPr>
        </p:nvSpPr>
        <p:spPr>
          <a:xfrm>
            <a:off x="876693" y="2533476"/>
            <a:ext cx="3455821" cy="3447832"/>
          </a:xfrm>
        </p:spPr>
        <p:txBody>
          <a:bodyPr vert="horz" lIns="91440" tIns="45720" rIns="91440" bIns="45720" rtlCol="0" anchor="t">
            <a:normAutofit/>
          </a:bodyPr>
          <a:lstStyle/>
          <a:p>
            <a:r>
              <a:rPr lang="en-US" sz="1400" dirty="0" err="1"/>
              <a:t>Při</a:t>
            </a:r>
            <a:r>
              <a:rPr lang="en-US" sz="1400" dirty="0"/>
              <a:t> </a:t>
            </a:r>
            <a:r>
              <a:rPr lang="en-US" sz="1400" dirty="0" err="1"/>
              <a:t>vědomí</a:t>
            </a:r>
            <a:r>
              <a:rPr lang="en-US" sz="1400" dirty="0"/>
              <a:t> </a:t>
            </a:r>
            <a:r>
              <a:rPr lang="en-US" sz="1400" dirty="0" err="1"/>
              <a:t>mnohosti</a:t>
            </a:r>
            <a:r>
              <a:rPr lang="en-US" sz="1400" dirty="0"/>
              <a:t> a </a:t>
            </a:r>
            <a:r>
              <a:rPr lang="en-US" sz="1400" dirty="0" err="1"/>
              <a:t>vrstevnatosti</a:t>
            </a:r>
            <a:r>
              <a:rPr lang="en-US" sz="1400" dirty="0"/>
              <a:t> </a:t>
            </a:r>
            <a:r>
              <a:rPr lang="en-US" sz="1400" dirty="0" err="1"/>
              <a:t>pramenů</a:t>
            </a:r>
            <a:r>
              <a:rPr lang="en-US" sz="1400" dirty="0"/>
              <a:t> se </a:t>
            </a:r>
            <a:r>
              <a:rPr lang="en-US" sz="1400" dirty="0" err="1"/>
              <a:t>mohou</a:t>
            </a:r>
            <a:r>
              <a:rPr lang="en-US" sz="1400" dirty="0"/>
              <a:t> </a:t>
            </a:r>
            <a:r>
              <a:rPr lang="en-US" sz="1400" dirty="0" err="1"/>
              <a:t>samotní</a:t>
            </a:r>
            <a:r>
              <a:rPr lang="en-US" sz="1400" dirty="0"/>
              <a:t> </a:t>
            </a:r>
            <a:r>
              <a:rPr lang="en-US" sz="1400" dirty="0" err="1"/>
              <a:t>historici</a:t>
            </a:r>
            <a:r>
              <a:rPr lang="en-US" sz="1400" dirty="0"/>
              <a:t> </a:t>
            </a:r>
            <a:r>
              <a:rPr lang="en-US" sz="1400" dirty="0" err="1"/>
              <a:t>př</a:t>
            </a:r>
            <a:r>
              <a:rPr lang="cs-CZ" sz="1400" dirty="0"/>
              <a:t>i</a:t>
            </a:r>
            <a:r>
              <a:rPr lang="en-US" sz="1400" dirty="0" err="1"/>
              <a:t>blížit</a:t>
            </a:r>
            <a:r>
              <a:rPr lang="en-US" sz="1400" dirty="0"/>
              <a:t> </a:t>
            </a:r>
            <a:r>
              <a:rPr lang="en-US" sz="1400" dirty="0" err="1"/>
              <a:t>kurátorům</a:t>
            </a:r>
            <a:r>
              <a:rPr lang="en-US" sz="1400" dirty="0"/>
              <a:t> </a:t>
            </a:r>
            <a:r>
              <a:rPr lang="en-US" sz="1400" dirty="0" err="1"/>
              <a:t>muzeí</a:t>
            </a:r>
            <a:r>
              <a:rPr lang="en-US" sz="1400" dirty="0"/>
              <a:t>.</a:t>
            </a:r>
          </a:p>
          <a:p>
            <a:r>
              <a:rPr lang="en-US" sz="1400" dirty="0" err="1"/>
              <a:t>Budou</a:t>
            </a:r>
            <a:r>
              <a:rPr lang="en-US" sz="1400" dirty="0"/>
              <a:t> v </a:t>
            </a:r>
            <a:r>
              <a:rPr lang="en-US" sz="1400" dirty="0" err="1"/>
              <a:t>pozici</a:t>
            </a:r>
            <a:r>
              <a:rPr lang="en-US" sz="1400" dirty="0"/>
              <a:t>, </a:t>
            </a:r>
            <a:r>
              <a:rPr lang="en-US" sz="1400" dirty="0" err="1"/>
              <a:t>kdy</a:t>
            </a:r>
            <a:r>
              <a:rPr lang="en-US" sz="1400" dirty="0"/>
              <a:t> v „</a:t>
            </a:r>
            <a:r>
              <a:rPr lang="en-US" sz="1400" dirty="0" err="1"/>
              <a:t>tekutém</a:t>
            </a:r>
            <a:r>
              <a:rPr lang="en-US" sz="1400" dirty="0"/>
              <a:t> </a:t>
            </a:r>
            <a:r>
              <a:rPr lang="en-US" sz="1400" dirty="0" err="1"/>
              <a:t>světě</a:t>
            </a:r>
            <a:r>
              <a:rPr lang="en-US" sz="1400" dirty="0"/>
              <a:t>“ </a:t>
            </a:r>
            <a:r>
              <a:rPr lang="en-US" sz="1400" dirty="0" err="1"/>
              <a:t>budou</a:t>
            </a:r>
            <a:r>
              <a:rPr lang="en-US" sz="1400" dirty="0"/>
              <a:t> v </a:t>
            </a:r>
            <a:r>
              <a:rPr lang="en-US" sz="1400" dirty="0" err="1"/>
              <a:t>přítomnosti</a:t>
            </a:r>
            <a:r>
              <a:rPr lang="en-US" sz="1400" dirty="0"/>
              <a:t> </a:t>
            </a:r>
            <a:r>
              <a:rPr lang="en-US" sz="1400" dirty="0" err="1"/>
              <a:t>identifikovat</a:t>
            </a:r>
            <a:r>
              <a:rPr lang="en-US" sz="1400" dirty="0"/>
              <a:t> </a:t>
            </a:r>
            <a:r>
              <a:rPr lang="en-US" sz="1400" dirty="0" err="1"/>
              <a:t>relevantní</a:t>
            </a:r>
            <a:r>
              <a:rPr lang="en-US" sz="1400" dirty="0"/>
              <a:t> </a:t>
            </a:r>
            <a:r>
              <a:rPr lang="en-US" sz="1400" dirty="0" err="1"/>
              <a:t>prameny</a:t>
            </a:r>
            <a:r>
              <a:rPr lang="en-US" sz="1400" dirty="0"/>
              <a:t>, </a:t>
            </a:r>
            <a:r>
              <a:rPr lang="en-US" sz="1400" dirty="0" err="1"/>
              <a:t>které</a:t>
            </a:r>
            <a:r>
              <a:rPr lang="en-US" sz="1400" dirty="0"/>
              <a:t> </a:t>
            </a:r>
            <a:r>
              <a:rPr lang="en-US" sz="1400" dirty="0" err="1"/>
              <a:t>budou</a:t>
            </a:r>
            <a:r>
              <a:rPr lang="en-US" sz="1400" dirty="0"/>
              <a:t> </a:t>
            </a:r>
            <a:r>
              <a:rPr lang="en-US" sz="1400" dirty="0" err="1"/>
              <a:t>selektivně</a:t>
            </a:r>
            <a:r>
              <a:rPr lang="en-US" sz="1400" dirty="0"/>
              <a:t> </a:t>
            </a:r>
            <a:r>
              <a:rPr lang="en-US" sz="1400" dirty="0" err="1"/>
              <a:t>vybírat</a:t>
            </a:r>
            <a:r>
              <a:rPr lang="en-US" sz="1400" dirty="0"/>
              <a:t> pro </a:t>
            </a:r>
            <a:r>
              <a:rPr lang="en-US" sz="1400" dirty="0" err="1"/>
              <a:t>uchování</a:t>
            </a:r>
            <a:r>
              <a:rPr lang="en-US" sz="1400" dirty="0"/>
              <a:t> pro </a:t>
            </a:r>
            <a:r>
              <a:rPr lang="en-US" sz="1400" dirty="0" err="1"/>
              <a:t>účely</a:t>
            </a:r>
            <a:r>
              <a:rPr lang="en-US" sz="1400" dirty="0"/>
              <a:t> </a:t>
            </a:r>
            <a:r>
              <a:rPr lang="en-US" sz="1400" dirty="0" err="1"/>
              <a:t>budoucího</a:t>
            </a:r>
            <a:r>
              <a:rPr lang="en-US" sz="1400" dirty="0"/>
              <a:t> </a:t>
            </a:r>
            <a:r>
              <a:rPr lang="en-US" sz="1400" dirty="0" err="1"/>
              <a:t>bádání</a:t>
            </a:r>
            <a:r>
              <a:rPr lang="en-US" sz="1400" dirty="0"/>
              <a:t>. </a:t>
            </a:r>
          </a:p>
          <a:p>
            <a:r>
              <a:rPr lang="en-US" sz="1400" dirty="0" err="1"/>
              <a:t>Historik</a:t>
            </a:r>
            <a:r>
              <a:rPr lang="en-US" sz="1400" dirty="0"/>
              <a:t>, </a:t>
            </a:r>
            <a:r>
              <a:rPr lang="en-US" sz="1400" dirty="0" err="1"/>
              <a:t>nově</a:t>
            </a:r>
            <a:r>
              <a:rPr lang="en-US" sz="1400" dirty="0"/>
              <a:t> </a:t>
            </a:r>
            <a:r>
              <a:rPr lang="en-US" sz="1400" dirty="0" err="1"/>
              <a:t>stejně</a:t>
            </a:r>
            <a:r>
              <a:rPr lang="en-US" sz="1400" dirty="0"/>
              <a:t> </a:t>
            </a:r>
            <a:r>
              <a:rPr lang="en-US" sz="1400" dirty="0" err="1"/>
              <a:t>jako</a:t>
            </a:r>
            <a:r>
              <a:rPr lang="en-US" sz="1400" dirty="0"/>
              <a:t> </a:t>
            </a:r>
            <a:r>
              <a:rPr lang="en-US" sz="1400" dirty="0" err="1"/>
              <a:t>kurátor</a:t>
            </a:r>
            <a:r>
              <a:rPr lang="en-US" sz="1400" dirty="0"/>
              <a:t>, </a:t>
            </a:r>
            <a:r>
              <a:rPr lang="en-US" sz="1400" dirty="0" err="1"/>
              <a:t>nebude</a:t>
            </a:r>
            <a:r>
              <a:rPr lang="en-US" sz="1400" dirty="0"/>
              <a:t> </a:t>
            </a:r>
            <a:r>
              <a:rPr lang="en-US" sz="1400" dirty="0" err="1"/>
              <a:t>jen</a:t>
            </a:r>
            <a:r>
              <a:rPr lang="en-US" sz="1400" dirty="0"/>
              <a:t> </a:t>
            </a:r>
            <a:r>
              <a:rPr lang="en-US" sz="1400" dirty="0" err="1"/>
              <a:t>badatelem</a:t>
            </a:r>
            <a:r>
              <a:rPr lang="en-US" sz="1400" dirty="0"/>
              <a:t> „</a:t>
            </a:r>
            <a:r>
              <a:rPr lang="en-US" sz="1400" dirty="0" err="1"/>
              <a:t>zděděného</a:t>
            </a:r>
            <a:r>
              <a:rPr lang="en-US" sz="1400" dirty="0"/>
              <a:t>“ </a:t>
            </a:r>
            <a:r>
              <a:rPr lang="en-US" sz="1400" dirty="0" err="1"/>
              <a:t>pramene</a:t>
            </a:r>
            <a:r>
              <a:rPr lang="en-US" sz="1400" dirty="0"/>
              <a:t>, ale  </a:t>
            </a:r>
            <a:r>
              <a:rPr lang="en-US" sz="1400" dirty="0" err="1"/>
              <a:t>může</a:t>
            </a:r>
            <a:r>
              <a:rPr lang="en-US" sz="1400" dirty="0"/>
              <a:t> se </a:t>
            </a:r>
            <a:r>
              <a:rPr lang="en-US" sz="1400" dirty="0" err="1"/>
              <a:t>stát</a:t>
            </a:r>
            <a:r>
              <a:rPr lang="en-US" sz="1400" dirty="0"/>
              <a:t> </a:t>
            </a:r>
            <a:r>
              <a:rPr lang="en-US" sz="1400" dirty="0" err="1"/>
              <a:t>tvůrce</a:t>
            </a:r>
            <a:r>
              <a:rPr lang="en-US" sz="1400" dirty="0"/>
              <a:t> </a:t>
            </a:r>
            <a:r>
              <a:rPr lang="en-US" sz="1400" dirty="0" err="1"/>
              <a:t>objemu</a:t>
            </a:r>
            <a:r>
              <a:rPr lang="en-US" sz="1400" dirty="0"/>
              <a:t> </a:t>
            </a:r>
            <a:r>
              <a:rPr lang="en-US" sz="1400" dirty="0" err="1"/>
              <a:t>pramenů</a:t>
            </a:r>
            <a:r>
              <a:rPr lang="en-US" sz="1400" dirty="0"/>
              <a:t> pro </a:t>
            </a:r>
            <a:r>
              <a:rPr lang="en-US" sz="1400" dirty="0" err="1"/>
              <a:t>historiky</a:t>
            </a:r>
            <a:r>
              <a:rPr lang="en-US" sz="1400" dirty="0"/>
              <a:t> </a:t>
            </a:r>
            <a:r>
              <a:rPr lang="en-US" sz="1400" dirty="0" err="1"/>
              <a:t>budoucí</a:t>
            </a:r>
            <a:r>
              <a:rPr lang="en-US" sz="1400" dirty="0"/>
              <a:t>.</a:t>
            </a:r>
          </a:p>
          <a:p>
            <a:r>
              <a:rPr lang="en-US" sz="1400" dirty="0" err="1"/>
              <a:t>Dokumentace</a:t>
            </a:r>
            <a:r>
              <a:rPr lang="en-US" sz="1400" dirty="0"/>
              <a:t> </a:t>
            </a:r>
            <a:r>
              <a:rPr lang="en-US" sz="1400" dirty="0" err="1"/>
              <a:t>současnosti</a:t>
            </a:r>
            <a:r>
              <a:rPr lang="en-US" sz="1400" dirty="0"/>
              <a:t>, </a:t>
            </a:r>
            <a:r>
              <a:rPr lang="en-US" sz="1400" dirty="0" err="1"/>
              <a:t>databáze</a:t>
            </a:r>
            <a:r>
              <a:rPr lang="en-US" sz="1400" dirty="0"/>
              <a:t>, </a:t>
            </a:r>
            <a:r>
              <a:rPr lang="en-US" sz="1400" dirty="0" err="1"/>
              <a:t>zálohování</a:t>
            </a:r>
            <a:r>
              <a:rPr lang="en-US" sz="1400" dirty="0"/>
              <a:t> </a:t>
            </a:r>
            <a:r>
              <a:rPr lang="en-US" sz="1400" dirty="0" err="1"/>
              <a:t>zdrojů</a:t>
            </a:r>
            <a:r>
              <a:rPr lang="en-US" sz="1400" dirty="0"/>
              <a:t>…</a:t>
            </a:r>
          </a:p>
        </p:txBody>
      </p:sp>
      <p:pic>
        <p:nvPicPr>
          <p:cNvPr id="6" name="Zástupný obsah 5" descr="Obsah obrázku obraz, umění, interiér, muzeum&#10;&#10;Popis byl vytvořen automaticky">
            <a:extLst>
              <a:ext uri="{FF2B5EF4-FFF2-40B4-BE49-F238E27FC236}">
                <a16:creationId xmlns:a16="http://schemas.microsoft.com/office/drawing/2014/main" id="{56242A85-9F91-6C7D-2E87-807726ECD5C7}"/>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3305" r="-1" b="175"/>
          <a:stretch/>
        </p:blipFill>
        <p:spPr>
          <a:xfrm>
            <a:off x="5086726" y="10"/>
            <a:ext cx="7105273" cy="6857990"/>
          </a:xfrm>
          <a:prstGeom prst="rect">
            <a:avLst/>
          </a:prstGeom>
        </p:spPr>
      </p:pic>
      <p:grpSp>
        <p:nvGrpSpPr>
          <p:cNvPr id="16" name="Group 15">
            <a:extLst>
              <a:ext uri="{FF2B5EF4-FFF2-40B4-BE49-F238E27FC236}">
                <a16:creationId xmlns:a16="http://schemas.microsoft.com/office/drawing/2014/main" id="{A5AFD70F-20E3-55D2-E154-7D4FACFBB0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7" name="Rectangle 16">
              <a:extLst>
                <a:ext uri="{FF2B5EF4-FFF2-40B4-BE49-F238E27FC236}">
                  <a16:creationId xmlns:a16="http://schemas.microsoft.com/office/drawing/2014/main" id="{2FBDB812-268E-7EC5-B48A-7522718164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DA30E18-AA70-D998-AAFC-727CB0367F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35680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FF6E715B-861E-D7EB-B75E-F913042614D2}"/>
              </a:ext>
            </a:extLst>
          </p:cNvPr>
          <p:cNvSpPr>
            <a:spLocks noGrp="1"/>
          </p:cNvSpPr>
          <p:nvPr>
            <p:ph idx="1"/>
          </p:nvPr>
        </p:nvSpPr>
        <p:spPr>
          <a:xfrm>
            <a:off x="761839" y="2551176"/>
            <a:ext cx="4651205" cy="3602935"/>
          </a:xfrm>
        </p:spPr>
        <p:txBody>
          <a:bodyPr>
            <a:normAutofit/>
          </a:bodyPr>
          <a:lstStyle/>
          <a:p>
            <a:pPr marL="0" indent="0">
              <a:buNone/>
            </a:pPr>
            <a:r>
              <a:rPr lang="cs-CZ" sz="2000"/>
              <a:t>„Pokud jde o pochopení minulosti, historikové jsou uznávanými odborníky.</a:t>
            </a:r>
          </a:p>
          <a:p>
            <a:pPr marL="0" indent="0">
              <a:buNone/>
            </a:pPr>
            <a:r>
              <a:rPr lang="cs-CZ" sz="2000"/>
              <a:t> Ale ve vztahu k tomu, jak chápeme minulost, žádnými odborníky nejsou.“ </a:t>
            </a:r>
          </a:p>
          <a:p>
            <a:endParaRPr lang="cs-CZ" sz="2000"/>
          </a:p>
        </p:txBody>
      </p:sp>
      <p:pic>
        <p:nvPicPr>
          <p:cNvPr id="7" name="Obrázek 6" descr="Obsah obrázku text, kniha, interiér, varhany&#10;&#10;Popis byl vytvořen automaticky">
            <a:extLst>
              <a:ext uri="{FF2B5EF4-FFF2-40B4-BE49-F238E27FC236}">
                <a16:creationId xmlns:a16="http://schemas.microsoft.com/office/drawing/2014/main" id="{ED43D332-6F16-46B1-01FD-8C106861EBF7}"/>
              </a:ext>
            </a:extLst>
          </p:cNvPr>
          <p:cNvPicPr>
            <a:picLocks noChangeAspect="1"/>
          </p:cNvPicPr>
          <p:nvPr/>
        </p:nvPicPr>
        <p:blipFill rotWithShape="1">
          <a:blip r:embed="rId2">
            <a:extLst>
              <a:ext uri="{28A0092B-C50C-407E-A947-70E740481C1C}">
                <a14:useLocalDpi xmlns:a14="http://schemas.microsoft.com/office/drawing/2010/main" val="0"/>
              </a:ext>
            </a:extLst>
          </a:blip>
          <a:srcRect l="10390" r="22444" b="-1"/>
          <a:stretch/>
        </p:blipFill>
        <p:spPr>
          <a:xfrm>
            <a:off x="6096000" y="838013"/>
            <a:ext cx="5234538" cy="5186267"/>
          </a:xfrm>
          <a:prstGeom prst="rect">
            <a:avLst/>
          </a:prstGeom>
        </p:spPr>
      </p:pic>
    </p:spTree>
    <p:extLst>
      <p:ext uri="{BB962C8B-B14F-4D97-AF65-F5344CB8AC3E}">
        <p14:creationId xmlns:p14="http://schemas.microsoft.com/office/powerpoint/2010/main" val="2703327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4872A8-5BA6-7DE7-3851-CEC9BDD6E504}"/>
              </a:ext>
            </a:extLst>
          </p:cNvPr>
          <p:cNvSpPr>
            <a:spLocks noGrp="1"/>
          </p:cNvSpPr>
          <p:nvPr>
            <p:ph type="title"/>
          </p:nvPr>
        </p:nvSpPr>
        <p:spPr>
          <a:xfrm>
            <a:off x="6096001" y="626721"/>
            <a:ext cx="4669410" cy="1588803"/>
          </a:xfrm>
        </p:spPr>
        <p:txBody>
          <a:bodyPr vert="horz" lIns="91440" tIns="45720" rIns="91440" bIns="45720" rtlCol="0" anchor="b">
            <a:normAutofit/>
          </a:bodyPr>
          <a:lstStyle/>
          <a:p>
            <a:r>
              <a:rPr lang="en-US" sz="3600">
                <a:solidFill>
                  <a:schemeClr val="tx2"/>
                </a:solidFill>
              </a:rPr>
              <a:t>Výzva „obrazových dějin“</a:t>
            </a:r>
          </a:p>
        </p:txBody>
      </p:sp>
      <p:pic>
        <p:nvPicPr>
          <p:cNvPr id="6" name="Zástupný obsah 5" descr="Obsah obrázku příroda, mrak, noční obloha&#10;&#10;Popis byl vytvořen automaticky">
            <a:extLst>
              <a:ext uri="{FF2B5EF4-FFF2-40B4-BE49-F238E27FC236}">
                <a16:creationId xmlns:a16="http://schemas.microsoft.com/office/drawing/2014/main" id="{C16E5FAE-95FC-7781-0FDB-99E717132299}"/>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6606" r="19825" b="1"/>
          <a:stretch/>
        </p:blipFill>
        <p:spPr>
          <a:xfrm>
            <a:off x="612518" y="608141"/>
            <a:ext cx="4793644" cy="5648280"/>
          </a:xfrm>
          <a:prstGeom prst="rect">
            <a:avLst/>
          </a:prstGeom>
        </p:spPr>
      </p:pic>
      <p:sp>
        <p:nvSpPr>
          <p:cNvPr id="16" name="Freeform: Shape 15">
            <a:extLst>
              <a:ext uri="{FF2B5EF4-FFF2-40B4-BE49-F238E27FC236}">
                <a16:creationId xmlns:a16="http://schemas.microsoft.com/office/drawing/2014/main" id="{D4420C61-30B9-D26F-6720-C32154CA34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465047" flipV="1">
            <a:off x="11636678" y="400406"/>
            <a:ext cx="413532" cy="36865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1205" h="5864449">
                <a:moveTo>
                  <a:pt x="2780481" y="-2"/>
                </a:moveTo>
                <a:cubicBezTo>
                  <a:pt x="3471109" y="183340"/>
                  <a:pt x="4437309" y="1599245"/>
                  <a:pt x="4737647" y="2234093"/>
                </a:cubicBezTo>
                <a:cubicBezTo>
                  <a:pt x="5037985" y="2868941"/>
                  <a:pt x="4730843" y="3539758"/>
                  <a:pt x="4452769" y="4137274"/>
                </a:cubicBezTo>
                <a:cubicBezTo>
                  <a:pt x="4174695" y="4734790"/>
                  <a:pt x="3382031" y="5704221"/>
                  <a:pt x="3069205" y="5819190"/>
                </a:cubicBezTo>
                <a:cubicBezTo>
                  <a:pt x="2358359" y="6040255"/>
                  <a:pt x="1581959" y="5401313"/>
                  <a:pt x="1076274" y="4985423"/>
                </a:cubicBezTo>
                <a:cubicBezTo>
                  <a:pt x="570590" y="4569533"/>
                  <a:pt x="146935" y="3953087"/>
                  <a:pt x="35098" y="3323852"/>
                </a:cubicBezTo>
                <a:cubicBezTo>
                  <a:pt x="-92687" y="2646770"/>
                  <a:pt x="136312" y="1688019"/>
                  <a:pt x="593876" y="1134043"/>
                </a:cubicBezTo>
                <a:cubicBezTo>
                  <a:pt x="1051440" y="580067"/>
                  <a:pt x="2127808" y="30746"/>
                  <a:pt x="2780481" y="-2"/>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38505720-2558-A390-8612-99A55D48F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320892">
            <a:off x="11193220" y="1266534"/>
            <a:ext cx="1341234" cy="443910"/>
          </a:xfrm>
          <a:custGeom>
            <a:avLst/>
            <a:gdLst>
              <a:gd name="connsiteX0" fmla="*/ 0 w 1341234"/>
              <a:gd name="connsiteY0" fmla="*/ 254220 h 443910"/>
              <a:gd name="connsiteX1" fmla="*/ 406601 w 1341234"/>
              <a:gd name="connsiteY1" fmla="*/ 0 h 443910"/>
              <a:gd name="connsiteX2" fmla="*/ 457611 w 1341234"/>
              <a:gd name="connsiteY2" fmla="*/ 13676 h 443910"/>
              <a:gd name="connsiteX3" fmla="*/ 1341234 w 1341234"/>
              <a:gd name="connsiteY3" fmla="*/ 259580 h 443910"/>
              <a:gd name="connsiteX4" fmla="*/ 1301190 w 1341234"/>
              <a:gd name="connsiteY4" fmla="*/ 443736 h 443910"/>
              <a:gd name="connsiteX5" fmla="*/ 359344 w 1341234"/>
              <a:gd name="connsiteY5" fmla="*/ 311216 h 443910"/>
              <a:gd name="connsiteX6" fmla="*/ 47147 w 1341234"/>
              <a:gd name="connsiteY6" fmla="*/ 262014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1234" h="443910">
                <a:moveTo>
                  <a:pt x="0" y="254220"/>
                </a:moveTo>
                <a:lnTo>
                  <a:pt x="406601" y="0"/>
                </a:lnTo>
                <a:lnTo>
                  <a:pt x="457611" y="13676"/>
                </a:lnTo>
                <a:cubicBezTo>
                  <a:pt x="858001" y="120586"/>
                  <a:pt x="1311317" y="239969"/>
                  <a:pt x="1341234" y="259580"/>
                </a:cubicBezTo>
                <a:cubicBezTo>
                  <a:pt x="1337155" y="299693"/>
                  <a:pt x="1315377" y="449736"/>
                  <a:pt x="1301190" y="443736"/>
                </a:cubicBezTo>
                <a:cubicBezTo>
                  <a:pt x="1267732" y="445553"/>
                  <a:pt x="557777" y="378967"/>
                  <a:pt x="359344" y="311216"/>
                </a:cubicBezTo>
                <a:cubicBezTo>
                  <a:pt x="245881" y="291075"/>
                  <a:pt x="140295" y="276238"/>
                  <a:pt x="47147" y="262014"/>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720743B-9C97-37DF-D56A-D2A9E750BD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320892">
            <a:off x="11193220" y="1266534"/>
            <a:ext cx="1341234" cy="443910"/>
          </a:xfrm>
          <a:custGeom>
            <a:avLst/>
            <a:gdLst>
              <a:gd name="connsiteX0" fmla="*/ 0 w 1341234"/>
              <a:gd name="connsiteY0" fmla="*/ 254220 h 443910"/>
              <a:gd name="connsiteX1" fmla="*/ 406601 w 1341234"/>
              <a:gd name="connsiteY1" fmla="*/ 0 h 443910"/>
              <a:gd name="connsiteX2" fmla="*/ 457611 w 1341234"/>
              <a:gd name="connsiteY2" fmla="*/ 13676 h 443910"/>
              <a:gd name="connsiteX3" fmla="*/ 1341234 w 1341234"/>
              <a:gd name="connsiteY3" fmla="*/ 259580 h 443910"/>
              <a:gd name="connsiteX4" fmla="*/ 1301190 w 1341234"/>
              <a:gd name="connsiteY4" fmla="*/ 443736 h 443910"/>
              <a:gd name="connsiteX5" fmla="*/ 359344 w 1341234"/>
              <a:gd name="connsiteY5" fmla="*/ 311216 h 443910"/>
              <a:gd name="connsiteX6" fmla="*/ 47147 w 1341234"/>
              <a:gd name="connsiteY6" fmla="*/ 262014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1234" h="443910">
                <a:moveTo>
                  <a:pt x="0" y="254220"/>
                </a:moveTo>
                <a:lnTo>
                  <a:pt x="406601" y="0"/>
                </a:lnTo>
                <a:lnTo>
                  <a:pt x="457611" y="13676"/>
                </a:lnTo>
                <a:cubicBezTo>
                  <a:pt x="858001" y="120586"/>
                  <a:pt x="1311317" y="239969"/>
                  <a:pt x="1341234" y="259580"/>
                </a:cubicBezTo>
                <a:cubicBezTo>
                  <a:pt x="1337155" y="299693"/>
                  <a:pt x="1315377" y="449736"/>
                  <a:pt x="1301190" y="443736"/>
                </a:cubicBezTo>
                <a:cubicBezTo>
                  <a:pt x="1267732" y="445553"/>
                  <a:pt x="557777" y="378967"/>
                  <a:pt x="359344" y="311216"/>
                </a:cubicBezTo>
                <a:cubicBezTo>
                  <a:pt x="245881" y="291075"/>
                  <a:pt x="140295" y="276238"/>
                  <a:pt x="47147" y="262014"/>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39C3539A-A126-556F-3B61-690C785C7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842612" flipH="1" flipV="1">
            <a:off x="10382778" y="58162"/>
            <a:ext cx="944833" cy="904406"/>
          </a:xfrm>
          <a:custGeom>
            <a:avLst/>
            <a:gdLst>
              <a:gd name="connsiteX0" fmla="*/ 886520 w 1083994"/>
              <a:gd name="connsiteY0" fmla="*/ 0 h 1037613"/>
              <a:gd name="connsiteX1" fmla="*/ 990233 w 1083994"/>
              <a:gd name="connsiteY1" fmla="*/ 29654 h 1037613"/>
              <a:gd name="connsiteX2" fmla="*/ 993535 w 1083994"/>
              <a:gd name="connsiteY2" fmla="*/ 43082 h 1037613"/>
              <a:gd name="connsiteX3" fmla="*/ 1051675 w 1083994"/>
              <a:gd name="connsiteY3" fmla="*/ 356973 h 1037613"/>
              <a:gd name="connsiteX4" fmla="*/ 1083975 w 1083994"/>
              <a:gd name="connsiteY4" fmla="*/ 602023 h 1037613"/>
              <a:gd name="connsiteX5" fmla="*/ 966613 w 1083994"/>
              <a:gd name="connsiteY5" fmla="*/ 901753 h 1037613"/>
              <a:gd name="connsiteX6" fmla="*/ 713135 w 1083994"/>
              <a:gd name="connsiteY6" fmla="*/ 1026319 h 1037613"/>
              <a:gd name="connsiteX7" fmla="*/ 318855 w 1083994"/>
              <a:gd name="connsiteY7" fmla="*/ 989106 h 1037613"/>
              <a:gd name="connsiteX8" fmla="*/ 128776 w 1083994"/>
              <a:gd name="connsiteY8" fmla="*/ 649273 h 1037613"/>
              <a:gd name="connsiteX9" fmla="*/ 0 w 1083994"/>
              <a:gd name="connsiteY9" fmla="*/ 49738 h 1037613"/>
              <a:gd name="connsiteX10" fmla="*/ 620956 w 1083994"/>
              <a:gd name="connsiteY10" fmla="*/ 642355 h 1037613"/>
              <a:gd name="connsiteX11" fmla="*/ 886064 w 1083994"/>
              <a:gd name="connsiteY11" fmla="*/ 1039 h 10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994" h="1037613">
                <a:moveTo>
                  <a:pt x="886520" y="0"/>
                </a:moveTo>
                <a:lnTo>
                  <a:pt x="990233" y="29654"/>
                </a:lnTo>
                <a:lnTo>
                  <a:pt x="993535" y="43082"/>
                </a:lnTo>
                <a:cubicBezTo>
                  <a:pt x="1016489" y="140998"/>
                  <a:pt x="1041157" y="264776"/>
                  <a:pt x="1051675" y="356973"/>
                </a:cubicBezTo>
                <a:lnTo>
                  <a:pt x="1083975" y="602023"/>
                </a:lnTo>
                <a:cubicBezTo>
                  <a:pt x="1084789" y="765231"/>
                  <a:pt x="1059669" y="806637"/>
                  <a:pt x="966613" y="901753"/>
                </a:cubicBezTo>
                <a:cubicBezTo>
                  <a:pt x="910153" y="966250"/>
                  <a:pt x="821095" y="1011760"/>
                  <a:pt x="713135" y="1026319"/>
                </a:cubicBezTo>
                <a:cubicBezTo>
                  <a:pt x="605175" y="1040878"/>
                  <a:pt x="416248" y="1051946"/>
                  <a:pt x="318855" y="989106"/>
                </a:cubicBezTo>
                <a:cubicBezTo>
                  <a:pt x="221462" y="926265"/>
                  <a:pt x="147001" y="727446"/>
                  <a:pt x="128776" y="649273"/>
                </a:cubicBezTo>
                <a:cubicBezTo>
                  <a:pt x="93895" y="519198"/>
                  <a:pt x="28063" y="235695"/>
                  <a:pt x="0" y="49738"/>
                </a:cubicBezTo>
                <a:cubicBezTo>
                  <a:pt x="152500" y="20987"/>
                  <a:pt x="429040" y="429202"/>
                  <a:pt x="620956" y="642355"/>
                </a:cubicBezTo>
                <a:cubicBezTo>
                  <a:pt x="695371" y="468649"/>
                  <a:pt x="814439" y="166732"/>
                  <a:pt x="886064" y="1039"/>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E5089FB1-F28D-0DD0-436F-D094F3C82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842612" flipH="1" flipV="1">
            <a:off x="10382780" y="58161"/>
            <a:ext cx="944832" cy="904404"/>
          </a:xfrm>
          <a:custGeom>
            <a:avLst/>
            <a:gdLst>
              <a:gd name="connsiteX0" fmla="*/ 886519 w 1083994"/>
              <a:gd name="connsiteY0" fmla="*/ 0 h 1037611"/>
              <a:gd name="connsiteX1" fmla="*/ 990233 w 1083994"/>
              <a:gd name="connsiteY1" fmla="*/ 29654 h 1037611"/>
              <a:gd name="connsiteX2" fmla="*/ 993535 w 1083994"/>
              <a:gd name="connsiteY2" fmla="*/ 43080 h 1037611"/>
              <a:gd name="connsiteX3" fmla="*/ 1051675 w 1083994"/>
              <a:gd name="connsiteY3" fmla="*/ 356971 h 1037611"/>
              <a:gd name="connsiteX4" fmla="*/ 1083975 w 1083994"/>
              <a:gd name="connsiteY4" fmla="*/ 602021 h 1037611"/>
              <a:gd name="connsiteX5" fmla="*/ 966613 w 1083994"/>
              <a:gd name="connsiteY5" fmla="*/ 901751 h 1037611"/>
              <a:gd name="connsiteX6" fmla="*/ 713135 w 1083994"/>
              <a:gd name="connsiteY6" fmla="*/ 1026317 h 1037611"/>
              <a:gd name="connsiteX7" fmla="*/ 318855 w 1083994"/>
              <a:gd name="connsiteY7" fmla="*/ 989104 h 1037611"/>
              <a:gd name="connsiteX8" fmla="*/ 128776 w 1083994"/>
              <a:gd name="connsiteY8" fmla="*/ 649271 h 1037611"/>
              <a:gd name="connsiteX9" fmla="*/ 0 w 1083994"/>
              <a:gd name="connsiteY9" fmla="*/ 49736 h 1037611"/>
              <a:gd name="connsiteX10" fmla="*/ 620956 w 1083994"/>
              <a:gd name="connsiteY10" fmla="*/ 642353 h 1037611"/>
              <a:gd name="connsiteX11" fmla="*/ 886064 w 1083994"/>
              <a:gd name="connsiteY11" fmla="*/ 1037 h 103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994" h="1037611">
                <a:moveTo>
                  <a:pt x="886519" y="0"/>
                </a:moveTo>
                <a:lnTo>
                  <a:pt x="990233" y="29654"/>
                </a:lnTo>
                <a:lnTo>
                  <a:pt x="993535" y="43080"/>
                </a:lnTo>
                <a:cubicBezTo>
                  <a:pt x="1016489" y="140996"/>
                  <a:pt x="1041157" y="264774"/>
                  <a:pt x="1051675" y="356971"/>
                </a:cubicBezTo>
                <a:lnTo>
                  <a:pt x="1083975" y="602021"/>
                </a:lnTo>
                <a:cubicBezTo>
                  <a:pt x="1084789" y="765229"/>
                  <a:pt x="1059669" y="806635"/>
                  <a:pt x="966613" y="901751"/>
                </a:cubicBezTo>
                <a:cubicBezTo>
                  <a:pt x="910153" y="966248"/>
                  <a:pt x="821095" y="1011758"/>
                  <a:pt x="713135" y="1026317"/>
                </a:cubicBezTo>
                <a:cubicBezTo>
                  <a:pt x="605175" y="1040876"/>
                  <a:pt x="416248" y="1051944"/>
                  <a:pt x="318855" y="989104"/>
                </a:cubicBezTo>
                <a:cubicBezTo>
                  <a:pt x="221462" y="926263"/>
                  <a:pt x="147001" y="727444"/>
                  <a:pt x="128776" y="649271"/>
                </a:cubicBezTo>
                <a:cubicBezTo>
                  <a:pt x="93895" y="519196"/>
                  <a:pt x="28063" y="235693"/>
                  <a:pt x="0" y="49736"/>
                </a:cubicBezTo>
                <a:cubicBezTo>
                  <a:pt x="152500" y="20985"/>
                  <a:pt x="429040" y="429200"/>
                  <a:pt x="620956" y="642353"/>
                </a:cubicBezTo>
                <a:cubicBezTo>
                  <a:pt x="695371" y="468647"/>
                  <a:pt x="814439" y="166730"/>
                  <a:pt x="886064" y="1037"/>
                </a:cubicBezTo>
                <a:close/>
              </a:path>
            </a:pathLst>
          </a:custGeom>
          <a:solidFill>
            <a:schemeClr val="accent4">
              <a:lumMod val="40000"/>
              <a:lumOff val="60000"/>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Zástupný obsah 2">
            <a:extLst>
              <a:ext uri="{FF2B5EF4-FFF2-40B4-BE49-F238E27FC236}">
                <a16:creationId xmlns:a16="http://schemas.microsoft.com/office/drawing/2014/main" id="{7C02556E-19B8-54B0-AE9B-16657AFEB28E}"/>
              </a:ext>
            </a:extLst>
          </p:cNvPr>
          <p:cNvSpPr>
            <a:spLocks noGrp="1"/>
          </p:cNvSpPr>
          <p:nvPr>
            <p:ph sz="half" idx="1"/>
          </p:nvPr>
        </p:nvSpPr>
        <p:spPr>
          <a:xfrm>
            <a:off x="6096000" y="2596243"/>
            <a:ext cx="4953000" cy="3573493"/>
          </a:xfrm>
        </p:spPr>
        <p:txBody>
          <a:bodyPr vert="horz" lIns="91440" tIns="45720" rIns="91440" bIns="45720" rtlCol="0">
            <a:normAutofit/>
          </a:bodyPr>
          <a:lstStyle/>
          <a:p>
            <a:r>
              <a:rPr lang="en-US" sz="1600">
                <a:solidFill>
                  <a:schemeClr val="tx2"/>
                </a:solidFill>
                <a:uFill>
                  <a:solidFill>
                    <a:srgbClr val="000000"/>
                  </a:solidFill>
                </a:uFill>
              </a:rPr>
              <a:t>Jednou z výzev je, jak uchovat tekutý dnešek, jakými mechanismy tak, aby byl do budoucna „zkoumatelný“. A když se to nějak podaří (opět jistě v logice zmrzačeného pramene a zamlženého skla), bude zde další velká výzva v podobě práce historiků. Prodírat se touto novou pramennou situací bude totiž znamenat nejen proměnu historické práce, ale i proměnu formy její produkce a následné komunikace. </a:t>
            </a:r>
          </a:p>
          <a:p>
            <a:r>
              <a:rPr lang="en-US" sz="1600" b="1">
                <a:solidFill>
                  <a:schemeClr val="tx2"/>
                </a:solidFill>
                <a:uFill>
                  <a:solidFill>
                    <a:srgbClr val="000000"/>
                  </a:solidFill>
                </a:uFill>
              </a:rPr>
              <a:t>Jinak řečeno, pokud se z interpretace slov stane interpretace obrazů v kontextu zasíťovaného světa, budou naši potomci v rolích historiků muset řešit nejen jak pracovat s pramenem nového typu, jak se v něm vyznat, jak jej hodnotit, ale také jak „psát“ v nových podmínkách. Možná v konečném důsledku, jak psát bez písmen…     </a:t>
            </a:r>
            <a:endParaRPr lang="en-US" sz="1600" b="1">
              <a:solidFill>
                <a:schemeClr val="tx2"/>
              </a:solidFill>
            </a:endParaRPr>
          </a:p>
          <a:p>
            <a:endParaRPr lang="en-US" sz="1600">
              <a:solidFill>
                <a:schemeClr val="tx2"/>
              </a:solidFill>
            </a:endParaRPr>
          </a:p>
        </p:txBody>
      </p:sp>
    </p:spTree>
    <p:extLst>
      <p:ext uri="{BB962C8B-B14F-4D97-AF65-F5344CB8AC3E}">
        <p14:creationId xmlns:p14="http://schemas.microsoft.com/office/powerpoint/2010/main" val="3988574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5945864-28EF-F0F2-C0B3-7D9BDC513D94}"/>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a:t>Zaklínadlo metody</a:t>
            </a:r>
          </a:p>
        </p:txBody>
      </p:sp>
      <p:sp>
        <p:nvSpPr>
          <p:cNvPr id="3" name="Zástupný obsah 2">
            <a:extLst>
              <a:ext uri="{FF2B5EF4-FFF2-40B4-BE49-F238E27FC236}">
                <a16:creationId xmlns:a16="http://schemas.microsoft.com/office/drawing/2014/main" id="{E464043E-DC99-8468-B0B5-E97745461817}"/>
              </a:ext>
            </a:extLst>
          </p:cNvPr>
          <p:cNvSpPr>
            <a:spLocks noGrp="1"/>
          </p:cNvSpPr>
          <p:nvPr>
            <p:ph sz="half" idx="1"/>
          </p:nvPr>
        </p:nvSpPr>
        <p:spPr>
          <a:xfrm>
            <a:off x="838200" y="2333297"/>
            <a:ext cx="4619621" cy="3843666"/>
          </a:xfrm>
        </p:spPr>
        <p:txBody>
          <a:bodyPr vert="horz" lIns="91440" tIns="45720" rIns="91440" bIns="45720" rtlCol="0">
            <a:normAutofit/>
          </a:bodyPr>
          <a:lstStyle/>
          <a:p>
            <a:pPr>
              <a:spcAft>
                <a:spcPts val="800"/>
              </a:spcAft>
            </a:pPr>
            <a:r>
              <a:rPr lang="en-US" sz="1900">
                <a:effectLst/>
                <a:uFill>
                  <a:solidFill>
                    <a:srgbClr val="000000"/>
                  </a:solidFill>
                </a:uFill>
              </a:rPr>
              <a:t>Pro samotného historika by mělo být východiskem úvah o historické práci jako takové – a ne o jejím veřejném obraze – přemýšlení (a promýšlení) samotných metod práce. Můžeme postupovat od pozitivistického Ernsta Bernheima a jeho klíčového díla </a:t>
            </a:r>
            <a:r>
              <a:rPr lang="en-US" sz="1900" i="1">
                <a:effectLst/>
                <a:uFill>
                  <a:solidFill>
                    <a:srgbClr val="000000"/>
                  </a:solidFill>
                </a:uFill>
              </a:rPr>
              <a:t>Lehrbuch der historischen Methode und der Geschichtsphilosophie (1889)</a:t>
            </a:r>
            <a:r>
              <a:rPr lang="en-US" sz="1900">
                <a:effectLst/>
                <a:uFill>
                  <a:solidFill>
                    <a:srgbClr val="000000"/>
                  </a:solidFill>
                </a:uFill>
              </a:rPr>
              <a:t>, který hovoří o tom, že historické poznání je shromažďování ověřených znalostí a poznatků. Že vlastně historik konstatuje. Objektivizuje historickou skutečnost. Rekonstruuje v chronologii a kauzalitě. </a:t>
            </a:r>
          </a:p>
          <a:p>
            <a:endParaRPr lang="en-US" sz="1900"/>
          </a:p>
        </p:txBody>
      </p:sp>
      <p:pic>
        <p:nvPicPr>
          <p:cNvPr id="6" name="Zástupný obsah 5" descr="Obsah obrázku text&#10;&#10;Popis byl vytvořen automaticky">
            <a:extLst>
              <a:ext uri="{FF2B5EF4-FFF2-40B4-BE49-F238E27FC236}">
                <a16:creationId xmlns:a16="http://schemas.microsoft.com/office/drawing/2014/main" id="{96DC1A8F-D9EF-40A0-9190-8B6CE188CD3C}"/>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7632" r="-2" b="668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599598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9EDD60-26AD-602D-8EEA-6BF23DFEB5E7}"/>
              </a:ext>
            </a:extLst>
          </p:cNvPr>
          <p:cNvSpPr>
            <a:spLocks noGrp="1"/>
          </p:cNvSpPr>
          <p:nvPr>
            <p:ph type="title"/>
          </p:nvPr>
        </p:nvSpPr>
        <p:spPr>
          <a:xfrm>
            <a:off x="762000" y="1138265"/>
            <a:ext cx="5791199" cy="1401183"/>
          </a:xfrm>
        </p:spPr>
        <p:txBody>
          <a:bodyPr vert="horz" lIns="91440" tIns="45720" rIns="91440" bIns="45720" rtlCol="0" anchor="t">
            <a:normAutofit/>
          </a:bodyPr>
          <a:lstStyle/>
          <a:p>
            <a:r>
              <a:rPr lang="en-US" sz="3200" kern="1200">
                <a:solidFill>
                  <a:schemeClr val="tx1"/>
                </a:solidFill>
                <a:latin typeface="+mj-lt"/>
                <a:ea typeface="+mj-ea"/>
                <a:cs typeface="+mj-cs"/>
              </a:rPr>
              <a:t>Zaklínadlo metody</a:t>
            </a:r>
          </a:p>
        </p:txBody>
      </p:sp>
      <p:cxnSp>
        <p:nvCxnSpPr>
          <p:cNvPr id="16" name="Straight Connector 15">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7DA27508-FAF0-7465-3AA7-5D7AA124B46F}"/>
              </a:ext>
            </a:extLst>
          </p:cNvPr>
          <p:cNvSpPr>
            <a:spLocks noGrp="1"/>
          </p:cNvSpPr>
          <p:nvPr>
            <p:ph sz="half" idx="1"/>
          </p:nvPr>
        </p:nvSpPr>
        <p:spPr>
          <a:xfrm>
            <a:off x="762000" y="2551176"/>
            <a:ext cx="5791199" cy="3602935"/>
          </a:xfrm>
        </p:spPr>
        <p:txBody>
          <a:bodyPr vert="horz" lIns="91440" tIns="45720" rIns="91440" bIns="45720" rtlCol="0">
            <a:normAutofit/>
          </a:bodyPr>
          <a:lstStyle/>
          <a:p>
            <a:pPr>
              <a:spcAft>
                <a:spcPts val="800"/>
              </a:spcAft>
            </a:pPr>
            <a:r>
              <a:rPr lang="en-US" sz="1700" dirty="0" err="1">
                <a:uFill>
                  <a:solidFill>
                    <a:srgbClr val="000000"/>
                  </a:solidFill>
                </a:uFill>
              </a:rPr>
              <a:t>J</a:t>
            </a:r>
            <a:r>
              <a:rPr lang="en-US" sz="1700" dirty="0" err="1">
                <a:effectLst/>
                <a:uFill>
                  <a:solidFill>
                    <a:srgbClr val="000000"/>
                  </a:solidFill>
                </a:uFill>
              </a:rPr>
              <a:t>iž</a:t>
            </a:r>
            <a:r>
              <a:rPr lang="en-US" sz="1700" dirty="0">
                <a:effectLst/>
                <a:uFill>
                  <a:solidFill>
                    <a:srgbClr val="000000"/>
                  </a:solidFill>
                </a:uFill>
              </a:rPr>
              <a:t> </a:t>
            </a:r>
            <a:r>
              <a:rPr lang="en-US" sz="1700" dirty="0" err="1">
                <a:effectLst/>
                <a:uFill>
                  <a:solidFill>
                    <a:srgbClr val="000000"/>
                  </a:solidFill>
                </a:uFill>
              </a:rPr>
              <a:t>minulé</a:t>
            </a:r>
            <a:r>
              <a:rPr lang="en-US" sz="1700" dirty="0">
                <a:effectLst/>
                <a:uFill>
                  <a:solidFill>
                    <a:srgbClr val="000000"/>
                  </a:solidFill>
                </a:uFill>
              </a:rPr>
              <a:t> 20. </a:t>
            </a:r>
            <a:r>
              <a:rPr lang="en-US" sz="1700" dirty="0" err="1">
                <a:effectLst/>
                <a:uFill>
                  <a:solidFill>
                    <a:srgbClr val="000000"/>
                  </a:solidFill>
                </a:uFill>
              </a:rPr>
              <a:t>století</a:t>
            </a:r>
            <a:r>
              <a:rPr lang="en-US" sz="1700" dirty="0">
                <a:effectLst/>
                <a:uFill>
                  <a:solidFill>
                    <a:srgbClr val="000000"/>
                  </a:solidFill>
                </a:uFill>
              </a:rPr>
              <a:t> </a:t>
            </a:r>
            <a:r>
              <a:rPr lang="en-US" sz="1700" dirty="0" err="1">
                <a:effectLst/>
                <a:uFill>
                  <a:solidFill>
                    <a:srgbClr val="000000"/>
                  </a:solidFill>
                </a:uFill>
              </a:rPr>
              <a:t>přineslo</a:t>
            </a:r>
            <a:r>
              <a:rPr lang="en-US" sz="1700" dirty="0">
                <a:effectLst/>
                <a:uFill>
                  <a:solidFill>
                    <a:srgbClr val="000000"/>
                  </a:solidFill>
                </a:uFill>
              </a:rPr>
              <a:t> </a:t>
            </a:r>
            <a:r>
              <a:rPr lang="en-US" sz="1700" dirty="0" err="1">
                <a:effectLst/>
                <a:uFill>
                  <a:solidFill>
                    <a:srgbClr val="000000"/>
                  </a:solidFill>
                </a:uFill>
              </a:rPr>
              <a:t>škálu</a:t>
            </a:r>
            <a:r>
              <a:rPr lang="en-US" sz="1700" dirty="0">
                <a:effectLst/>
                <a:uFill>
                  <a:solidFill>
                    <a:srgbClr val="000000"/>
                  </a:solidFill>
                </a:uFill>
              </a:rPr>
              <a:t> </a:t>
            </a:r>
            <a:r>
              <a:rPr lang="en-US" sz="1700" dirty="0" err="1">
                <a:effectLst/>
                <a:uFill>
                  <a:solidFill>
                    <a:srgbClr val="000000"/>
                  </a:solidFill>
                </a:uFill>
              </a:rPr>
              <a:t>přístupů</a:t>
            </a:r>
            <a:r>
              <a:rPr lang="en-US" sz="1700" dirty="0">
                <a:effectLst/>
                <a:uFill>
                  <a:solidFill>
                    <a:srgbClr val="000000"/>
                  </a:solidFill>
                </a:uFill>
              </a:rPr>
              <a:t>, </a:t>
            </a:r>
            <a:r>
              <a:rPr lang="en-US" sz="1700" dirty="0" err="1">
                <a:effectLst/>
                <a:uFill>
                  <a:solidFill>
                    <a:srgbClr val="000000"/>
                  </a:solidFill>
                </a:uFill>
              </a:rPr>
              <a:t>které</a:t>
            </a:r>
            <a:r>
              <a:rPr lang="en-US" sz="1700" dirty="0">
                <a:effectLst/>
                <a:uFill>
                  <a:solidFill>
                    <a:srgbClr val="000000"/>
                  </a:solidFill>
                </a:uFill>
              </a:rPr>
              <a:t> „</a:t>
            </a:r>
            <a:r>
              <a:rPr lang="en-US" sz="1700" dirty="0" err="1">
                <a:effectLst/>
                <a:uFill>
                  <a:solidFill>
                    <a:srgbClr val="000000"/>
                  </a:solidFill>
                </a:uFill>
              </a:rPr>
              <a:t>přinutily</a:t>
            </a:r>
            <a:r>
              <a:rPr lang="en-US" sz="1700" dirty="0">
                <a:effectLst/>
                <a:uFill>
                  <a:solidFill>
                    <a:srgbClr val="000000"/>
                  </a:solidFill>
                </a:uFill>
              </a:rPr>
              <a:t>“ </a:t>
            </a:r>
            <a:r>
              <a:rPr lang="en-US" sz="1700" dirty="0" err="1">
                <a:effectLst/>
                <a:uFill>
                  <a:solidFill>
                    <a:srgbClr val="000000"/>
                  </a:solidFill>
                </a:uFill>
              </a:rPr>
              <a:t>historický</a:t>
            </a:r>
            <a:r>
              <a:rPr lang="en-US" sz="1700" dirty="0">
                <a:effectLst/>
                <a:uFill>
                  <a:solidFill>
                    <a:srgbClr val="000000"/>
                  </a:solidFill>
                </a:uFill>
              </a:rPr>
              <a:t> </a:t>
            </a:r>
            <a:r>
              <a:rPr lang="en-US" sz="1700" dirty="0" err="1">
                <a:effectLst/>
                <a:uFill>
                  <a:solidFill>
                    <a:srgbClr val="000000"/>
                  </a:solidFill>
                </a:uFill>
              </a:rPr>
              <a:t>obor</a:t>
            </a:r>
            <a:r>
              <a:rPr lang="en-US" sz="1700" dirty="0">
                <a:effectLst/>
                <a:uFill>
                  <a:solidFill>
                    <a:srgbClr val="000000"/>
                  </a:solidFill>
                </a:uFill>
              </a:rPr>
              <a:t> </a:t>
            </a:r>
            <a:r>
              <a:rPr lang="en-US" sz="1700" dirty="0" err="1">
                <a:effectLst/>
                <a:uFill>
                  <a:solidFill>
                    <a:srgbClr val="000000"/>
                  </a:solidFill>
                </a:uFill>
              </a:rPr>
              <a:t>vystoupit</a:t>
            </a:r>
            <a:r>
              <a:rPr lang="en-US" sz="1700" dirty="0">
                <a:effectLst/>
                <a:uFill>
                  <a:solidFill>
                    <a:srgbClr val="000000"/>
                  </a:solidFill>
                </a:uFill>
              </a:rPr>
              <a:t> z </a:t>
            </a:r>
            <a:r>
              <a:rPr lang="en-US" sz="1700" dirty="0" err="1">
                <a:effectLst/>
                <a:uFill>
                  <a:solidFill>
                    <a:srgbClr val="000000"/>
                  </a:solidFill>
                </a:uFill>
              </a:rPr>
              <a:t>pramenné</a:t>
            </a:r>
            <a:r>
              <a:rPr lang="en-US" sz="1700" dirty="0">
                <a:effectLst/>
                <a:uFill>
                  <a:solidFill>
                    <a:srgbClr val="000000"/>
                  </a:solidFill>
                </a:uFill>
              </a:rPr>
              <a:t> </a:t>
            </a:r>
            <a:r>
              <a:rPr lang="en-US" sz="1700" dirty="0" err="1">
                <a:effectLst/>
                <a:uFill>
                  <a:solidFill>
                    <a:srgbClr val="000000"/>
                  </a:solidFill>
                </a:uFill>
              </a:rPr>
              <a:t>sebezahleděnosti</a:t>
            </a:r>
            <a:r>
              <a:rPr lang="en-US" sz="1700" dirty="0">
                <a:effectLst/>
                <a:uFill>
                  <a:solidFill>
                    <a:srgbClr val="000000"/>
                  </a:solidFill>
                </a:uFill>
              </a:rPr>
              <a:t>, z </a:t>
            </a:r>
            <a:r>
              <a:rPr lang="en-US" sz="1700" dirty="0" err="1">
                <a:effectLst/>
                <a:uFill>
                  <a:solidFill>
                    <a:srgbClr val="000000"/>
                  </a:solidFill>
                </a:uFill>
              </a:rPr>
              <a:t>onoho</a:t>
            </a:r>
            <a:r>
              <a:rPr lang="en-US" sz="1700" dirty="0">
                <a:effectLst/>
                <a:uFill>
                  <a:solidFill>
                    <a:srgbClr val="000000"/>
                  </a:solidFill>
                </a:uFill>
              </a:rPr>
              <a:t> „</a:t>
            </a:r>
            <a:r>
              <a:rPr lang="en-US" sz="1700" dirty="0" err="1">
                <a:effectLst/>
                <a:uFill>
                  <a:solidFill>
                    <a:srgbClr val="000000"/>
                  </a:solidFill>
                </a:uFill>
              </a:rPr>
              <a:t>fetišismu</a:t>
            </a:r>
            <a:r>
              <a:rPr lang="en-US" sz="1700" dirty="0">
                <a:effectLst/>
                <a:uFill>
                  <a:solidFill>
                    <a:srgbClr val="000000"/>
                  </a:solidFill>
                </a:uFill>
              </a:rPr>
              <a:t> </a:t>
            </a:r>
            <a:r>
              <a:rPr lang="en-US" sz="1700" dirty="0" err="1">
                <a:effectLst/>
                <a:uFill>
                  <a:solidFill>
                    <a:srgbClr val="000000"/>
                  </a:solidFill>
                </a:uFill>
              </a:rPr>
              <a:t>dokumentů</a:t>
            </a:r>
            <a:r>
              <a:rPr lang="en-US" sz="1700" dirty="0">
                <a:effectLst/>
                <a:uFill>
                  <a:solidFill>
                    <a:srgbClr val="000000"/>
                  </a:solidFill>
                </a:uFill>
              </a:rPr>
              <a:t>“, a </a:t>
            </a:r>
            <a:r>
              <a:rPr lang="en-US" sz="1700" dirty="0" err="1">
                <a:effectLst/>
                <a:uFill>
                  <a:solidFill>
                    <a:srgbClr val="000000"/>
                  </a:solidFill>
                </a:uFill>
              </a:rPr>
              <a:t>některé</a:t>
            </a:r>
            <a:r>
              <a:rPr lang="en-US" sz="1700" dirty="0">
                <a:effectLst/>
                <a:uFill>
                  <a:solidFill>
                    <a:srgbClr val="000000"/>
                  </a:solidFill>
                </a:uFill>
              </a:rPr>
              <a:t> z </a:t>
            </a:r>
            <a:r>
              <a:rPr lang="en-US" sz="1700" dirty="0" err="1">
                <a:effectLst/>
                <a:uFill>
                  <a:solidFill>
                    <a:srgbClr val="000000"/>
                  </a:solidFill>
                </a:uFill>
              </a:rPr>
              <a:t>nich</a:t>
            </a:r>
            <a:r>
              <a:rPr lang="en-US" sz="1700" dirty="0">
                <a:effectLst/>
                <a:uFill>
                  <a:solidFill>
                    <a:srgbClr val="000000"/>
                  </a:solidFill>
                </a:uFill>
              </a:rPr>
              <a:t> </a:t>
            </a:r>
            <a:r>
              <a:rPr lang="en-US" sz="1700" dirty="0" err="1">
                <a:effectLst/>
                <a:uFill>
                  <a:solidFill>
                    <a:srgbClr val="000000"/>
                  </a:solidFill>
                </a:uFill>
              </a:rPr>
              <a:t>mají</a:t>
            </a:r>
            <a:r>
              <a:rPr lang="en-US" sz="1700" dirty="0">
                <a:effectLst/>
                <a:uFill>
                  <a:solidFill>
                    <a:srgbClr val="000000"/>
                  </a:solidFill>
                </a:uFill>
              </a:rPr>
              <a:t> </a:t>
            </a:r>
            <a:r>
              <a:rPr lang="en-US" sz="1700" dirty="0" err="1">
                <a:effectLst/>
                <a:uFill>
                  <a:solidFill>
                    <a:srgbClr val="000000"/>
                  </a:solidFill>
                </a:uFill>
              </a:rPr>
              <a:t>stále</a:t>
            </a:r>
            <a:r>
              <a:rPr lang="en-US" sz="1700" dirty="0">
                <a:effectLst/>
                <a:uFill>
                  <a:solidFill>
                    <a:srgbClr val="000000"/>
                  </a:solidFill>
                </a:uFill>
              </a:rPr>
              <a:t> </a:t>
            </a:r>
            <a:r>
              <a:rPr lang="en-US" sz="1700" dirty="0" err="1">
                <a:effectLst/>
                <a:uFill>
                  <a:solidFill>
                    <a:srgbClr val="000000"/>
                  </a:solidFill>
                </a:uFill>
              </a:rPr>
              <a:t>svoji</a:t>
            </a:r>
            <a:r>
              <a:rPr lang="en-US" sz="1700" dirty="0">
                <a:effectLst/>
                <a:uFill>
                  <a:solidFill>
                    <a:srgbClr val="000000"/>
                  </a:solidFill>
                </a:uFill>
              </a:rPr>
              <a:t> </a:t>
            </a:r>
            <a:r>
              <a:rPr lang="en-US" sz="1700" dirty="0" err="1">
                <a:effectLst/>
                <a:uFill>
                  <a:solidFill>
                    <a:srgbClr val="000000"/>
                  </a:solidFill>
                </a:uFill>
              </a:rPr>
              <a:t>nespornou</a:t>
            </a:r>
            <a:r>
              <a:rPr lang="en-US" sz="1700" dirty="0">
                <a:effectLst/>
                <a:uFill>
                  <a:solidFill>
                    <a:srgbClr val="000000"/>
                  </a:solidFill>
                </a:uFill>
              </a:rPr>
              <a:t> </a:t>
            </a:r>
            <a:r>
              <a:rPr lang="en-US" sz="1700" dirty="0" err="1">
                <a:effectLst/>
                <a:uFill>
                  <a:solidFill>
                    <a:srgbClr val="000000"/>
                  </a:solidFill>
                </a:uFill>
              </a:rPr>
              <a:t>sílu</a:t>
            </a:r>
            <a:r>
              <a:rPr lang="en-US" sz="1700" dirty="0">
                <a:effectLst/>
                <a:uFill>
                  <a:solidFill>
                    <a:srgbClr val="000000"/>
                  </a:solidFill>
                </a:uFill>
              </a:rPr>
              <a:t> </a:t>
            </a:r>
            <a:r>
              <a:rPr lang="en-US" sz="1700" dirty="0" err="1">
                <a:effectLst/>
                <a:uFill>
                  <a:solidFill>
                    <a:srgbClr val="000000"/>
                  </a:solidFill>
                </a:uFill>
              </a:rPr>
              <a:t>i</a:t>
            </a:r>
            <a:r>
              <a:rPr lang="en-US" sz="1700" dirty="0">
                <a:effectLst/>
                <a:uFill>
                  <a:solidFill>
                    <a:srgbClr val="000000"/>
                  </a:solidFill>
                </a:uFill>
              </a:rPr>
              <a:t> </a:t>
            </a:r>
            <a:r>
              <a:rPr lang="en-US" sz="1700" dirty="0" err="1">
                <a:effectLst/>
                <a:uFill>
                  <a:solidFill>
                    <a:srgbClr val="000000"/>
                  </a:solidFill>
                </a:uFill>
              </a:rPr>
              <a:t>platnost</a:t>
            </a:r>
            <a:r>
              <a:rPr lang="en-US" sz="1700" dirty="0">
                <a:effectLst/>
                <a:uFill>
                  <a:solidFill>
                    <a:srgbClr val="000000"/>
                  </a:solidFill>
                </a:uFill>
              </a:rPr>
              <a:t>. </a:t>
            </a:r>
            <a:r>
              <a:rPr lang="en-US" sz="1700" dirty="0" err="1">
                <a:effectLst/>
                <a:uFill>
                  <a:solidFill>
                    <a:srgbClr val="000000"/>
                  </a:solidFill>
                </a:uFill>
              </a:rPr>
              <a:t>Jedním</a:t>
            </a:r>
            <a:r>
              <a:rPr lang="en-US" sz="1700" dirty="0">
                <a:effectLst/>
                <a:uFill>
                  <a:solidFill>
                    <a:srgbClr val="000000"/>
                  </a:solidFill>
                </a:uFill>
              </a:rPr>
              <a:t> z </a:t>
            </a:r>
            <a:r>
              <a:rPr lang="en-US" sz="1700" dirty="0" err="1">
                <a:effectLst/>
                <a:uFill>
                  <a:solidFill>
                    <a:srgbClr val="000000"/>
                  </a:solidFill>
                </a:uFill>
              </a:rPr>
              <a:t>nich</a:t>
            </a:r>
            <a:r>
              <a:rPr lang="en-US" sz="1700" dirty="0">
                <a:effectLst/>
                <a:uFill>
                  <a:solidFill>
                    <a:srgbClr val="000000"/>
                  </a:solidFill>
                </a:uFill>
              </a:rPr>
              <a:t> je </a:t>
            </a:r>
            <a:r>
              <a:rPr lang="en-US" sz="1700" dirty="0" err="1">
                <a:effectLst/>
                <a:uFill>
                  <a:solidFill>
                    <a:srgbClr val="000000"/>
                  </a:solidFill>
                </a:uFill>
              </a:rPr>
              <a:t>sociologický</a:t>
            </a:r>
            <a:r>
              <a:rPr lang="en-US" sz="1700" dirty="0">
                <a:effectLst/>
                <a:uFill>
                  <a:solidFill>
                    <a:srgbClr val="000000"/>
                  </a:solidFill>
                </a:uFill>
              </a:rPr>
              <a:t> </a:t>
            </a:r>
            <a:r>
              <a:rPr lang="en-US" sz="1700" dirty="0" err="1">
                <a:effectLst/>
                <a:uFill>
                  <a:solidFill>
                    <a:srgbClr val="000000"/>
                  </a:solidFill>
                </a:uFill>
              </a:rPr>
              <a:t>přístup</a:t>
            </a:r>
            <a:r>
              <a:rPr lang="en-US" sz="1700" dirty="0">
                <a:effectLst/>
                <a:uFill>
                  <a:solidFill>
                    <a:srgbClr val="000000"/>
                  </a:solidFill>
                </a:uFill>
              </a:rPr>
              <a:t>, </a:t>
            </a:r>
            <a:r>
              <a:rPr lang="en-US" sz="1700" dirty="0" err="1">
                <a:effectLst/>
                <a:uFill>
                  <a:solidFill>
                    <a:srgbClr val="000000"/>
                  </a:solidFill>
                </a:uFill>
              </a:rPr>
              <a:t>který</a:t>
            </a:r>
            <a:r>
              <a:rPr lang="en-US" sz="1700" dirty="0">
                <a:effectLst/>
                <a:uFill>
                  <a:solidFill>
                    <a:srgbClr val="000000"/>
                  </a:solidFill>
                </a:uFill>
              </a:rPr>
              <a:t> </a:t>
            </a:r>
            <a:r>
              <a:rPr lang="en-US" sz="1700" dirty="0" err="1">
                <a:effectLst/>
                <a:uFill>
                  <a:solidFill>
                    <a:srgbClr val="000000"/>
                  </a:solidFill>
                </a:uFill>
              </a:rPr>
              <a:t>objektivizaci</a:t>
            </a:r>
            <a:r>
              <a:rPr lang="en-US" sz="1700" dirty="0">
                <a:effectLst/>
                <a:uFill>
                  <a:solidFill>
                    <a:srgbClr val="000000"/>
                  </a:solidFill>
                </a:uFill>
              </a:rPr>
              <a:t> </a:t>
            </a:r>
            <a:r>
              <a:rPr lang="en-US" sz="1700" dirty="0" err="1">
                <a:effectLst/>
                <a:uFill>
                  <a:solidFill>
                    <a:srgbClr val="000000"/>
                  </a:solidFill>
                </a:uFill>
              </a:rPr>
              <a:t>pozitivismu</a:t>
            </a:r>
            <a:r>
              <a:rPr lang="en-US" sz="1700" dirty="0">
                <a:effectLst/>
                <a:uFill>
                  <a:solidFill>
                    <a:srgbClr val="000000"/>
                  </a:solidFill>
                </a:uFill>
              </a:rPr>
              <a:t> </a:t>
            </a:r>
            <a:r>
              <a:rPr lang="en-US" sz="1700" dirty="0" err="1">
                <a:effectLst/>
                <a:uFill>
                  <a:solidFill>
                    <a:srgbClr val="000000"/>
                  </a:solidFill>
                </a:uFill>
              </a:rPr>
              <a:t>pozměňuje</a:t>
            </a:r>
            <a:r>
              <a:rPr lang="en-US" sz="1700" dirty="0">
                <a:effectLst/>
                <a:uFill>
                  <a:solidFill>
                    <a:srgbClr val="000000"/>
                  </a:solidFill>
                </a:uFill>
              </a:rPr>
              <a:t> </a:t>
            </a:r>
            <a:r>
              <a:rPr lang="en-US" sz="1700" dirty="0" err="1">
                <a:effectLst/>
                <a:uFill>
                  <a:solidFill>
                    <a:srgbClr val="000000"/>
                  </a:solidFill>
                </a:uFill>
              </a:rPr>
              <a:t>na</a:t>
            </a:r>
            <a:r>
              <a:rPr lang="en-US" sz="1700" dirty="0">
                <a:effectLst/>
                <a:uFill>
                  <a:solidFill>
                    <a:srgbClr val="000000"/>
                  </a:solidFill>
                </a:uFill>
              </a:rPr>
              <a:t> </a:t>
            </a:r>
            <a:r>
              <a:rPr lang="en-US" sz="1700" dirty="0" err="1">
                <a:effectLst/>
                <a:uFill>
                  <a:solidFill>
                    <a:srgbClr val="000000"/>
                  </a:solidFill>
                </a:uFill>
              </a:rPr>
              <a:t>objektifikaci</a:t>
            </a:r>
            <a:r>
              <a:rPr lang="en-US" sz="1700" dirty="0">
                <a:effectLst/>
                <a:uFill>
                  <a:solidFill>
                    <a:srgbClr val="000000"/>
                  </a:solidFill>
                </a:uFill>
              </a:rPr>
              <a:t> </a:t>
            </a:r>
            <a:r>
              <a:rPr lang="en-US" sz="1700" dirty="0" err="1">
                <a:effectLst/>
                <a:uFill>
                  <a:solidFill>
                    <a:srgbClr val="000000"/>
                  </a:solidFill>
                </a:uFill>
              </a:rPr>
              <a:t>předmětu</a:t>
            </a:r>
            <a:r>
              <a:rPr lang="en-US" sz="1700" dirty="0">
                <a:effectLst/>
                <a:uFill>
                  <a:solidFill>
                    <a:srgbClr val="000000"/>
                  </a:solidFill>
                </a:uFill>
              </a:rPr>
              <a:t> </a:t>
            </a:r>
            <a:r>
              <a:rPr lang="en-US" sz="1700" dirty="0" err="1">
                <a:effectLst/>
                <a:uFill>
                  <a:solidFill>
                    <a:srgbClr val="000000"/>
                  </a:solidFill>
                </a:uFill>
              </a:rPr>
              <a:t>dějin</a:t>
            </a:r>
            <a:r>
              <a:rPr lang="en-US" sz="1700" dirty="0">
                <a:effectLst/>
                <a:uFill>
                  <a:solidFill>
                    <a:srgbClr val="000000"/>
                  </a:solidFill>
                </a:uFill>
              </a:rPr>
              <a:t>, </a:t>
            </a:r>
            <a:r>
              <a:rPr lang="en-US" sz="1700" dirty="0" err="1">
                <a:effectLst/>
                <a:uFill>
                  <a:solidFill>
                    <a:srgbClr val="000000"/>
                  </a:solidFill>
                </a:uFill>
              </a:rPr>
              <a:t>jímž</a:t>
            </a:r>
            <a:r>
              <a:rPr lang="en-US" sz="1700" dirty="0">
                <a:effectLst/>
                <a:uFill>
                  <a:solidFill>
                    <a:srgbClr val="000000"/>
                  </a:solidFill>
                </a:uFill>
              </a:rPr>
              <a:t> je </a:t>
            </a:r>
            <a:r>
              <a:rPr lang="en-US" sz="1700" dirty="0" err="1">
                <a:effectLst/>
                <a:uFill>
                  <a:solidFill>
                    <a:srgbClr val="000000"/>
                  </a:solidFill>
                </a:uFill>
              </a:rPr>
              <a:t>člověk</a:t>
            </a:r>
            <a:r>
              <a:rPr lang="en-US" sz="1700" dirty="0">
                <a:effectLst/>
                <a:uFill>
                  <a:solidFill>
                    <a:srgbClr val="000000"/>
                  </a:solidFill>
                </a:uFill>
              </a:rPr>
              <a:t>, a </a:t>
            </a:r>
            <a:r>
              <a:rPr lang="en-US" sz="1700" dirty="0" err="1">
                <a:effectLst/>
                <a:uFill>
                  <a:solidFill>
                    <a:srgbClr val="000000"/>
                  </a:solidFill>
                </a:uFill>
              </a:rPr>
              <a:t>dále</a:t>
            </a:r>
            <a:r>
              <a:rPr lang="en-US" sz="1700" dirty="0">
                <a:effectLst/>
                <a:uFill>
                  <a:solidFill>
                    <a:srgbClr val="000000"/>
                  </a:solidFill>
                </a:uFill>
              </a:rPr>
              <a:t> </a:t>
            </a:r>
            <a:r>
              <a:rPr lang="en-US" sz="1700" dirty="0" err="1">
                <a:effectLst/>
                <a:uFill>
                  <a:solidFill>
                    <a:srgbClr val="000000"/>
                  </a:solidFill>
                </a:uFill>
              </a:rPr>
              <a:t>pak</a:t>
            </a:r>
            <a:r>
              <a:rPr lang="en-US" sz="1700" dirty="0">
                <a:effectLst/>
                <a:uFill>
                  <a:solidFill>
                    <a:srgbClr val="000000"/>
                  </a:solidFill>
                </a:uFill>
              </a:rPr>
              <a:t> </a:t>
            </a:r>
            <a:r>
              <a:rPr lang="en-US" sz="1700" dirty="0" err="1">
                <a:effectLst/>
                <a:uFill>
                  <a:solidFill>
                    <a:srgbClr val="000000"/>
                  </a:solidFill>
                </a:uFill>
              </a:rPr>
              <a:t>například</a:t>
            </a:r>
            <a:r>
              <a:rPr lang="en-US" sz="1700" dirty="0">
                <a:effectLst/>
                <a:uFill>
                  <a:solidFill>
                    <a:srgbClr val="000000"/>
                  </a:solidFill>
                </a:uFill>
              </a:rPr>
              <a:t> </a:t>
            </a:r>
            <a:r>
              <a:rPr lang="en-US" sz="1700" dirty="0" err="1">
                <a:effectLst/>
                <a:uFill>
                  <a:solidFill>
                    <a:srgbClr val="000000"/>
                  </a:solidFill>
                </a:uFill>
              </a:rPr>
              <a:t>diskurzivní</a:t>
            </a:r>
            <a:r>
              <a:rPr lang="en-US" sz="1700" dirty="0">
                <a:effectLst/>
                <a:uFill>
                  <a:solidFill>
                    <a:srgbClr val="000000"/>
                  </a:solidFill>
                </a:uFill>
              </a:rPr>
              <a:t> </a:t>
            </a:r>
            <a:r>
              <a:rPr lang="en-US" sz="1700" dirty="0" err="1">
                <a:effectLst/>
                <a:uFill>
                  <a:solidFill>
                    <a:srgbClr val="000000"/>
                  </a:solidFill>
                </a:uFill>
              </a:rPr>
              <a:t>přístup</a:t>
            </a:r>
            <a:r>
              <a:rPr lang="en-US" sz="1700" dirty="0">
                <a:effectLst/>
                <a:uFill>
                  <a:solidFill>
                    <a:srgbClr val="000000"/>
                  </a:solidFill>
                </a:uFill>
              </a:rPr>
              <a:t>, </a:t>
            </a:r>
            <a:r>
              <a:rPr lang="en-US" sz="1700" dirty="0" err="1">
                <a:effectLst/>
                <a:uFill>
                  <a:solidFill>
                    <a:srgbClr val="000000"/>
                  </a:solidFill>
                </a:uFill>
              </a:rPr>
              <a:t>který</a:t>
            </a:r>
            <a:r>
              <a:rPr lang="en-US" sz="1700" dirty="0">
                <a:effectLst/>
                <a:uFill>
                  <a:solidFill>
                    <a:srgbClr val="000000"/>
                  </a:solidFill>
                </a:uFill>
              </a:rPr>
              <a:t> </a:t>
            </a:r>
            <a:r>
              <a:rPr lang="en-US" sz="1700" dirty="0" err="1">
                <a:effectLst/>
                <a:uFill>
                  <a:solidFill>
                    <a:srgbClr val="000000"/>
                  </a:solidFill>
                </a:uFill>
              </a:rPr>
              <a:t>sleduje</a:t>
            </a:r>
            <a:r>
              <a:rPr lang="en-US" sz="1700" dirty="0">
                <a:effectLst/>
                <a:uFill>
                  <a:solidFill>
                    <a:srgbClr val="000000"/>
                  </a:solidFill>
                </a:uFill>
              </a:rPr>
              <a:t> </a:t>
            </a:r>
            <a:r>
              <a:rPr lang="en-US" sz="1700" dirty="0" err="1">
                <a:effectLst/>
                <a:uFill>
                  <a:solidFill>
                    <a:srgbClr val="000000"/>
                  </a:solidFill>
                </a:uFill>
              </a:rPr>
              <a:t>měnící</a:t>
            </a:r>
            <a:r>
              <a:rPr lang="en-US" sz="1700" dirty="0">
                <a:effectLst/>
                <a:uFill>
                  <a:solidFill>
                    <a:srgbClr val="000000"/>
                  </a:solidFill>
                </a:uFill>
              </a:rPr>
              <a:t> se </a:t>
            </a:r>
            <a:r>
              <a:rPr lang="en-US" sz="1700" dirty="0" err="1">
                <a:effectLst/>
                <a:uFill>
                  <a:solidFill>
                    <a:srgbClr val="000000"/>
                  </a:solidFill>
                </a:uFill>
              </a:rPr>
              <a:t>paradigmata</a:t>
            </a:r>
            <a:r>
              <a:rPr lang="en-US" sz="1700" dirty="0">
                <a:effectLst/>
                <a:uFill>
                  <a:solidFill>
                    <a:srgbClr val="000000"/>
                  </a:solidFill>
                </a:uFill>
              </a:rPr>
              <a:t>. </a:t>
            </a:r>
          </a:p>
          <a:p>
            <a:pPr>
              <a:spcAft>
                <a:spcPts val="800"/>
              </a:spcAft>
            </a:pPr>
            <a:r>
              <a:rPr lang="en-US" sz="1700" dirty="0" err="1">
                <a:effectLst/>
                <a:uFill>
                  <a:solidFill>
                    <a:srgbClr val="000000"/>
                  </a:solidFill>
                </a:uFill>
              </a:rPr>
              <a:t>Příkladem</a:t>
            </a:r>
            <a:r>
              <a:rPr lang="en-US" sz="1700" dirty="0">
                <a:effectLst/>
                <a:uFill>
                  <a:solidFill>
                    <a:srgbClr val="000000"/>
                  </a:solidFill>
                </a:uFill>
              </a:rPr>
              <a:t> </a:t>
            </a:r>
            <a:r>
              <a:rPr lang="en-US" sz="1700" dirty="0" err="1">
                <a:effectLst/>
                <a:uFill>
                  <a:solidFill>
                    <a:srgbClr val="000000"/>
                  </a:solidFill>
                </a:uFill>
              </a:rPr>
              <a:t>sociologického</a:t>
            </a:r>
            <a:r>
              <a:rPr lang="en-US" sz="1700" dirty="0">
                <a:effectLst/>
                <a:uFill>
                  <a:solidFill>
                    <a:srgbClr val="000000"/>
                  </a:solidFill>
                </a:uFill>
              </a:rPr>
              <a:t> </a:t>
            </a:r>
            <a:r>
              <a:rPr lang="en-US" sz="1700" dirty="0" err="1">
                <a:effectLst/>
                <a:uFill>
                  <a:solidFill>
                    <a:srgbClr val="000000"/>
                  </a:solidFill>
                </a:uFill>
              </a:rPr>
              <a:t>přístupu</a:t>
            </a:r>
            <a:r>
              <a:rPr lang="en-US" sz="1700" dirty="0">
                <a:effectLst/>
                <a:uFill>
                  <a:solidFill>
                    <a:srgbClr val="000000"/>
                  </a:solidFill>
                </a:uFill>
              </a:rPr>
              <a:t> </a:t>
            </a:r>
            <a:r>
              <a:rPr lang="en-US" sz="1700" dirty="0" err="1">
                <a:effectLst/>
                <a:uFill>
                  <a:solidFill>
                    <a:srgbClr val="000000"/>
                  </a:solidFill>
                </a:uFill>
              </a:rPr>
              <a:t>může</a:t>
            </a:r>
            <a:r>
              <a:rPr lang="en-US" sz="1700" dirty="0">
                <a:effectLst/>
                <a:uFill>
                  <a:solidFill>
                    <a:srgbClr val="000000"/>
                  </a:solidFill>
                </a:uFill>
              </a:rPr>
              <a:t> </a:t>
            </a:r>
            <a:r>
              <a:rPr lang="en-US" sz="1700" dirty="0" err="1">
                <a:effectLst/>
                <a:uFill>
                  <a:solidFill>
                    <a:srgbClr val="000000"/>
                  </a:solidFill>
                </a:uFill>
              </a:rPr>
              <a:t>být</a:t>
            </a:r>
            <a:r>
              <a:rPr lang="en-US" sz="1700" dirty="0">
                <a:effectLst/>
                <a:uFill>
                  <a:solidFill>
                    <a:srgbClr val="000000"/>
                  </a:solidFill>
                </a:uFill>
              </a:rPr>
              <a:t> </a:t>
            </a:r>
            <a:r>
              <a:rPr lang="en-US" sz="1700" dirty="0" err="1">
                <a:effectLst/>
                <a:uFill>
                  <a:solidFill>
                    <a:srgbClr val="000000"/>
                  </a:solidFill>
                </a:uFill>
              </a:rPr>
              <a:t>inspirativní</a:t>
            </a:r>
            <a:r>
              <a:rPr lang="en-US" sz="1700" dirty="0">
                <a:effectLst/>
                <a:uFill>
                  <a:solidFill>
                    <a:srgbClr val="000000"/>
                  </a:solidFill>
                </a:uFill>
              </a:rPr>
              <a:t> </a:t>
            </a:r>
            <a:r>
              <a:rPr lang="en-US" sz="1700" dirty="0" err="1">
                <a:effectLst/>
                <a:uFill>
                  <a:solidFill>
                    <a:srgbClr val="000000"/>
                  </a:solidFill>
                </a:uFill>
              </a:rPr>
              <a:t>přemýšlení</a:t>
            </a:r>
            <a:r>
              <a:rPr lang="en-US" sz="1700" dirty="0">
                <a:effectLst/>
                <a:uFill>
                  <a:solidFill>
                    <a:srgbClr val="000000"/>
                  </a:solidFill>
                </a:uFill>
              </a:rPr>
              <a:t> </a:t>
            </a:r>
            <a:r>
              <a:rPr lang="en-US" sz="1700" dirty="0" err="1">
                <a:effectLst/>
                <a:uFill>
                  <a:solidFill>
                    <a:srgbClr val="000000"/>
                  </a:solidFill>
                </a:uFill>
              </a:rPr>
              <a:t>Pierra</a:t>
            </a:r>
            <a:r>
              <a:rPr lang="en-US" sz="1700" dirty="0">
                <a:effectLst/>
                <a:uFill>
                  <a:solidFill>
                    <a:srgbClr val="000000"/>
                  </a:solidFill>
                </a:uFill>
              </a:rPr>
              <a:t> </a:t>
            </a:r>
            <a:r>
              <a:rPr lang="en-US" sz="1700" dirty="0" err="1">
                <a:effectLst/>
                <a:uFill>
                  <a:solidFill>
                    <a:srgbClr val="000000"/>
                  </a:solidFill>
                </a:uFill>
              </a:rPr>
              <a:t>Bourdieua</a:t>
            </a:r>
            <a:r>
              <a:rPr lang="en-US" sz="1700" dirty="0">
                <a:effectLst/>
                <a:uFill>
                  <a:solidFill>
                    <a:srgbClr val="000000"/>
                  </a:solidFill>
                </a:uFill>
              </a:rPr>
              <a:t> a </a:t>
            </a:r>
            <a:r>
              <a:rPr lang="en-US" sz="1700" dirty="0" err="1">
                <a:effectLst/>
                <a:uFill>
                  <a:solidFill>
                    <a:srgbClr val="000000"/>
                  </a:solidFill>
                </a:uFill>
              </a:rPr>
              <a:t>jeho</a:t>
            </a:r>
            <a:r>
              <a:rPr lang="en-US" sz="1700" dirty="0">
                <a:effectLst/>
                <a:uFill>
                  <a:solidFill>
                    <a:srgbClr val="000000"/>
                  </a:solidFill>
                </a:uFill>
              </a:rPr>
              <a:t> </a:t>
            </a:r>
            <a:r>
              <a:rPr lang="en-US" sz="1700" dirty="0" err="1">
                <a:effectLst/>
                <a:uFill>
                  <a:solidFill>
                    <a:srgbClr val="000000"/>
                  </a:solidFill>
                </a:uFill>
              </a:rPr>
              <a:t>přístup</a:t>
            </a:r>
            <a:r>
              <a:rPr lang="en-US" sz="1700" dirty="0">
                <a:effectLst/>
                <a:uFill>
                  <a:solidFill>
                    <a:srgbClr val="000000"/>
                  </a:solidFill>
                </a:uFill>
              </a:rPr>
              <a:t> k </a:t>
            </a:r>
            <a:r>
              <a:rPr lang="en-US" sz="1700" dirty="0" err="1">
                <a:effectLst/>
                <a:uFill>
                  <a:solidFill>
                    <a:srgbClr val="000000"/>
                  </a:solidFill>
                </a:uFill>
              </a:rPr>
              <a:t>osobnosti</a:t>
            </a:r>
            <a:r>
              <a:rPr lang="en-US" sz="1700" dirty="0">
                <a:effectLst/>
                <a:uFill>
                  <a:solidFill>
                    <a:srgbClr val="000000"/>
                  </a:solidFill>
                </a:uFill>
              </a:rPr>
              <a:t> v </a:t>
            </a:r>
            <a:r>
              <a:rPr lang="en-US" sz="1700" dirty="0" err="1">
                <a:effectLst/>
                <a:uFill>
                  <a:solidFill>
                    <a:srgbClr val="000000"/>
                  </a:solidFill>
                </a:uFill>
              </a:rPr>
              <a:t>dějinách</a:t>
            </a:r>
            <a:r>
              <a:rPr lang="en-US" sz="1700" dirty="0">
                <a:effectLst/>
                <a:uFill>
                  <a:solidFill>
                    <a:srgbClr val="000000"/>
                  </a:solidFill>
                </a:uFill>
              </a:rPr>
              <a:t> v </a:t>
            </a:r>
            <a:r>
              <a:rPr lang="en-US" sz="1700" dirty="0" err="1">
                <a:effectLst/>
                <a:uFill>
                  <a:solidFill>
                    <a:srgbClr val="000000"/>
                  </a:solidFill>
                </a:uFill>
              </a:rPr>
              <a:t>schématu</a:t>
            </a:r>
            <a:r>
              <a:rPr lang="en-US" sz="1700" dirty="0">
                <a:effectLst/>
                <a:uFill>
                  <a:solidFill>
                    <a:srgbClr val="000000"/>
                  </a:solidFill>
                </a:uFill>
              </a:rPr>
              <a:t> habitus-</a:t>
            </a:r>
            <a:r>
              <a:rPr lang="en-US" sz="1700" dirty="0" err="1">
                <a:effectLst/>
                <a:uFill>
                  <a:solidFill>
                    <a:srgbClr val="000000"/>
                  </a:solidFill>
                </a:uFill>
              </a:rPr>
              <a:t>sociální</a:t>
            </a:r>
            <a:r>
              <a:rPr lang="en-US" sz="1700" dirty="0">
                <a:effectLst/>
                <a:uFill>
                  <a:solidFill>
                    <a:srgbClr val="000000"/>
                  </a:solidFill>
                </a:uFill>
              </a:rPr>
              <a:t> pole-</a:t>
            </a:r>
            <a:r>
              <a:rPr lang="en-US" sz="1700" dirty="0" err="1">
                <a:effectLst/>
                <a:uFill>
                  <a:solidFill>
                    <a:srgbClr val="000000"/>
                  </a:solidFill>
                </a:uFill>
              </a:rPr>
              <a:t>kapitál</a:t>
            </a:r>
            <a:r>
              <a:rPr lang="en-US" sz="1700" dirty="0">
                <a:effectLst/>
                <a:uFill>
                  <a:solidFill>
                    <a:srgbClr val="000000"/>
                  </a:solidFill>
                </a:uFill>
              </a:rPr>
              <a:t>. V </a:t>
            </a:r>
            <a:r>
              <a:rPr lang="en-US" sz="1700" dirty="0" err="1">
                <a:effectLst/>
                <a:uFill>
                  <a:solidFill>
                    <a:srgbClr val="000000"/>
                  </a:solidFill>
                </a:uFill>
              </a:rPr>
              <a:t>diskursivním</a:t>
            </a:r>
            <a:r>
              <a:rPr lang="en-US" sz="1700" dirty="0">
                <a:effectLst/>
                <a:uFill>
                  <a:solidFill>
                    <a:srgbClr val="000000"/>
                  </a:solidFill>
                </a:uFill>
              </a:rPr>
              <a:t> </a:t>
            </a:r>
            <a:r>
              <a:rPr lang="en-US" sz="1700" dirty="0" err="1">
                <a:effectLst/>
                <a:uFill>
                  <a:solidFill>
                    <a:srgbClr val="000000"/>
                  </a:solidFill>
                </a:uFill>
              </a:rPr>
              <a:t>přístupu</a:t>
            </a:r>
            <a:r>
              <a:rPr lang="en-US" sz="1700" dirty="0">
                <a:effectLst/>
                <a:uFill>
                  <a:solidFill>
                    <a:srgbClr val="000000"/>
                  </a:solidFill>
                </a:uFill>
              </a:rPr>
              <a:t> se </a:t>
            </a:r>
            <a:r>
              <a:rPr lang="en-US" sz="1700" dirty="0" err="1">
                <a:effectLst/>
                <a:uFill>
                  <a:solidFill>
                    <a:srgbClr val="000000"/>
                  </a:solidFill>
                </a:uFill>
              </a:rPr>
              <a:t>pak</a:t>
            </a:r>
            <a:r>
              <a:rPr lang="en-US" sz="1700" dirty="0">
                <a:effectLst/>
                <a:uFill>
                  <a:solidFill>
                    <a:srgbClr val="000000"/>
                  </a:solidFill>
                </a:uFill>
              </a:rPr>
              <a:t> </a:t>
            </a:r>
            <a:r>
              <a:rPr lang="en-US" sz="1700" dirty="0" err="1">
                <a:effectLst/>
                <a:uFill>
                  <a:solidFill>
                    <a:srgbClr val="000000"/>
                  </a:solidFill>
                </a:uFill>
              </a:rPr>
              <a:t>nelze</a:t>
            </a:r>
            <a:r>
              <a:rPr lang="en-US" sz="1700" dirty="0">
                <a:effectLst/>
                <a:uFill>
                  <a:solidFill>
                    <a:srgbClr val="000000"/>
                  </a:solidFill>
                </a:uFill>
              </a:rPr>
              <a:t> </a:t>
            </a:r>
            <a:r>
              <a:rPr lang="en-US" sz="1700" dirty="0" err="1">
                <a:effectLst/>
                <a:uFill>
                  <a:solidFill>
                    <a:srgbClr val="000000"/>
                  </a:solidFill>
                </a:uFill>
              </a:rPr>
              <a:t>vyhnout</a:t>
            </a:r>
            <a:r>
              <a:rPr lang="en-US" sz="1700" dirty="0">
                <a:effectLst/>
                <a:uFill>
                  <a:solidFill>
                    <a:srgbClr val="000000"/>
                  </a:solidFill>
                </a:uFill>
              </a:rPr>
              <a:t> </a:t>
            </a:r>
            <a:r>
              <a:rPr lang="en-US" sz="1700" dirty="0" err="1">
                <a:effectLst/>
                <a:uFill>
                  <a:solidFill>
                    <a:srgbClr val="000000"/>
                  </a:solidFill>
                </a:uFill>
              </a:rPr>
              <a:t>pracím</a:t>
            </a:r>
            <a:r>
              <a:rPr lang="en-US" sz="1700" dirty="0">
                <a:effectLst/>
                <a:uFill>
                  <a:solidFill>
                    <a:srgbClr val="000000"/>
                  </a:solidFill>
                </a:uFill>
              </a:rPr>
              <a:t> Michela </a:t>
            </a:r>
            <a:r>
              <a:rPr lang="en-US" sz="1700" dirty="0" err="1">
                <a:effectLst/>
                <a:uFill>
                  <a:solidFill>
                    <a:srgbClr val="000000"/>
                  </a:solidFill>
                </a:uFill>
              </a:rPr>
              <a:t>Foucaulta</a:t>
            </a:r>
            <a:r>
              <a:rPr lang="en-US" sz="1700" dirty="0">
                <a:effectLst/>
                <a:uFill>
                  <a:solidFill>
                    <a:srgbClr val="000000"/>
                  </a:solidFill>
                </a:uFill>
              </a:rPr>
              <a:t> a </a:t>
            </a:r>
            <a:r>
              <a:rPr lang="en-US" sz="1700" dirty="0" err="1">
                <a:effectLst/>
                <a:uFill>
                  <a:solidFill>
                    <a:srgbClr val="000000"/>
                  </a:solidFill>
                </a:uFill>
              </a:rPr>
              <a:t>například</a:t>
            </a:r>
            <a:r>
              <a:rPr lang="en-US" sz="1700" dirty="0">
                <a:effectLst/>
                <a:uFill>
                  <a:solidFill>
                    <a:srgbClr val="000000"/>
                  </a:solidFill>
                </a:uFill>
              </a:rPr>
              <a:t> </a:t>
            </a:r>
            <a:r>
              <a:rPr lang="en-US" sz="1700" dirty="0" err="1">
                <a:effectLst/>
                <a:uFill>
                  <a:solidFill>
                    <a:srgbClr val="000000"/>
                  </a:solidFill>
                </a:uFill>
              </a:rPr>
              <a:t>jeho</a:t>
            </a:r>
            <a:r>
              <a:rPr lang="en-US" sz="1700" dirty="0">
                <a:effectLst/>
                <a:uFill>
                  <a:solidFill>
                    <a:srgbClr val="000000"/>
                  </a:solidFill>
                </a:uFill>
              </a:rPr>
              <a:t> </a:t>
            </a:r>
            <a:r>
              <a:rPr lang="en-US" sz="1700" i="1" dirty="0" err="1">
                <a:effectLst/>
                <a:uFill>
                  <a:solidFill>
                    <a:srgbClr val="000000"/>
                  </a:solidFill>
                </a:uFill>
              </a:rPr>
              <a:t>Archeologie</a:t>
            </a:r>
            <a:r>
              <a:rPr lang="en-US" sz="1700" i="1" dirty="0">
                <a:effectLst/>
                <a:uFill>
                  <a:solidFill>
                    <a:srgbClr val="000000"/>
                  </a:solidFill>
                </a:uFill>
              </a:rPr>
              <a:t> </a:t>
            </a:r>
            <a:r>
              <a:rPr lang="en-US" sz="1700" i="1" dirty="0" err="1">
                <a:effectLst/>
                <a:uFill>
                  <a:solidFill>
                    <a:srgbClr val="000000"/>
                  </a:solidFill>
                </a:uFill>
              </a:rPr>
              <a:t>vědění</a:t>
            </a:r>
            <a:r>
              <a:rPr lang="en-US" sz="1700" dirty="0">
                <a:effectLst/>
                <a:uFill>
                  <a:solidFill>
                    <a:srgbClr val="000000"/>
                  </a:solidFill>
                </a:uFill>
              </a:rPr>
              <a:t> (1969).</a:t>
            </a:r>
          </a:p>
          <a:p>
            <a:endParaRPr lang="en-US" sz="1700" dirty="0"/>
          </a:p>
        </p:txBody>
      </p:sp>
      <p:sp>
        <p:nvSpPr>
          <p:cNvPr id="18" name="Rectangle 17">
            <a:extLst>
              <a:ext uri="{FF2B5EF4-FFF2-40B4-BE49-F238E27FC236}">
                <a16:creationId xmlns:a16="http://schemas.microsoft.com/office/drawing/2014/main" id="{DF8BC164-E230-753F-2C7E-B4EE7BA77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8086" y="0"/>
            <a:ext cx="4803913"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Zástupný obsah 5" descr="Obsah obrázku země, exteriér, špína&#10;&#10;Popis byl vytvořen automaticky">
            <a:extLst>
              <a:ext uri="{FF2B5EF4-FFF2-40B4-BE49-F238E27FC236}">
                <a16:creationId xmlns:a16="http://schemas.microsoft.com/office/drawing/2014/main" id="{B86DF20F-E2DC-FAD9-2F41-E8ACCD41AE66}"/>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1838" r="24123" b="-1"/>
          <a:stretch/>
        </p:blipFill>
        <p:spPr>
          <a:xfrm>
            <a:off x="8024191" y="1632671"/>
            <a:ext cx="3452192" cy="3587343"/>
          </a:xfrm>
          <a:prstGeom prst="rect">
            <a:avLst/>
          </a:prstGeom>
        </p:spPr>
      </p:pic>
    </p:spTree>
    <p:extLst>
      <p:ext uri="{BB962C8B-B14F-4D97-AF65-F5344CB8AC3E}">
        <p14:creationId xmlns:p14="http://schemas.microsoft.com/office/powerpoint/2010/main" val="2075502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972CF45-90A5-5049-4A05-DB9ABFE4AC4F}"/>
              </a:ext>
            </a:extLst>
          </p:cNvPr>
          <p:cNvSpPr>
            <a:spLocks noGrp="1"/>
          </p:cNvSpPr>
          <p:nvPr>
            <p:ph type="title"/>
          </p:nvPr>
        </p:nvSpPr>
        <p:spPr>
          <a:xfrm>
            <a:off x="761800" y="762001"/>
            <a:ext cx="5334197" cy="1708242"/>
          </a:xfrm>
        </p:spPr>
        <p:txBody>
          <a:bodyPr vert="horz" lIns="91440" tIns="45720" rIns="91440" bIns="45720" rtlCol="0" anchor="ctr">
            <a:normAutofit/>
          </a:bodyPr>
          <a:lstStyle/>
          <a:p>
            <a:r>
              <a:rPr lang="en-US" sz="4000" dirty="0" err="1"/>
              <a:t>Historik</a:t>
            </a:r>
            <a:r>
              <a:rPr lang="en-US" sz="4000" dirty="0"/>
              <a:t> 192</a:t>
            </a:r>
            <a:r>
              <a:rPr lang="cs-CZ" sz="4000" dirty="0"/>
              <a:t>3</a:t>
            </a:r>
            <a:endParaRPr lang="en-US" sz="4000" dirty="0"/>
          </a:p>
        </p:txBody>
      </p:sp>
      <p:sp>
        <p:nvSpPr>
          <p:cNvPr id="3" name="Zástupný obsah 2">
            <a:extLst>
              <a:ext uri="{FF2B5EF4-FFF2-40B4-BE49-F238E27FC236}">
                <a16:creationId xmlns:a16="http://schemas.microsoft.com/office/drawing/2014/main" id="{9D10DB1F-E54C-1690-973A-AE9AFE9BC3D6}"/>
              </a:ext>
            </a:extLst>
          </p:cNvPr>
          <p:cNvSpPr>
            <a:spLocks noGrp="1"/>
          </p:cNvSpPr>
          <p:nvPr>
            <p:ph sz="half" idx="1"/>
          </p:nvPr>
        </p:nvSpPr>
        <p:spPr>
          <a:xfrm>
            <a:off x="761800" y="2470244"/>
            <a:ext cx="5334197" cy="3769835"/>
          </a:xfrm>
        </p:spPr>
        <p:txBody>
          <a:bodyPr vert="horz" lIns="91440" tIns="45720" rIns="91440" bIns="45720" rtlCol="0" anchor="ctr">
            <a:normAutofit/>
          </a:bodyPr>
          <a:lstStyle/>
          <a:p>
            <a:r>
              <a:rPr lang="en-US" sz="1600">
                <a:effectLst/>
                <a:uFill>
                  <a:solidFill>
                    <a:srgbClr val="000000"/>
                  </a:solidFill>
                </a:uFill>
              </a:rPr>
              <a:t>Jak pracoval historik na počátku 20. století</a:t>
            </a:r>
            <a:r>
              <a:rPr lang="en-US" altLang="zh-TW" sz="1600">
                <a:effectLst/>
                <a:uFill>
                  <a:solidFill>
                    <a:srgbClr val="000000"/>
                  </a:solidFill>
                </a:uFill>
              </a:rPr>
              <a:t>? Mus</a:t>
            </a:r>
            <a:r>
              <a:rPr lang="en-US" sz="1600">
                <a:effectLst/>
                <a:uFill>
                  <a:solidFill>
                    <a:srgbClr val="000000"/>
                  </a:solidFill>
                </a:uFill>
              </a:rPr>
              <a:t>ím zdůraznit, že níže uvedené příklady budou samozřejmě vždy do značné míry zjednodušující. Tak tedy k počátku 20. století a roli a práci historika. V našem českém případě jsou to žáci pozitivistické Gollovy školy, kteří se opírali striktně o mluvu pramenů. Pokud bádali například téma počátku 19. století, co měli k dispozici a z čeho skládali obraz dějin? Samozřejmě, opírali se o úřední, politickou či hospodářskou agendu, která se proměňovala mezi starým feudálním světem a světem nastupujícího hegemona – státu. Nemohli opomenout církevní prameny, v souvislosti se společenskou rolí církve. K tomu se mohly přidávat prameny osobní provenience, korespondence, deníky, záznamy. Probouzí se také tisk, jakkoliv v plenkách. To vše ovšem opřeno striktně o „dokazatelné“ skutečnosti vycházející z pramene. Konstatovat, objektivizovat skutečnost.</a:t>
            </a:r>
          </a:p>
          <a:p>
            <a:endParaRPr lang="en-US" sz="1600"/>
          </a:p>
        </p:txBody>
      </p:sp>
      <p:pic>
        <p:nvPicPr>
          <p:cNvPr id="6" name="Zástupný obsah 5" descr="Obsah obrázku text, osoba, pózování, exteriér&#10;&#10;Popis byl vytvořen automaticky">
            <a:extLst>
              <a:ext uri="{FF2B5EF4-FFF2-40B4-BE49-F238E27FC236}">
                <a16:creationId xmlns:a16="http://schemas.microsoft.com/office/drawing/2014/main" id="{4855F89F-3B09-7507-ECFA-5E257CC5F750}"/>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3138" r="25609" b="2"/>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331046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F097A0-1EF1-66AC-460D-E56D1B7E8966}"/>
              </a:ext>
            </a:extLst>
          </p:cNvPr>
          <p:cNvSpPr>
            <a:spLocks noGrp="1"/>
          </p:cNvSpPr>
          <p:nvPr>
            <p:ph type="title"/>
          </p:nvPr>
        </p:nvSpPr>
        <p:spPr>
          <a:xfrm>
            <a:off x="876692" y="741391"/>
            <a:ext cx="5479719" cy="1616203"/>
          </a:xfrm>
        </p:spPr>
        <p:txBody>
          <a:bodyPr vert="horz" lIns="91440" tIns="45720" rIns="91440" bIns="45720" rtlCol="0" anchor="b">
            <a:normAutofit/>
          </a:bodyPr>
          <a:lstStyle/>
          <a:p>
            <a:r>
              <a:rPr lang="en-US" sz="3200" dirty="0" err="1"/>
              <a:t>Historik</a:t>
            </a:r>
            <a:r>
              <a:rPr lang="en-US" sz="3200" dirty="0"/>
              <a:t> 202</a:t>
            </a:r>
            <a:r>
              <a:rPr lang="cs-CZ" sz="3200" dirty="0"/>
              <a:t>3</a:t>
            </a:r>
            <a:endParaRPr lang="en-US" sz="3200" dirty="0"/>
          </a:p>
        </p:txBody>
      </p:sp>
      <p:sp>
        <p:nvSpPr>
          <p:cNvPr id="3" name="Zástupný obsah 2">
            <a:extLst>
              <a:ext uri="{FF2B5EF4-FFF2-40B4-BE49-F238E27FC236}">
                <a16:creationId xmlns:a16="http://schemas.microsoft.com/office/drawing/2014/main" id="{EE8104B5-8885-21AF-438A-38453E6645C9}"/>
              </a:ext>
            </a:extLst>
          </p:cNvPr>
          <p:cNvSpPr>
            <a:spLocks noGrp="1"/>
          </p:cNvSpPr>
          <p:nvPr>
            <p:ph sz="half" idx="1"/>
          </p:nvPr>
        </p:nvSpPr>
        <p:spPr>
          <a:xfrm>
            <a:off x="876692" y="2533476"/>
            <a:ext cx="5479719" cy="3447832"/>
          </a:xfrm>
        </p:spPr>
        <p:txBody>
          <a:bodyPr vert="horz" lIns="91440" tIns="45720" rIns="91440" bIns="45720" rtlCol="0" anchor="t">
            <a:normAutofit/>
          </a:bodyPr>
          <a:lstStyle/>
          <a:p>
            <a:pPr>
              <a:spcAft>
                <a:spcPts val="800"/>
              </a:spcAft>
            </a:pPr>
            <a:r>
              <a:rPr lang="en-US" sz="1400">
                <a:effectLst/>
                <a:uFill>
                  <a:solidFill>
                    <a:srgbClr val="000000"/>
                  </a:solidFill>
                </a:uFill>
              </a:rPr>
              <a:t>Jak na tom budou historici na počátku 21. století, kteří se budou zabývat dějinami počátku 20. století</a:t>
            </a:r>
            <a:r>
              <a:rPr lang="en-US" altLang="zh-TW" sz="1400">
                <a:effectLst/>
                <a:uFill>
                  <a:solidFill>
                    <a:srgbClr val="000000"/>
                  </a:solidFill>
                </a:uFill>
              </a:rPr>
              <a:t>? P</a:t>
            </a:r>
            <a:r>
              <a:rPr lang="en-US" sz="1400">
                <a:effectLst/>
                <a:uFill>
                  <a:solidFill>
                    <a:srgbClr val="000000"/>
                  </a:solidFill>
                </a:uFill>
              </a:rPr>
              <a:t>ředně jde samozřejmě o prameny. Ty se objektivně rozšiřují – ať již zbytněním státního aparátu, tak aktivnějšími, vzdělanějšími a angažovanějšími složkami společnosti, můžeme hovořit o nástupu „masových dějin“. Mohli bychom zde odbočit k pojmu „byrokracie“ a jeho skutečnému významu „vlády úředníka“, která bude vždy „písmocentrická“, jak o tom hovoří například polský spisovatel Jacek Dukaj (ročník 1974). Vedle toho je zde řádově se „písmocentricky“ rozšiřující personální prameny, které jsou bohatší, strukturovanější a roste jejich objem i kvalita. Pohybujeme se navíc již v nové kvalitě médií, kdy se tisk stává mluvčím (i zastíračem) historických změn. Do toho se stále masivněji prosazuje jako historický pramen i obraz, od fotografie po film, a ještě je chvíle do nástupu zvuku a obecně masmédií. </a:t>
            </a:r>
            <a:endParaRPr lang="en-US" sz="1400"/>
          </a:p>
        </p:txBody>
      </p:sp>
      <p:pic>
        <p:nvPicPr>
          <p:cNvPr id="6" name="Zástupný obsah 5">
            <a:extLst>
              <a:ext uri="{FF2B5EF4-FFF2-40B4-BE49-F238E27FC236}">
                <a16:creationId xmlns:a16="http://schemas.microsoft.com/office/drawing/2014/main" id="{00EC4073-8875-6C7B-E263-716C924E0DC3}"/>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405" r="-2" b="-2"/>
          <a:stretch/>
        </p:blipFill>
        <p:spPr>
          <a:xfrm>
            <a:off x="7270812" y="10"/>
            <a:ext cx="4921187" cy="6857990"/>
          </a:xfrm>
          <a:prstGeom prst="rect">
            <a:avLst/>
          </a:prstGeom>
        </p:spPr>
      </p:pic>
      <p:grpSp>
        <p:nvGrpSpPr>
          <p:cNvPr id="16" name="Group 15">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7" name="Rectangle 16">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2246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555B15A-DE70-54E6-186E-A27B58D7FD76}"/>
              </a:ext>
            </a:extLst>
          </p:cNvPr>
          <p:cNvSpPr>
            <a:spLocks noGrp="1"/>
          </p:cNvSpPr>
          <p:nvPr>
            <p:ph type="title"/>
          </p:nvPr>
        </p:nvSpPr>
        <p:spPr>
          <a:xfrm>
            <a:off x="761800" y="762001"/>
            <a:ext cx="5334197" cy="1708242"/>
          </a:xfrm>
        </p:spPr>
        <p:txBody>
          <a:bodyPr vert="horz" lIns="91440" tIns="45720" rIns="91440" bIns="45720" rtlCol="0" anchor="ctr">
            <a:normAutofit/>
          </a:bodyPr>
          <a:lstStyle/>
          <a:p>
            <a:r>
              <a:rPr lang="en-US" sz="4000" dirty="0" err="1"/>
              <a:t>Historik</a:t>
            </a:r>
            <a:r>
              <a:rPr lang="en-US" sz="4000" dirty="0"/>
              <a:t> 202</a:t>
            </a:r>
            <a:r>
              <a:rPr lang="cs-CZ" sz="4000" dirty="0"/>
              <a:t>3</a:t>
            </a:r>
            <a:endParaRPr lang="en-US" sz="4000" dirty="0"/>
          </a:p>
        </p:txBody>
      </p:sp>
      <p:sp>
        <p:nvSpPr>
          <p:cNvPr id="3" name="Zástupný obsah 2">
            <a:extLst>
              <a:ext uri="{FF2B5EF4-FFF2-40B4-BE49-F238E27FC236}">
                <a16:creationId xmlns:a16="http://schemas.microsoft.com/office/drawing/2014/main" id="{4E86F1A8-8542-1894-7C0A-22C60AF5F90D}"/>
              </a:ext>
            </a:extLst>
          </p:cNvPr>
          <p:cNvSpPr>
            <a:spLocks noGrp="1"/>
          </p:cNvSpPr>
          <p:nvPr>
            <p:ph sz="half" idx="1"/>
          </p:nvPr>
        </p:nvSpPr>
        <p:spPr>
          <a:xfrm>
            <a:off x="761800" y="2470244"/>
            <a:ext cx="5334197" cy="3769835"/>
          </a:xfrm>
        </p:spPr>
        <p:txBody>
          <a:bodyPr vert="horz" lIns="91440" tIns="45720" rIns="91440" bIns="45720" rtlCol="0" anchor="ctr">
            <a:normAutofit/>
          </a:bodyPr>
          <a:lstStyle/>
          <a:p>
            <a:r>
              <a:rPr lang="en-US" sz="1100">
                <a:uFill>
                  <a:solidFill>
                    <a:srgbClr val="000000"/>
                  </a:solidFill>
                </a:uFill>
              </a:rPr>
              <a:t>I při vší té mnohosti však platí teze francouzského historika Paula Veyna ze 70. let 20. století: </a:t>
            </a:r>
            <a:r>
              <a:rPr lang="en-US" sz="1100" i="1">
                <a:uFill>
                  <a:solidFill>
                    <a:srgbClr val="000000"/>
                  </a:solidFill>
                </a:uFill>
              </a:rPr>
              <a:t>„…historie představuje zmrzačené poznání. Historik neříká, co byla Římská říše nebo co bylo francouzské Hnutí odporu v roce 1944, nýbrž to, co je o tom možné vědět… Historické poznání je přistřižené podle střihu zmrzačených dokumentů. Historie tedy není věda; ne proto, že by v ní bylo méně přesnosti, ale tato přesnost se nachází na rovině kritiky.“</a:t>
            </a:r>
            <a:r>
              <a:rPr lang="en-US" sz="1100">
                <a:uFill>
                  <a:solidFill>
                    <a:srgbClr val="000000"/>
                  </a:solidFill>
                </a:uFill>
              </a:rPr>
              <a:t> Ono „zmrzačení“ nehovoří o tom, že existuje nějaká komplexita, kterou lze v ideálním případě pojmout. Zmrzačené jsou ony dokumenty ve své neúplnosti dochování nebo nedokonalosti záznamu historické skutečnosti. Opět zjednodušeně řečeno, o minulosti máme šanci se dozvědět jen to, co je možné se dozvědět z dokumentů a jejich interpretace. A pokud bychom chtěli použít jinou metaforu, mohli bychom hovořit o pohledu na dějiny „přes zamlžené sklo“, jak o tom píše R. J. Evans. </a:t>
            </a:r>
          </a:p>
          <a:p>
            <a:r>
              <a:rPr lang="en-US" sz="1100">
                <a:uFill>
                  <a:solidFill>
                    <a:srgbClr val="000000"/>
                  </a:solidFill>
                </a:uFill>
              </a:rPr>
              <a:t>Tak jako tak jde o skepsi vůči pozitivistické metodě a jejím schopnostem postihnout skutečnost dějin v jakési (jakékoliv) plnosti. Vytváříme obrazy ze zmrzačených pramenů přes zamlžené sklo – a stále přitom jako historici máme sebe/představu těch, kteří skrze práci s nimi dojdeme alespoň k částečnému pochopení člověka a společnosti. Nehledě na to, že již několik desetiletí vnášíme do naší práce i další momenty, jako je psychologie, již zmíněná sociologie, statistika, antropologie...</a:t>
            </a:r>
          </a:p>
          <a:p>
            <a:endParaRPr lang="en-US" sz="1100"/>
          </a:p>
        </p:txBody>
      </p:sp>
      <p:pic>
        <p:nvPicPr>
          <p:cNvPr id="6" name="Zástupný obsah 5" descr="Obsah obrázku text&#10;&#10;Popis byl vytvořen automaticky">
            <a:extLst>
              <a:ext uri="{FF2B5EF4-FFF2-40B4-BE49-F238E27FC236}">
                <a16:creationId xmlns:a16="http://schemas.microsoft.com/office/drawing/2014/main" id="{06502DA1-22FC-5943-6C1C-05C2655ABCF2}"/>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8895" r="1"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631574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BF2E4E6-58D4-A0A3-B9A8-A02C0B7E08AB}"/>
              </a:ext>
            </a:extLst>
          </p:cNvPr>
          <p:cNvSpPr>
            <a:spLocks noGrp="1"/>
          </p:cNvSpPr>
          <p:nvPr>
            <p:ph type="title"/>
          </p:nvPr>
        </p:nvSpPr>
        <p:spPr>
          <a:xfrm>
            <a:off x="761800" y="762001"/>
            <a:ext cx="5334197" cy="1708242"/>
          </a:xfrm>
        </p:spPr>
        <p:txBody>
          <a:bodyPr vert="horz" lIns="91440" tIns="45720" rIns="91440" bIns="45720" rtlCol="0" anchor="ctr">
            <a:normAutofit/>
          </a:bodyPr>
          <a:lstStyle/>
          <a:p>
            <a:r>
              <a:rPr lang="en-US" sz="4000" dirty="0" err="1"/>
              <a:t>Historik</a:t>
            </a:r>
            <a:r>
              <a:rPr lang="en-US" sz="4000" dirty="0"/>
              <a:t> 202</a:t>
            </a:r>
            <a:r>
              <a:rPr lang="cs-CZ" sz="4000" dirty="0"/>
              <a:t>3</a:t>
            </a:r>
            <a:endParaRPr lang="en-US" sz="4000" dirty="0"/>
          </a:p>
        </p:txBody>
      </p:sp>
      <p:sp>
        <p:nvSpPr>
          <p:cNvPr id="3" name="Zástupný obsah 2">
            <a:extLst>
              <a:ext uri="{FF2B5EF4-FFF2-40B4-BE49-F238E27FC236}">
                <a16:creationId xmlns:a16="http://schemas.microsoft.com/office/drawing/2014/main" id="{C5765DEB-B086-31D6-ED73-DEAE1197FD15}"/>
              </a:ext>
            </a:extLst>
          </p:cNvPr>
          <p:cNvSpPr>
            <a:spLocks noGrp="1"/>
          </p:cNvSpPr>
          <p:nvPr>
            <p:ph sz="half" idx="1"/>
          </p:nvPr>
        </p:nvSpPr>
        <p:spPr>
          <a:xfrm>
            <a:off x="761800" y="2470244"/>
            <a:ext cx="5334197" cy="3769835"/>
          </a:xfrm>
        </p:spPr>
        <p:txBody>
          <a:bodyPr vert="horz" lIns="91440" tIns="45720" rIns="91440" bIns="45720" rtlCol="0" anchor="ctr">
            <a:normAutofit/>
          </a:bodyPr>
          <a:lstStyle/>
          <a:p>
            <a:r>
              <a:rPr lang="en-US" sz="1300">
                <a:uFill>
                  <a:solidFill>
                    <a:srgbClr val="000000"/>
                  </a:solidFill>
                </a:uFill>
              </a:rPr>
              <a:t>Hledáme motivace, kontinuity, mentální mapy nejen v člověku, ale i v celé společnosti. Je to mnohdy hůře „dokazatelné“, ale často to vede k přiblížení se dobové realitě. Pojem „atmosféra doby“ již není tak docela neuchopitelnou záležitostí. A do toho pracujeme s docela jiným rámcem pochopení světa, který není koncentrován na události, ale na vztahy. Jak konstatoval filosof Vilém Flusser: „</a:t>
            </a:r>
            <a:r>
              <a:rPr lang="en-US" sz="1300" i="1">
                <a:uFill>
                  <a:solidFill>
                    <a:srgbClr val="000000"/>
                  </a:solidFill>
                </a:uFill>
              </a:rPr>
              <a:t>Dnes již nemáme sklon vidět fenomén světa, který nás obklopuje, jako věci, ani jako procesy, ale jako vztahy. Na svět se již nedíváme jako na stav, ani jako na událost, ale jako na relační pole. Na svět se tak nejen díváme, začínáme ho tak i prožívat.“</a:t>
            </a:r>
            <a:r>
              <a:rPr lang="en-US" sz="1300">
                <a:uFill>
                  <a:solidFill>
                    <a:srgbClr val="000000"/>
                  </a:solidFill>
                </a:uFill>
              </a:rPr>
              <a:t> Pro pochopení onoho „relačního pole“ však musíme znát mnohem více nežli faktickou mluvu pramenů. </a:t>
            </a:r>
          </a:p>
          <a:p>
            <a:r>
              <a:rPr lang="en-US" sz="1300">
                <a:uFill>
                  <a:solidFill>
                    <a:srgbClr val="000000"/>
                  </a:solidFill>
                </a:uFill>
              </a:rPr>
              <a:t>Musíme vystoupit z čistě historických metod a pustit se čas od času na psychologické (i umělecké) pole, abychom popsali historické procesy, tak často spíše iracionální nežli vedené nějakým velkým plánem. O tom ostatně již ve 40. letech 20. století psal francouzský historik Marc Bloch, když hovořil o tom, že historická fakta jsou ze své podstaty psychologická. Nemění se nám tedy logicky jen struktura a objem pramenů, ale také náš přístup. </a:t>
            </a:r>
            <a:endParaRPr lang="en-US" sz="1300"/>
          </a:p>
        </p:txBody>
      </p:sp>
      <p:pic>
        <p:nvPicPr>
          <p:cNvPr id="6" name="Zástupný obsah 5">
            <a:extLst>
              <a:ext uri="{FF2B5EF4-FFF2-40B4-BE49-F238E27FC236}">
                <a16:creationId xmlns:a16="http://schemas.microsoft.com/office/drawing/2014/main" id="{55186593-713E-5A09-CBAE-915B3EC32F21}"/>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1295" r="31722"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130672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FE1EC756-41E9-4FD6-AD48-EF46A2813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8" name="Rectangle 17">
            <a:extLst>
              <a:ext uri="{FF2B5EF4-FFF2-40B4-BE49-F238E27FC236}">
                <a16:creationId xmlns:a16="http://schemas.microsoft.com/office/drawing/2014/main" id="{E66F6371-9EA5-9354-29DC-1D07B921F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94A1B3C-C010-6E62-D9B9-638EDB746321}"/>
              </a:ext>
            </a:extLst>
          </p:cNvPr>
          <p:cNvSpPr>
            <a:spLocks noGrp="1"/>
          </p:cNvSpPr>
          <p:nvPr>
            <p:ph type="title"/>
          </p:nvPr>
        </p:nvSpPr>
        <p:spPr>
          <a:xfrm>
            <a:off x="761995" y="307447"/>
            <a:ext cx="10693884" cy="1109932"/>
          </a:xfrm>
        </p:spPr>
        <p:txBody>
          <a:bodyPr vert="horz" lIns="91440" tIns="45720" rIns="91440" bIns="45720" rtlCol="0" anchor="ctr">
            <a:normAutofit/>
          </a:bodyPr>
          <a:lstStyle/>
          <a:p>
            <a:r>
              <a:rPr lang="en-US" sz="4000" kern="1200">
                <a:solidFill>
                  <a:schemeClr val="tx1"/>
                </a:solidFill>
                <a:latin typeface="+mj-lt"/>
                <a:ea typeface="+mj-ea"/>
                <a:cs typeface="+mj-cs"/>
              </a:rPr>
              <a:t>Výzva pro muzea?</a:t>
            </a:r>
          </a:p>
        </p:txBody>
      </p:sp>
      <p:pic>
        <p:nvPicPr>
          <p:cNvPr id="6" name="Zástupný obsah 5">
            <a:extLst>
              <a:ext uri="{FF2B5EF4-FFF2-40B4-BE49-F238E27FC236}">
                <a16:creationId xmlns:a16="http://schemas.microsoft.com/office/drawing/2014/main" id="{1A067421-C73B-9ED8-3EBF-1EE24AFD767A}"/>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325" r="442"/>
          <a:stretch/>
        </p:blipFill>
        <p:spPr>
          <a:xfrm>
            <a:off x="1821963" y="2357888"/>
            <a:ext cx="3633272" cy="3775494"/>
          </a:xfrm>
          <a:prstGeom prst="rect">
            <a:avLst/>
          </a:prstGeom>
        </p:spPr>
      </p:pic>
      <p:sp>
        <p:nvSpPr>
          <p:cNvPr id="3" name="Zástupný obsah 2">
            <a:extLst>
              <a:ext uri="{FF2B5EF4-FFF2-40B4-BE49-F238E27FC236}">
                <a16:creationId xmlns:a16="http://schemas.microsoft.com/office/drawing/2014/main" id="{30C4D5A6-8DCB-9C9D-ED87-4FEB89FB858E}"/>
              </a:ext>
            </a:extLst>
          </p:cNvPr>
          <p:cNvSpPr>
            <a:spLocks noGrp="1"/>
          </p:cNvSpPr>
          <p:nvPr>
            <p:ph sz="half" idx="1"/>
          </p:nvPr>
        </p:nvSpPr>
        <p:spPr>
          <a:xfrm>
            <a:off x="7190509" y="2357888"/>
            <a:ext cx="4265370" cy="3902635"/>
          </a:xfrm>
        </p:spPr>
        <p:txBody>
          <a:bodyPr vert="horz" lIns="91440" tIns="45720" rIns="91440" bIns="45720" rtlCol="0" anchor="ctr">
            <a:normAutofit/>
          </a:bodyPr>
          <a:lstStyle/>
          <a:p>
            <a:pPr>
              <a:spcAft>
                <a:spcPts val="800"/>
              </a:spcAft>
            </a:pPr>
            <a:r>
              <a:rPr lang="en-US" sz="1600" b="1">
                <a:effectLst/>
                <a:uFill>
                  <a:solidFill>
                    <a:srgbClr val="000000"/>
                  </a:solidFill>
                </a:uFill>
              </a:rPr>
              <a:t> </a:t>
            </a:r>
            <a:r>
              <a:rPr lang="en-US" sz="1600">
                <a:effectLst/>
                <a:uFill>
                  <a:solidFill>
                    <a:srgbClr val="000000"/>
                  </a:solidFill>
                </a:uFill>
              </a:rPr>
              <a:t>Samostatnou kapitolu historické práce a života „dokladů“ minulosti tvoří pak muzea, tito strážci paměti v podobě hmotných pramenů. Ač jsou hluboce zakotvena v logice 19. století, musí dnes nyní řešit nejen zákruty informačního věku, ale také jejich vypovídající schopnost. A stejně tak musí řešit i svoji roli do budoucna. Zjednodušeně: co sbírat pro budoucí generace, abychom naplnili roli „preparátorů“ paměti skrze hmotné doklady? V tom jistě hraje roli postupná a brutální unifikace předmětů, které určují lidský život (alespoň v našem civilizačním okruhu), nehledě na globalizaci a běh našich životů mezi zaměnitelnými předměty, které jen málo vypovídají o naší konkrétní lidské originalitě. </a:t>
            </a:r>
          </a:p>
          <a:p>
            <a:endParaRPr lang="en-US" sz="1600"/>
          </a:p>
        </p:txBody>
      </p:sp>
    </p:spTree>
    <p:extLst>
      <p:ext uri="{BB962C8B-B14F-4D97-AF65-F5344CB8AC3E}">
        <p14:creationId xmlns:p14="http://schemas.microsoft.com/office/powerpoint/2010/main" val="1351583379"/>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TotalTime>
  <Words>2490</Words>
  <Application>Microsoft Office PowerPoint</Application>
  <PresentationFormat>Širokoúhlá obrazovka</PresentationFormat>
  <Paragraphs>48</Paragraphs>
  <Slides>20</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20</vt:i4>
      </vt:variant>
    </vt:vector>
  </HeadingPairs>
  <TitlesOfParts>
    <vt:vector size="24" baseType="lpstr">
      <vt:lpstr>Arial</vt:lpstr>
      <vt:lpstr>Calibri</vt:lpstr>
      <vt:lpstr>Calibri Light</vt:lpstr>
      <vt:lpstr>Motiv Office</vt:lpstr>
      <vt:lpstr>   Historik (a kurátor) v roce 2123  prof. PhDr. Michal Stehlík, Ph.D.  </vt:lpstr>
      <vt:lpstr>Prezentace aplikace PowerPoint</vt:lpstr>
      <vt:lpstr>Zaklínadlo metody</vt:lpstr>
      <vt:lpstr>Zaklínadlo metody</vt:lpstr>
      <vt:lpstr>Historik 1923</vt:lpstr>
      <vt:lpstr>Historik 2023</vt:lpstr>
      <vt:lpstr>Historik 2023</vt:lpstr>
      <vt:lpstr>Historik 2023</vt:lpstr>
      <vt:lpstr>Výzva pro muzea?</vt:lpstr>
      <vt:lpstr>Výzva pro muzea?</vt:lpstr>
      <vt:lpstr>Historik 2123</vt:lpstr>
      <vt:lpstr>Historik 2123</vt:lpstr>
      <vt:lpstr>Historik 2123</vt:lpstr>
      <vt:lpstr>Historik 2123</vt:lpstr>
      <vt:lpstr>Svět masmédií a virtuality</vt:lpstr>
      <vt:lpstr>Svět masmédií a virtuality</vt:lpstr>
      <vt:lpstr>Dějiny bez písma?</vt:lpstr>
      <vt:lpstr>Dějiny bez písma?</vt:lpstr>
      <vt:lpstr>Stane se historik i kurátorem?</vt:lpstr>
      <vt:lpstr>Výzva „obrazových dějin“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Historik (a kurátor) v roce 2122</dc:title>
  <dc:creator>Stehlík Michal</dc:creator>
  <cp:lastModifiedBy>Stehlík Michal</cp:lastModifiedBy>
  <cp:revision>4</cp:revision>
  <dcterms:created xsi:type="dcterms:W3CDTF">2023-02-28T09:14:39Z</dcterms:created>
  <dcterms:modified xsi:type="dcterms:W3CDTF">2023-10-26T06:07:11Z</dcterms:modified>
</cp:coreProperties>
</file>