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4" r:id="rId6"/>
    <p:sldId id="271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6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929-0A02-45EE-B437-D3614F31D81A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925-B131-48CE-925E-280F3DE09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929-0A02-45EE-B437-D3614F31D81A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925-B131-48CE-925E-280F3DE09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929-0A02-45EE-B437-D3614F31D81A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925-B131-48CE-925E-280F3DE09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929-0A02-45EE-B437-D3614F31D81A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925-B131-48CE-925E-280F3DE09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929-0A02-45EE-B437-D3614F31D81A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925-B131-48CE-925E-280F3DE09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929-0A02-45EE-B437-D3614F31D81A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925-B131-48CE-925E-280F3DE09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929-0A02-45EE-B437-D3614F31D81A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925-B131-48CE-925E-280F3DE09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929-0A02-45EE-B437-D3614F31D81A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925-B131-48CE-925E-280F3DE09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929-0A02-45EE-B437-D3614F31D81A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925-B131-48CE-925E-280F3DE09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929-0A02-45EE-B437-D3614F31D81A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925-B131-48CE-925E-280F3DE09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0929-0A02-45EE-B437-D3614F31D81A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925-B131-48CE-925E-280F3DE09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70929-0A02-45EE-B437-D3614F31D81A}" type="datetimeFigureOut">
              <a:rPr lang="cs-CZ" smtClean="0"/>
              <a:pPr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88925-B131-48CE-925E-280F3DE09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Aglutina%C4%8Dn%C3%AD_jazyk" TargetMode="External"/><Relationship Id="rId2" Type="http://schemas.openxmlformats.org/officeDocument/2006/relationships/hyperlink" Target="http://cs.wikipedia.org/wiki/Flektivn%C3%AD_jazy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Polysyntetick%C3%BD_jazyk" TargetMode="External"/><Relationship Id="rId5" Type="http://schemas.openxmlformats.org/officeDocument/2006/relationships/hyperlink" Target="http://cs.wikipedia.org/wiki/Izola%C4%8Dn%C3%AD_jazyk" TargetMode="External"/><Relationship Id="rId4" Type="http://schemas.openxmlformats.org/officeDocument/2006/relationships/hyperlink" Target="http://cs.wikipedia.org/wiki/Introflektivn%C3%AD_jazyk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christiantoday.co.kr/files/article/db/2013/5/8/1367993380_b64b8cc194.jpg"/>
          <p:cNvPicPr>
            <a:picLocks noChangeAspect="1" noChangeArrowheads="1"/>
          </p:cNvPicPr>
          <p:nvPr/>
        </p:nvPicPr>
        <p:blipFill>
          <a:blip r:embed="rId2">
            <a:lum bright="39000" contrast="-2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 korejského jazyka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korejského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7796376" cy="34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korejského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 aglutinační typ jazyka patří zvláště jazyky altajské, jako např. jazyky mongolské, mandžusko-tunguzské. </a:t>
            </a:r>
          </a:p>
          <a:p>
            <a:r>
              <a:rPr lang="cs-CZ" dirty="0"/>
              <a:t>m</a:t>
            </a:r>
            <a:r>
              <a:rPr lang="cs-CZ" dirty="0" smtClean="0"/>
              <a:t>ožná genealogická příbuznost s </a:t>
            </a:r>
            <a:r>
              <a:rPr lang="cs-CZ" dirty="0" smtClean="0"/>
              <a:t>korejštinou</a:t>
            </a:r>
            <a:endParaRPr lang="en-US" dirty="0" smtClean="0"/>
          </a:p>
          <a:p>
            <a:r>
              <a:rPr lang="en-US" dirty="0" err="1" smtClean="0"/>
              <a:t>altaistika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korejského jazyka</a:t>
            </a:r>
            <a:br>
              <a:rPr lang="cs-CZ" dirty="0" smtClean="0"/>
            </a:br>
            <a:r>
              <a:rPr lang="cs-CZ" dirty="0" smtClean="0"/>
              <a:t>- genealogie 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</a:t>
            </a:r>
            <a:r>
              <a:rPr lang="cs-CZ" dirty="0" smtClean="0"/>
              <a:t>ádání o genealogické </a:t>
            </a:r>
            <a:r>
              <a:rPr lang="cs-CZ" dirty="0" smtClean="0"/>
              <a:t>charakteristice</a:t>
            </a:r>
            <a:r>
              <a:rPr lang="en-US" dirty="0" smtClean="0"/>
              <a:t> (</a:t>
            </a:r>
            <a:r>
              <a:rPr lang="en-US" dirty="0" err="1" smtClean="0"/>
              <a:t>genetick</a:t>
            </a:r>
            <a:r>
              <a:rPr lang="cs-CZ" dirty="0" smtClean="0"/>
              <a:t>á příbuznost) </a:t>
            </a:r>
            <a:r>
              <a:rPr lang="cs-CZ" dirty="0" smtClean="0"/>
              <a:t>korejštiny pokračuje</a:t>
            </a:r>
          </a:p>
          <a:p>
            <a:r>
              <a:rPr lang="cs-CZ" dirty="0"/>
              <a:t>z</a:t>
            </a:r>
            <a:r>
              <a:rPr lang="cs-CZ" dirty="0" smtClean="0"/>
              <a:t>prvu se zkoumání ujali na přelomu 19. a 20. století evropští badatelé</a:t>
            </a:r>
          </a:p>
          <a:p>
            <a:r>
              <a:rPr lang="cs-CZ" dirty="0" smtClean="0"/>
              <a:t>hypotézy o příbuznosti korejštiny s jazyky drávidskými v jižní Indii (H. B. </a:t>
            </a:r>
            <a:r>
              <a:rPr lang="cs-CZ" dirty="0" err="1" smtClean="0"/>
              <a:t>Hulbert</a:t>
            </a:r>
            <a:r>
              <a:rPr lang="cs-CZ" dirty="0" smtClean="0"/>
              <a:t> a v nedávné době M. E. </a:t>
            </a:r>
            <a:r>
              <a:rPr lang="cs-CZ" dirty="0" err="1" smtClean="0"/>
              <a:t>Clippinger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s jazyky evropskými (A. </a:t>
            </a:r>
            <a:r>
              <a:rPr lang="cs-CZ" dirty="0" err="1" smtClean="0"/>
              <a:t>Eckardt</a:t>
            </a:r>
            <a:r>
              <a:rPr lang="cs-CZ" dirty="0" smtClean="0"/>
              <a:t>, H. </a:t>
            </a:r>
            <a:r>
              <a:rPr lang="cs-CZ" dirty="0" err="1" smtClean="0"/>
              <a:t>Koppelman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korejského jazyka</a:t>
            </a:r>
            <a:br>
              <a:rPr lang="cs-CZ" dirty="0" smtClean="0"/>
            </a:br>
            <a:r>
              <a:rPr lang="cs-CZ" dirty="0" smtClean="0"/>
              <a:t>- genealogie 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Korejští badatelé: 2 teorie</a:t>
            </a:r>
          </a:p>
          <a:p>
            <a:r>
              <a:rPr lang="cs-CZ" dirty="0" smtClean="0"/>
              <a:t>(1) Korejština je prozatím řazena mezi skupinu izolovaných jazyků (</a:t>
            </a:r>
            <a:r>
              <a:rPr lang="ko-KR" altLang="en-US" dirty="0" smtClean="0"/>
              <a:t>고립</a:t>
            </a:r>
            <a:r>
              <a:rPr lang="ko-KR" altLang="en-US" dirty="0"/>
              <a:t>어</a:t>
            </a:r>
            <a:r>
              <a:rPr lang="cs-CZ" dirty="0" smtClean="0"/>
              <a:t>), tj. jazyků, které pro nedostatek průkazných materiálů nelze zařadit do příbuzenství s jinou skupinou jazyků.</a:t>
            </a:r>
          </a:p>
          <a:p>
            <a:r>
              <a:rPr lang="cs-CZ" dirty="0" smtClean="0"/>
              <a:t>(2) Korejština je řazena do jazyků altajských. </a:t>
            </a:r>
            <a:r>
              <a:rPr lang="en-US" dirty="0"/>
              <a:t>Z</a:t>
            </a:r>
            <a:r>
              <a:rPr lang="cs-CZ" dirty="0" smtClean="0"/>
              <a:t> původního altajského prajazyka se vyčlenily prototypy</a:t>
            </a:r>
            <a:r>
              <a:rPr lang="en-US" dirty="0" smtClean="0"/>
              <a:t> </a:t>
            </a:r>
            <a:r>
              <a:rPr lang="cs-CZ" dirty="0" smtClean="0"/>
              <a:t>jazyků turkotatarských, mongolských a tunguzských.</a:t>
            </a:r>
            <a:r>
              <a:rPr lang="en-US" dirty="0" smtClean="0"/>
              <a:t> </a:t>
            </a:r>
            <a:r>
              <a:rPr lang="en-US" dirty="0" err="1" smtClean="0"/>
              <a:t>Hypot</a:t>
            </a:r>
            <a:r>
              <a:rPr lang="cs-CZ" dirty="0" err="1" smtClean="0"/>
              <a:t>éza</a:t>
            </a:r>
            <a:r>
              <a:rPr lang="cs-CZ" dirty="0" smtClean="0"/>
              <a:t>: </a:t>
            </a:r>
            <a:r>
              <a:rPr lang="cs-CZ" dirty="0" err="1" smtClean="0"/>
              <a:t>protojazyk</a:t>
            </a:r>
            <a:r>
              <a:rPr lang="cs-CZ" dirty="0" smtClean="0"/>
              <a:t> </a:t>
            </a:r>
            <a:r>
              <a:rPr lang="cs-CZ" dirty="0" err="1" smtClean="0"/>
              <a:t>turecko</a:t>
            </a:r>
            <a:r>
              <a:rPr lang="cs-CZ" dirty="0" smtClean="0"/>
              <a:t>-mongolsko-tatarský, </a:t>
            </a:r>
            <a:r>
              <a:rPr lang="cs-CZ" dirty="0" err="1" smtClean="0"/>
              <a:t>kor</a:t>
            </a:r>
            <a:r>
              <a:rPr lang="cs-CZ" dirty="0" smtClean="0"/>
              <a:t>. se oddělila dříve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korejského jazyka</a:t>
            </a:r>
            <a:br>
              <a:rPr lang="cs-CZ" dirty="0" smtClean="0"/>
            </a:br>
            <a:r>
              <a:rPr lang="cs-CZ" dirty="0" smtClean="0"/>
              <a:t>- genealogie 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Korejština je nejbližší tunguzsko-mandžuské větvi, ale tento vztah (týkající se zčásti i japonštiny) je velmi vzdálený</a:t>
            </a:r>
          </a:p>
          <a:p>
            <a:r>
              <a:rPr lang="cs-CZ" dirty="0" err="1" smtClean="0"/>
              <a:t>Jap</a:t>
            </a:r>
            <a:r>
              <a:rPr lang="cs-CZ" dirty="0" smtClean="0"/>
              <a:t> i </a:t>
            </a:r>
            <a:r>
              <a:rPr lang="cs-CZ" dirty="0" err="1" smtClean="0"/>
              <a:t>kor</a:t>
            </a:r>
            <a:r>
              <a:rPr lang="cs-CZ" dirty="0" smtClean="0"/>
              <a:t> : jazyky izolované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korejského jazyka</a:t>
            </a:r>
            <a:br>
              <a:rPr lang="cs-CZ" dirty="0" smtClean="0"/>
            </a:br>
            <a:r>
              <a:rPr lang="cs-CZ" dirty="0" smtClean="0"/>
              <a:t>- genealogie – vztah k čínštině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Čínské znakové písmo po dlouhou dobu jediná písemná forma v Koreji </a:t>
            </a:r>
            <a:r>
              <a:rPr lang="en-US" dirty="0" smtClean="0"/>
              <a:t>&gt; </a:t>
            </a:r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cs-CZ" dirty="0" smtClean="0"/>
              <a:t>na </a:t>
            </a:r>
            <a:r>
              <a:rPr lang="cs-CZ" dirty="0" err="1" smtClean="0"/>
              <a:t>sl.zásobu</a:t>
            </a:r>
            <a:endParaRPr lang="cs-CZ" dirty="0" smtClean="0"/>
          </a:p>
          <a:p>
            <a:r>
              <a:rPr lang="cs-CZ" dirty="0" smtClean="0"/>
              <a:t>Čínština se genealogicky řadí mezi </a:t>
            </a:r>
            <a:r>
              <a:rPr lang="cs-CZ" dirty="0" err="1" smtClean="0"/>
              <a:t>tibeto</a:t>
            </a:r>
            <a:r>
              <a:rPr lang="cs-CZ" dirty="0" smtClean="0"/>
              <a:t>-čínskou jazykovou rodinu a typologicky patří mezi jazyky „izolační“ (V. Skalička), kdy jsou gramatické funkce vyjadřovány hlavně pomocnými slovy.</a:t>
            </a:r>
          </a:p>
          <a:p>
            <a:r>
              <a:rPr lang="cs-CZ" dirty="0"/>
              <a:t>č</a:t>
            </a:r>
            <a:r>
              <a:rPr lang="cs-CZ" dirty="0" smtClean="0"/>
              <a:t>ínské znaky nevhodné pro odlišný fonologický a gramatický systém) – jiná situace v Evropě, latinka, jazyky příbuzné, diakritika</a:t>
            </a:r>
          </a:p>
          <a:p>
            <a:r>
              <a:rPr lang="cs-CZ" dirty="0" err="1"/>
              <a:t>k</a:t>
            </a:r>
            <a:r>
              <a:rPr lang="cs-CZ" dirty="0" err="1" smtClean="0"/>
              <a:t>or</a:t>
            </a:r>
            <a:r>
              <a:rPr lang="cs-CZ" dirty="0" smtClean="0"/>
              <a:t>. vzdělanci: různé úpravy čínských znaků; vrchol v 15.st. : </a:t>
            </a:r>
            <a:r>
              <a:rPr lang="cs-CZ" dirty="0" err="1" smtClean="0"/>
              <a:t>kor</a:t>
            </a:r>
            <a:r>
              <a:rPr lang="cs-CZ" dirty="0" smtClean="0"/>
              <a:t>. </a:t>
            </a:r>
            <a:r>
              <a:rPr lang="cs-CZ" dirty="0"/>
              <a:t>h</a:t>
            </a:r>
            <a:r>
              <a:rPr lang="cs-CZ" dirty="0" smtClean="0"/>
              <a:t>lásková abeceda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Periodizace vývoje korejštiny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novější periodizace dle </a:t>
            </a:r>
            <a:r>
              <a:rPr lang="cs-CZ" dirty="0" err="1" smtClean="0"/>
              <a:t>Kim</a:t>
            </a:r>
            <a:r>
              <a:rPr lang="cs-CZ" dirty="0" smtClean="0"/>
              <a:t> </a:t>
            </a:r>
            <a:r>
              <a:rPr lang="cs-CZ" dirty="0" err="1" smtClean="0"/>
              <a:t>Murima</a:t>
            </a:r>
            <a:r>
              <a:rPr lang="cs-CZ" dirty="0" smtClean="0"/>
              <a:t> (2009)</a:t>
            </a:r>
          </a:p>
          <a:p>
            <a:pPr>
              <a:buNone/>
            </a:pPr>
            <a:r>
              <a:rPr lang="cs-CZ" dirty="0" smtClean="0"/>
              <a:t>a) Období prehistorické: jazyk nejstaršího </a:t>
            </a:r>
            <a:r>
              <a:rPr lang="cs-CZ" dirty="0" smtClean="0"/>
              <a:t>období </a:t>
            </a:r>
            <a:r>
              <a:rPr lang="en-US" dirty="0" smtClean="0"/>
              <a:t>(</a:t>
            </a:r>
            <a:r>
              <a:rPr lang="ko-KR" altLang="en-US" dirty="0" smtClean="0"/>
              <a:t>상 고 국어</a:t>
            </a:r>
            <a:r>
              <a:rPr lang="en-US" altLang="ko-KR" dirty="0" smtClean="0"/>
              <a:t>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</a:t>
            </a:r>
            <a:r>
              <a:rPr lang="cs-CZ" dirty="0" smtClean="0"/>
              <a:t>) Období historické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1</a:t>
            </a:r>
            <a:r>
              <a:rPr lang="cs-CZ" dirty="0" smtClean="0"/>
              <a:t>) starověká korejština </a:t>
            </a:r>
            <a:r>
              <a:rPr lang="en-US" dirty="0" smtClean="0"/>
              <a:t>(</a:t>
            </a:r>
            <a:r>
              <a:rPr lang="ko-KR" altLang="en-US" dirty="0" smtClean="0"/>
              <a:t>고대 국어</a:t>
            </a:r>
            <a:r>
              <a:rPr lang="en-US" altLang="ko-KR" dirty="0" smtClean="0"/>
              <a:t>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– </a:t>
            </a:r>
            <a:r>
              <a:rPr lang="cs-CZ" dirty="0" smtClean="0"/>
              <a:t>rané období: Tři království – Sjednocená </a:t>
            </a:r>
            <a:r>
              <a:rPr lang="cs-CZ" dirty="0" err="1" smtClean="0"/>
              <a:t>Silla</a:t>
            </a:r>
            <a:r>
              <a:rPr lang="cs-CZ" dirty="0" smtClean="0"/>
              <a:t> (do 10. stol.)</a:t>
            </a:r>
          </a:p>
          <a:p>
            <a:pPr>
              <a:buNone/>
            </a:pPr>
            <a:r>
              <a:rPr lang="cs-CZ" dirty="0" smtClean="0"/>
              <a:t>– </a:t>
            </a:r>
            <a:r>
              <a:rPr lang="cs-CZ" dirty="0" smtClean="0"/>
              <a:t>pozdní období: rané a střední období státu </a:t>
            </a:r>
            <a:r>
              <a:rPr lang="cs-CZ" dirty="0" err="1" smtClean="0"/>
              <a:t>Korjŏ</a:t>
            </a:r>
            <a:r>
              <a:rPr lang="cs-CZ" dirty="0" smtClean="0"/>
              <a:t> (10. – 13. stol.)</a:t>
            </a:r>
          </a:p>
          <a:p>
            <a:pPr>
              <a:buNone/>
            </a:pPr>
            <a:r>
              <a:rPr lang="cs-CZ" dirty="0" smtClean="0"/>
              <a:t>2</a:t>
            </a:r>
            <a:r>
              <a:rPr lang="cs-CZ" dirty="0" smtClean="0"/>
              <a:t>) středověká korejština </a:t>
            </a:r>
            <a:r>
              <a:rPr lang="cs-CZ" dirty="0" smtClean="0"/>
              <a:t>(</a:t>
            </a:r>
            <a:r>
              <a:rPr lang="ko-KR" altLang="en-US" dirty="0" smtClean="0"/>
              <a:t>중세 국어</a:t>
            </a:r>
            <a:r>
              <a:rPr lang="cs-CZ" dirty="0" smtClean="0"/>
              <a:t>): </a:t>
            </a:r>
            <a:r>
              <a:rPr lang="cs-CZ" dirty="0" smtClean="0"/>
              <a:t>pozdní </a:t>
            </a:r>
            <a:r>
              <a:rPr lang="cs-CZ" dirty="0" err="1" smtClean="0"/>
              <a:t>Korjŏ</a:t>
            </a:r>
            <a:r>
              <a:rPr lang="cs-CZ" dirty="0" smtClean="0"/>
              <a:t> a rané a střední </a:t>
            </a:r>
            <a:r>
              <a:rPr lang="cs-CZ" dirty="0" smtClean="0"/>
              <a:t>období</a:t>
            </a:r>
            <a:r>
              <a:rPr lang="en-US" dirty="0" smtClean="0"/>
              <a:t> </a:t>
            </a:r>
            <a:r>
              <a:rPr lang="cs-CZ" dirty="0" smtClean="0"/>
              <a:t>státu </a:t>
            </a:r>
            <a:r>
              <a:rPr lang="cs-CZ" dirty="0" err="1" smtClean="0"/>
              <a:t>Čosŏn</a:t>
            </a:r>
            <a:r>
              <a:rPr lang="cs-CZ" dirty="0" smtClean="0"/>
              <a:t> (14. – 16. stol.)</a:t>
            </a:r>
          </a:p>
          <a:p>
            <a:pPr>
              <a:buNone/>
            </a:pPr>
            <a:r>
              <a:rPr lang="cs-CZ" dirty="0" smtClean="0"/>
              <a:t>3</a:t>
            </a:r>
            <a:r>
              <a:rPr lang="cs-CZ" dirty="0" smtClean="0"/>
              <a:t>) novodobá korejština </a:t>
            </a:r>
            <a:r>
              <a:rPr lang="cs-CZ" dirty="0" smtClean="0"/>
              <a:t>(</a:t>
            </a:r>
            <a:r>
              <a:rPr lang="ko-KR" altLang="en-US" dirty="0" smtClean="0"/>
              <a:t>근대 국어</a:t>
            </a:r>
            <a:r>
              <a:rPr lang="cs-CZ" dirty="0" smtClean="0"/>
              <a:t>): </a:t>
            </a:r>
            <a:r>
              <a:rPr lang="cs-CZ" dirty="0" smtClean="0"/>
              <a:t>střední a  pozdní období </a:t>
            </a:r>
            <a:r>
              <a:rPr lang="cs-CZ" dirty="0" err="1" smtClean="0"/>
              <a:t>Čosŏn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17. – 19. stol.)</a:t>
            </a:r>
          </a:p>
          <a:p>
            <a:pPr>
              <a:buNone/>
            </a:pPr>
            <a:r>
              <a:rPr lang="cs-CZ" dirty="0" smtClean="0"/>
              <a:t>4</a:t>
            </a:r>
            <a:r>
              <a:rPr lang="cs-CZ" dirty="0" smtClean="0"/>
              <a:t>) moderní (současná) korejština </a:t>
            </a:r>
            <a:r>
              <a:rPr lang="cs-CZ" dirty="0" smtClean="0"/>
              <a:t>(</a:t>
            </a:r>
            <a:r>
              <a:rPr lang="ko-KR" altLang="en-US" dirty="0" smtClean="0"/>
              <a:t>현대 국어</a:t>
            </a:r>
            <a:r>
              <a:rPr lang="cs-CZ" dirty="0" smtClean="0"/>
              <a:t>: </a:t>
            </a:r>
            <a:r>
              <a:rPr lang="cs-CZ" dirty="0" smtClean="0"/>
              <a:t>od konce 19. stol. – 20. stol</a:t>
            </a:r>
            <a:r>
              <a:rPr lang="cs-CZ" dirty="0" smtClean="0"/>
              <a:t>.). – reformy </a:t>
            </a:r>
            <a:r>
              <a:rPr lang="cs-CZ" dirty="0" err="1" smtClean="0"/>
              <a:t>kabo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</a:t>
            </a:r>
            <a:r>
              <a:rPr lang="cs-CZ" dirty="0" err="1" smtClean="0"/>
              <a:t>starokorejštiny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cs-CZ" dirty="0" smtClean="0"/>
              <a:t>m</a:t>
            </a:r>
            <a:r>
              <a:rPr lang="cs-CZ" dirty="0" smtClean="0"/>
              <a:t>álo dochovaného materiálu z </a:t>
            </a:r>
            <a:r>
              <a:rPr lang="cs-CZ" dirty="0" err="1" smtClean="0"/>
              <a:t>Kogurja</a:t>
            </a:r>
            <a:r>
              <a:rPr lang="cs-CZ" dirty="0" smtClean="0"/>
              <a:t> a P</a:t>
            </a:r>
            <a:r>
              <a:rPr lang="de-AT" dirty="0" err="1" smtClean="0"/>
              <a:t>äk</a:t>
            </a:r>
            <a:r>
              <a:rPr lang="cs-CZ" dirty="0" err="1" smtClean="0"/>
              <a:t>če</a:t>
            </a:r>
            <a:endParaRPr lang="cs-CZ" dirty="0" smtClean="0"/>
          </a:p>
          <a:p>
            <a:r>
              <a:rPr lang="cs-CZ" dirty="0" smtClean="0"/>
              <a:t>n</a:t>
            </a:r>
            <a:r>
              <a:rPr lang="cs-CZ" dirty="0" smtClean="0"/>
              <a:t>apř. rekonstrukce jednotlivých slov, vlastních jmen a místních názvů zapsaných systémem </a:t>
            </a:r>
            <a:r>
              <a:rPr lang="cs-CZ" dirty="0" err="1" smtClean="0"/>
              <a:t>idu</a:t>
            </a:r>
            <a:endParaRPr lang="cs-CZ" dirty="0" smtClean="0"/>
          </a:p>
          <a:p>
            <a:r>
              <a:rPr lang="cs-CZ" dirty="0" smtClean="0"/>
              <a:t>r</a:t>
            </a:r>
            <a:r>
              <a:rPr lang="cs-CZ" dirty="0" smtClean="0"/>
              <a:t>ekonstrukce </a:t>
            </a:r>
            <a:r>
              <a:rPr lang="cs-CZ" dirty="0" err="1" smtClean="0"/>
              <a:t>kor</a:t>
            </a:r>
            <a:r>
              <a:rPr lang="cs-CZ" dirty="0" smtClean="0"/>
              <a:t>. slov ve starých análech čínských a japonských</a:t>
            </a:r>
          </a:p>
          <a:p>
            <a:r>
              <a:rPr lang="cs-CZ" dirty="0" smtClean="0"/>
              <a:t>v</a:t>
            </a:r>
            <a:r>
              <a:rPr lang="cs-CZ" dirty="0" smtClean="0"/>
              <a:t>íce materiálu ze státu </a:t>
            </a:r>
            <a:r>
              <a:rPr lang="cs-CZ" dirty="0" err="1" smtClean="0"/>
              <a:t>Silla</a:t>
            </a:r>
            <a:endParaRPr lang="cs-CZ" dirty="0" smtClean="0"/>
          </a:p>
          <a:p>
            <a:r>
              <a:rPr lang="cs-CZ" dirty="0" smtClean="0"/>
              <a:t>n</a:t>
            </a:r>
            <a:r>
              <a:rPr lang="cs-CZ" dirty="0" smtClean="0"/>
              <a:t>apř. fragmenty v čínské kronice </a:t>
            </a:r>
            <a:r>
              <a:rPr lang="cs-CZ" dirty="0" err="1" smtClean="0"/>
              <a:t>Liang</a:t>
            </a:r>
            <a:r>
              <a:rPr lang="cs-CZ" dirty="0" smtClean="0"/>
              <a:t>-</a:t>
            </a:r>
            <a:r>
              <a:rPr lang="cs-CZ" dirty="0" err="1" smtClean="0"/>
              <a:t>šu</a:t>
            </a:r>
            <a:r>
              <a:rPr lang="cs-CZ" dirty="0" smtClean="0"/>
              <a:t> (7.st.)</a:t>
            </a:r>
          </a:p>
          <a:p>
            <a:r>
              <a:rPr lang="cs-CZ" dirty="0" err="1" smtClean="0"/>
              <a:t>hjangga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Čínské znaky v Koreji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hypotézy, že Korejci měli své vlastní písmo už v období </a:t>
            </a:r>
            <a:r>
              <a:rPr lang="cs-CZ" dirty="0" err="1" smtClean="0"/>
              <a:t>Ko</a:t>
            </a:r>
            <a:r>
              <a:rPr lang="cs-CZ" dirty="0" smtClean="0"/>
              <a:t> </a:t>
            </a:r>
            <a:r>
              <a:rPr lang="cs-CZ" dirty="0" err="1" smtClean="0"/>
              <a:t>Čosŏn</a:t>
            </a:r>
            <a:r>
              <a:rPr lang="cs-CZ" dirty="0" smtClean="0"/>
              <a:t> (</a:t>
            </a:r>
            <a:r>
              <a:rPr lang="cs-CZ" dirty="0" err="1" smtClean="0"/>
              <a:t>zal.Tangunem</a:t>
            </a:r>
            <a:r>
              <a:rPr lang="cs-CZ" dirty="0" smtClean="0"/>
              <a:t> 2333 </a:t>
            </a:r>
            <a:r>
              <a:rPr lang="cs-CZ" dirty="0" err="1" smtClean="0"/>
              <a:t>př.Kr</a:t>
            </a:r>
            <a:r>
              <a:rPr lang="cs-CZ" dirty="0" smtClean="0"/>
              <a:t>.) nebo v době Tří království (1.st.př.Kr.-7.st.)</a:t>
            </a:r>
          </a:p>
          <a:p>
            <a:r>
              <a:rPr lang="cs-CZ" dirty="0" smtClean="0"/>
              <a:t>d</a:t>
            </a:r>
            <a:r>
              <a:rPr lang="cs-CZ" dirty="0" smtClean="0"/>
              <a:t>ílčí zmínky o nedochovaných písemných památkách ve 2 nejstarších </a:t>
            </a:r>
            <a:r>
              <a:rPr lang="cs-CZ" dirty="0" err="1" smtClean="0"/>
              <a:t>kor.dílech</a:t>
            </a:r>
            <a:r>
              <a:rPr lang="cs-CZ" dirty="0" smtClean="0"/>
              <a:t> psaných klas.</a:t>
            </a:r>
            <a:r>
              <a:rPr lang="cs-CZ" dirty="0" err="1" smtClean="0"/>
              <a:t>čín</a:t>
            </a:r>
            <a:r>
              <a:rPr lang="cs-CZ" dirty="0" smtClean="0"/>
              <a:t>. </a:t>
            </a:r>
            <a:r>
              <a:rPr lang="ko-KR" altLang="en-US" dirty="0" smtClean="0"/>
              <a:t>삼국사기 </a:t>
            </a:r>
            <a:r>
              <a:rPr lang="cs-CZ" altLang="ko-KR" dirty="0" smtClean="0"/>
              <a:t>(12.st) </a:t>
            </a:r>
            <a:r>
              <a:rPr lang="en-US" altLang="ko-KR" dirty="0" smtClean="0"/>
              <a:t>a </a:t>
            </a:r>
            <a:r>
              <a:rPr lang="ko-KR" altLang="en-US" dirty="0" smtClean="0"/>
              <a:t>삼국유사</a:t>
            </a:r>
            <a:r>
              <a:rPr lang="cs-CZ" altLang="ko-KR" dirty="0" smtClean="0"/>
              <a:t>(13.st)</a:t>
            </a:r>
          </a:p>
          <a:p>
            <a:r>
              <a:rPr lang="cs-CZ" dirty="0" smtClean="0"/>
              <a:t>z</a:t>
            </a:r>
            <a:r>
              <a:rPr lang="cs-CZ" dirty="0" smtClean="0"/>
              <a:t>mínky o materiálních nálezech, paleografické nápisy,nápisy na keramice, ale nic se nedochovalo </a:t>
            </a:r>
          </a:p>
          <a:p>
            <a:r>
              <a:rPr lang="cs-CZ" dirty="0" smtClean="0"/>
              <a:t>n</a:t>
            </a:r>
            <a:r>
              <a:rPr lang="cs-CZ" dirty="0" smtClean="0"/>
              <a:t>ejstarší písmo v </a:t>
            </a:r>
            <a:r>
              <a:rPr lang="cs-CZ" dirty="0" err="1" smtClean="0"/>
              <a:t>Kor</a:t>
            </a:r>
            <a:r>
              <a:rPr lang="cs-CZ" dirty="0" smtClean="0"/>
              <a:t>.: čínské hieroglyfické písmo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Čínské znaky v Koreji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kmeny na </a:t>
            </a:r>
            <a:r>
              <a:rPr lang="cs-CZ" dirty="0" err="1" smtClean="0"/>
              <a:t>Kor.poloostrově</a:t>
            </a:r>
            <a:r>
              <a:rPr lang="cs-CZ" dirty="0" smtClean="0"/>
              <a:t> a již.Mandžusku</a:t>
            </a:r>
          </a:p>
          <a:p>
            <a:r>
              <a:rPr lang="cs-CZ" dirty="0" smtClean="0"/>
              <a:t>styky se SV Čínou, přátelské i vojenské </a:t>
            </a:r>
            <a:r>
              <a:rPr lang="cs-CZ" dirty="0" smtClean="0"/>
              <a:t>střety</a:t>
            </a:r>
          </a:p>
          <a:p>
            <a:r>
              <a:rPr lang="cs-CZ" dirty="0" err="1" smtClean="0"/>
              <a:t>Kor.převzali</a:t>
            </a:r>
            <a:r>
              <a:rPr lang="cs-CZ" dirty="0" smtClean="0"/>
              <a:t> </a:t>
            </a:r>
            <a:r>
              <a:rPr lang="cs-CZ" dirty="0" err="1" smtClean="0"/>
              <a:t>čín.písmo</a:t>
            </a:r>
            <a:r>
              <a:rPr lang="cs-CZ" dirty="0" smtClean="0"/>
              <a:t> (</a:t>
            </a:r>
            <a:r>
              <a:rPr lang="cs-CZ" dirty="0" err="1" smtClean="0"/>
              <a:t>nejst.podoba</a:t>
            </a:r>
            <a:r>
              <a:rPr lang="cs-CZ" dirty="0" smtClean="0"/>
              <a:t> zachována na </a:t>
            </a:r>
            <a:r>
              <a:rPr lang="cs-CZ" dirty="0" err="1" smtClean="0"/>
              <a:t>věštebních</a:t>
            </a:r>
            <a:r>
              <a:rPr lang="cs-CZ" dirty="0" smtClean="0"/>
              <a:t> želvích destičkách, 14.-11.st.př.Kr), vznik z piktograf.písma, dnes písmo ideografické / logografické / </a:t>
            </a:r>
            <a:r>
              <a:rPr lang="cs-CZ" dirty="0" err="1" smtClean="0"/>
              <a:t>logomorfemografické</a:t>
            </a:r>
            <a:r>
              <a:rPr lang="cs-CZ" dirty="0" smtClean="0"/>
              <a:t> (</a:t>
            </a:r>
            <a:r>
              <a:rPr lang="ko-KR" altLang="en-US" dirty="0" smtClean="0"/>
              <a:t>표의문자</a:t>
            </a:r>
            <a:r>
              <a:rPr lang="en-US" altLang="ko-KR" dirty="0" smtClean="0"/>
              <a:t>)</a:t>
            </a:r>
          </a:p>
          <a:p>
            <a:r>
              <a:rPr lang="en-US" dirty="0" smtClean="0"/>
              <a:t>Se</a:t>
            </a:r>
            <a:r>
              <a:rPr lang="cs-CZ" dirty="0" err="1" smtClean="0"/>
              <a:t>známení</a:t>
            </a:r>
            <a:r>
              <a:rPr lang="cs-CZ" dirty="0" smtClean="0"/>
              <a:t> s </a:t>
            </a:r>
            <a:r>
              <a:rPr lang="cs-CZ" dirty="0" err="1" smtClean="0"/>
              <a:t>čín.písmem</a:t>
            </a:r>
            <a:r>
              <a:rPr lang="cs-CZ" dirty="0" smtClean="0"/>
              <a:t> </a:t>
            </a:r>
            <a:r>
              <a:rPr lang="cs-CZ" dirty="0" err="1" smtClean="0"/>
              <a:t>zřejme</a:t>
            </a:r>
            <a:r>
              <a:rPr lang="cs-CZ" dirty="0" smtClean="0"/>
              <a:t> v </a:t>
            </a:r>
            <a:r>
              <a:rPr lang="cs-CZ" dirty="0" err="1" smtClean="0"/>
              <a:t>Ko</a:t>
            </a:r>
            <a:r>
              <a:rPr lang="cs-CZ" dirty="0" smtClean="0"/>
              <a:t> </a:t>
            </a:r>
            <a:r>
              <a:rPr lang="cs-CZ" dirty="0" err="1" smtClean="0"/>
              <a:t>Čosŏn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cs-CZ" dirty="0" smtClean="0"/>
              <a:t>skripta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5362" name="Picture 2" descr="Obálka titulu Klasická korejšt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3929090" cy="535928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643438" y="1357298"/>
            <a:ext cx="40719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Pucek, V., Bušková, M. (2000). </a:t>
            </a:r>
            <a:r>
              <a:rPr kumimoji="0" lang="cs-CZ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Jazyková politika v Koreji.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Nakladatelství Karolinum. Praha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Lee, K-M., Ramsey, S. R.,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History of the Korean Language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Cambridge University</a:t>
            </a:r>
            <a:r>
              <a:rPr kumimoji="0" lang="cs-C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Press, Cambridge 2011.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Čínské znaky v Koreji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Čínský vliv na Koreu nepoměrně zesílil po válkách </a:t>
            </a:r>
            <a:r>
              <a:rPr lang="cs-CZ" dirty="0" smtClean="0"/>
              <a:t>říše Han </a:t>
            </a:r>
            <a:r>
              <a:rPr lang="cs-CZ" dirty="0" smtClean="0"/>
              <a:t>s korejským státem </a:t>
            </a:r>
            <a:r>
              <a:rPr lang="cs-CZ" dirty="0" err="1" smtClean="0"/>
              <a:t>Ko</a:t>
            </a:r>
            <a:r>
              <a:rPr lang="cs-CZ" dirty="0" smtClean="0"/>
              <a:t> </a:t>
            </a:r>
            <a:r>
              <a:rPr lang="cs-CZ" dirty="0" err="1" smtClean="0"/>
              <a:t>Čosŏn</a:t>
            </a:r>
            <a:r>
              <a:rPr lang="en-US" altLang="ko-KR" dirty="0" smtClean="0"/>
              <a:t>, </a:t>
            </a:r>
            <a:r>
              <a:rPr lang="cs-CZ" dirty="0" smtClean="0"/>
              <a:t>kdy po vítězném tažení (193 </a:t>
            </a:r>
            <a:r>
              <a:rPr lang="cs-CZ" dirty="0" smtClean="0"/>
              <a:t>př</a:t>
            </a:r>
            <a:r>
              <a:rPr lang="cs-CZ" dirty="0" smtClean="0"/>
              <a:t>. </a:t>
            </a:r>
            <a:r>
              <a:rPr lang="cs-CZ" dirty="0" err="1" smtClean="0"/>
              <a:t>Kr</a:t>
            </a:r>
            <a:r>
              <a:rPr lang="cs-CZ" dirty="0" smtClean="0"/>
              <a:t>.) </a:t>
            </a:r>
            <a:r>
              <a:rPr lang="cs-CZ" dirty="0" err="1" smtClean="0"/>
              <a:t>Hanové</a:t>
            </a:r>
            <a:r>
              <a:rPr lang="cs-CZ" dirty="0" smtClean="0"/>
              <a:t> zřídili na dobytém území tzv. Čtyři </a:t>
            </a:r>
            <a:r>
              <a:rPr lang="cs-CZ" dirty="0" err="1" smtClean="0"/>
              <a:t>hanské</a:t>
            </a:r>
            <a:r>
              <a:rPr lang="cs-CZ" dirty="0" smtClean="0"/>
              <a:t> správní okruhy </a:t>
            </a:r>
            <a:r>
              <a:rPr lang="cs-CZ" dirty="0" smtClean="0"/>
              <a:t>(</a:t>
            </a:r>
            <a:r>
              <a:rPr lang="cs-CZ" dirty="0" err="1" smtClean="0"/>
              <a:t>Hansagun</a:t>
            </a:r>
            <a:r>
              <a:rPr lang="cs-CZ" dirty="0" smtClean="0"/>
              <a:t>)</a:t>
            </a:r>
            <a:r>
              <a:rPr lang="en-US" altLang="ko-KR" dirty="0" smtClean="0"/>
              <a:t>. </a:t>
            </a:r>
            <a:endParaRPr lang="cs-CZ" altLang="ko-KR" dirty="0" smtClean="0"/>
          </a:p>
          <a:p>
            <a:r>
              <a:rPr lang="cs-CZ" dirty="0" smtClean="0"/>
              <a:t>Nejdéle </a:t>
            </a:r>
            <a:r>
              <a:rPr lang="cs-CZ" dirty="0" smtClean="0"/>
              <a:t>se pod čínskou správou držel okruh </a:t>
            </a:r>
            <a:r>
              <a:rPr lang="cs-CZ" dirty="0" err="1" smtClean="0"/>
              <a:t>Lelang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kor</a:t>
            </a:r>
            <a:r>
              <a:rPr lang="cs-CZ" dirty="0" smtClean="0"/>
              <a:t>. </a:t>
            </a:r>
            <a:r>
              <a:rPr lang="cs-CZ" dirty="0" err="1" smtClean="0"/>
              <a:t>Nangnang</a:t>
            </a:r>
            <a:r>
              <a:rPr lang="cs-CZ" dirty="0" smtClean="0"/>
              <a:t>, </a:t>
            </a:r>
            <a:r>
              <a:rPr lang="cs-CZ" dirty="0" err="1" smtClean="0"/>
              <a:t>Angnang</a:t>
            </a:r>
            <a:r>
              <a:rPr lang="en-US" altLang="ko-KR" dirty="0" smtClean="0"/>
              <a:t>)</a:t>
            </a:r>
            <a:r>
              <a:rPr lang="cs-CZ" altLang="ko-KR" dirty="0" smtClean="0"/>
              <a:t>, ležel zřejmě</a:t>
            </a:r>
            <a:r>
              <a:rPr lang="en-US" altLang="ko-KR" dirty="0" smtClean="0"/>
              <a:t> </a:t>
            </a:r>
            <a:r>
              <a:rPr lang="cs-CZ" altLang="ko-KR" dirty="0" smtClean="0"/>
              <a:t>na </a:t>
            </a:r>
            <a:r>
              <a:rPr lang="cs-CZ" dirty="0" smtClean="0"/>
              <a:t>severozápadě </a:t>
            </a:r>
            <a:r>
              <a:rPr lang="cs-CZ" dirty="0" err="1" smtClean="0"/>
              <a:t>Kor</a:t>
            </a:r>
            <a:r>
              <a:rPr lang="cs-CZ" dirty="0" smtClean="0"/>
              <a:t>. </a:t>
            </a:r>
            <a:r>
              <a:rPr lang="cs-CZ" dirty="0" smtClean="0"/>
              <a:t>poloostrova s centrem nedaleko </a:t>
            </a:r>
            <a:r>
              <a:rPr lang="cs-CZ" dirty="0" err="1" smtClean="0"/>
              <a:t>Pchjŏngjangu</a:t>
            </a:r>
            <a:r>
              <a:rPr lang="cs-CZ" dirty="0" smtClean="0"/>
              <a:t> a byl teprve </a:t>
            </a:r>
            <a:r>
              <a:rPr lang="cs-CZ" dirty="0" smtClean="0"/>
              <a:t>v </a:t>
            </a:r>
            <a:r>
              <a:rPr lang="cs-CZ" dirty="0" smtClean="0"/>
              <a:t>r. 313 dobyt korejským státem </a:t>
            </a:r>
            <a:r>
              <a:rPr lang="cs-CZ" dirty="0" err="1" smtClean="0"/>
              <a:t>Kogurjŏ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en-US" altLang="ko-KR" dirty="0" smtClean="0"/>
              <a:t>37 </a:t>
            </a:r>
            <a:r>
              <a:rPr lang="cs-CZ" dirty="0" smtClean="0"/>
              <a:t>př. </a:t>
            </a:r>
            <a:r>
              <a:rPr lang="cs-CZ" dirty="0" err="1" smtClean="0"/>
              <a:t>Kr</a:t>
            </a:r>
            <a:r>
              <a:rPr lang="cs-CZ" dirty="0" smtClean="0"/>
              <a:t>.– </a:t>
            </a:r>
            <a:r>
              <a:rPr lang="cs-CZ" dirty="0" smtClean="0"/>
              <a:t>668).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Čínské znaky v Koreji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</a:t>
            </a:r>
            <a:r>
              <a:rPr lang="cs-CZ" dirty="0" smtClean="0"/>
              <a:t>ontakt s vyspělejší </a:t>
            </a:r>
            <a:r>
              <a:rPr lang="cs-CZ" dirty="0" err="1" smtClean="0"/>
              <a:t>čín.civilizací</a:t>
            </a:r>
            <a:endParaRPr lang="cs-CZ" dirty="0" smtClean="0"/>
          </a:p>
          <a:p>
            <a:r>
              <a:rPr lang="cs-CZ" dirty="0" err="1" smtClean="0"/>
              <a:t>čín.písmo</a:t>
            </a:r>
            <a:r>
              <a:rPr lang="cs-CZ" dirty="0" smtClean="0"/>
              <a:t>, kultura, administrativa –seznámení již od </a:t>
            </a:r>
            <a:r>
              <a:rPr lang="cs-CZ" dirty="0" err="1" smtClean="0"/>
              <a:t>poč</a:t>
            </a:r>
            <a:r>
              <a:rPr lang="cs-CZ" dirty="0" smtClean="0"/>
              <a:t>. našeho letopočtu</a:t>
            </a:r>
          </a:p>
          <a:p>
            <a:r>
              <a:rPr lang="cs-CZ" dirty="0" smtClean="0"/>
              <a:t>širší užívání u vládnoucí třídy v </a:t>
            </a:r>
            <a:r>
              <a:rPr lang="cs-CZ" dirty="0" err="1" smtClean="0"/>
              <a:t>Kogurju</a:t>
            </a:r>
            <a:r>
              <a:rPr lang="cs-CZ" dirty="0" smtClean="0"/>
              <a:t> (4.-5.st.), v </a:t>
            </a:r>
            <a:r>
              <a:rPr lang="cs-CZ" dirty="0" err="1" smtClean="0"/>
              <a:t>Sille</a:t>
            </a:r>
            <a:r>
              <a:rPr lang="cs-CZ" dirty="0" smtClean="0"/>
              <a:t> (6.-7.st.)</a:t>
            </a:r>
          </a:p>
          <a:p>
            <a:r>
              <a:rPr lang="cs-CZ" dirty="0" smtClean="0"/>
              <a:t>při neexistenci </a:t>
            </a:r>
            <a:r>
              <a:rPr lang="cs-CZ" dirty="0" smtClean="0"/>
              <a:t>vlastního písma : </a:t>
            </a:r>
            <a:r>
              <a:rPr lang="cs-CZ" dirty="0" smtClean="0"/>
              <a:t>psaná klasická čínština </a:t>
            </a:r>
            <a:r>
              <a:rPr lang="cs-CZ" dirty="0" err="1" smtClean="0"/>
              <a:t>wenyan</a:t>
            </a:r>
            <a:r>
              <a:rPr lang="cs-CZ" dirty="0" smtClean="0"/>
              <a:t> prvním psaným jazykem </a:t>
            </a:r>
            <a:r>
              <a:rPr lang="cs-CZ" dirty="0" smtClean="0"/>
              <a:t>(</a:t>
            </a:r>
            <a:r>
              <a:rPr lang="ko-KR" altLang="en-US" dirty="0" smtClean="0"/>
              <a:t>서사어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cs-CZ" dirty="0" err="1" smtClean="0"/>
              <a:t>sŏsaŏ</a:t>
            </a:r>
            <a:r>
              <a:rPr lang="cs-CZ" dirty="0" smtClean="0"/>
              <a:t>) </a:t>
            </a:r>
            <a:r>
              <a:rPr lang="cs-CZ" dirty="0" smtClean="0"/>
              <a:t>Korejců, zvaným </a:t>
            </a:r>
            <a:r>
              <a:rPr lang="cs-CZ" dirty="0" err="1" smtClean="0"/>
              <a:t>hanmun</a:t>
            </a:r>
            <a:endParaRPr lang="cs-CZ" dirty="0" smtClean="0"/>
          </a:p>
          <a:p>
            <a:r>
              <a:rPr lang="cs-CZ" dirty="0" smtClean="0"/>
              <a:t>podobně </a:t>
            </a:r>
            <a:r>
              <a:rPr lang="cs-CZ" dirty="0" err="1" smtClean="0"/>
              <a:t>kanbun</a:t>
            </a:r>
            <a:r>
              <a:rPr lang="cs-CZ" dirty="0" smtClean="0"/>
              <a:t> v Japonsku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Čínské znaky v Koreji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téměř dva tisíce let </a:t>
            </a:r>
            <a:r>
              <a:rPr lang="cs-CZ" dirty="0" smtClean="0"/>
              <a:t>kulturní </a:t>
            </a:r>
            <a:r>
              <a:rPr lang="cs-CZ" dirty="0" smtClean="0"/>
              <a:t>sféry </a:t>
            </a:r>
            <a:r>
              <a:rPr lang="cs-CZ" dirty="0" smtClean="0"/>
              <a:t>čínského písma</a:t>
            </a:r>
            <a:r>
              <a:rPr lang="cs-CZ" dirty="0" smtClean="0"/>
              <a:t>, resp. </a:t>
            </a:r>
            <a:r>
              <a:rPr lang="cs-CZ" dirty="0" smtClean="0"/>
              <a:t>kulturně-geografického </a:t>
            </a:r>
            <a:r>
              <a:rPr lang="cs-CZ" dirty="0" smtClean="0"/>
              <a:t>prostoru </a:t>
            </a:r>
            <a:r>
              <a:rPr lang="cs-CZ" dirty="0" smtClean="0"/>
              <a:t>nazývaného </a:t>
            </a:r>
            <a:r>
              <a:rPr lang="cs-CZ" dirty="0" smtClean="0"/>
              <a:t>periferní oblasti čínské kultury</a:t>
            </a:r>
            <a:r>
              <a:rPr lang="cs-CZ" dirty="0" smtClean="0"/>
              <a:t>. </a:t>
            </a:r>
            <a:r>
              <a:rPr lang="ko-KR" altLang="en-US" dirty="0" smtClean="0"/>
              <a:t>한자문화권</a:t>
            </a:r>
            <a:endParaRPr lang="en-US" altLang="ko-KR" dirty="0" smtClean="0"/>
          </a:p>
          <a:p>
            <a:r>
              <a:rPr lang="en-US" altLang="ko-KR" dirty="0" err="1" smtClean="0"/>
              <a:t>siln</a:t>
            </a:r>
            <a:r>
              <a:rPr lang="cs-CZ" altLang="ko-KR" dirty="0" smtClean="0"/>
              <a:t>ý kulturní a ideologický vliv Číny, těsné politické vztahy, ideologie </a:t>
            </a:r>
            <a:r>
              <a:rPr lang="ko-KR" altLang="en-US" dirty="0" smtClean="0"/>
              <a:t>사대주의 </a:t>
            </a:r>
            <a:r>
              <a:rPr lang="en-US" altLang="ko-KR" dirty="0" err="1" smtClean="0"/>
              <a:t>kult</a:t>
            </a:r>
            <a:r>
              <a:rPr lang="en-US" altLang="ko-KR" dirty="0" smtClean="0"/>
              <a:t> </a:t>
            </a:r>
            <a:r>
              <a:rPr lang="cs-CZ" altLang="ko-KR" dirty="0" smtClean="0"/>
              <a:t>Číny – prosazují </a:t>
            </a:r>
            <a:r>
              <a:rPr lang="cs-CZ" altLang="ko-KR" dirty="0" err="1" smtClean="0"/>
              <a:t>kor.konfuciánci</a:t>
            </a:r>
            <a:r>
              <a:rPr lang="cs-CZ" altLang="ko-KR" dirty="0" smtClean="0"/>
              <a:t>, </a:t>
            </a:r>
            <a:r>
              <a:rPr lang="cs-CZ" altLang="ko-KR" dirty="0" err="1" smtClean="0"/>
              <a:t>hanmun</a:t>
            </a:r>
            <a:r>
              <a:rPr lang="cs-CZ" altLang="ko-KR" dirty="0" smtClean="0"/>
              <a:t>: výsadní postavení až do konce 19.st., ve vědecké lit. zcela, v umělecké zčásti</a:t>
            </a:r>
            <a:endParaRPr lang="en-US" altLang="ko-KR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Čínské znaky v Koreji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 </a:t>
            </a:r>
            <a:r>
              <a:rPr lang="cs-CZ" dirty="0" err="1" smtClean="0"/>
              <a:t>hanmunu</a:t>
            </a:r>
            <a:r>
              <a:rPr lang="cs-CZ" dirty="0" smtClean="0"/>
              <a:t> zachována velká část </a:t>
            </a:r>
            <a:r>
              <a:rPr lang="cs-CZ" dirty="0" err="1" smtClean="0"/>
              <a:t>kor</a:t>
            </a:r>
            <a:r>
              <a:rPr lang="cs-CZ" dirty="0" smtClean="0"/>
              <a:t>. písemnictví, např. státní kroniky, díla filozofická, náboženská, historická, lékařská, encyklopedie a jiné odborné spisy</a:t>
            </a:r>
          </a:p>
          <a:p>
            <a:r>
              <a:rPr lang="cs-CZ" dirty="0" smtClean="0"/>
              <a:t>dnes – překlady do moderní korejštiny</a:t>
            </a:r>
          </a:p>
          <a:p>
            <a:r>
              <a:rPr lang="cs-CZ" dirty="0" smtClean="0"/>
              <a:t>srovnání s užíváním latiny ve středověké Evropě</a:t>
            </a:r>
          </a:p>
          <a:p>
            <a:r>
              <a:rPr lang="cs-CZ" dirty="0" smtClean="0"/>
              <a:t>rozdíl: v </a:t>
            </a:r>
            <a:r>
              <a:rPr lang="cs-CZ" dirty="0" err="1" smtClean="0"/>
              <a:t>Kor</a:t>
            </a:r>
            <a:r>
              <a:rPr lang="cs-CZ" dirty="0" smtClean="0"/>
              <a:t>. neexistovalo vlastní písmo, ale latinku šlo užít pro zápis vlastního jazyka a vytvářet národní literaturu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Čínské znaky v Koreji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spolu s písmem, kulturou, vlivem čínské civilizace: </a:t>
            </a:r>
            <a:r>
              <a:rPr lang="cs-CZ" dirty="0" err="1" smtClean="0"/>
              <a:t>sinokorejská</a:t>
            </a:r>
            <a:r>
              <a:rPr lang="cs-CZ" dirty="0" smtClean="0"/>
              <a:t> slova </a:t>
            </a:r>
          </a:p>
          <a:p>
            <a:r>
              <a:rPr lang="cs-CZ" dirty="0" err="1" smtClean="0"/>
              <a:t>hanmun</a:t>
            </a:r>
            <a:r>
              <a:rPr lang="cs-CZ" dirty="0" smtClean="0"/>
              <a:t> pochopitelný pouze vizuálně</a:t>
            </a:r>
          </a:p>
          <a:p>
            <a:r>
              <a:rPr lang="cs-CZ" dirty="0" smtClean="0"/>
              <a:t>čínština zcela odlišná (jazyk </a:t>
            </a:r>
            <a:r>
              <a:rPr lang="cs-CZ" dirty="0" err="1" smtClean="0"/>
              <a:t>polosyntetický</a:t>
            </a:r>
            <a:r>
              <a:rPr lang="cs-CZ" dirty="0" smtClean="0"/>
              <a:t>/izolující, genealogicky, typologicky, gram.stavba, fonolog.systém)</a:t>
            </a:r>
          </a:p>
          <a:p>
            <a:r>
              <a:rPr lang="cs-CZ" dirty="0" smtClean="0"/>
              <a:t>proto snahy využívat čínské znaky pro zápis korejštiny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err="1" smtClean="0"/>
              <a:t>Grafemické</a:t>
            </a:r>
            <a:r>
              <a:rPr lang="cs-CZ" sz="3200" dirty="0" smtClean="0"/>
              <a:t> systémy pro zápis korejštiny s využitím upravených</a:t>
            </a:r>
            <a:br>
              <a:rPr lang="cs-CZ" sz="3200" dirty="0" smtClean="0"/>
            </a:br>
            <a:r>
              <a:rPr lang="cs-CZ" sz="3200" dirty="0" smtClean="0"/>
              <a:t>čínských </a:t>
            </a:r>
            <a:r>
              <a:rPr lang="cs-CZ" sz="3200" dirty="0" smtClean="0"/>
              <a:t>znaků (</a:t>
            </a:r>
            <a:r>
              <a:rPr lang="cs-CZ" sz="3200" dirty="0" err="1" smtClean="0"/>
              <a:t>idu</a:t>
            </a:r>
            <a:r>
              <a:rPr lang="cs-CZ" sz="3200" dirty="0" smtClean="0"/>
              <a:t>, </a:t>
            </a:r>
            <a:r>
              <a:rPr lang="cs-CZ" sz="3200" dirty="0" err="1" smtClean="0"/>
              <a:t>ičchal</a:t>
            </a:r>
            <a:r>
              <a:rPr lang="cs-CZ" sz="3200" dirty="0" smtClean="0"/>
              <a:t>, </a:t>
            </a:r>
            <a:r>
              <a:rPr lang="cs-CZ" sz="3200" dirty="0" err="1" smtClean="0"/>
              <a:t>hjangčchal</a:t>
            </a:r>
            <a:r>
              <a:rPr lang="cs-CZ" sz="3200" dirty="0" smtClean="0"/>
              <a:t>, </a:t>
            </a:r>
            <a:r>
              <a:rPr lang="cs-CZ" sz="3200" dirty="0" err="1" smtClean="0"/>
              <a:t>kugjŏl</a:t>
            </a:r>
            <a:r>
              <a:rPr lang="cs-CZ" sz="3200" dirty="0" smtClean="0"/>
              <a:t>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Státní celky jako </a:t>
            </a:r>
            <a:r>
              <a:rPr lang="cs-CZ" dirty="0" err="1" smtClean="0"/>
              <a:t>Kogurjŏ</a:t>
            </a:r>
            <a:r>
              <a:rPr lang="cs-CZ" dirty="0" smtClean="0"/>
              <a:t>, </a:t>
            </a:r>
            <a:r>
              <a:rPr lang="cs-CZ" dirty="0" err="1" smtClean="0"/>
              <a:t>Silla</a:t>
            </a:r>
            <a:r>
              <a:rPr lang="cs-CZ" dirty="0" smtClean="0"/>
              <a:t> a </a:t>
            </a:r>
            <a:r>
              <a:rPr lang="cs-CZ" dirty="0" err="1" smtClean="0"/>
              <a:t>Päkče</a:t>
            </a:r>
            <a:r>
              <a:rPr lang="cs-CZ" dirty="0" smtClean="0"/>
              <a:t> - </a:t>
            </a:r>
            <a:r>
              <a:rPr lang="cs-CZ" dirty="0" err="1" smtClean="0"/>
              <a:t>poč</a:t>
            </a:r>
            <a:r>
              <a:rPr lang="cs-CZ" dirty="0" smtClean="0"/>
              <a:t> </a:t>
            </a:r>
            <a:r>
              <a:rPr lang="cs-CZ" dirty="0" smtClean="0"/>
              <a:t>1. tisíciletí n. l., přebíraly s čínskou kulturou </a:t>
            </a:r>
            <a:r>
              <a:rPr lang="cs-CZ" dirty="0" smtClean="0"/>
              <a:t>i </a:t>
            </a:r>
            <a:r>
              <a:rPr lang="cs-CZ" dirty="0" smtClean="0"/>
              <a:t>čínské znaky, v té době v Koreji jedinou užívanou formu psaného jazyka. </a:t>
            </a:r>
          </a:p>
          <a:p>
            <a:r>
              <a:rPr lang="cs-CZ" dirty="0" smtClean="0"/>
              <a:t>Znalost klasické čínštiny </a:t>
            </a:r>
            <a:r>
              <a:rPr lang="cs-CZ" dirty="0" smtClean="0"/>
              <a:t>omezena na </a:t>
            </a:r>
            <a:r>
              <a:rPr lang="cs-CZ" dirty="0" smtClean="0"/>
              <a:t>úzkou vrstvu </a:t>
            </a:r>
            <a:r>
              <a:rPr lang="cs-CZ" dirty="0" smtClean="0"/>
              <a:t>aristokracie </a:t>
            </a:r>
            <a:r>
              <a:rPr lang="cs-CZ" dirty="0" smtClean="0"/>
              <a:t>a vysoké byrokracie, které prošly státními </a:t>
            </a:r>
            <a:r>
              <a:rPr lang="cs-CZ" dirty="0" smtClean="0"/>
              <a:t>úřednickými </a:t>
            </a:r>
            <a:r>
              <a:rPr lang="cs-CZ" dirty="0" smtClean="0"/>
              <a:t>zkouškami </a:t>
            </a:r>
            <a:r>
              <a:rPr lang="cs-CZ" dirty="0" err="1" smtClean="0"/>
              <a:t>kwagŏ</a:t>
            </a:r>
            <a:r>
              <a:rPr lang="en-US" altLang="ko-KR" dirty="0" smtClean="0"/>
              <a:t>, </a:t>
            </a:r>
            <a:r>
              <a:rPr lang="cs-CZ" dirty="0" smtClean="0"/>
              <a:t>tj. především konfuciáni a zčásti </a:t>
            </a:r>
            <a:r>
              <a:rPr lang="cs-CZ" dirty="0" smtClean="0"/>
              <a:t>vzdělaní </a:t>
            </a:r>
            <a:r>
              <a:rPr lang="cs-CZ" dirty="0" smtClean="0"/>
              <a:t>buddhističtí mniši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Prostý </a:t>
            </a:r>
            <a:r>
              <a:rPr lang="cs-CZ" dirty="0" smtClean="0"/>
              <a:t>lid zůstával dlouho téměř zcela negramotný.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idu</a:t>
            </a:r>
            <a:r>
              <a:rPr lang="cs-CZ" dirty="0" smtClean="0"/>
              <a:t>, </a:t>
            </a:r>
            <a:r>
              <a:rPr lang="cs-CZ" dirty="0" err="1" smtClean="0"/>
              <a:t>ičchal</a:t>
            </a:r>
            <a:r>
              <a:rPr lang="cs-CZ" dirty="0" smtClean="0"/>
              <a:t>, </a:t>
            </a:r>
            <a:r>
              <a:rPr lang="cs-CZ" dirty="0" err="1" smtClean="0"/>
              <a:t>hjangčchal</a:t>
            </a:r>
            <a:r>
              <a:rPr lang="cs-CZ" dirty="0" smtClean="0"/>
              <a:t>, </a:t>
            </a:r>
            <a:r>
              <a:rPr lang="cs-CZ" dirty="0" err="1" smtClean="0"/>
              <a:t>kugjŏl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osvojení </a:t>
            </a:r>
            <a:r>
              <a:rPr lang="cs-CZ" dirty="0" smtClean="0"/>
              <a:t>si psané klasické čínštiny bylo velice </a:t>
            </a:r>
            <a:r>
              <a:rPr lang="cs-CZ" dirty="0" smtClean="0"/>
              <a:t>obtížné – odlišný jazyk</a:t>
            </a:r>
          </a:p>
          <a:p>
            <a:r>
              <a:rPr lang="cs-CZ" dirty="0" smtClean="0"/>
              <a:t>snahy využít </a:t>
            </a:r>
            <a:r>
              <a:rPr lang="cs-CZ" dirty="0" err="1" smtClean="0"/>
              <a:t>čín</a:t>
            </a:r>
            <a:r>
              <a:rPr lang="cs-CZ" dirty="0" smtClean="0"/>
              <a:t>. znakového písma k </a:t>
            </a:r>
            <a:r>
              <a:rPr lang="cs-CZ" dirty="0" smtClean="0"/>
              <a:t>zachycení zvukové stránky </a:t>
            </a:r>
            <a:r>
              <a:rPr lang="cs-CZ" dirty="0" smtClean="0"/>
              <a:t>korejštiny</a:t>
            </a:r>
          </a:p>
          <a:p>
            <a:r>
              <a:rPr lang="cs-CZ" dirty="0" smtClean="0"/>
              <a:t>dlouhodobý </a:t>
            </a:r>
            <a:r>
              <a:rPr lang="cs-CZ" dirty="0" smtClean="0"/>
              <a:t>proces</a:t>
            </a:r>
            <a:r>
              <a:rPr lang="cs-CZ" dirty="0" smtClean="0"/>
              <a:t>, během kterého se vytvořilo několik způsobů zápisu (převážně pomocí </a:t>
            </a:r>
            <a:r>
              <a:rPr lang="cs-CZ" dirty="0" smtClean="0"/>
              <a:t>upravených </a:t>
            </a:r>
            <a:r>
              <a:rPr lang="cs-CZ" dirty="0" smtClean="0"/>
              <a:t>a zjednodušených znaků) k písemnému vyjádření výslovnosti </a:t>
            </a:r>
            <a:r>
              <a:rPr lang="cs-CZ" dirty="0" smtClean="0"/>
              <a:t>původního </a:t>
            </a:r>
            <a:r>
              <a:rPr lang="cs-CZ" dirty="0" smtClean="0"/>
              <a:t>korejského lexika a především gramatických </a:t>
            </a:r>
            <a:r>
              <a:rPr lang="cs-CZ" dirty="0" smtClean="0"/>
              <a:t>prostředků.</a:t>
            </a:r>
          </a:p>
          <a:p>
            <a:r>
              <a:rPr lang="cs-CZ" dirty="0" smtClean="0"/>
              <a:t>Tento způsob </a:t>
            </a:r>
            <a:r>
              <a:rPr lang="cs-CZ" dirty="0" smtClean="0"/>
              <a:t>zápisu je obecně nazýván </a:t>
            </a:r>
            <a:r>
              <a:rPr lang="cs-CZ" dirty="0" err="1" smtClean="0"/>
              <a:t>idu</a:t>
            </a:r>
            <a:r>
              <a:rPr lang="cs-CZ" dirty="0" smtClean="0"/>
              <a:t> </a:t>
            </a:r>
            <a:r>
              <a:rPr lang="cs-CZ" dirty="0" smtClean="0"/>
              <a:t>(řidčeji </a:t>
            </a:r>
            <a:r>
              <a:rPr lang="cs-CZ" dirty="0" smtClean="0"/>
              <a:t>též </a:t>
            </a:r>
            <a:r>
              <a:rPr lang="cs-CZ" dirty="0" err="1" smtClean="0"/>
              <a:t>idok</a:t>
            </a:r>
            <a:r>
              <a:rPr lang="cs-CZ" dirty="0" smtClean="0"/>
              <a:t> či </a:t>
            </a:r>
            <a:r>
              <a:rPr lang="cs-CZ" dirty="0" err="1" smtClean="0"/>
              <a:t>itcho</a:t>
            </a:r>
            <a:r>
              <a:rPr lang="cs-CZ" dirty="0" smtClean="0"/>
              <a:t>)</a:t>
            </a:r>
            <a:endParaRPr lang="ko-KR" altLang="en-US" dirty="0" smtClean="0"/>
          </a:p>
          <a:p>
            <a:endParaRPr lang="ko-KR" alt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idu</a:t>
            </a:r>
            <a:r>
              <a:rPr lang="cs-CZ" dirty="0" smtClean="0"/>
              <a:t>, </a:t>
            </a:r>
            <a:r>
              <a:rPr lang="cs-CZ" dirty="0" err="1" smtClean="0"/>
              <a:t>ičchal</a:t>
            </a:r>
            <a:r>
              <a:rPr lang="cs-CZ" dirty="0" smtClean="0"/>
              <a:t>, </a:t>
            </a:r>
            <a:r>
              <a:rPr lang="cs-CZ" dirty="0" err="1" smtClean="0"/>
              <a:t>hjangčchal</a:t>
            </a:r>
            <a:r>
              <a:rPr lang="cs-CZ" dirty="0" smtClean="0"/>
              <a:t>, </a:t>
            </a:r>
            <a:r>
              <a:rPr lang="cs-CZ" dirty="0" err="1" smtClean="0"/>
              <a:t>kugjŏl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nejprve porušování slovosledu</a:t>
            </a:r>
          </a:p>
          <a:p>
            <a:r>
              <a:rPr lang="cs-CZ" dirty="0" smtClean="0"/>
              <a:t>např. text </a:t>
            </a:r>
            <a:r>
              <a:rPr lang="cs-CZ" dirty="0" smtClean="0"/>
              <a:t>na stéle 19. krále </a:t>
            </a:r>
            <a:r>
              <a:rPr lang="cs-CZ" dirty="0" err="1" smtClean="0"/>
              <a:t>Kogurja</a:t>
            </a:r>
            <a:r>
              <a:rPr lang="cs-CZ" dirty="0" smtClean="0"/>
              <a:t> </a:t>
            </a:r>
            <a:r>
              <a:rPr lang="cs-CZ" dirty="0" err="1" smtClean="0"/>
              <a:t>Kwanggätchoa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en-US" altLang="ko-KR" dirty="0" smtClean="0"/>
              <a:t>391 </a:t>
            </a:r>
            <a:r>
              <a:rPr lang="en-US" altLang="ko-KR" dirty="0" smtClean="0"/>
              <a:t>– 413) </a:t>
            </a:r>
            <a:r>
              <a:rPr lang="cs-CZ" dirty="0" smtClean="0"/>
              <a:t>z </a:t>
            </a:r>
            <a:r>
              <a:rPr lang="cs-CZ" dirty="0" smtClean="0"/>
              <a:t>roku 414 anebo hraniční kámen, který nechal </a:t>
            </a:r>
            <a:r>
              <a:rPr lang="cs-CZ" dirty="0" err="1" smtClean="0"/>
              <a:t>sillský</a:t>
            </a:r>
            <a:r>
              <a:rPr lang="cs-CZ" dirty="0" smtClean="0"/>
              <a:t> král </a:t>
            </a:r>
            <a:r>
              <a:rPr lang="cs-CZ" dirty="0" err="1" smtClean="0"/>
              <a:t>Činhǔng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en-US" altLang="ko-KR" dirty="0" smtClean="0"/>
              <a:t>540 </a:t>
            </a:r>
            <a:r>
              <a:rPr lang="en-US" altLang="ko-KR" dirty="0" smtClean="0"/>
              <a:t>– 576) </a:t>
            </a:r>
            <a:r>
              <a:rPr lang="cs-CZ" dirty="0" smtClean="0"/>
              <a:t>vztyčit na hoře </a:t>
            </a:r>
            <a:r>
              <a:rPr lang="cs-CZ" dirty="0" err="1" smtClean="0"/>
              <a:t>Pukhansan</a:t>
            </a:r>
            <a:r>
              <a:rPr lang="cs-CZ" dirty="0" smtClean="0"/>
              <a:t> v r. 568</a:t>
            </a:r>
            <a:r>
              <a:rPr lang="cs-CZ" dirty="0" smtClean="0"/>
              <a:t>.</a:t>
            </a:r>
          </a:p>
          <a:p>
            <a:r>
              <a:rPr lang="cs-CZ" dirty="0" smtClean="0"/>
              <a:t>další </a:t>
            </a:r>
            <a:r>
              <a:rPr lang="cs-CZ" dirty="0" smtClean="0"/>
              <a:t>objevené </a:t>
            </a:r>
            <a:r>
              <a:rPr lang="cs-CZ" dirty="0" smtClean="0"/>
              <a:t>paleografické </a:t>
            </a:r>
            <a:r>
              <a:rPr lang="cs-CZ" dirty="0" smtClean="0"/>
              <a:t>nápisy s prvky </a:t>
            </a:r>
            <a:r>
              <a:rPr lang="cs-CZ" dirty="0" err="1" smtClean="0"/>
              <a:t>idu</a:t>
            </a:r>
            <a:r>
              <a:rPr lang="cs-CZ" dirty="0" smtClean="0"/>
              <a:t> vytesané na pomnících, stúpách či odlité na </a:t>
            </a:r>
            <a:r>
              <a:rPr lang="cs-CZ" dirty="0" smtClean="0"/>
              <a:t>zvonech </a:t>
            </a:r>
            <a:r>
              <a:rPr lang="cs-CZ" dirty="0" smtClean="0"/>
              <a:t>v buddhistických klášterech pocházejí z období </a:t>
            </a:r>
            <a:r>
              <a:rPr lang="cs-CZ" dirty="0" err="1" smtClean="0"/>
              <a:t>Silla</a:t>
            </a:r>
            <a:r>
              <a:rPr lang="cs-CZ" dirty="0" smtClean="0"/>
              <a:t> a počátku </a:t>
            </a:r>
            <a:r>
              <a:rPr lang="cs-CZ" dirty="0" err="1" smtClean="0"/>
              <a:t>Korja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idu</a:t>
            </a:r>
            <a:r>
              <a:rPr lang="cs-CZ" dirty="0" smtClean="0"/>
              <a:t>, </a:t>
            </a:r>
            <a:r>
              <a:rPr lang="cs-CZ" dirty="0" err="1" smtClean="0"/>
              <a:t>ičchal</a:t>
            </a:r>
            <a:r>
              <a:rPr lang="cs-CZ" dirty="0" smtClean="0"/>
              <a:t>, </a:t>
            </a:r>
            <a:r>
              <a:rPr lang="cs-CZ" dirty="0" err="1" smtClean="0"/>
              <a:t>hjangčchal</a:t>
            </a:r>
            <a:r>
              <a:rPr lang="cs-CZ" dirty="0" smtClean="0"/>
              <a:t>, </a:t>
            </a:r>
            <a:r>
              <a:rPr lang="cs-CZ" dirty="0" err="1" smtClean="0"/>
              <a:t>kugjŏl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učenec </a:t>
            </a:r>
            <a:r>
              <a:rPr lang="cs-CZ" dirty="0" err="1" smtClean="0"/>
              <a:t>Sŏlčchong</a:t>
            </a:r>
            <a:r>
              <a:rPr lang="cs-CZ" dirty="0" smtClean="0"/>
              <a:t> (</a:t>
            </a:r>
            <a:r>
              <a:rPr lang="en-US" altLang="ko-KR" dirty="0" smtClean="0"/>
              <a:t>8</a:t>
            </a:r>
            <a:r>
              <a:rPr lang="en-US" altLang="ko-KR" dirty="0" smtClean="0"/>
              <a:t>. – 9. </a:t>
            </a:r>
            <a:r>
              <a:rPr lang="cs-CZ" dirty="0" smtClean="0"/>
              <a:t>stol.) ze </a:t>
            </a:r>
            <a:r>
              <a:rPr lang="cs-CZ" dirty="0" err="1" smtClean="0"/>
              <a:t>Silly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zřejmě </a:t>
            </a:r>
            <a:r>
              <a:rPr lang="cs-CZ" dirty="0" smtClean="0"/>
              <a:t>jen </a:t>
            </a:r>
            <a:r>
              <a:rPr lang="cs-CZ" dirty="0" smtClean="0"/>
              <a:t>systemizoval </a:t>
            </a:r>
            <a:r>
              <a:rPr lang="cs-CZ" dirty="0" smtClean="0"/>
              <a:t>tento způsob psaní a na příkaz panovníka údajně pořídil přepis všech </a:t>
            </a:r>
            <a:r>
              <a:rPr lang="cs-CZ" dirty="0" smtClean="0"/>
              <a:t>devíti </a:t>
            </a:r>
            <a:r>
              <a:rPr lang="cs-CZ" dirty="0" smtClean="0"/>
              <a:t>knih klasického čínského kánonu ve formě </a:t>
            </a:r>
            <a:r>
              <a:rPr lang="cs-CZ" dirty="0" err="1" smtClean="0"/>
              <a:t>idu</a:t>
            </a:r>
            <a:endParaRPr lang="cs-CZ" dirty="0" smtClean="0"/>
          </a:p>
          <a:p>
            <a:r>
              <a:rPr lang="cs-CZ" dirty="0" smtClean="0"/>
              <a:t>předpokladem využití znaků pro přepis korejských slov </a:t>
            </a:r>
            <a:r>
              <a:rPr lang="cs-CZ" dirty="0" smtClean="0"/>
              <a:t>nebo morfémů </a:t>
            </a:r>
            <a:r>
              <a:rPr lang="cs-CZ" dirty="0" smtClean="0"/>
              <a:t>bylo chápání čínského znaku z dvojího úhlu pohledu.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idu</a:t>
            </a:r>
            <a:r>
              <a:rPr lang="cs-CZ" dirty="0" smtClean="0"/>
              <a:t>, </a:t>
            </a:r>
            <a:r>
              <a:rPr lang="cs-CZ" dirty="0" err="1" smtClean="0"/>
              <a:t>ičchal</a:t>
            </a:r>
            <a:r>
              <a:rPr lang="cs-CZ" dirty="0" smtClean="0"/>
              <a:t>, </a:t>
            </a:r>
            <a:r>
              <a:rPr lang="cs-CZ" dirty="0" err="1" smtClean="0"/>
              <a:t>hjangčchal</a:t>
            </a:r>
            <a:r>
              <a:rPr lang="cs-CZ" dirty="0" smtClean="0"/>
              <a:t>, </a:t>
            </a:r>
            <a:r>
              <a:rPr lang="cs-CZ" dirty="0" err="1" smtClean="0"/>
              <a:t>kugjŏl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význam daného znaku, jeho lexikální složka, tzv. </a:t>
            </a:r>
            <a:r>
              <a:rPr lang="cs-CZ" dirty="0" smtClean="0"/>
              <a:t>hun</a:t>
            </a:r>
            <a:r>
              <a:rPr lang="en-US" altLang="ko-KR" dirty="0" smtClean="0"/>
              <a:t>, </a:t>
            </a:r>
            <a:r>
              <a:rPr lang="cs-CZ" dirty="0" smtClean="0"/>
              <a:t>ale současně </a:t>
            </a:r>
            <a:r>
              <a:rPr lang="cs-CZ" dirty="0" smtClean="0"/>
              <a:t>též </a:t>
            </a:r>
            <a:r>
              <a:rPr lang="cs-CZ" dirty="0" err="1" smtClean="0"/>
              <a:t>sinokorejská</a:t>
            </a:r>
            <a:r>
              <a:rPr lang="cs-CZ" dirty="0" smtClean="0"/>
              <a:t> výslovnost tohoto znaku, tzv. </a:t>
            </a:r>
            <a:r>
              <a:rPr lang="cs-CZ" dirty="0" err="1" smtClean="0"/>
              <a:t>ŭm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např. u znaku </a:t>
            </a:r>
            <a:r>
              <a:rPr lang="ko-KR" altLang="en-US" dirty="0" smtClean="0"/>
              <a:t>花</a:t>
            </a:r>
            <a:r>
              <a:rPr lang="cs-CZ" dirty="0" smtClean="0"/>
              <a:t> je </a:t>
            </a:r>
            <a:r>
              <a:rPr lang="cs-CZ" dirty="0" smtClean="0"/>
              <a:t>lexikální význam (hun) květina, </a:t>
            </a:r>
            <a:r>
              <a:rPr lang="cs-CZ" dirty="0" err="1" smtClean="0"/>
              <a:t>ŭm</a:t>
            </a:r>
            <a:r>
              <a:rPr lang="cs-CZ" dirty="0" smtClean="0"/>
              <a:t>, </a:t>
            </a:r>
            <a:r>
              <a:rPr lang="cs-CZ" dirty="0" smtClean="0"/>
              <a:t>tj.</a:t>
            </a:r>
            <a:r>
              <a:rPr lang="en-US" dirty="0" smtClean="0"/>
              <a:t> </a:t>
            </a:r>
            <a:r>
              <a:rPr lang="cs-CZ" dirty="0" err="1" smtClean="0"/>
              <a:t>sinokorejské</a:t>
            </a:r>
            <a:r>
              <a:rPr lang="cs-CZ" dirty="0" smtClean="0"/>
              <a:t> </a:t>
            </a:r>
            <a:r>
              <a:rPr lang="cs-CZ" dirty="0" smtClean="0"/>
              <a:t>čtení znaku, je </a:t>
            </a:r>
            <a:r>
              <a:rPr lang="cs-CZ" dirty="0" err="1" smtClean="0"/>
              <a:t>hwa</a:t>
            </a:r>
            <a:r>
              <a:rPr lang="cs-CZ" dirty="0" smtClean="0"/>
              <a:t>. </a:t>
            </a:r>
            <a:endParaRPr lang="en-US" dirty="0" smtClean="0"/>
          </a:p>
          <a:p>
            <a:r>
              <a:rPr lang="cs-CZ" dirty="0" smtClean="0"/>
              <a:t>U </a:t>
            </a:r>
            <a:r>
              <a:rPr lang="cs-CZ" dirty="0" smtClean="0"/>
              <a:t>slovního spojení </a:t>
            </a:r>
            <a:r>
              <a:rPr lang="ko-KR" altLang="en-US" dirty="0" smtClean="0"/>
              <a:t> </a:t>
            </a:r>
            <a:r>
              <a:rPr lang="ko-KR" altLang="en-US" dirty="0" smtClean="0"/>
              <a:t>海水 </a:t>
            </a:r>
            <a:r>
              <a:rPr lang="cs-CZ" dirty="0" smtClean="0"/>
              <a:t>má znak </a:t>
            </a:r>
            <a:r>
              <a:rPr lang="ko-KR" altLang="en-US" dirty="0" smtClean="0"/>
              <a:t>海 </a:t>
            </a:r>
            <a:r>
              <a:rPr lang="cs-CZ" altLang="ko-KR" dirty="0" smtClean="0"/>
              <a:t>vý</a:t>
            </a:r>
            <a:r>
              <a:rPr lang="cs-CZ" dirty="0" smtClean="0"/>
              <a:t>znam </a:t>
            </a:r>
            <a:r>
              <a:rPr lang="cs-CZ" dirty="0" smtClean="0"/>
              <a:t>(hun) moře </a:t>
            </a:r>
            <a:r>
              <a:rPr lang="cs-CZ" dirty="0" smtClean="0"/>
              <a:t>(</a:t>
            </a:r>
            <a:r>
              <a:rPr lang="ko-KR" altLang="en-US" dirty="0" smtClean="0"/>
              <a:t>바</a:t>
            </a:r>
            <a:r>
              <a:rPr lang="ko-KR" altLang="en-US" dirty="0" smtClean="0"/>
              <a:t>다</a:t>
            </a:r>
            <a:r>
              <a:rPr lang="cs-CZ" dirty="0" smtClean="0"/>
              <a:t>) </a:t>
            </a:r>
            <a:r>
              <a:rPr lang="cs-CZ" dirty="0" smtClean="0"/>
              <a:t>a jeho </a:t>
            </a:r>
            <a:r>
              <a:rPr lang="cs-CZ" dirty="0" err="1" smtClean="0"/>
              <a:t>sinokorejská</a:t>
            </a:r>
            <a:r>
              <a:rPr lang="cs-CZ" dirty="0" smtClean="0"/>
              <a:t> výslovnost (</a:t>
            </a:r>
            <a:r>
              <a:rPr lang="cs-CZ" dirty="0" err="1" smtClean="0"/>
              <a:t>ŭm</a:t>
            </a:r>
            <a:r>
              <a:rPr lang="cs-CZ" dirty="0" smtClean="0"/>
              <a:t>) je </a:t>
            </a:r>
            <a:r>
              <a:rPr lang="ko-KR" altLang="en-US" dirty="0" smtClean="0"/>
              <a:t>해</a:t>
            </a:r>
            <a:r>
              <a:rPr lang="en-US" altLang="ko-KR" dirty="0" smtClean="0"/>
              <a:t>. </a:t>
            </a:r>
            <a:r>
              <a:rPr lang="cs-CZ" dirty="0" smtClean="0"/>
              <a:t>Druhý</a:t>
            </a:r>
            <a:r>
              <a:rPr lang="en-US" dirty="0" smtClean="0"/>
              <a:t> </a:t>
            </a:r>
            <a:r>
              <a:rPr lang="cs-CZ" dirty="0" smtClean="0"/>
              <a:t>znak </a:t>
            </a:r>
            <a:r>
              <a:rPr lang="ko-KR" altLang="en-US" dirty="0" smtClean="0"/>
              <a:t>水 </a:t>
            </a:r>
            <a:r>
              <a:rPr lang="cs-CZ" altLang="ko-KR" dirty="0" smtClean="0"/>
              <a:t>má </a:t>
            </a:r>
            <a:r>
              <a:rPr lang="cs-CZ" dirty="0" smtClean="0"/>
              <a:t>význam </a:t>
            </a:r>
            <a:r>
              <a:rPr lang="cs-CZ" dirty="0" smtClean="0"/>
              <a:t>(hun) voda, </a:t>
            </a:r>
            <a:r>
              <a:rPr lang="cs-CZ" dirty="0" err="1" smtClean="0"/>
              <a:t>sinokorejská</a:t>
            </a:r>
            <a:r>
              <a:rPr lang="cs-CZ" dirty="0" smtClean="0"/>
              <a:t> výslovnost znaku (</a:t>
            </a:r>
            <a:r>
              <a:rPr lang="cs-CZ" dirty="0" err="1" smtClean="0"/>
              <a:t>ŭm</a:t>
            </a:r>
            <a:r>
              <a:rPr lang="cs-CZ" dirty="0" smtClean="0"/>
              <a:t>) je </a:t>
            </a:r>
            <a:r>
              <a:rPr lang="ko-KR" altLang="en-US" dirty="0" smtClean="0"/>
              <a:t>수</a:t>
            </a:r>
            <a:r>
              <a:rPr lang="cs-CZ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Celé </a:t>
            </a:r>
            <a:r>
              <a:rPr lang="cs-CZ" dirty="0" smtClean="0"/>
              <a:t>spojení má tedy význam mořská voda.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I. Periodizace, nejstarší písemné prameny a teorie o původu korejštiny</a:t>
            </a:r>
          </a:p>
          <a:p>
            <a:pPr>
              <a:buNone/>
            </a:pPr>
            <a:r>
              <a:rPr lang="cs-CZ" dirty="0" smtClean="0"/>
              <a:t>II-V. </a:t>
            </a:r>
            <a:r>
              <a:rPr lang="cs-CZ" dirty="0" err="1"/>
              <a:t>Hanmun</a:t>
            </a:r>
            <a:r>
              <a:rPr lang="cs-CZ" dirty="0"/>
              <a:t> a historická fonologie</a:t>
            </a:r>
          </a:p>
          <a:p>
            <a:pPr>
              <a:buNone/>
            </a:pPr>
            <a:r>
              <a:rPr lang="cs-CZ" dirty="0"/>
              <a:t>VI-VII. Korejský jazyk a </a:t>
            </a:r>
            <a:r>
              <a:rPr lang="cs-CZ" dirty="0" err="1"/>
              <a:t>grafemické</a:t>
            </a:r>
            <a:r>
              <a:rPr lang="cs-CZ" dirty="0"/>
              <a:t> systémy do 15. století.</a:t>
            </a:r>
          </a:p>
          <a:p>
            <a:pPr>
              <a:buNone/>
            </a:pPr>
            <a:r>
              <a:rPr lang="cs-CZ" dirty="0"/>
              <a:t>VII-</a:t>
            </a:r>
            <a:r>
              <a:rPr lang="cs-CZ" dirty="0" err="1"/>
              <a:t>XI.Korejské</a:t>
            </a:r>
            <a:r>
              <a:rPr lang="cs-CZ" dirty="0"/>
              <a:t> hláskové písmo, teorie a texty.</a:t>
            </a:r>
          </a:p>
          <a:p>
            <a:pPr>
              <a:buNone/>
            </a:pPr>
            <a:r>
              <a:rPr lang="cs-CZ" dirty="0"/>
              <a:t>XII-XIII. Vývoj korejského písma a jazykovědy do 19. století.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idu</a:t>
            </a:r>
            <a:r>
              <a:rPr lang="cs-CZ" dirty="0" smtClean="0"/>
              <a:t>, </a:t>
            </a:r>
            <a:r>
              <a:rPr lang="cs-CZ" dirty="0" err="1" smtClean="0"/>
              <a:t>ičchal</a:t>
            </a:r>
            <a:r>
              <a:rPr lang="cs-CZ" dirty="0" smtClean="0"/>
              <a:t>, </a:t>
            </a:r>
            <a:r>
              <a:rPr lang="cs-CZ" dirty="0" err="1" smtClean="0"/>
              <a:t>hjangčchal</a:t>
            </a:r>
            <a:r>
              <a:rPr lang="cs-CZ" dirty="0" smtClean="0"/>
              <a:t>, </a:t>
            </a:r>
            <a:r>
              <a:rPr lang="cs-CZ" dirty="0" err="1" smtClean="0"/>
              <a:t>kugjŏl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využít tyto složky </a:t>
            </a:r>
            <a:r>
              <a:rPr lang="cs-CZ" dirty="0" smtClean="0"/>
              <a:t>jinak</a:t>
            </a:r>
            <a:endParaRPr lang="en-US" dirty="0" smtClean="0"/>
          </a:p>
          <a:p>
            <a:r>
              <a:rPr lang="cs-CZ" altLang="ko-KR" dirty="0" smtClean="0"/>
              <a:t>u znaku </a:t>
            </a:r>
            <a:r>
              <a:rPr lang="ko-KR" altLang="en-US" dirty="0" smtClean="0"/>
              <a:t>海</a:t>
            </a:r>
            <a:r>
              <a:rPr lang="cs-CZ" altLang="ko-KR" dirty="0" smtClean="0"/>
              <a:t> použít pouze význam, tj. moře a nahradit korejským ekvivalentem, u znaku </a:t>
            </a:r>
            <a:r>
              <a:rPr lang="ko-KR" altLang="en-US" dirty="0" smtClean="0"/>
              <a:t>水 </a:t>
            </a:r>
            <a:r>
              <a:rPr lang="cs-CZ" altLang="ko-KR" dirty="0" smtClean="0"/>
              <a:t>taktéž: </a:t>
            </a:r>
            <a:r>
              <a:rPr lang="ko-KR" altLang="en-US" dirty="0" smtClean="0"/>
              <a:t>바다</a:t>
            </a:r>
            <a:r>
              <a:rPr lang="en-US" altLang="ko-KR" dirty="0" smtClean="0"/>
              <a:t>+</a:t>
            </a:r>
            <a:r>
              <a:rPr lang="ko-KR" altLang="en-US" dirty="0" smtClean="0"/>
              <a:t>물</a:t>
            </a:r>
            <a:endParaRPr lang="en-US" altLang="ko-KR" dirty="0" smtClean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I-V. Modernizace a reformy korejského jazyka a písma.</a:t>
            </a:r>
          </a:p>
          <a:p>
            <a:pPr>
              <a:buNone/>
            </a:pPr>
            <a:r>
              <a:rPr lang="cs-CZ" dirty="0"/>
              <a:t>VI. Obraz změn korejského jazyka a písma v západních učebních textech</a:t>
            </a:r>
          </a:p>
          <a:p>
            <a:pPr>
              <a:buNone/>
            </a:pPr>
            <a:r>
              <a:rPr lang="cs-CZ" dirty="0"/>
              <a:t>VII. Období japonské okupace</a:t>
            </a:r>
          </a:p>
          <a:p>
            <a:pPr>
              <a:buNone/>
            </a:pPr>
            <a:r>
              <a:rPr lang="cs-CZ" dirty="0"/>
              <a:t>VIII-XI. Poválečný vývoj v KLDR a KR</a:t>
            </a:r>
          </a:p>
          <a:p>
            <a:pPr>
              <a:buNone/>
            </a:pPr>
            <a:r>
              <a:rPr lang="cs-CZ" dirty="0"/>
              <a:t>XII-XIII. Současný stav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udělení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ísemný test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přednáška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</a:t>
            </a:r>
            <a:r>
              <a:rPr lang="cs-CZ" dirty="0" smtClean="0"/>
              <a:t>lasifikace z hlediska jazykové typologie</a:t>
            </a:r>
          </a:p>
          <a:p>
            <a:r>
              <a:rPr lang="cs-CZ" dirty="0"/>
              <a:t>g</a:t>
            </a:r>
            <a:r>
              <a:rPr lang="cs-CZ" dirty="0" smtClean="0"/>
              <a:t>enealogie korejštiny, vztah k </a:t>
            </a:r>
            <a:r>
              <a:rPr lang="cs-CZ" dirty="0" smtClean="0"/>
              <a:t>čínštině</a:t>
            </a:r>
          </a:p>
          <a:p>
            <a:r>
              <a:rPr lang="cs-CZ" dirty="0" smtClean="0"/>
              <a:t>p</a:t>
            </a:r>
            <a:r>
              <a:rPr lang="cs-CZ" dirty="0" smtClean="0"/>
              <a:t>eriodizace vývoje korejštiny</a:t>
            </a:r>
          </a:p>
          <a:p>
            <a:r>
              <a:rPr lang="cs-CZ" dirty="0" smtClean="0"/>
              <a:t>nejstarší dochované materiály</a:t>
            </a:r>
          </a:p>
          <a:p>
            <a:r>
              <a:rPr lang="cs-CZ" dirty="0" err="1" smtClean="0"/>
              <a:t>Hanmun</a:t>
            </a:r>
            <a:r>
              <a:rPr lang="cs-CZ" dirty="0" smtClean="0"/>
              <a:t> – korejská verze klas. čínštiny</a:t>
            </a:r>
            <a:endParaRPr lang="en-US" dirty="0" smtClean="0"/>
          </a:p>
          <a:p>
            <a:r>
              <a:rPr lang="cs-CZ" dirty="0" err="1" smtClean="0"/>
              <a:t>Grafemické</a:t>
            </a:r>
            <a:r>
              <a:rPr lang="cs-CZ" dirty="0" smtClean="0"/>
              <a:t> systémy pro zápis korejštiny s využitím </a:t>
            </a:r>
            <a:r>
              <a:rPr lang="cs-CZ" dirty="0" smtClean="0"/>
              <a:t>upravených</a:t>
            </a:r>
            <a:r>
              <a:rPr lang="en-US" dirty="0" smtClean="0"/>
              <a:t> </a:t>
            </a:r>
            <a:r>
              <a:rPr lang="cs-CZ" dirty="0" smtClean="0"/>
              <a:t>čínských </a:t>
            </a:r>
            <a:r>
              <a:rPr lang="cs-CZ" dirty="0" smtClean="0"/>
              <a:t>znaků (</a:t>
            </a:r>
            <a:r>
              <a:rPr lang="cs-CZ" dirty="0" err="1" smtClean="0"/>
              <a:t>idu</a:t>
            </a:r>
            <a:r>
              <a:rPr lang="cs-CZ" dirty="0" smtClean="0"/>
              <a:t>, </a:t>
            </a:r>
            <a:r>
              <a:rPr lang="cs-CZ" dirty="0" err="1" smtClean="0"/>
              <a:t>ičchal</a:t>
            </a:r>
            <a:r>
              <a:rPr lang="cs-CZ" dirty="0" smtClean="0"/>
              <a:t>, </a:t>
            </a:r>
            <a:r>
              <a:rPr lang="cs-CZ" dirty="0" err="1" smtClean="0"/>
              <a:t>hjangčchal</a:t>
            </a:r>
            <a:r>
              <a:rPr lang="cs-CZ" dirty="0" smtClean="0"/>
              <a:t>, </a:t>
            </a:r>
            <a:r>
              <a:rPr lang="cs-CZ" dirty="0" err="1" smtClean="0"/>
              <a:t>kugjŏl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korejského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err="1" smtClean="0"/>
              <a:t>Typologie</a:t>
            </a:r>
            <a:r>
              <a:rPr lang="en-US" dirty="0" smtClean="0"/>
              <a:t>&gt; k</a:t>
            </a:r>
            <a:r>
              <a:rPr lang="cs-CZ" dirty="0" err="1" smtClean="0"/>
              <a:t>orejština</a:t>
            </a:r>
            <a:r>
              <a:rPr lang="cs-CZ" dirty="0" smtClean="0"/>
              <a:t> - </a:t>
            </a:r>
            <a:r>
              <a:rPr lang="en-US" altLang="ja-JP" dirty="0" err="1" smtClean="0"/>
              <a:t>jazyk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aglutinační</a:t>
            </a:r>
            <a:r>
              <a:rPr lang="en-US" altLang="ja-JP" dirty="0" smtClean="0"/>
              <a:t> (</a:t>
            </a:r>
            <a:r>
              <a:rPr lang="ko-KR" altLang="en-US" dirty="0" smtClean="0"/>
              <a:t>교착어</a:t>
            </a:r>
            <a:r>
              <a:rPr lang="en-US" altLang="ja-JP" dirty="0" smtClean="0"/>
              <a:t>) / </a:t>
            </a:r>
            <a:r>
              <a:rPr lang="cs-CZ" altLang="ja-JP" dirty="0" smtClean="0"/>
              <a:t>čeština – jazyk flektivní (</a:t>
            </a:r>
            <a:r>
              <a:rPr lang="ko-KR" altLang="en-US" dirty="0" smtClean="0"/>
              <a:t>굴절어</a:t>
            </a:r>
            <a:r>
              <a:rPr lang="en-US" altLang="ko-KR" dirty="0" smtClean="0"/>
              <a:t>)</a:t>
            </a:r>
          </a:p>
          <a:p>
            <a:r>
              <a:rPr lang="cs-CZ" dirty="0"/>
              <a:t>Jazyky se tradičně dělí na:</a:t>
            </a:r>
          </a:p>
          <a:p>
            <a:r>
              <a:rPr lang="cs-CZ" dirty="0">
                <a:hlinkClick r:id="rId2" tooltip="Flektivní jazyk"/>
              </a:rPr>
              <a:t>flektivní</a:t>
            </a:r>
            <a:endParaRPr lang="cs-CZ" dirty="0"/>
          </a:p>
          <a:p>
            <a:r>
              <a:rPr lang="cs-CZ" dirty="0">
                <a:hlinkClick r:id="rId3" tooltip="Aglutinační jazyk"/>
              </a:rPr>
              <a:t>aglutinační</a:t>
            </a:r>
            <a:endParaRPr lang="cs-CZ" dirty="0"/>
          </a:p>
          <a:p>
            <a:r>
              <a:rPr lang="cs-CZ" dirty="0" err="1">
                <a:hlinkClick r:id="rId4" tooltip="Introflektivní jazyk"/>
              </a:rPr>
              <a:t>introflektivní</a:t>
            </a:r>
            <a:endParaRPr lang="cs-CZ" dirty="0"/>
          </a:p>
          <a:p>
            <a:r>
              <a:rPr lang="cs-CZ" dirty="0">
                <a:hlinkClick r:id="rId5" tooltip="Izolační jazyk"/>
              </a:rPr>
              <a:t>izolační</a:t>
            </a:r>
            <a:endParaRPr lang="cs-CZ" dirty="0"/>
          </a:p>
          <a:p>
            <a:r>
              <a:rPr lang="cs-CZ" dirty="0">
                <a:hlinkClick r:id="rId6" tooltip="Polysyntetický jazyk"/>
              </a:rPr>
              <a:t>polysyntetické</a:t>
            </a:r>
            <a:endParaRPr lang="cs-CZ" dirty="0"/>
          </a:p>
          <a:p>
            <a:endParaRPr lang="en-US" altLang="ko-KR" dirty="0" smtClean="0"/>
          </a:p>
          <a:p>
            <a:endParaRPr lang="en-US" altLang="ja-JP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korejského jazyka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aglutina</a:t>
            </a:r>
            <a:r>
              <a:rPr lang="cs-CZ" dirty="0" smtClean="0"/>
              <a:t>ční typ -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97207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velký počet elementů, jež se připojují ke konci slova (</a:t>
            </a:r>
            <a:r>
              <a:rPr lang="cs-CZ" dirty="0" err="1" smtClean="0"/>
              <a:t>afi</a:t>
            </a:r>
            <a:r>
              <a:rPr lang="cs-CZ" dirty="0" smtClean="0"/>
              <a:t> </a:t>
            </a:r>
            <a:r>
              <a:rPr lang="cs-CZ" dirty="0" err="1" smtClean="0"/>
              <a:t>xy</a:t>
            </a:r>
            <a:r>
              <a:rPr lang="cs-CZ" dirty="0" smtClean="0"/>
              <a:t>, koncovky, pomocná slovesa); </a:t>
            </a:r>
          </a:p>
          <a:p>
            <a:r>
              <a:rPr lang="cs-CZ" dirty="0" smtClean="0"/>
              <a:t>v systému hlásek se v násloví neobjevuje likvida r ani skupina souhlásek; </a:t>
            </a:r>
          </a:p>
          <a:p>
            <a:r>
              <a:rPr lang="cs-CZ" dirty="0" smtClean="0"/>
              <a:t>existence vokálové harmonie; </a:t>
            </a:r>
          </a:p>
          <a:p>
            <a:r>
              <a:rPr lang="cs-CZ" dirty="0" smtClean="0"/>
              <a:t>omezení počtu slovních druhů (neexistují předložky a spojky); </a:t>
            </a:r>
          </a:p>
          <a:p>
            <a:r>
              <a:rPr lang="cs-CZ" dirty="0" smtClean="0"/>
              <a:t>systém deklinace je pravidelný a jednotný (mj. díky ne-existenci jmenného rodu)</a:t>
            </a:r>
          </a:p>
          <a:p>
            <a:r>
              <a:rPr lang="cs-CZ" dirty="0" smtClean="0"/>
              <a:t>sloveso má bohatý systém forem, ale časování je pravidelné</a:t>
            </a:r>
          </a:p>
          <a:p>
            <a:r>
              <a:rPr lang="cs-CZ" dirty="0" smtClean="0"/>
              <a:t>rozvinutý systém zdvořilosti, vyjadřovaný slovesnými koncovkami, příp. sufixy. </a:t>
            </a:r>
          </a:p>
          <a:p>
            <a:r>
              <a:rPr lang="cs-CZ" dirty="0" smtClean="0"/>
              <a:t>hojnost nominálních vět a </a:t>
            </a:r>
            <a:r>
              <a:rPr lang="cs-CZ" dirty="0" err="1" smtClean="0"/>
              <a:t>deverbálních</a:t>
            </a:r>
            <a:r>
              <a:rPr lang="cs-CZ" dirty="0" smtClean="0"/>
              <a:t> substantiv</a:t>
            </a:r>
          </a:p>
          <a:p>
            <a:r>
              <a:rPr lang="cs-CZ" dirty="0" smtClean="0"/>
              <a:t>slovosled je typu S-O-P (subjekt-objekt-predikát)</a:t>
            </a:r>
          </a:p>
          <a:p>
            <a:r>
              <a:rPr lang="cs-CZ" dirty="0"/>
              <a:t>u</a:t>
            </a:r>
            <a:r>
              <a:rPr lang="cs-CZ" dirty="0" smtClean="0"/>
              <a:t> atributivních spojení stojí člen determinující vždy před slovem determinovaným.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korejského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d 19.st. se lingvisté domnívají, že jazyky postupem času mění svůj jazykový typ</a:t>
            </a:r>
          </a:p>
          <a:p>
            <a:r>
              <a:rPr lang="cs-CZ" dirty="0" smtClean="0"/>
              <a:t>E. </a:t>
            </a:r>
            <a:r>
              <a:rPr lang="cs-CZ" dirty="0" err="1" smtClean="0"/>
              <a:t>Sapir</a:t>
            </a:r>
            <a:r>
              <a:rPr lang="cs-CZ" dirty="0" smtClean="0"/>
              <a:t>, 1921 : jazyky nemohou nikdy dosáhnout dokonalého morfologického typu</a:t>
            </a:r>
          </a:p>
          <a:p>
            <a:r>
              <a:rPr lang="cs-CZ" dirty="0" smtClean="0"/>
              <a:t>A. </a:t>
            </a:r>
            <a:r>
              <a:rPr lang="cs-CZ" dirty="0" err="1" smtClean="0"/>
              <a:t>Schleicher</a:t>
            </a:r>
            <a:r>
              <a:rPr lang="cs-CZ" dirty="0" smtClean="0"/>
              <a:t>: uzavřený trojúhelník – evoluce morfologického typu 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jap</a:t>
            </a:r>
            <a:r>
              <a:rPr lang="cs-CZ" dirty="0" smtClean="0"/>
              <a:t> a </a:t>
            </a:r>
            <a:r>
              <a:rPr lang="cs-CZ" dirty="0" err="1" smtClean="0"/>
              <a:t>kor</a:t>
            </a:r>
            <a:r>
              <a:rPr lang="cs-CZ" dirty="0" smtClean="0"/>
              <a:t>: „ohýbání“ sloves, flektivní koncovky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1758</Words>
  <Application>Microsoft Office PowerPoint</Application>
  <PresentationFormat>Předvádění na obrazovce (4:3)</PresentationFormat>
  <Paragraphs>152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Vývoj korejského jazyka</vt:lpstr>
      <vt:lpstr>skripta</vt:lpstr>
      <vt:lpstr>ZS</vt:lpstr>
      <vt:lpstr>LS</vt:lpstr>
      <vt:lpstr>Podmínky pro udělení zápočtu</vt:lpstr>
      <vt:lpstr>1. přednáška - obsah</vt:lpstr>
      <vt:lpstr>Charakteristika korejského jazyka</vt:lpstr>
      <vt:lpstr>Charakteristika korejského jazyka - aglutinační typ - </vt:lpstr>
      <vt:lpstr>Charakteristika korejského jazyka</vt:lpstr>
      <vt:lpstr>Charakteristika korejského jazyka</vt:lpstr>
      <vt:lpstr>Charakteristika korejského jazyka</vt:lpstr>
      <vt:lpstr>Charakteristika korejského jazyka - genealogie -</vt:lpstr>
      <vt:lpstr>Charakteristika korejského jazyka - genealogie -</vt:lpstr>
      <vt:lpstr>Charakteristika korejského jazyka - genealogie -</vt:lpstr>
      <vt:lpstr>Charakteristika korejského jazyka - genealogie – vztah k čínštině</vt:lpstr>
      <vt:lpstr>Periodizace vývoje korejštiny</vt:lpstr>
      <vt:lpstr>Období starokorejštiny </vt:lpstr>
      <vt:lpstr>Čínské znaky v Koreji</vt:lpstr>
      <vt:lpstr>Čínské znaky v Koreji</vt:lpstr>
      <vt:lpstr>Čínské znaky v Koreji</vt:lpstr>
      <vt:lpstr>Čínské znaky v Koreji</vt:lpstr>
      <vt:lpstr>Čínské znaky v Koreji</vt:lpstr>
      <vt:lpstr>Čínské znaky v Koreji</vt:lpstr>
      <vt:lpstr>Čínské znaky v Koreji</vt:lpstr>
      <vt:lpstr>Grafemické systémy pro zápis korejštiny s využitím upravených čínských znaků (idu, ičchal, hjangčchal, kugjŏl)</vt:lpstr>
      <vt:lpstr>idu, ičchal, hjangčchal, kugjŏl</vt:lpstr>
      <vt:lpstr>idu, ičchal, hjangčchal, kugjŏl</vt:lpstr>
      <vt:lpstr>idu, ičchal, hjangčchal, kugjŏl</vt:lpstr>
      <vt:lpstr>idu, ičchal, hjangčchal, kugjŏl</vt:lpstr>
      <vt:lpstr>idu, ičchal, hjangčchal, kugjŏl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korejského jazyka</dc:title>
  <dc:creator>Mira III</dc:creator>
  <cp:lastModifiedBy>Mira III</cp:lastModifiedBy>
  <cp:revision>77</cp:revision>
  <dcterms:created xsi:type="dcterms:W3CDTF">2014-09-29T09:52:34Z</dcterms:created>
  <dcterms:modified xsi:type="dcterms:W3CDTF">2014-09-30T14:33:40Z</dcterms:modified>
</cp:coreProperties>
</file>