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3" r:id="rId2"/>
    <p:sldId id="317" r:id="rId3"/>
    <p:sldId id="312" r:id="rId4"/>
    <p:sldId id="313" r:id="rId5"/>
    <p:sldId id="319" r:id="rId6"/>
    <p:sldId id="280" r:id="rId7"/>
    <p:sldId id="257" r:id="rId8"/>
    <p:sldId id="336" r:id="rId9"/>
    <p:sldId id="334" r:id="rId10"/>
    <p:sldId id="298" r:id="rId11"/>
    <p:sldId id="361" r:id="rId12"/>
    <p:sldId id="362" r:id="rId13"/>
    <p:sldId id="366" r:id="rId14"/>
    <p:sldId id="363" r:id="rId15"/>
    <p:sldId id="335" r:id="rId16"/>
    <p:sldId id="364" r:id="rId17"/>
    <p:sldId id="360" r:id="rId18"/>
    <p:sldId id="300" r:id="rId19"/>
    <p:sldId id="301" r:id="rId20"/>
    <p:sldId id="330" r:id="rId21"/>
    <p:sldId id="331" r:id="rId22"/>
    <p:sldId id="332" r:id="rId23"/>
    <p:sldId id="369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76" autoAdjust="0"/>
    <p:restoredTop sz="94660"/>
  </p:normalViewPr>
  <p:slideViewPr>
    <p:cSldViewPr snapToGrid="0">
      <p:cViewPr varScale="1">
        <p:scale>
          <a:sx n="90" d="100"/>
          <a:sy n="90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1D9CC9-A07E-46E0-9510-A27B436A6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A198DC-F0FC-4537-AEC3-CFC769501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68F60D-1500-477F-845F-4A459A2C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D8E2EA-1423-4596-89A5-B8E18270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6F5879-1626-4872-A5DC-8CFE9A7B8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76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FE6D6-0504-4778-812A-48C7E3E9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67A4CB-0576-4E52-B99A-C77F25A3D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A0E9F2-5BA3-4843-ABDC-35318A5C2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FC0443-966C-4AFB-8022-FFBE44F7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E692E6-A440-42EB-ACAF-22FB8BD72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94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2C03732-F65C-4946-A1C6-977CCFAE02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944E21E-BC0E-4ECB-B59B-345F0D436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52D77F-89AB-4FCE-9FA7-3367E5EC8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86C7FD-F7A9-4C16-A0E8-647336A3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B050D7-D232-46AD-B90C-EC861C977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8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01926-D37F-4C9F-ACC0-C999B0CDE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8090A9-FF3F-432F-9840-FEE902456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1BF38E-5756-4B2F-BB21-5922037ED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5AF89A-A4AB-4AAC-A789-633054BC3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73FDE-6DF5-4C12-9A60-857A8CFA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337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EFBB8-1046-4463-B060-8B6B0771D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7474BE-F4F6-4745-9923-C6744C961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BA775C-8DF1-401A-9CA5-D89B2975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1BAEF5-0688-4940-A431-FF8F357E7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CFD6A5-9776-4119-81D1-F00C49561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53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C3153-923C-4146-982C-042918CE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1385C0-87BC-48EB-9BF3-5D894C745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32E6F6-570C-4FC2-BB02-A6A205CF7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067D38-7B04-43F4-9284-257E7C3EA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A563BF-BD97-431A-B4AD-45E78B735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915DF0-27A8-43F6-A56A-EC98AB24E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31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9C53F-0EF9-492B-AF44-344E50628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4C2DAE-803D-4FE7-A8B2-C3A681814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F712DD9-61E0-41C7-8DE8-ACDF24F74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BD66CAC-8A9D-4A39-9F74-F50869FE8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254ED23-FA0D-4798-96B0-536B155EE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71E5BC1-EAC8-4886-9490-BED422E2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A6C9AC-0BED-4E33-890E-9DBD20BEA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8A25DDB-759B-4381-BAF1-2BC4C5243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46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BD1DC-7222-40DD-8F9D-D71E04F5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063D3A7-4CA5-4C4F-B5EF-1B2857BE8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4763F2-C8D4-4D18-939B-F6218386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9218E2-ECF5-475A-AB19-49615233F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33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752414F-D811-4E7B-AB04-1AB624F7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3499D96-0BB8-438C-BDDE-6B000227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276221-8FD1-462A-9A31-6803CEB5A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12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3C304-2F27-4877-B3D9-75589DEE1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89584D-470F-4D92-B5C9-AA334B7FF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A11CA5-6F16-4C9C-8B75-9D4814D42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24206A-64B6-4220-8E51-4F905A2B6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BE5781-2A4A-4F1E-8F4A-12927D84E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59E7FC-CD1B-465D-8B8D-9956ED1A6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02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4A9EF-E9A1-48A5-8937-C36F9981A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9D60029-A48D-4A9F-B2B3-C30176AB7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26A3744-1102-4113-BABC-DBA77AFF3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3F5ED1-F03A-4F8B-97E1-3A7D0BF17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F27692-9F2C-4EB0-8B7C-E117A3A3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CDCA72-6EDC-4CF7-84A1-6D5416B4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5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EE517E3-86E0-4637-89A8-03284C515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1452D3-572D-4366-9B61-4F857B88C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658F7C-132B-4C0E-BF9F-5EA814604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EDC7C-6FEC-46C3-9AB2-CEE793C7FAFD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25ADA7-716F-4988-A3AE-525DC89CBA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BD07EB-547A-488A-8279-F5325DF007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44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10DD5-D437-43C6-82C2-FBE15FFD72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Několik doplňujících poznámek k minulému tématu výchovy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D4B47D-7034-418B-AEBB-45E52BF1F0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826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Komentář k vybrané otázce z  Teologické sumy vztahující se k tématům spravedlnosti a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844825"/>
            <a:ext cx="8003232" cy="4281339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ot</a:t>
            </a:r>
            <a:r>
              <a:rPr lang="cs-CZ" dirty="0"/>
              <a:t>. 92/1: Tomáš Akvinský v této otázce řeší vztah práva (zákona) a etiky. Jde tedy o to, zda </a:t>
            </a:r>
            <a:r>
              <a:rPr lang="cs-CZ" b="1" dirty="0"/>
              <a:t>může právo člověk vést k tomu, aby se stával lepším?</a:t>
            </a:r>
            <a:r>
              <a:rPr lang="cs-CZ" dirty="0"/>
              <a:t> Tématem je jednak etika – tázání po tom, co činí člověka dobrým, tedy čím a proč se stává člověk ctnostným. Dále je obsahem </a:t>
            </a:r>
            <a:r>
              <a:rPr lang="cs-CZ" b="1" dirty="0"/>
              <a:t>etický rozměr zákonů </a:t>
            </a:r>
            <a:r>
              <a:rPr lang="cs-CZ" dirty="0"/>
              <a:t>– např. i poslouchání zákonu je ctnost, zákon má vést k dobru. Dále se článek zabývá vztahem zákona a rozumu z hlediska </a:t>
            </a:r>
            <a:r>
              <a:rPr lang="cs-CZ" b="1" dirty="0"/>
              <a:t>legitimity práva</a:t>
            </a:r>
            <a:r>
              <a:rPr lang="cs-CZ" dirty="0"/>
              <a:t>. Rozebírá tedy </a:t>
            </a:r>
            <a:r>
              <a:rPr lang="cs-CZ" b="1" dirty="0"/>
              <a:t>problém zákona, který zákonodárce vydal v rozporu s rozumem, totiž se směřováním k obecnému dobru </a:t>
            </a:r>
            <a:r>
              <a:rPr lang="cs-CZ" dirty="0"/>
              <a:t>– problém vztahu práva pozitivního a přirozeného. U dobra se dále hovoří o dobru vůbec a dobru k něčemu. Rozebírána je i rozdílná odpovědnost za ctnost u běžného občana a u vládnoucího. Dalším tématem jsou vášně, které TA klasifikuje a ukazuje, že právě zákon může učit poslouchání, které má člověk aplikovat i na vztah citů (vášní) a rozumu.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86F42-E0A5-440F-A64C-01B81F9C6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Spravedlnost – druhy spravedlnosti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ABB23C-13B9-4824-A6D6-16083114E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Retributivní (opravná, trestající) spravedlnost</a:t>
            </a:r>
            <a:r>
              <a:rPr lang="cs-CZ" dirty="0"/>
              <a:t>: škoda má být zahlazena, vyrovnána přiměřeným trestem</a:t>
            </a:r>
          </a:p>
          <a:p>
            <a:r>
              <a:rPr lang="cs-CZ" b="1" dirty="0"/>
              <a:t>Distributivní  (</a:t>
            </a:r>
            <a:r>
              <a:rPr lang="cs-CZ" b="1" dirty="0" err="1"/>
              <a:t>rozdílecí</a:t>
            </a:r>
            <a:r>
              <a:rPr lang="cs-CZ" b="1" dirty="0"/>
              <a:t>) spravedlnost</a:t>
            </a:r>
            <a:r>
              <a:rPr lang="cs-CZ" dirty="0"/>
              <a:t>: dobra mají být rozdělena rovným dílem</a:t>
            </a:r>
          </a:p>
          <a:p>
            <a:r>
              <a:rPr lang="cs-CZ"/>
              <a:t>Obé  nalezneme </a:t>
            </a:r>
            <a:r>
              <a:rPr lang="cs-CZ" dirty="0"/>
              <a:t>definováno již u </a:t>
            </a:r>
            <a:r>
              <a:rPr lang="cs-CZ" b="1" dirty="0"/>
              <a:t>Aristotela</a:t>
            </a:r>
            <a:r>
              <a:rPr lang="cs-CZ" dirty="0"/>
              <a:t> v </a:t>
            </a:r>
            <a:r>
              <a:rPr lang="cs-CZ" b="1" u="sng" dirty="0"/>
              <a:t>Etice </a:t>
            </a:r>
            <a:r>
              <a:rPr lang="cs-CZ" b="1" u="sng" dirty="0" err="1"/>
              <a:t>Nikomachově</a:t>
            </a:r>
            <a:r>
              <a:rPr lang="cs-CZ" dirty="0"/>
              <a:t>:</a:t>
            </a:r>
          </a:p>
          <a:p>
            <a:r>
              <a:rPr lang="cs-CZ" dirty="0"/>
              <a:t>„spravedlivý  bude patrně ten, kdo dbá zákonů a šetří rovnosti. Právo tedy jest zákonnost a rovnost… vše zákonné jest jaksi spravedlivé.“</a:t>
            </a:r>
          </a:p>
          <a:p>
            <a:r>
              <a:rPr lang="cs-CZ" dirty="0"/>
              <a:t>Problémy:</a:t>
            </a:r>
          </a:p>
          <a:p>
            <a:r>
              <a:rPr lang="cs-CZ" dirty="0"/>
              <a:t>1. vztah zákona a spravedlnosti</a:t>
            </a:r>
          </a:p>
          <a:p>
            <a:r>
              <a:rPr lang="cs-CZ" dirty="0"/>
              <a:t>2. vymezení přiměřenosti</a:t>
            </a:r>
          </a:p>
          <a:p>
            <a:r>
              <a:rPr lang="cs-CZ" dirty="0"/>
              <a:t>3. určení rovnosti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35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BEEB8-20C6-48B0-967A-841EE01C9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Spravedlnost – vymezení a původ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147A05-DB11-4B7F-835B-52A450104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Hans </a:t>
            </a:r>
            <a:r>
              <a:rPr lang="cs-CZ" b="1" u="sng" dirty="0" err="1"/>
              <a:t>Kelsen</a:t>
            </a:r>
            <a:r>
              <a:rPr lang="cs-CZ" b="1" u="sng" dirty="0"/>
              <a:t> </a:t>
            </a:r>
            <a:r>
              <a:rPr lang="cs-CZ" dirty="0"/>
              <a:t>(1881-1973, právní normativní škola, pozitivistická, inspirace Jeremym </a:t>
            </a:r>
            <a:r>
              <a:rPr lang="cs-CZ" dirty="0" err="1"/>
              <a:t>Benthamem</a:t>
            </a:r>
            <a:r>
              <a:rPr lang="cs-CZ" dirty="0"/>
              <a:t>): „Spravedlnost je v prvé řadě možná, ale nikoliv nutná vlastnost společenského zřízení. Teprve ve druhé řadě je to lidská ctnost Člověk je spravedlivý, když jeho jednání odpovídá zřízení, které považujeme za spravedlivé … tj. takovému, které reguluje lidské jednání způsobem, který všechny uspokojuje tak, že v něm mohou všichni nalézt své štěstí. </a:t>
            </a:r>
            <a:r>
              <a:rPr lang="cs-CZ" b="1" dirty="0"/>
              <a:t>Touha po spravedlnosti je tedy  věčnou lidskou touhou po štěstí</a:t>
            </a:r>
            <a:r>
              <a:rPr lang="cs-CZ" dirty="0"/>
              <a:t>. Protože pak člověk nemůže nalézt štěstí jako izolované individuum, hledá jej ve společnosti. </a:t>
            </a:r>
            <a:r>
              <a:rPr lang="cs-CZ" b="1" dirty="0"/>
              <a:t>Spravedlnost je společenské štěstí</a:t>
            </a:r>
            <a:r>
              <a:rPr lang="cs-CZ" dirty="0"/>
              <a:t>, štěstí, které garantuje společenské zřízení.“</a:t>
            </a:r>
          </a:p>
        </p:txBody>
      </p:sp>
    </p:spTree>
    <p:extLst>
      <p:ext uri="{BB962C8B-B14F-4D97-AF65-F5344CB8AC3E}">
        <p14:creationId xmlns:p14="http://schemas.microsoft.com/office/powerpoint/2010/main" val="24419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41FB98-AD91-4E3A-93D1-B565AC9DD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Legalita a legitimita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DFE1E7-629C-4179-8377-15D0F904A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Legitimita</a:t>
            </a:r>
            <a:r>
              <a:rPr lang="cs-CZ" dirty="0"/>
              <a:t> dle M. Webera – víra, že určité panství je správné, akceptovatelné</a:t>
            </a:r>
          </a:p>
          <a:p>
            <a:r>
              <a:rPr lang="cs-CZ" b="1" dirty="0"/>
              <a:t>Legalita</a:t>
            </a:r>
            <a:r>
              <a:rPr lang="cs-CZ" dirty="0"/>
              <a:t> – zákonnost</a:t>
            </a:r>
          </a:p>
          <a:p>
            <a:r>
              <a:rPr lang="cs-CZ" dirty="0"/>
              <a:t>Otázka legitimity zákonů: kde se bere?</a:t>
            </a:r>
          </a:p>
          <a:p>
            <a:r>
              <a:rPr lang="cs-CZ" dirty="0"/>
              <a:t>T. Hobbes: autorita, ne pravda vytváří právo – </a:t>
            </a:r>
            <a:r>
              <a:rPr lang="cs-CZ" b="1" dirty="0" err="1"/>
              <a:t>legalistické</a:t>
            </a:r>
            <a:r>
              <a:rPr lang="cs-CZ" b="1" dirty="0"/>
              <a:t> pojetí</a:t>
            </a:r>
          </a:p>
          <a:p>
            <a:r>
              <a:rPr lang="cs-CZ" dirty="0"/>
              <a:t>Jeremy </a:t>
            </a:r>
            <a:r>
              <a:rPr lang="cs-CZ" dirty="0" err="1"/>
              <a:t>Bentham</a:t>
            </a:r>
            <a:r>
              <a:rPr lang="cs-CZ" dirty="0"/>
              <a:t> (1748 – 1832): právo je příkaz suveréna, který ovšem nesmí překročit určité hranice (princip sebeomezení suveréna) –z tohoto pojetí vychází i princip suverenity lidu (ústava)→ </a:t>
            </a:r>
            <a:r>
              <a:rPr lang="cs-CZ" b="1" dirty="0"/>
              <a:t>právní pozitivismus</a:t>
            </a:r>
            <a:r>
              <a:rPr lang="cs-CZ" dirty="0"/>
              <a:t>: fikce suveréna, který vytváří jednotný obraz práva (nový řád) a kontroluje společnost</a:t>
            </a:r>
          </a:p>
          <a:p>
            <a:r>
              <a:rPr lang="cs-CZ" dirty="0" err="1"/>
              <a:t>Legalistické</a:t>
            </a:r>
            <a:r>
              <a:rPr lang="cs-CZ" dirty="0"/>
              <a:t> pojetí u </a:t>
            </a:r>
            <a:r>
              <a:rPr lang="cs-CZ" dirty="0" err="1"/>
              <a:t>Kelsena</a:t>
            </a:r>
            <a:r>
              <a:rPr lang="cs-CZ" dirty="0"/>
              <a:t>: fikce čisté právní vědy nezávislé na vnější skutečnosti a redukovatelné na čisté formy příkazů a zákazů</a:t>
            </a:r>
          </a:p>
          <a:p>
            <a:r>
              <a:rPr lang="cs-CZ" dirty="0"/>
              <a:t>Otázky: </a:t>
            </a:r>
          </a:p>
          <a:p>
            <a:pPr marL="0" indent="0">
              <a:buNone/>
            </a:pPr>
            <a:r>
              <a:rPr lang="cs-CZ" dirty="0"/>
              <a:t>1. Kde se bere legitimita suveréna? </a:t>
            </a:r>
          </a:p>
          <a:p>
            <a:pPr marL="0" indent="0">
              <a:buNone/>
            </a:pPr>
            <a:r>
              <a:rPr lang="cs-CZ" dirty="0"/>
              <a:t>2. Akceptujeme všechny jeho příkazy? </a:t>
            </a:r>
          </a:p>
          <a:p>
            <a:pPr marL="0" indent="0">
              <a:buNone/>
            </a:pPr>
            <a:r>
              <a:rPr lang="cs-CZ" dirty="0"/>
              <a:t>3. Jsou nezávislé na vnějším světě a je na něm nezávislé naše pochopení těchto právních norem?</a:t>
            </a:r>
          </a:p>
        </p:txBody>
      </p:sp>
    </p:spTree>
    <p:extLst>
      <p:ext uri="{BB962C8B-B14F-4D97-AF65-F5344CB8AC3E}">
        <p14:creationId xmlns:p14="http://schemas.microsoft.com/office/powerpoint/2010/main" val="176386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FB8C0-AAC2-4E56-8DF6-BE8C9DA14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Spravedlnost a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8D3961-1FD1-4FC5-9B4B-12A93BFDD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Podle části právní filozofů nelze o spravedlnosti vůbec mluvit: Hans </a:t>
            </a:r>
            <a:r>
              <a:rPr lang="cs-CZ" dirty="0" err="1"/>
              <a:t>Kelsen</a:t>
            </a:r>
            <a:r>
              <a:rPr lang="cs-CZ" dirty="0"/>
              <a:t>, nebo např. H. L. A. Hart, Austin –školy právního pozitivismu a právního realismu: právo je to, co nalezne soudce – co to je: spravedlnost nebo libovůle?</a:t>
            </a:r>
          </a:p>
          <a:p>
            <a:r>
              <a:rPr lang="cs-CZ" dirty="0"/>
              <a:t>Druhá část považuje spravedlnost z základ celého právního systému či jeho absolutní měřítko: od Aristotela přes středověké scholastiky až zejména k </a:t>
            </a:r>
            <a:r>
              <a:rPr lang="cs-CZ" dirty="0" err="1"/>
              <a:t>jusnaturalistickým</a:t>
            </a:r>
            <a:r>
              <a:rPr lang="cs-CZ" dirty="0"/>
              <a:t> školám či k zásadní knize z oblasti definice spravedlnosti ve 20. století,  Teorii spravedlnosti </a:t>
            </a:r>
            <a:r>
              <a:rPr lang="cs-CZ" b="1" dirty="0" err="1"/>
              <a:t>Rawls</a:t>
            </a:r>
            <a:r>
              <a:rPr lang="cs-CZ" dirty="0" err="1"/>
              <a:t>e</a:t>
            </a:r>
            <a:endParaRPr lang="cs-CZ" dirty="0"/>
          </a:p>
          <a:p>
            <a:r>
              <a:rPr lang="cs-CZ" b="1" u="sng" dirty="0"/>
              <a:t>Jak vzniká právo? </a:t>
            </a:r>
            <a:r>
              <a:rPr lang="cs-CZ" dirty="0"/>
              <a:t>V renesanci – základem je: longa </a:t>
            </a:r>
            <a:r>
              <a:rPr lang="cs-CZ" dirty="0" err="1"/>
              <a:t>consuetudo</a:t>
            </a:r>
            <a:r>
              <a:rPr lang="cs-CZ" dirty="0"/>
              <a:t> (dlouhé užívání) a </a:t>
            </a:r>
            <a:r>
              <a:rPr lang="cs-CZ" dirty="0" err="1"/>
              <a:t>opinio</a:t>
            </a:r>
            <a:r>
              <a:rPr lang="cs-CZ" dirty="0"/>
              <a:t> </a:t>
            </a:r>
            <a:r>
              <a:rPr lang="cs-CZ" dirty="0" err="1"/>
              <a:t>necessitatis</a:t>
            </a:r>
            <a:r>
              <a:rPr lang="cs-CZ" dirty="0"/>
              <a:t> (názor nezbytnosti)</a:t>
            </a:r>
          </a:p>
          <a:p>
            <a:r>
              <a:rPr lang="cs-CZ" b="1" u="sng" dirty="0"/>
              <a:t>Nutné atributy práva</a:t>
            </a:r>
            <a:r>
              <a:rPr lang="cs-CZ" dirty="0"/>
              <a:t>: autorita (vynutitelnost, univerzální použitelnost (obecnost práva), závazek a sankce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971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otázky novověké filosofie státu a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1. Jak vzniká stát a proč? Myslitelé reagují na Aristotelův postulát, že člověk je tvor společenský a že tedy ze své přirozenosti táhne k tomu, aby se sdružoval do uskupení, která jsou posléze formalizována a jedním z nichž (nejvyšším) je stát (obec). Je to pravda?</a:t>
            </a:r>
          </a:p>
          <a:p>
            <a:r>
              <a:rPr lang="cs-CZ" dirty="0"/>
              <a:t>2. Odkud se berou zákony, které řídí lidské chování ve společnosti i život obce, tj. Politické uspořádání? Základní otázka souvisí s rozlišením přirozeného a pozitivního práva a s chápáním smlouvy nejen v soukromém, ale i veřejném právu (tedy i jako základu politického uspořádání a státu vůbec)</a:t>
            </a:r>
          </a:p>
          <a:p>
            <a:r>
              <a:rPr lang="cs-CZ" dirty="0"/>
              <a:t>3. Jaká jsou možná konkrétní politická uspořádání? Je možno navázat na Aristotelovo rozlišení forem vlády a dále je rozvinout. Tedy otázka zní jaká forma vlády je dobrá a proč?</a:t>
            </a:r>
          </a:p>
          <a:p>
            <a:r>
              <a:rPr lang="cs-CZ" dirty="0"/>
              <a:t>4. S tím souvisí i otázka kdo má(mít) moc, příp. též jak moc vymezit a omezit</a:t>
            </a:r>
          </a:p>
        </p:txBody>
      </p:sp>
    </p:spTree>
    <p:extLst>
      <p:ext uri="{BB962C8B-B14F-4D97-AF65-F5344CB8AC3E}">
        <p14:creationId xmlns:p14="http://schemas.microsoft.com/office/powerpoint/2010/main" val="485436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98259-0450-4259-A8F9-205D6C260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a společenství – proč vzniká stát a zákony?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C8F42-0BE0-4460-A386-EF36FC19B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Člověk je tvor společenský: </a:t>
            </a:r>
            <a:r>
              <a:rPr lang="cs-CZ" dirty="0" err="1"/>
              <a:t>Aristotelés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953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1F5D3-45BF-4395-9C0A-F3E705053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86B210-D79E-4457-869F-0ED9A48B9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err="1"/>
              <a:t>Macchiavelli</a:t>
            </a:r>
            <a:r>
              <a:rPr lang="cs-CZ" b="1" u="sng" dirty="0"/>
              <a:t>: </a:t>
            </a:r>
            <a:r>
              <a:rPr lang="cs-CZ" dirty="0"/>
              <a:t>Člověk přirozeně tíhne ke zlu, důležité je udržet se u moci</a:t>
            </a:r>
          </a:p>
          <a:p>
            <a:r>
              <a:rPr lang="cs-CZ" b="1" u="sng" dirty="0"/>
              <a:t>Hobbes: </a:t>
            </a:r>
            <a:r>
              <a:rPr lang="cs-CZ" dirty="0"/>
              <a:t>Člověk je od přirozenosti sobecký, z čehož plyne válka všech proti všem, již je nutno omezit zákony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018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Thomas Hobbes: O občanu, kap. 1, 2, a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1. </a:t>
            </a:r>
            <a:r>
              <a:rPr lang="cs-CZ" b="1" dirty="0"/>
              <a:t>Člověk není tvorem společenským</a:t>
            </a:r>
            <a:r>
              <a:rPr lang="cs-CZ" dirty="0"/>
              <a:t>, nesdružuje se s druhými lidmi z lásky, ale chce od druhých čest a prospěch, velká </a:t>
            </a:r>
            <a:r>
              <a:rPr lang="cs-CZ" b="1" dirty="0"/>
              <a:t>společenství</a:t>
            </a:r>
            <a:r>
              <a:rPr lang="cs-CZ" dirty="0"/>
              <a:t> (státy) </a:t>
            </a:r>
            <a:r>
              <a:rPr lang="cs-CZ" b="1" dirty="0"/>
              <a:t>vznikají ze strachu z druhých</a:t>
            </a:r>
            <a:r>
              <a:rPr lang="cs-CZ" dirty="0"/>
              <a:t>, který pramení z rovnosti a sklonu navzájem si ubližovat</a:t>
            </a:r>
          </a:p>
          <a:p>
            <a:r>
              <a:rPr lang="cs-CZ" dirty="0"/>
              <a:t>Původní přirozená rovnost byla nahrazena nerovností plynoucí z občanských zákonů. Z rovnosti pramenila </a:t>
            </a:r>
            <a:r>
              <a:rPr lang="cs-CZ" b="1" dirty="0"/>
              <a:t>válka všech proti všem </a:t>
            </a:r>
            <a:r>
              <a:rPr lang="cs-CZ" dirty="0"/>
              <a:t>(mám stejné právo k čemukoli jako druhý). Trvalá válka je nevhodná, proto dochází k ustavení státu, který má za úkol poskytnout mír.  </a:t>
            </a:r>
          </a:p>
          <a:p>
            <a:r>
              <a:rPr lang="cs-CZ" dirty="0"/>
              <a:t>2. definuje </a:t>
            </a:r>
            <a:r>
              <a:rPr lang="cs-CZ" b="1" dirty="0"/>
              <a:t>přirozený zákon</a:t>
            </a:r>
            <a:r>
              <a:rPr lang="cs-CZ" dirty="0"/>
              <a:t>, který </a:t>
            </a:r>
            <a:r>
              <a:rPr lang="cs-CZ" b="1" dirty="0"/>
              <a:t>je</a:t>
            </a:r>
            <a:r>
              <a:rPr lang="cs-CZ" dirty="0"/>
              <a:t> čistě </a:t>
            </a:r>
            <a:r>
              <a:rPr lang="cs-CZ" b="1" dirty="0"/>
              <a:t>zákonem rozumu</a:t>
            </a:r>
            <a:r>
              <a:rPr lang="cs-CZ" dirty="0"/>
              <a:t>. Naproti tomu smlouvy vycházejí ze vzájemné důvěry. Ve smlouvě dávám, abych dostal</a:t>
            </a:r>
          </a:p>
          <a:p>
            <a:r>
              <a:rPr lang="cs-CZ" dirty="0"/>
              <a:t>5. </a:t>
            </a:r>
            <a:r>
              <a:rPr lang="cs-CZ" b="1" dirty="0"/>
              <a:t>Přirozený zákon nestačí k nastolení míru </a:t>
            </a:r>
            <a:r>
              <a:rPr lang="cs-CZ" dirty="0"/>
              <a:t>, a tedy i bezpečí. Proto se občané zaváží poslouchat jednu autoritu, tj. </a:t>
            </a:r>
            <a:r>
              <a:rPr lang="cs-CZ" b="1" dirty="0"/>
              <a:t>svrchovanou moc </a:t>
            </a:r>
            <a:r>
              <a:rPr lang="cs-CZ" dirty="0"/>
              <a:t>(člověka či shromáždění), která sjednotí vůli a je tak schopna garantovat bezpečí. Stát tedy vzniká jako smlouva ze strachu jedněch před druhými</a:t>
            </a:r>
          </a:p>
        </p:txBody>
      </p:sp>
    </p:spTree>
    <p:extLst>
      <p:ext uri="{BB962C8B-B14F-4D97-AF65-F5344CB8AC3E}">
        <p14:creationId xmlns:p14="http://schemas.microsoft.com/office/powerpoint/2010/main" val="684296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Locke: druhé pojednání o vládě, kap. I-IX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Nejprve vyvrací, že by byla státní moc shodná s otcovskou a nárok absolutismu, definuje politickou moc jak právo trestat na hrdle – má tedy právo nad životem jedince</a:t>
            </a:r>
          </a:p>
          <a:p>
            <a:r>
              <a:rPr lang="cs-CZ" dirty="0"/>
              <a:t>2. snaží se popsat přirozený stav člověka: rovnost lidí, stav svobody, ale ne právo na život druhého kromě sebeobrany (včetně prevence) – odtud plyne přirozené právo. </a:t>
            </a:r>
            <a:r>
              <a:rPr lang="cs-CZ" b="1" dirty="0"/>
              <a:t>Dvě přirozená práva: trestat zločin a vymáhat náhradu</a:t>
            </a:r>
          </a:p>
          <a:p>
            <a:r>
              <a:rPr lang="cs-CZ" dirty="0"/>
              <a:t>3. definuje stav nerovnováhy – válečný, který je třeba vymýtit – to je důvod ustavení státu</a:t>
            </a:r>
          </a:p>
          <a:p>
            <a:r>
              <a:rPr lang="cs-CZ" dirty="0"/>
              <a:t>4. hovoří o otroctví, které je pokračováním válečného stavu, je proti přirozenosti</a:t>
            </a:r>
          </a:p>
          <a:p>
            <a:r>
              <a:rPr lang="cs-CZ" dirty="0"/>
              <a:t>5. </a:t>
            </a:r>
            <a:r>
              <a:rPr lang="cs-CZ" b="1" dirty="0"/>
              <a:t>Vlastnictví</a:t>
            </a:r>
            <a:r>
              <a:rPr lang="cs-CZ" dirty="0"/>
              <a:t> je nejprve vlastnictvím sebe sama, následně rolnické, sběrače – tj. </a:t>
            </a:r>
            <a:r>
              <a:rPr lang="cs-CZ" b="1" dirty="0"/>
              <a:t>vlastnictví vlastní práce</a:t>
            </a:r>
            <a:r>
              <a:rPr lang="cs-CZ" dirty="0"/>
              <a:t>, vlastnění nad rámec potřeb není přirozené</a:t>
            </a:r>
          </a:p>
          <a:p>
            <a:r>
              <a:rPr lang="cs-CZ" dirty="0"/>
              <a:t>6. </a:t>
            </a:r>
            <a:r>
              <a:rPr lang="cs-CZ" b="1" dirty="0"/>
              <a:t>Otcovské právo </a:t>
            </a:r>
            <a:r>
              <a:rPr lang="cs-CZ" dirty="0"/>
              <a:t>vychází z přirozené nerovnosti dané věkem – dítě je svobodné v možnosti, ne aktuálně, to je závislé na vývoji jeho rozumu. Končí zletilostí</a:t>
            </a:r>
          </a:p>
          <a:p>
            <a:r>
              <a:rPr lang="cs-CZ" dirty="0"/>
              <a:t>7.</a:t>
            </a:r>
            <a:r>
              <a:rPr lang="cs-CZ" b="1" dirty="0"/>
              <a:t>Člověk je tvor společenský, tvoří rodinu, aby se starala o neschopné udržet se vlastní péčí. Následně vzniká stát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8956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6B8A0-8E36-44FD-A5E8-7C2FD44B2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Rousseauova pedagogika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897B98-51C5-48B6-A993-7A208F0F7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Vzdělávání </a:t>
            </a:r>
            <a:r>
              <a:rPr lang="cs-CZ" b="1" dirty="0"/>
              <a:t>ideálně mimo vliv civilizace i rodiny</a:t>
            </a:r>
            <a:r>
              <a:rPr lang="cs-CZ" dirty="0"/>
              <a:t>, pouze s vychovatelem</a:t>
            </a:r>
          </a:p>
          <a:p>
            <a:r>
              <a:rPr lang="cs-CZ" dirty="0"/>
              <a:t>Důležitost zdravé stravy</a:t>
            </a:r>
          </a:p>
          <a:p>
            <a:r>
              <a:rPr lang="cs-CZ" b="1" dirty="0"/>
              <a:t>Vyloučení všech technických vymožeností </a:t>
            </a:r>
            <a:r>
              <a:rPr lang="cs-CZ" dirty="0"/>
              <a:t>usnadňujících život člověka –deformují jeho přirozenost a omezují jeho schopnosti</a:t>
            </a:r>
          </a:p>
          <a:p>
            <a:r>
              <a:rPr lang="cs-CZ" b="1" dirty="0"/>
              <a:t>Škola hrou </a:t>
            </a:r>
            <a:r>
              <a:rPr lang="cs-CZ" dirty="0"/>
              <a:t>– vyzdvihuje důležitost dětských her pro formování osobnosti dítěte, odmítá nucení k učení (zvláště v raném věku), ale zároveň vyžaduje tlak na to, aby se dítě snažilo o dokonalost od počátku</a:t>
            </a:r>
          </a:p>
          <a:p>
            <a:r>
              <a:rPr lang="cs-CZ" dirty="0"/>
              <a:t>Akcentuje požadavek na </a:t>
            </a:r>
            <a:r>
              <a:rPr lang="cs-CZ" b="1" dirty="0"/>
              <a:t>přiměřenost konkrétnímu věku </a:t>
            </a:r>
            <a:r>
              <a:rPr lang="cs-CZ" dirty="0"/>
              <a:t>– nic neuspěchat a na dítě nepřetěžovat – </a:t>
            </a:r>
            <a:r>
              <a:rPr lang="cs-CZ" b="1" dirty="0"/>
              <a:t>požadavek úspornosti</a:t>
            </a:r>
          </a:p>
          <a:p>
            <a:r>
              <a:rPr lang="cs-CZ" dirty="0"/>
              <a:t>Odmítá tělesné tresty</a:t>
            </a:r>
          </a:p>
          <a:p>
            <a:r>
              <a:rPr lang="cs-CZ" b="1" dirty="0"/>
              <a:t>Úkolem vychovatele je doprovázet</a:t>
            </a:r>
            <a:r>
              <a:rPr lang="cs-CZ" dirty="0"/>
              <a:t>, vzbuzovat touhu po sebe vzdělání – žák se má učit sám – je to však jen iluze</a:t>
            </a:r>
          </a:p>
          <a:p>
            <a:r>
              <a:rPr lang="cs-CZ" b="1" dirty="0"/>
              <a:t>Etapy studia</a:t>
            </a:r>
            <a:r>
              <a:rPr lang="cs-CZ" dirty="0"/>
              <a:t>: do 12 let výchova tělesná a smyslová; 12-15 let samotná výuka; od 15 let výchova mravní, citová, a nakonec náboženská</a:t>
            </a:r>
          </a:p>
          <a:p>
            <a:r>
              <a:rPr lang="cs-CZ" dirty="0"/>
              <a:t>Mezi </a:t>
            </a:r>
            <a:r>
              <a:rPr lang="cs-CZ" b="1" dirty="0"/>
              <a:t>doporučené předměty </a:t>
            </a:r>
            <a:r>
              <a:rPr lang="cs-CZ" dirty="0"/>
              <a:t>patří hlavně přírodní a pokusné vědy, zvláště astronomie, úplně odmítá klasické jazyky či historii (stejně jí žák neporozumí) naopak vyzdvihuje užitečnost práce a tedy i výuku řemesla</a:t>
            </a:r>
          </a:p>
        </p:txBody>
      </p:sp>
    </p:spTree>
    <p:extLst>
      <p:ext uri="{BB962C8B-B14F-4D97-AF65-F5344CB8AC3E}">
        <p14:creationId xmlns:p14="http://schemas.microsoft.com/office/powerpoint/2010/main" val="2326701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Jean Jacques Rousseau (1712-1778)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Narozen v Ženevě vychován v kalvínském duchu, 1728 odchází do Savojska a konvertuje ke katolicismu nejznámější díla – rozpravy o politické filosofii: </a:t>
            </a:r>
            <a:r>
              <a:rPr lang="cs-CZ" i="1" dirty="0"/>
              <a:t>O původu nerovnosti </a:t>
            </a:r>
            <a:r>
              <a:rPr lang="cs-CZ" dirty="0"/>
              <a:t>(1755) a </a:t>
            </a:r>
            <a:r>
              <a:rPr lang="cs-CZ" i="1" dirty="0"/>
              <a:t>O společenské smlouvě </a:t>
            </a:r>
            <a:r>
              <a:rPr lang="cs-CZ" dirty="0"/>
              <a:t>– navazuje na Hobbese a </a:t>
            </a:r>
            <a:r>
              <a:rPr lang="cs-CZ" dirty="0" err="1"/>
              <a:t>Lockea</a:t>
            </a:r>
            <a:endParaRPr lang="cs-CZ" dirty="0"/>
          </a:p>
          <a:p>
            <a:r>
              <a:rPr lang="cs-CZ" dirty="0"/>
              <a:t>O výchově: román Emil: </a:t>
            </a:r>
            <a:r>
              <a:rPr lang="cs-CZ" b="1" dirty="0"/>
              <a:t>člověk v přirozeném stavu byl dobrý</a:t>
            </a:r>
            <a:r>
              <a:rPr lang="cs-CZ" dirty="0"/>
              <a:t>, vyzdvihuje srdce před  přírodovědným racionálním empirismem svých současníků i před stávajícími konfesemi </a:t>
            </a:r>
          </a:p>
          <a:p>
            <a:r>
              <a:rPr lang="cs-CZ" dirty="0"/>
              <a:t> </a:t>
            </a:r>
            <a:r>
              <a:rPr lang="cs-CZ" b="1" dirty="0"/>
              <a:t>Člověk v přirozeném stavu je sobecký </a:t>
            </a:r>
            <a:r>
              <a:rPr lang="cs-CZ" dirty="0"/>
              <a:t>a zahleděný jen na sebe a své blaho. </a:t>
            </a:r>
            <a:r>
              <a:rPr lang="cs-CZ" b="1" dirty="0"/>
              <a:t>Respekt</a:t>
            </a:r>
            <a:r>
              <a:rPr lang="cs-CZ" dirty="0"/>
              <a:t> k druhému vzniká z tohoto pojetí sebe sama jako individua vyžadujícího respekt. To ovšem znamená, že musíme též respektovat druhé individuum se stejným nárokem na respekt. Spolupůsobí zde ovšem i  jistá </a:t>
            </a:r>
            <a:r>
              <a:rPr lang="cs-CZ" b="1" dirty="0"/>
              <a:t>vstřícnost založená v přirozeném soucitu</a:t>
            </a:r>
            <a:r>
              <a:rPr lang="cs-CZ" dirty="0"/>
              <a:t>, jde o jakousi společenskou ctnost. </a:t>
            </a:r>
          </a:p>
          <a:p>
            <a:r>
              <a:rPr lang="cs-CZ" b="1" dirty="0"/>
              <a:t>Dalším krokem ke vzniku státu je vznik institutu vlastnictví</a:t>
            </a:r>
            <a:r>
              <a:rPr lang="cs-CZ" dirty="0"/>
              <a:t>. Ten vzniká nejprve v rolnictví: </a:t>
            </a:r>
            <a:r>
              <a:rPr lang="cs-CZ" b="1" dirty="0"/>
              <a:t>Kdo zasel má mít právo sklízet</a:t>
            </a:r>
            <a:r>
              <a:rPr lang="cs-CZ" dirty="0"/>
              <a:t>.</a:t>
            </a:r>
          </a:p>
          <a:p>
            <a:r>
              <a:rPr lang="cs-CZ" b="1" dirty="0"/>
              <a:t>Společenská smlouva</a:t>
            </a:r>
            <a:r>
              <a:rPr lang="cs-CZ" dirty="0"/>
              <a:t>: </a:t>
            </a:r>
            <a:r>
              <a:rPr lang="cs-CZ" b="1" dirty="0"/>
              <a:t>Člověk dobrovolně odevzdá část své svobody </a:t>
            </a:r>
            <a:r>
              <a:rPr lang="cs-CZ" dirty="0"/>
              <a:t>ve prospěch celku </a:t>
            </a:r>
            <a:r>
              <a:rPr lang="cs-CZ" b="1" dirty="0"/>
              <a:t>za příslib ochrany a bezpečí</a:t>
            </a:r>
          </a:p>
        </p:txBody>
      </p:sp>
    </p:spTree>
    <p:extLst>
      <p:ext uri="{BB962C8B-B14F-4D97-AF65-F5344CB8AC3E}">
        <p14:creationId xmlns:p14="http://schemas.microsoft.com/office/powerpoint/2010/main" val="3336560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Rousseauova filosofie práva a politiky: Rozprava o původu nerovnosti mezi lidmi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1. kniha: snaha o </a:t>
            </a:r>
            <a:r>
              <a:rPr lang="cs-CZ" b="1" dirty="0"/>
              <a:t>popis přirozeného stavu</a:t>
            </a:r>
            <a:r>
              <a:rPr lang="cs-CZ" dirty="0"/>
              <a:t>: člověk jako </a:t>
            </a:r>
            <a:r>
              <a:rPr lang="cs-CZ" b="1" dirty="0"/>
              <a:t>divoch</a:t>
            </a:r>
            <a:r>
              <a:rPr lang="cs-CZ" dirty="0"/>
              <a:t>, který ještě </a:t>
            </a:r>
            <a:r>
              <a:rPr lang="cs-CZ" b="1" dirty="0"/>
              <a:t>nepoužívá rozum k myšlení</a:t>
            </a:r>
            <a:r>
              <a:rPr lang="cs-CZ" dirty="0"/>
              <a:t>, ale pouze k </a:t>
            </a:r>
            <a:r>
              <a:rPr lang="cs-CZ" b="1" dirty="0"/>
              <a:t>zabezpečení přežití</a:t>
            </a:r>
            <a:r>
              <a:rPr lang="cs-CZ" dirty="0"/>
              <a:t>. Postupně dochází k objevu nástrojů, ohně, ale tím také k </a:t>
            </a:r>
            <a:r>
              <a:rPr lang="cs-CZ" b="1" dirty="0"/>
              <a:t>postupné degeneraci</a:t>
            </a:r>
            <a:r>
              <a:rPr lang="cs-CZ" dirty="0"/>
              <a:t>; zkoumá také </a:t>
            </a:r>
            <a:r>
              <a:rPr lang="cs-CZ" b="1" dirty="0"/>
              <a:t>původ jazyka</a:t>
            </a:r>
            <a:r>
              <a:rPr lang="cs-CZ" dirty="0"/>
              <a:t>: byl na počátku pro dorozumění mezi členy rodiny, zejm. pro </a:t>
            </a:r>
            <a:r>
              <a:rPr lang="cs-CZ" b="1" dirty="0"/>
              <a:t>vztah dítěte vůči matce</a:t>
            </a:r>
            <a:r>
              <a:rPr lang="cs-CZ" dirty="0"/>
              <a:t>; </a:t>
            </a:r>
          </a:p>
          <a:p>
            <a:r>
              <a:rPr lang="cs-CZ" dirty="0"/>
              <a:t>dále vzniká </a:t>
            </a:r>
            <a:r>
              <a:rPr lang="cs-CZ" b="1" dirty="0"/>
              <a:t>pojem povinnosti </a:t>
            </a:r>
            <a:r>
              <a:rPr lang="cs-CZ" dirty="0"/>
              <a:t>a spolu s tím i </a:t>
            </a:r>
            <a:r>
              <a:rPr lang="cs-CZ" b="1" dirty="0"/>
              <a:t>ctnost</a:t>
            </a:r>
            <a:r>
              <a:rPr lang="cs-CZ" dirty="0"/>
              <a:t> a nectnost (a tedy i </a:t>
            </a:r>
            <a:r>
              <a:rPr lang="cs-CZ" b="1" dirty="0"/>
              <a:t>zlo</a:t>
            </a:r>
            <a:r>
              <a:rPr lang="cs-CZ" dirty="0"/>
              <a:t>)</a:t>
            </a:r>
          </a:p>
          <a:p>
            <a:r>
              <a:rPr lang="cs-CZ" dirty="0"/>
              <a:t>Osvětluje také důležitost vášní. –</a:t>
            </a:r>
            <a:r>
              <a:rPr lang="cs-CZ" b="1" dirty="0"/>
              <a:t>vznik vlastnictví </a:t>
            </a:r>
            <a:r>
              <a:rPr lang="cs-CZ" dirty="0"/>
              <a:t>také ukáže na </a:t>
            </a:r>
            <a:r>
              <a:rPr lang="cs-CZ" b="1" dirty="0"/>
              <a:t>nutnost stabilizace poměrů a zamezení stálým válkám</a:t>
            </a:r>
            <a:r>
              <a:rPr lang="cs-CZ" dirty="0"/>
              <a:t> – vznik státu a práva. Dochází tak k civilizace, ale i </a:t>
            </a:r>
            <a:r>
              <a:rPr lang="cs-CZ" b="1" dirty="0"/>
              <a:t>ztrátě přirozené svobody</a:t>
            </a:r>
            <a:r>
              <a:rPr lang="cs-CZ" dirty="0"/>
              <a:t>.</a:t>
            </a:r>
          </a:p>
          <a:p>
            <a:r>
              <a:rPr lang="cs-CZ" dirty="0"/>
              <a:t>Postup je od vlastnictví (bohatý a chudý), přes zavedení úřadů (mocný a slabý) až ke ztrátě svobody (pán a otrok)  </a:t>
            </a:r>
          </a:p>
        </p:txBody>
      </p:sp>
    </p:spTree>
    <p:extLst>
      <p:ext uri="{BB962C8B-B14F-4D97-AF65-F5344CB8AC3E}">
        <p14:creationId xmlns:p14="http://schemas.microsoft.com/office/powerpoint/2010/main" val="3571884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Rousseauova filosofie práva a politiky: Rozprava o původu nerovnosti mezi lidmi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 kniha: snaha o </a:t>
            </a:r>
            <a:r>
              <a:rPr lang="cs-CZ" b="1" dirty="0"/>
              <a:t>popis přirozeného stavu</a:t>
            </a:r>
            <a:r>
              <a:rPr lang="cs-CZ" dirty="0"/>
              <a:t>: člověk jako </a:t>
            </a:r>
            <a:r>
              <a:rPr lang="cs-CZ" b="1" dirty="0"/>
              <a:t>divoch</a:t>
            </a:r>
            <a:r>
              <a:rPr lang="cs-CZ" dirty="0"/>
              <a:t>, který ještě </a:t>
            </a:r>
            <a:r>
              <a:rPr lang="cs-CZ" b="1" dirty="0"/>
              <a:t>nepoužívá rozum k myšlení</a:t>
            </a:r>
            <a:r>
              <a:rPr lang="cs-CZ" dirty="0"/>
              <a:t>, ale pouze k </a:t>
            </a:r>
            <a:r>
              <a:rPr lang="cs-CZ" b="1" dirty="0"/>
              <a:t>zabezpečení přežití</a:t>
            </a:r>
            <a:r>
              <a:rPr lang="cs-CZ" dirty="0"/>
              <a:t>. Postupně dochází k objevu nástrojů, ohně, ale tím také k </a:t>
            </a:r>
            <a:r>
              <a:rPr lang="cs-CZ" b="1" dirty="0"/>
              <a:t>postupné degeneraci</a:t>
            </a:r>
            <a:r>
              <a:rPr lang="cs-CZ" dirty="0"/>
              <a:t>; zkoumá také </a:t>
            </a:r>
            <a:r>
              <a:rPr lang="cs-CZ" b="1" dirty="0"/>
              <a:t>původ jazyka</a:t>
            </a:r>
            <a:r>
              <a:rPr lang="cs-CZ" dirty="0"/>
              <a:t>: byl na počátku pro dorozumění mezi členy rodiny, zejm. pro </a:t>
            </a:r>
            <a:r>
              <a:rPr lang="cs-CZ" b="1" dirty="0"/>
              <a:t>vztah dítěte vůči matce</a:t>
            </a:r>
            <a:r>
              <a:rPr lang="cs-CZ" dirty="0"/>
              <a:t>; dále vzniká </a:t>
            </a:r>
            <a:r>
              <a:rPr lang="cs-CZ" b="1" dirty="0"/>
              <a:t>pojem povinnosti </a:t>
            </a:r>
            <a:r>
              <a:rPr lang="cs-CZ" dirty="0"/>
              <a:t>a spolu s tím i </a:t>
            </a:r>
            <a:r>
              <a:rPr lang="cs-CZ" b="1" dirty="0"/>
              <a:t>ctnost</a:t>
            </a:r>
            <a:r>
              <a:rPr lang="cs-CZ" dirty="0"/>
              <a:t> a nectnost (a tedy i </a:t>
            </a:r>
            <a:r>
              <a:rPr lang="cs-CZ" b="1" dirty="0"/>
              <a:t>zlo</a:t>
            </a:r>
            <a:r>
              <a:rPr lang="cs-CZ" dirty="0"/>
              <a:t>)</a:t>
            </a:r>
          </a:p>
          <a:p>
            <a:r>
              <a:rPr lang="cs-CZ" dirty="0"/>
              <a:t>Osvětluje také důležitost vášní. –</a:t>
            </a:r>
            <a:r>
              <a:rPr lang="cs-CZ" b="1" dirty="0"/>
              <a:t>vznik vlastnictví </a:t>
            </a:r>
            <a:r>
              <a:rPr lang="cs-CZ" dirty="0"/>
              <a:t>také ukáže na </a:t>
            </a:r>
            <a:r>
              <a:rPr lang="cs-CZ" b="1" dirty="0"/>
              <a:t>nutnost stabilizace poměrů a zamezení stálým válkám</a:t>
            </a:r>
            <a:r>
              <a:rPr lang="cs-CZ" dirty="0"/>
              <a:t> – vznik státu a práva. Dochází tak k civilizace, ale i </a:t>
            </a:r>
            <a:r>
              <a:rPr lang="cs-CZ" b="1" dirty="0"/>
              <a:t>ztrátě přirozené svobody</a:t>
            </a:r>
            <a:r>
              <a:rPr lang="cs-CZ" dirty="0"/>
              <a:t>.</a:t>
            </a:r>
          </a:p>
          <a:p>
            <a:r>
              <a:rPr lang="cs-CZ" dirty="0"/>
              <a:t>Postup je od vlastnictví (bohatý a chudý, přes zavedení úřadů (mocný a slabý až ke ztrátě svobody (pán a otrok)  </a:t>
            </a:r>
          </a:p>
        </p:txBody>
      </p:sp>
    </p:spTree>
    <p:extLst>
      <p:ext uri="{BB962C8B-B14F-4D97-AF65-F5344CB8AC3E}">
        <p14:creationId xmlns:p14="http://schemas.microsoft.com/office/powerpoint/2010/main" val="446758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7D53DF-9085-4946-B09B-76C69CE22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mezinárodní politiky a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E052DE-75B3-456F-B4E9-0733D2CFE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Týká se  i obecné závaznosti ideji spravedlnosti, a tedy i pojetí viny v oblasti lidských práv a mezinárodní vztahů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417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EF63F-89B3-42B5-ABF2-D74434ECF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Rousseau a teorie výchovy a vzdělávání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939145-9917-4434-9AB7-FDE437374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Teorie výchovy: román Emil</a:t>
            </a:r>
          </a:p>
          <a:p>
            <a:r>
              <a:rPr lang="cs-CZ" dirty="0"/>
              <a:t>Teorie vzdělávání: </a:t>
            </a:r>
            <a:r>
              <a:rPr lang="cs-CZ" i="1" dirty="0"/>
              <a:t>Rozprava o vědách a uměních, neboli o tom, zda obnova věd  a umění přispěla k očistě mravů</a:t>
            </a:r>
          </a:p>
          <a:p>
            <a:r>
              <a:rPr lang="cs-CZ" dirty="0"/>
              <a:t>V obou případech jde o kritickou reakci na starší, zejm. středověkou praxi výchovy a vzdělávání a rozvíjení nové teorie osvícenství, která má u Rousseaua vedle obratu k vlastnímu rozumu a racionalitě  důraz na návrat k „přirozenému“ stavu člověka. Jde tedy také o určitou kritiku civilizace</a:t>
            </a:r>
          </a:p>
        </p:txBody>
      </p:sp>
    </p:spTree>
    <p:extLst>
      <p:ext uri="{BB962C8B-B14F-4D97-AF65-F5344CB8AC3E}">
        <p14:creationId xmlns:p14="http://schemas.microsoft.com/office/powerpoint/2010/main" val="867098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F82C76-B3AF-4BA2-B125-CC32A4669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Rousseauova pedagogika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F9097F-DE7B-45F2-A70F-5243C0A31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Vychází z přirozené rovnosti mezi lidmi: vzdělání má být dostupné všem bez ohledu na jejich společenský status, bohatství, ba dokonce i pohlaví</a:t>
            </a:r>
          </a:p>
          <a:p>
            <a:r>
              <a:rPr lang="cs-CZ" dirty="0"/>
              <a:t>Se vzděláváním je nutno začít od útlého mládí:</a:t>
            </a:r>
          </a:p>
          <a:p>
            <a:r>
              <a:rPr lang="cs-CZ" dirty="0"/>
              <a:t>„Většina národů, právě jako lidé jsou učenliví jedině v mládí, stanou se nepolepšitelnými, když zestárnou. Jakmile zvyky jsou ustáleny a předsudky zakořeněny, je nebezpečným a marným podnikem, chtít je napraviti.“</a:t>
            </a:r>
          </a:p>
          <a:p>
            <a:r>
              <a:rPr lang="cs-CZ" dirty="0"/>
              <a:t>„Všechno jest dobré, jak vychází z rukou původce všech věcí, vše zvrhá se v rukou člověka.“ – to neznamená, že přirozenost člověka nemá být kultivována, tedy vyloučení výchovy a vzdělávání, ale je třeba zachovat maximum toho, co je v člověku dobrého</a:t>
            </a:r>
          </a:p>
          <a:p>
            <a:r>
              <a:rPr lang="cs-CZ" dirty="0"/>
              <a:t>Základní učitelé: příroda, lidé a věci – ideálně by měli být v souladu</a:t>
            </a:r>
          </a:p>
          <a:p>
            <a:r>
              <a:rPr lang="cs-CZ" dirty="0"/>
              <a:t>Cíl: vychovat svobodného a přirozeného člověka – co to znamená?</a:t>
            </a:r>
          </a:p>
        </p:txBody>
      </p:sp>
    </p:spTree>
    <p:extLst>
      <p:ext uri="{BB962C8B-B14F-4D97-AF65-F5344CB8AC3E}">
        <p14:creationId xmlns:p14="http://schemas.microsoft.com/office/powerpoint/2010/main" val="3355787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2FE1F-141A-48E4-8E99-2B68831B9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žen dle Rousseaua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EEF657-D88B-44E1-83C6-25122541B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Źeny</a:t>
            </a:r>
            <a:r>
              <a:rPr lang="cs-CZ" dirty="0"/>
              <a:t> se mají též vzdělávat, ale:</a:t>
            </a:r>
          </a:p>
          <a:p>
            <a:r>
              <a:rPr lang="cs-CZ" dirty="0"/>
              <a:t>1. </a:t>
            </a:r>
            <a:r>
              <a:rPr lang="pt-BR" dirty="0"/>
              <a:t>„Žena se má muži líbiti a býti mu podřízena.“</a:t>
            </a:r>
            <a:endParaRPr lang="cs-CZ" dirty="0"/>
          </a:p>
          <a:p>
            <a:r>
              <a:rPr lang="cs-CZ" dirty="0"/>
              <a:t>2. „Tedy veškeré vychování žen má míti na zřeteli muže.“</a:t>
            </a:r>
          </a:p>
          <a:p>
            <a:r>
              <a:rPr lang="cs-CZ" dirty="0"/>
              <a:t>3. „Věřte mi, soudná matko, nečiňte ze svoji dcery počestného muže, jako byste chtěla opraviti přírodu, učiňte z ní počestnou ženu, a buďte si jista, že to bude lepší pro Vás i pro ni.“</a:t>
            </a:r>
          </a:p>
          <a:p>
            <a:r>
              <a:rPr lang="cs-CZ" dirty="0"/>
              <a:t>„Žena, která jest zároveň ctnostná, milá i moudrá, která si u svých ctitelů dovede vynutiti úctu, která je zdrženlivá a skromná, ta, která si zkrátka udržuje lásku úctou, posílá muže jediným pokynem na konec světa, do boje, k slávě, k smrti, kamkoli chce. Tato moc je krásná, a zdá se mi, že stojí za práci, kterou stojí její dosažení.“</a:t>
            </a:r>
          </a:p>
          <a:p>
            <a:r>
              <a:rPr lang="cs-CZ" dirty="0"/>
              <a:t>Podle R. je žena výhradně praktik, nikoliv teoretik, má se učit e z knih, ale v rozhovorech, cílem není veřejný život, ale život v domácnosti po boku mužů jako jejich družka (ne služka)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0886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Nietzsche: Výchova, estetika a 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Nietsche sepsal po převzetí katedry klasické filologie v Bazileji (1869) úvahu o tom, co přináší právě klasická filologie a v čem jsou její slabiny – esej </a:t>
            </a:r>
            <a:r>
              <a:rPr lang="cs-CZ" i="1" dirty="0"/>
              <a:t>My filologové </a:t>
            </a:r>
            <a:r>
              <a:rPr lang="cs-CZ" dirty="0"/>
              <a:t>v </a:t>
            </a:r>
            <a:r>
              <a:rPr lang="cs-CZ" i="1" dirty="0"/>
              <a:t>Nečasových úvahách </a:t>
            </a:r>
            <a:r>
              <a:rPr lang="cs-CZ" dirty="0"/>
              <a:t>(1875):</a:t>
            </a:r>
          </a:p>
          <a:p>
            <a:r>
              <a:rPr lang="cs-CZ" dirty="0"/>
              <a:t>„</a:t>
            </a:r>
            <a:r>
              <a:rPr lang="cs-CZ" b="1" dirty="0"/>
              <a:t>Klasická filologie  vděčila </a:t>
            </a:r>
            <a:r>
              <a:rPr lang="cs-CZ" dirty="0"/>
              <a:t>podle Nietzscheho </a:t>
            </a:r>
            <a:r>
              <a:rPr lang="cs-CZ" b="1" dirty="0"/>
              <a:t>za své výsadní postavení </a:t>
            </a:r>
            <a:r>
              <a:rPr lang="cs-CZ" dirty="0"/>
              <a:t>v německém školství </a:t>
            </a:r>
            <a:r>
              <a:rPr lang="cs-CZ" b="1" dirty="0"/>
              <a:t>všeobecné víře, že nejlepší metodou výchovy je co možná objektivní poznání historie</a:t>
            </a:r>
            <a:r>
              <a:rPr lang="cs-CZ" dirty="0"/>
              <a:t>. Vychovatelem je potom učenec, pro něhož je starověk objektem čisté vědy, který podrobuje jednotlivé součásti tohoto objektu zevrubnému zkoumání, zakutává se přitom do dílčích problémů a utápí se v nepřehledném množství dílčích fakt (a hypotéz), aniž je s to zahlédnout širší souvislosti, zamyslet se nad smyslem toho, co zkoumá.</a:t>
            </a:r>
            <a:r>
              <a:rPr lang="cs-CZ" b="1" dirty="0"/>
              <a:t> Výchova</a:t>
            </a:r>
            <a:r>
              <a:rPr lang="en-GB" b="1" dirty="0"/>
              <a:t>[...]</a:t>
            </a:r>
            <a:r>
              <a:rPr lang="cs-CZ" b="1" dirty="0"/>
              <a:t>musí však člověku pomáhat najít sebe sama, vést ho k pochopení toho, co je v dějinách a kultuře velkého, a tím také k rozumění lidskému životu a světu jako celku</a:t>
            </a:r>
            <a:r>
              <a:rPr lang="cs-CZ" dirty="0"/>
              <a:t>.“ (Kouba 2006, 17n).</a:t>
            </a:r>
          </a:p>
          <a:p>
            <a:r>
              <a:rPr lang="cs-CZ" dirty="0"/>
              <a:t>Nietzsche na tuto úvahu navazuje zcela odlišným pojetím zkoumání antiky, totiž takovým, které se snaží zachytit její odlišnosti od naší současnosti, tedy v tom, co nám připadá temné, dráždivé, nepřijatelné a co proto může především přispět k našemu současnému umění a jeho reflexi (protože přináší obecně nesdílené, a tedy nové pohledy</a:t>
            </a:r>
            <a:r>
              <a:rPr lang="cs-CZ" i="1" dirty="0"/>
              <a:t>): Zrození tragédie z ducha hudby </a:t>
            </a:r>
            <a:r>
              <a:rPr lang="cs-CZ" dirty="0"/>
              <a:t>(1872) – v této době se hodně nechává inspirovat Schopenhauerem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326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Dějiny evropského myšlení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5. Etika a politika: Co je spravedlnost? jaká je lidská přirozenost ve vztahu k lidskému společenství? Co je přirozené právo? Současná teorie spravedlnosti – problém legality a legitimity, interpretační komunity pro porozumění tomu, co je správné a spravedlivé, různé druhy spravedlnosti. "věčný mír"- Kant. Otázka viny a zla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89DD8-1B70-46BB-AB91-B325B12BB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etiky a politiky – hlavní témata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086AE1-51E9-460B-9D9D-CEFACFF8D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Spravedlnost a právo, problém legality a legitimity, včetně interpretace a chápání práva ve vztahu k etice</a:t>
            </a:r>
          </a:p>
          <a:p>
            <a:pPr marL="514350" indent="-514350">
              <a:buAutoNum type="arabicPeriod"/>
            </a:pPr>
            <a:r>
              <a:rPr lang="cs-CZ" dirty="0"/>
              <a:t>Člověk a lidské společenství potažmo stát: přirozenost člověka vznik státu</a:t>
            </a:r>
          </a:p>
          <a:p>
            <a:pPr marL="514350" indent="-514350">
              <a:buAutoNum type="arabicPeriod"/>
            </a:pPr>
            <a:r>
              <a:rPr lang="cs-CZ" dirty="0"/>
              <a:t>Etický rozměr politiky – osobnost politika a jeho vztah k mravnosti</a:t>
            </a:r>
          </a:p>
          <a:p>
            <a:pPr marL="514350" indent="-514350">
              <a:buAutoNum type="arabicPeriod"/>
            </a:pPr>
            <a:r>
              <a:rPr lang="cs-CZ" dirty="0"/>
              <a:t>Role intelektuálů – myslitel a veřejnost</a:t>
            </a:r>
          </a:p>
          <a:p>
            <a:pPr marL="514350" indent="-514350">
              <a:buAutoNum type="arabicPeriod"/>
            </a:pPr>
            <a:r>
              <a:rPr lang="cs-CZ" dirty="0"/>
              <a:t>Otázka viny ve veřejném prostoru</a:t>
            </a:r>
          </a:p>
          <a:p>
            <a:pPr marL="514350" indent="-514350">
              <a:buAutoNum type="arabicPeriod"/>
            </a:pPr>
            <a:r>
              <a:rPr lang="cs-CZ" dirty="0"/>
              <a:t>Obecné dobro a zlo (např. tzv. banální zlo)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054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Přehled o starověké a středověké filosofii státu, politiky a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u="sng" dirty="0"/>
              <a:t>Platón</a:t>
            </a:r>
            <a:r>
              <a:rPr lang="cs-CZ" dirty="0"/>
              <a:t>: </a:t>
            </a:r>
            <a:r>
              <a:rPr lang="cs-CZ" b="1" dirty="0"/>
              <a:t>koncepce ideálního státu</a:t>
            </a:r>
            <a:r>
              <a:rPr lang="cs-CZ" dirty="0"/>
              <a:t>, v jeho čele filosofové, důraz na vzdělání a vztah etiky, politiky a poznání, zejm. </a:t>
            </a:r>
            <a:r>
              <a:rPr lang="cs-CZ" b="1" dirty="0"/>
              <a:t>poznání idey spravedlnosti</a:t>
            </a:r>
            <a:r>
              <a:rPr lang="cs-CZ" dirty="0"/>
              <a:t>, která je člověku dána</a:t>
            </a:r>
          </a:p>
          <a:p>
            <a:r>
              <a:rPr lang="cs-CZ" b="1" u="sng" dirty="0" err="1"/>
              <a:t>Aristotelés</a:t>
            </a:r>
            <a:r>
              <a:rPr lang="cs-CZ" dirty="0"/>
              <a:t>: člověk ze své přirozenosti tvorem společenským, sdružuje se do rodiny (domácnosti, vsi a obce, tj. státu. Rozlišuje různé ústavy, jejichž kvalita je dána snahou o </a:t>
            </a:r>
            <a:r>
              <a:rPr lang="cs-CZ" b="1" dirty="0"/>
              <a:t>dosažení obecného dobra, které je nejvyšší hodnotou</a:t>
            </a:r>
            <a:r>
              <a:rPr lang="cs-CZ" dirty="0"/>
              <a:t>: Vztah politiky  a etiky, nicméně </a:t>
            </a:r>
            <a:r>
              <a:rPr lang="cs-CZ" b="1" dirty="0"/>
              <a:t>spravedlnost, právo je věcí dohody</a:t>
            </a:r>
            <a:r>
              <a:rPr lang="cs-CZ" dirty="0"/>
              <a:t>. Vždy však musí jít o blaho celé obce</a:t>
            </a:r>
          </a:p>
          <a:p>
            <a:r>
              <a:rPr lang="cs-CZ" b="1" u="sng" dirty="0" err="1"/>
              <a:t>Epikúros</a:t>
            </a:r>
            <a:r>
              <a:rPr lang="cs-CZ" dirty="0"/>
              <a:t>: : „</a:t>
            </a:r>
            <a:r>
              <a:rPr lang="cs-CZ" b="1" dirty="0"/>
              <a:t>Přirozené právo je dohoda </a:t>
            </a:r>
            <a:r>
              <a:rPr lang="cs-CZ" dirty="0"/>
              <a:t>o vzájemném prospěchu, směřující k tomu, aby si lidé navzájem neškodili, ani škody netrpěli.“ to je také stav spravedlnosti, základem této smlouvy je zájem o sebe sama a sebeobrana; nespravedlivý člověk žije v duševním neklidu, neboť se bojí přistižení</a:t>
            </a:r>
          </a:p>
          <a:p>
            <a:r>
              <a:rPr lang="cs-CZ" b="1" u="sng" dirty="0"/>
              <a:t>Augustin</a:t>
            </a:r>
            <a:r>
              <a:rPr lang="cs-CZ" dirty="0"/>
              <a:t>: hovoří o dvou obcích: nedokonalé lidské a dokonalé obci Boží, k níž jako ideálu máme směřovat. </a:t>
            </a:r>
            <a:r>
              <a:rPr lang="cs-CZ" b="1" dirty="0"/>
              <a:t>Představu o spravedlnost a dobru máme  ve svém nitru, kam ji vkládá Bůh</a:t>
            </a:r>
          </a:p>
          <a:p>
            <a:r>
              <a:rPr lang="cs-CZ" b="1" u="sng" dirty="0"/>
              <a:t>Tomáš Akvinský</a:t>
            </a:r>
            <a:r>
              <a:rPr lang="cs-CZ" dirty="0"/>
              <a:t>: máme </a:t>
            </a:r>
            <a:r>
              <a:rPr lang="cs-CZ" b="1" dirty="0"/>
              <a:t>přirozené právo dané lidskou podstatou, totiž rozumností</a:t>
            </a:r>
            <a:r>
              <a:rPr lang="cs-CZ" dirty="0"/>
              <a:t>. Stejně tak je </a:t>
            </a:r>
            <a:r>
              <a:rPr lang="cs-CZ" b="1" dirty="0"/>
              <a:t>na člověku nezávislá idea spravedlnosti</a:t>
            </a:r>
          </a:p>
        </p:txBody>
      </p:sp>
    </p:spTree>
    <p:extLst>
      <p:ext uri="{BB962C8B-B14F-4D97-AF65-F5344CB8AC3E}">
        <p14:creationId xmlns:p14="http://schemas.microsoft.com/office/powerpoint/2010/main" val="22548770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6329</TotalTime>
  <Words>2992</Words>
  <Application>Microsoft Office PowerPoint</Application>
  <PresentationFormat>Širokoúhlá obrazovka</PresentationFormat>
  <Paragraphs>118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Několik doplňujících poznámek k minulému tématu výchovy</vt:lpstr>
      <vt:lpstr>Rousseauova pedagogika </vt:lpstr>
      <vt:lpstr>Rousseau a teorie výchovy a vzdělávání</vt:lpstr>
      <vt:lpstr>Rousseauova pedagogika</vt:lpstr>
      <vt:lpstr>Vzdělávání žen dle Rousseaua</vt:lpstr>
      <vt:lpstr>Nietzsche: Výchova, estetika a historie</vt:lpstr>
      <vt:lpstr>Dějiny evropského myšlení</vt:lpstr>
      <vt:lpstr>Vztah etiky a politiky – hlavní témata</vt:lpstr>
      <vt:lpstr>Přehled o starověké a středověké filosofii státu, politiky a práva</vt:lpstr>
      <vt:lpstr>Komentář k vybrané otázce z  Teologické sumy vztahující se k tématům spravedlnosti a práva</vt:lpstr>
      <vt:lpstr>Spravedlnost – druhy spravedlnosti</vt:lpstr>
      <vt:lpstr>Spravedlnost – vymezení a původ</vt:lpstr>
      <vt:lpstr>Legalita a legitimita</vt:lpstr>
      <vt:lpstr>Spravedlnost a právo</vt:lpstr>
      <vt:lpstr>Základní otázky novověké filosofie státu a práva</vt:lpstr>
      <vt:lpstr>Člověk a společenství – proč vzniká stát a zákony?</vt:lpstr>
      <vt:lpstr>Novověk</vt:lpstr>
      <vt:lpstr>Thomas Hobbes: O občanu, kap. 1, 2, a 5</vt:lpstr>
      <vt:lpstr>Locke: druhé pojednání o vládě, kap. I-IX</vt:lpstr>
      <vt:lpstr>Jean Jacques Rousseau (1712-1778)</vt:lpstr>
      <vt:lpstr>Rousseauova filosofie práva a politiky: Rozprava o původu nerovnosti mezi lidmi</vt:lpstr>
      <vt:lpstr>Rousseauova filosofie práva a politiky: Rozprava o původu nerovnosti mezi lidmi</vt:lpstr>
      <vt:lpstr>Problém mezinárodní politiky a práva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Zelená</dc:creator>
  <cp:lastModifiedBy>Alena Zelená</cp:lastModifiedBy>
  <cp:revision>40</cp:revision>
  <dcterms:created xsi:type="dcterms:W3CDTF">2019-07-20T14:25:46Z</dcterms:created>
  <dcterms:modified xsi:type="dcterms:W3CDTF">2020-10-29T17:18:30Z</dcterms:modified>
</cp:coreProperties>
</file>