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4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42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91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11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85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87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4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97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59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8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2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56A2-0337-465C-AB3E-83B4B84584E0}" type="datetimeFigureOut">
              <a:rPr lang="cs-CZ" smtClean="0"/>
              <a:t>28.10.2015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37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2808311"/>
          </a:xfrm>
        </p:spPr>
        <p:txBody>
          <a:bodyPr>
            <a:normAutofit/>
          </a:bodyPr>
          <a:lstStyle/>
          <a:p>
            <a:r>
              <a:rPr lang="cs-CZ" sz="3600" b="1" smtClean="0"/>
              <a:t>7/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6000" b="1" dirty="0" smtClean="0"/>
              <a:t>Etiketa v diplomacii I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4077072"/>
          </a:xfrm>
        </p:spPr>
        <p:txBody>
          <a:bodyPr>
            <a:normAutofit/>
          </a:bodyPr>
          <a:lstStyle/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40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 smtClean="0"/>
              <a:t>   </a:t>
            </a:r>
            <a:r>
              <a:rPr lang="cs-CZ" sz="3600" b="1" dirty="0" smtClean="0"/>
              <a:t>Etiketa v diplomacii – prokazování úcty, …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7200" dirty="0"/>
              <a:t>	Guth-Jarkovský:</a:t>
            </a:r>
          </a:p>
          <a:p>
            <a:pPr marL="0" indent="0" algn="just">
              <a:buNone/>
            </a:pPr>
            <a:r>
              <a:rPr lang="cs-CZ" sz="7200" dirty="0"/>
              <a:t>	</a:t>
            </a:r>
            <a:r>
              <a:rPr lang="cs-CZ" sz="7200" dirty="0" smtClean="0"/>
              <a:t>„</a:t>
            </a:r>
            <a:r>
              <a:rPr lang="cs-CZ" sz="7200" dirty="0"/>
              <a:t>Zdvořilost a dobrý mrav žádá, abychom se k neznámým </a:t>
            </a:r>
            <a:r>
              <a:rPr lang="cs-CZ" sz="7200" dirty="0" smtClean="0"/>
              <a:t>chovali </a:t>
            </a:r>
            <a:r>
              <a:rPr lang="cs-CZ" sz="7200" dirty="0"/>
              <a:t>vždy tak, aby naše </a:t>
            </a:r>
            <a:r>
              <a:rPr lang="cs-CZ" sz="7200" dirty="0" smtClean="0"/>
              <a:t>	přítomnost </a:t>
            </a:r>
            <a:r>
              <a:rPr lang="cs-CZ" sz="7200" dirty="0"/>
              <a:t>jim byla ne-li </a:t>
            </a:r>
            <a:r>
              <a:rPr lang="cs-CZ" sz="7200" dirty="0" smtClean="0"/>
              <a:t>příjemnou</a:t>
            </a:r>
            <a:r>
              <a:rPr lang="cs-CZ" sz="7200" dirty="0"/>
              <a:t>, též aspoň co nejméně na obtíž</a:t>
            </a:r>
            <a:r>
              <a:rPr lang="cs-CZ" sz="7200" dirty="0" smtClean="0"/>
              <a:t>.“</a:t>
            </a:r>
          </a:p>
          <a:p>
            <a:pPr algn="just">
              <a:buFontTx/>
              <a:buChar char="-"/>
            </a:pPr>
            <a:endParaRPr lang="cs-CZ" sz="7200" u="sng" dirty="0" smtClean="0"/>
          </a:p>
          <a:p>
            <a:pPr algn="just">
              <a:buFontTx/>
              <a:buChar char="-"/>
            </a:pPr>
            <a:r>
              <a:rPr lang="cs-CZ" sz="7200" u="sng" dirty="0" smtClean="0"/>
              <a:t>etiketa</a:t>
            </a:r>
            <a:r>
              <a:rPr lang="cs-CZ" sz="7200" dirty="0" smtClean="0"/>
              <a:t> </a:t>
            </a:r>
            <a:r>
              <a:rPr lang="cs-CZ" sz="7200" dirty="0"/>
              <a:t>= </a:t>
            </a:r>
            <a:r>
              <a:rPr lang="cs-CZ" sz="7200" b="1" dirty="0"/>
              <a:t>společenské zvyklosti a pravidla chování</a:t>
            </a:r>
          </a:p>
          <a:p>
            <a:pPr algn="just">
              <a:buFontTx/>
              <a:buChar char="-"/>
            </a:pPr>
            <a:r>
              <a:rPr lang="cs-CZ" sz="7200" dirty="0"/>
              <a:t>v diplomacii všudypřítomná</a:t>
            </a:r>
          </a:p>
          <a:p>
            <a:pPr marL="0" indent="0" algn="just">
              <a:buNone/>
            </a:pPr>
            <a:endParaRPr lang="cs-CZ" sz="7600" b="1" dirty="0" smtClean="0"/>
          </a:p>
          <a:p>
            <a:pPr marL="0" indent="0" algn="just">
              <a:buNone/>
            </a:pPr>
            <a:r>
              <a:rPr lang="cs-CZ" sz="7600" b="1" dirty="0" smtClean="0"/>
              <a:t>Prokazování úcty a dávání přednosti </a:t>
            </a:r>
            <a:r>
              <a:rPr lang="cs-CZ" sz="7600" dirty="0" smtClean="0"/>
              <a:t>se uplatňuje v mnoha situacích společenského chování.</a:t>
            </a:r>
            <a:endParaRPr lang="cs-CZ" sz="7600" b="1" dirty="0"/>
          </a:p>
          <a:p>
            <a:pPr marL="0" indent="0" algn="just">
              <a:buNone/>
            </a:pPr>
            <a:r>
              <a:rPr lang="cs-CZ" sz="7600" dirty="0" smtClean="0"/>
              <a:t>Vychází  ze tří obecných společenských vztahů, a to:</a:t>
            </a:r>
            <a:endParaRPr lang="cs-CZ" sz="7600" dirty="0"/>
          </a:p>
          <a:p>
            <a:pPr marL="0" indent="0" algn="just">
              <a:buNone/>
            </a:pPr>
            <a:r>
              <a:rPr lang="cs-CZ" sz="7600" b="1" dirty="0" smtClean="0"/>
              <a:t>	</a:t>
            </a:r>
            <a:r>
              <a:rPr lang="cs-CZ" sz="7600" dirty="0" smtClean="0"/>
              <a:t>muž - žena</a:t>
            </a:r>
          </a:p>
          <a:p>
            <a:pPr marL="0" indent="0" algn="just">
              <a:buNone/>
            </a:pPr>
            <a:r>
              <a:rPr lang="cs-CZ" sz="7600" b="1" dirty="0"/>
              <a:t>	</a:t>
            </a:r>
            <a:r>
              <a:rPr lang="cs-CZ" sz="7600" dirty="0" smtClean="0"/>
              <a:t>mladší - starší</a:t>
            </a:r>
          </a:p>
          <a:p>
            <a:pPr marL="0" indent="0" algn="just">
              <a:buNone/>
            </a:pPr>
            <a:r>
              <a:rPr lang="cs-CZ" sz="7600" dirty="0"/>
              <a:t>	</a:t>
            </a:r>
            <a:r>
              <a:rPr lang="cs-CZ" sz="7600" dirty="0" smtClean="0"/>
              <a:t>níže postavený/podřízený - výše </a:t>
            </a:r>
            <a:r>
              <a:rPr lang="cs-CZ" sz="7600" dirty="0"/>
              <a:t>postavený/nadřízený</a:t>
            </a:r>
            <a:endParaRPr lang="cs-CZ" sz="7600" dirty="0" smtClean="0"/>
          </a:p>
          <a:p>
            <a:pPr marL="0" indent="0" algn="just">
              <a:buNone/>
            </a:pPr>
            <a:r>
              <a:rPr lang="cs-CZ" sz="7600" b="1" i="1" dirty="0" smtClean="0"/>
              <a:t>pozdravy</a:t>
            </a:r>
            <a:endParaRPr lang="cs-CZ" sz="7600" i="1" dirty="0"/>
          </a:p>
          <a:p>
            <a:pPr algn="just">
              <a:buFontTx/>
              <a:buChar char="-"/>
            </a:pPr>
            <a:r>
              <a:rPr lang="cs-CZ" sz="7600" dirty="0"/>
              <a:t>v principu zdraví muž ženu, mladší staršího, podřízený </a:t>
            </a:r>
            <a:r>
              <a:rPr lang="cs-CZ" sz="7600" dirty="0" smtClean="0"/>
              <a:t>nadřízeného </a:t>
            </a:r>
            <a:endParaRPr lang="cs-CZ" sz="7600" dirty="0"/>
          </a:p>
          <a:p>
            <a:pPr algn="just">
              <a:buFontTx/>
              <a:buChar char="-"/>
            </a:pPr>
            <a:r>
              <a:rPr lang="cs-CZ" sz="7600" dirty="0"/>
              <a:t>n</a:t>
            </a:r>
            <a:r>
              <a:rPr lang="cs-CZ" sz="7600" dirty="0" smtClean="0"/>
              <a:t>ěkdy nejasné, a proto neublíží, </a:t>
            </a:r>
            <a:r>
              <a:rPr lang="cs-CZ" sz="7600" dirty="0"/>
              <a:t>zdravíme-li jako první</a:t>
            </a:r>
          </a:p>
          <a:p>
            <a:pPr algn="just">
              <a:buFontTx/>
              <a:buChar char="-"/>
            </a:pPr>
            <a:r>
              <a:rPr lang="cs-CZ" sz="7600" dirty="0" smtClean="0"/>
              <a:t>pozdrav je zdvořilost, odpovědět na pozdrav je povinnost</a:t>
            </a:r>
          </a:p>
          <a:p>
            <a:pPr algn="just">
              <a:buFontTx/>
              <a:buChar char="-"/>
            </a:pPr>
            <a:r>
              <a:rPr lang="cs-CZ" sz="7600" dirty="0"/>
              <a:t>p</a:t>
            </a:r>
            <a:r>
              <a:rPr lang="cs-CZ" sz="7600" dirty="0" smtClean="0"/>
              <a:t>ři pozdravu se na zdraveného přímo díváme, ne černé brýle</a:t>
            </a:r>
          </a:p>
          <a:p>
            <a:pPr algn="just">
              <a:buFontTx/>
              <a:buChar char="-"/>
            </a:pPr>
            <a:r>
              <a:rPr lang="cs-CZ" sz="7600" dirty="0"/>
              <a:t>decentnost (hlasitost)</a:t>
            </a:r>
          </a:p>
          <a:p>
            <a:pPr algn="just">
              <a:buFontTx/>
              <a:buChar char="-"/>
            </a:pPr>
            <a:r>
              <a:rPr lang="cs-CZ" sz="7600" dirty="0" smtClean="0"/>
              <a:t>zdraví se verbálně (slovy) nebo neverbálně (gestem, úklonou)</a:t>
            </a:r>
          </a:p>
          <a:p>
            <a:pPr algn="just">
              <a:buFontTx/>
              <a:buChar char="-"/>
            </a:pPr>
            <a:r>
              <a:rPr lang="cs-CZ" sz="7600" dirty="0" smtClean="0"/>
              <a:t>specifická zdravení: smeknutí klobouku; „políbení“ na tvář – národní odlišnosti; „políbení“ ruky (Polsko); poplácání po zádech; …</a:t>
            </a:r>
          </a:p>
          <a:p>
            <a:pPr marL="0" indent="0" algn="just">
              <a:buNone/>
            </a:pPr>
            <a:endParaRPr lang="cs-CZ" sz="6200" dirty="0" smtClean="0"/>
          </a:p>
          <a:p>
            <a:pPr algn="just">
              <a:buFontTx/>
              <a:buChar char="-"/>
            </a:pPr>
            <a:endParaRPr lang="cs-CZ" sz="6200" b="1" dirty="0"/>
          </a:p>
          <a:p>
            <a:pPr algn="just">
              <a:buFontTx/>
              <a:buChar char="-"/>
            </a:pPr>
            <a:endParaRPr lang="cs-CZ" sz="6200" b="1" dirty="0" smtClean="0"/>
          </a:p>
          <a:p>
            <a:pPr algn="just">
              <a:buFontTx/>
              <a:buChar char="-"/>
            </a:pPr>
            <a:endParaRPr lang="cs-CZ" sz="4000" b="1" dirty="0" smtClean="0"/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2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12348864" y="-1251521"/>
            <a:ext cx="4402832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087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7200" b="1" i="1" dirty="0"/>
              <a:t>představování</a:t>
            </a:r>
            <a:endParaRPr lang="cs-CZ" sz="7200" i="1" dirty="0"/>
          </a:p>
          <a:p>
            <a:pPr algn="just">
              <a:buFontTx/>
              <a:buChar char="-"/>
            </a:pPr>
            <a:r>
              <a:rPr lang="cs-CZ" sz="7200" dirty="0" smtClean="0"/>
              <a:t>v </a:t>
            </a:r>
            <a:r>
              <a:rPr lang="cs-CZ" sz="7200" dirty="0"/>
              <a:t>principu podle stejného scénáře jako </a:t>
            </a:r>
            <a:r>
              <a:rPr lang="cs-CZ" sz="7200" dirty="0" smtClean="0"/>
              <a:t>pozdravy</a:t>
            </a:r>
          </a:p>
          <a:p>
            <a:pPr algn="just">
              <a:buFontTx/>
              <a:buChar char="-"/>
            </a:pPr>
            <a:r>
              <a:rPr lang="cs-CZ" sz="7200" dirty="0" smtClean="0"/>
              <a:t>ženy </a:t>
            </a:r>
            <a:r>
              <a:rPr lang="cs-CZ" sz="7200" dirty="0"/>
              <a:t>ve společnosti se představují pouze </a:t>
            </a:r>
            <a:r>
              <a:rPr lang="cs-CZ" sz="7200" dirty="0" smtClean="0"/>
              <a:t>ženám</a:t>
            </a:r>
          </a:p>
          <a:p>
            <a:pPr algn="just">
              <a:buFontTx/>
              <a:buChar char="-"/>
            </a:pPr>
            <a:r>
              <a:rPr lang="cs-CZ" sz="7200" dirty="0" smtClean="0"/>
              <a:t>u </a:t>
            </a:r>
            <a:r>
              <a:rPr lang="cs-CZ" sz="7200" dirty="0"/>
              <a:t>stolu sousedům – nejdříve </a:t>
            </a:r>
            <a:r>
              <a:rPr lang="cs-CZ" sz="7200" dirty="0" smtClean="0"/>
              <a:t>vpravo</a:t>
            </a:r>
          </a:p>
          <a:p>
            <a:pPr algn="just">
              <a:buFontTx/>
              <a:buChar char="-"/>
            </a:pPr>
            <a:r>
              <a:rPr lang="cs-CZ" sz="7200" dirty="0" smtClean="0"/>
              <a:t>neuvádět </a:t>
            </a:r>
            <a:r>
              <a:rPr lang="cs-CZ" sz="7200" dirty="0"/>
              <a:t>akademický titul</a:t>
            </a:r>
          </a:p>
          <a:p>
            <a:pPr algn="just">
              <a:buFontTx/>
              <a:buChar char="-"/>
            </a:pPr>
            <a:r>
              <a:rPr lang="cs-CZ" sz="7200" dirty="0"/>
              <a:t>důležitost používání křestního jména</a:t>
            </a:r>
          </a:p>
          <a:p>
            <a:pPr algn="just">
              <a:buFontTx/>
              <a:buChar char="-"/>
            </a:pPr>
            <a:r>
              <a:rPr lang="cs-CZ" sz="7200" dirty="0"/>
              <a:t>můžeme být také představování zprostředkovatelem</a:t>
            </a:r>
          </a:p>
          <a:p>
            <a:pPr algn="just">
              <a:buFontTx/>
              <a:buChar char="-"/>
            </a:pPr>
            <a:r>
              <a:rPr lang="cs-CZ" sz="7200" dirty="0"/>
              <a:t>nebo sami plníme funkci zprostředkovatele</a:t>
            </a:r>
          </a:p>
          <a:p>
            <a:pPr algn="just">
              <a:buFontTx/>
              <a:buChar char="-"/>
            </a:pPr>
            <a:r>
              <a:rPr lang="cs-CZ" sz="7200" dirty="0"/>
              <a:t>představovací fráze</a:t>
            </a:r>
          </a:p>
          <a:p>
            <a:pPr algn="just">
              <a:buFontTx/>
              <a:buChar char="-"/>
            </a:pPr>
            <a:r>
              <a:rPr lang="cs-CZ" sz="7200" dirty="0"/>
              <a:t>po představení vhodné podat si ruce</a:t>
            </a:r>
          </a:p>
          <a:p>
            <a:pPr algn="just">
              <a:buFontTx/>
              <a:buChar char="-"/>
            </a:pPr>
            <a:r>
              <a:rPr lang="cs-CZ" sz="7200" dirty="0"/>
              <a:t>užitečnost  vizitky</a:t>
            </a:r>
          </a:p>
          <a:p>
            <a:pPr algn="just">
              <a:buFontTx/>
              <a:buChar char="-"/>
            </a:pPr>
            <a:r>
              <a:rPr lang="cs-CZ" sz="7200" dirty="0"/>
              <a:t>hromadná představování</a:t>
            </a:r>
          </a:p>
          <a:p>
            <a:pPr marL="0" indent="0" algn="just">
              <a:buNone/>
            </a:pPr>
            <a:endParaRPr lang="cs-CZ" sz="7200" dirty="0" smtClean="0"/>
          </a:p>
          <a:p>
            <a:pPr marL="0" indent="0" algn="just">
              <a:buNone/>
            </a:pPr>
            <a:r>
              <a:rPr lang="cs-CZ" sz="7200" dirty="0" smtClean="0"/>
              <a:t> </a:t>
            </a:r>
            <a:r>
              <a:rPr lang="cs-CZ" sz="7200" b="1" i="1" dirty="0"/>
              <a:t>podávání ruky</a:t>
            </a:r>
          </a:p>
          <a:p>
            <a:pPr algn="just">
              <a:buFontTx/>
              <a:buChar char="-"/>
            </a:pPr>
            <a:r>
              <a:rPr lang="cs-CZ" sz="7200" dirty="0"/>
              <a:t>v principu opačně než </a:t>
            </a:r>
            <a:r>
              <a:rPr lang="cs-CZ" sz="7200" dirty="0" smtClean="0"/>
              <a:t>pozdrav a představování</a:t>
            </a:r>
            <a:endParaRPr lang="cs-CZ" sz="7200" dirty="0"/>
          </a:p>
          <a:p>
            <a:pPr algn="just">
              <a:buFontTx/>
              <a:buChar char="-"/>
            </a:pPr>
            <a:r>
              <a:rPr lang="cs-CZ" sz="7200" dirty="0" smtClean="0"/>
              <a:t>přiměřenost (síla stisku)</a:t>
            </a:r>
          </a:p>
          <a:p>
            <a:pPr algn="just">
              <a:buFontTx/>
              <a:buChar char="-"/>
            </a:pPr>
            <a:r>
              <a:rPr lang="cs-CZ" sz="7200" dirty="0"/>
              <a:t>n</a:t>
            </a:r>
            <a:r>
              <a:rPr lang="cs-CZ" sz="7200" dirty="0" smtClean="0"/>
              <a:t>epřijetí ruku nepřípustné</a:t>
            </a:r>
          </a:p>
          <a:p>
            <a:pPr algn="just">
              <a:buFontTx/>
              <a:buChar char="-"/>
            </a:pPr>
            <a:r>
              <a:rPr lang="cs-CZ" sz="7200" dirty="0"/>
              <a:t>n</a:t>
            </a:r>
            <a:r>
              <a:rPr lang="cs-CZ" sz="7200" dirty="0" smtClean="0"/>
              <a:t>enabízíme ruku personálu</a:t>
            </a:r>
          </a:p>
          <a:p>
            <a:pPr algn="just">
              <a:buFontTx/>
              <a:buChar char="-"/>
            </a:pPr>
            <a:endParaRPr lang="cs-CZ" sz="7200" dirty="0" smtClean="0"/>
          </a:p>
          <a:p>
            <a:pPr algn="just">
              <a:buFontTx/>
              <a:buChar char="-"/>
            </a:pPr>
            <a:r>
              <a:rPr lang="cs-CZ" sz="7200" b="1" i="1" dirty="0"/>
              <a:t>protokolární  pořadí (podle funkčního postavení)</a:t>
            </a:r>
          </a:p>
          <a:p>
            <a:pPr algn="just">
              <a:buFontTx/>
              <a:buChar char="-"/>
            </a:pPr>
            <a:r>
              <a:rPr lang="cs-CZ" sz="7200" dirty="0"/>
              <a:t>uplatňuje se v mnoha situacích (rozmístění u stolu, do aut, při ubytování, …)</a:t>
            </a:r>
          </a:p>
          <a:p>
            <a:pPr algn="just">
              <a:buFontTx/>
              <a:buChar char="-"/>
            </a:pPr>
            <a:r>
              <a:rPr lang="cs-CZ" sz="7200" dirty="0"/>
              <a:t>u cizí delegace musí být odsouhlaseno druhou stranou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48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 smtClean="0"/>
              <a:t>   Etiketa </a:t>
            </a:r>
            <a:r>
              <a:rPr lang="cs-CZ" sz="3200" b="1" dirty="0"/>
              <a:t>v </a:t>
            </a:r>
            <a:r>
              <a:rPr lang="cs-CZ" sz="3200" b="1" dirty="0" smtClean="0"/>
              <a:t>diplomacii – oslovování, …, vizitky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8000" b="1" dirty="0" smtClean="0"/>
              <a:t>oslovování/titulování, tykání - vykání</a:t>
            </a:r>
            <a:endParaRPr lang="cs-CZ" sz="8000" b="1" dirty="0"/>
          </a:p>
          <a:p>
            <a:pPr algn="just">
              <a:buFontTx/>
              <a:buChar char="-"/>
            </a:pPr>
            <a:r>
              <a:rPr lang="cs-CZ" sz="8000" dirty="0"/>
              <a:t>povinnost znát správné oslovení (Vaše Veličenstvo, Vaše Výsosti, Excelence, …)</a:t>
            </a:r>
          </a:p>
          <a:p>
            <a:pPr algn="just">
              <a:buFontTx/>
              <a:buChar char="-"/>
            </a:pPr>
            <a:r>
              <a:rPr lang="cs-CZ" sz="8000" dirty="0"/>
              <a:t>odlišnosti podle zemí</a:t>
            </a:r>
          </a:p>
          <a:p>
            <a:pPr algn="just">
              <a:buFontTx/>
              <a:buChar char="-"/>
            </a:pPr>
            <a:r>
              <a:rPr lang="cs-CZ" sz="8000" dirty="0"/>
              <a:t>neoslovovat zároveň </a:t>
            </a:r>
            <a:r>
              <a:rPr lang="cs-CZ" sz="8000" dirty="0" smtClean="0"/>
              <a:t>titulem/funkcí </a:t>
            </a:r>
            <a:r>
              <a:rPr lang="cs-CZ" sz="8000" dirty="0"/>
              <a:t>a příjmením</a:t>
            </a:r>
          </a:p>
          <a:p>
            <a:pPr marL="0" indent="0" algn="just">
              <a:buNone/>
            </a:pPr>
            <a:r>
              <a:rPr lang="cs-CZ" sz="8000" b="1" dirty="0" smtClean="0"/>
              <a:t>umění (nezávazného) rozhovoru</a:t>
            </a:r>
            <a:endParaRPr lang="cs-CZ" sz="8000" dirty="0" smtClean="0"/>
          </a:p>
          <a:p>
            <a:pPr algn="just">
              <a:buFontTx/>
              <a:buChar char="-"/>
            </a:pPr>
            <a:r>
              <a:rPr lang="cs-CZ" sz="8000" dirty="0" smtClean="0"/>
              <a:t>„</a:t>
            </a:r>
            <a:r>
              <a:rPr lang="cs-CZ" sz="8000" dirty="0" err="1" smtClean="0"/>
              <a:t>small</a:t>
            </a:r>
            <a:r>
              <a:rPr lang="cs-CZ" sz="8000" dirty="0" smtClean="0"/>
              <a:t> talk“ – citlivost pro ukončení</a:t>
            </a:r>
          </a:p>
          <a:p>
            <a:pPr algn="just">
              <a:buFontTx/>
              <a:buChar char="-"/>
            </a:pPr>
            <a:r>
              <a:rPr lang="cs-CZ" sz="8000" dirty="0"/>
              <a:t>téma rozhovoru udává obvykle hostitel</a:t>
            </a:r>
          </a:p>
          <a:p>
            <a:pPr algn="just">
              <a:buFontTx/>
              <a:buChar char="-"/>
            </a:pPr>
            <a:r>
              <a:rPr lang="cs-CZ" sz="8000" dirty="0" smtClean="0"/>
              <a:t>závisí hodně na národních a kulturních odlišnostech</a:t>
            </a:r>
          </a:p>
          <a:p>
            <a:pPr algn="just">
              <a:buFontTx/>
              <a:buChar char="-"/>
            </a:pPr>
            <a:r>
              <a:rPr lang="cs-CZ" sz="8000" dirty="0" smtClean="0"/>
              <a:t>o sobě mluvit minimálně</a:t>
            </a:r>
          </a:p>
          <a:p>
            <a:pPr marL="0" indent="0" algn="just">
              <a:buNone/>
            </a:pPr>
            <a:r>
              <a:rPr lang="cs-CZ" sz="8000" b="1" i="1" dirty="0" smtClean="0"/>
              <a:t>Dávání přednosti během chůze, při vstupování do budovy, do místností </a:t>
            </a:r>
            <a:r>
              <a:rPr lang="cs-CZ" sz="8000" dirty="0" smtClean="0"/>
              <a:t>(pracovní prostředí x veřejné/restaurační), </a:t>
            </a:r>
            <a:r>
              <a:rPr lang="cs-CZ" sz="8000" b="1" dirty="0" smtClean="0"/>
              <a:t>…</a:t>
            </a:r>
          </a:p>
          <a:p>
            <a:pPr marL="0" indent="0" algn="just">
              <a:buNone/>
            </a:pPr>
            <a:endParaRPr lang="cs-CZ" sz="8000" b="1" smtClean="0"/>
          </a:p>
          <a:p>
            <a:pPr marL="0" indent="0" algn="just">
              <a:buNone/>
            </a:pPr>
            <a:r>
              <a:rPr lang="cs-CZ" sz="8000" b="1" smtClean="0"/>
              <a:t>Vizitky</a:t>
            </a:r>
            <a:endParaRPr lang="cs-CZ" sz="8000" b="1" dirty="0"/>
          </a:p>
          <a:p>
            <a:pPr algn="just">
              <a:buFontTx/>
              <a:buChar char="-"/>
            </a:pPr>
            <a:r>
              <a:rPr lang="cs-CZ" sz="8000" dirty="0"/>
              <a:t>nezbytné</a:t>
            </a:r>
          </a:p>
          <a:p>
            <a:pPr algn="just">
              <a:buFontTx/>
              <a:buChar char="-"/>
            </a:pPr>
            <a:r>
              <a:rPr lang="cs-CZ" sz="8000" dirty="0"/>
              <a:t>běžné: s adresami, telefony apod., v cizích jazycích se vyhnout používání akademických titulů</a:t>
            </a:r>
          </a:p>
          <a:p>
            <a:pPr algn="just">
              <a:buFontTx/>
              <a:buChar char="-"/>
            </a:pPr>
            <a:r>
              <a:rPr lang="cs-CZ" sz="8000" dirty="0"/>
              <a:t>„diplomatické“: s minimem informací (jméno + event. postavení, země), zkratky do dolního levého rohu: </a:t>
            </a:r>
            <a:r>
              <a:rPr lang="cs-CZ" sz="8000" dirty="0" err="1"/>
              <a:t>p.r</a:t>
            </a:r>
            <a:r>
              <a:rPr lang="cs-CZ" sz="8000" dirty="0"/>
              <a:t>. (</a:t>
            </a:r>
            <a:r>
              <a:rPr lang="cs-CZ" sz="8000" dirty="0" err="1"/>
              <a:t>pour</a:t>
            </a:r>
            <a:r>
              <a:rPr lang="cs-CZ" sz="8000" dirty="0"/>
              <a:t> </a:t>
            </a:r>
            <a:r>
              <a:rPr lang="cs-CZ" sz="8000" dirty="0" err="1"/>
              <a:t>remercier</a:t>
            </a:r>
            <a:r>
              <a:rPr lang="cs-CZ" sz="8000" dirty="0"/>
              <a:t>, P.F. (</a:t>
            </a:r>
            <a:r>
              <a:rPr lang="cs-CZ" sz="8000" dirty="0" err="1"/>
              <a:t>pour</a:t>
            </a:r>
            <a:r>
              <a:rPr lang="cs-CZ" sz="8000" dirty="0"/>
              <a:t> </a:t>
            </a:r>
            <a:r>
              <a:rPr lang="cs-CZ" sz="8000" dirty="0" err="1"/>
              <a:t>féliciter</a:t>
            </a:r>
            <a:r>
              <a:rPr lang="cs-CZ" sz="8000" dirty="0"/>
              <a:t>), </a:t>
            </a:r>
            <a:r>
              <a:rPr lang="cs-CZ" sz="8000" dirty="0" err="1"/>
              <a:t>p.p.c</a:t>
            </a:r>
            <a:r>
              <a:rPr lang="cs-CZ" sz="8000" dirty="0"/>
              <a:t>. (</a:t>
            </a:r>
            <a:r>
              <a:rPr lang="cs-CZ" sz="8000" dirty="0" err="1"/>
              <a:t>pour</a:t>
            </a:r>
            <a:r>
              <a:rPr lang="cs-CZ" sz="8000" dirty="0"/>
              <a:t> </a:t>
            </a:r>
            <a:r>
              <a:rPr lang="cs-CZ" sz="8000" dirty="0" err="1"/>
              <a:t>prendre</a:t>
            </a:r>
            <a:r>
              <a:rPr lang="cs-CZ" sz="8000" dirty="0"/>
              <a:t> </a:t>
            </a:r>
            <a:r>
              <a:rPr lang="cs-CZ" sz="8000" dirty="0" err="1"/>
              <a:t>congé</a:t>
            </a:r>
            <a:r>
              <a:rPr lang="cs-CZ" sz="8000" dirty="0"/>
              <a:t>), </a:t>
            </a:r>
            <a:r>
              <a:rPr lang="cs-CZ" sz="8000" dirty="0" err="1"/>
              <a:t>p.c</a:t>
            </a:r>
            <a:r>
              <a:rPr lang="cs-CZ" sz="8000" dirty="0"/>
              <a:t>. (</a:t>
            </a:r>
            <a:r>
              <a:rPr lang="cs-CZ" sz="8000" dirty="0" err="1"/>
              <a:t>pour</a:t>
            </a:r>
            <a:r>
              <a:rPr lang="cs-CZ" sz="8000" dirty="0"/>
              <a:t> </a:t>
            </a:r>
            <a:r>
              <a:rPr lang="cs-CZ" sz="8000" dirty="0" err="1"/>
              <a:t>condoléance</a:t>
            </a:r>
            <a:r>
              <a:rPr lang="cs-CZ" sz="8000" dirty="0"/>
              <a:t>)</a:t>
            </a:r>
          </a:p>
          <a:p>
            <a:pPr algn="just">
              <a:buFontTx/>
              <a:buChar char="-"/>
            </a:pPr>
            <a:r>
              <a:rPr lang="cs-CZ" sz="8000" dirty="0"/>
              <a:t>kartičky „</a:t>
            </a:r>
            <a:r>
              <a:rPr lang="cs-CZ" sz="8000" dirty="0" err="1"/>
              <a:t>With</a:t>
            </a:r>
            <a:r>
              <a:rPr lang="cs-CZ" sz="8000" dirty="0"/>
              <a:t> </a:t>
            </a:r>
            <a:r>
              <a:rPr lang="cs-CZ" sz="8000" dirty="0" err="1"/>
              <a:t>compliments</a:t>
            </a:r>
            <a:r>
              <a:rPr lang="cs-CZ" sz="8000" dirty="0"/>
              <a:t>/</a:t>
            </a:r>
            <a:r>
              <a:rPr lang="cs-CZ" sz="8000" dirty="0" err="1"/>
              <a:t>Avec</a:t>
            </a:r>
            <a:r>
              <a:rPr lang="cs-CZ" sz="8000" dirty="0"/>
              <a:t> les </a:t>
            </a:r>
            <a:r>
              <a:rPr lang="cs-CZ" sz="8000" dirty="0" err="1"/>
              <a:t>compliments</a:t>
            </a:r>
            <a:r>
              <a:rPr lang="cs-CZ" sz="8000" dirty="0"/>
              <a:t>“</a:t>
            </a:r>
          </a:p>
          <a:p>
            <a:pPr algn="just">
              <a:buFontTx/>
              <a:buChar char="-"/>
            </a:pPr>
            <a:r>
              <a:rPr lang="cs-CZ" sz="8000" dirty="0"/>
              <a:t>vizitkové obálky</a:t>
            </a:r>
          </a:p>
          <a:p>
            <a:pPr marL="0" indent="0" algn="just">
              <a:buNone/>
            </a:pPr>
            <a:endParaRPr lang="cs-CZ" sz="8000" b="1" dirty="0" smtClean="0"/>
          </a:p>
          <a:p>
            <a:pPr marL="0" indent="0" algn="just">
              <a:buNone/>
            </a:pPr>
            <a:endParaRPr lang="cs-CZ" sz="8000" b="1" dirty="0" smtClean="0"/>
          </a:p>
          <a:p>
            <a:pPr marL="0" indent="0" algn="just">
              <a:buNone/>
            </a:pPr>
            <a:endParaRPr lang="cs-CZ" sz="8000" b="1" dirty="0" smtClean="0"/>
          </a:p>
          <a:p>
            <a:pPr algn="just">
              <a:buFontTx/>
              <a:buChar char="-"/>
            </a:pPr>
            <a:endParaRPr lang="cs-CZ" sz="8000" dirty="0"/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107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6159</TotalTime>
  <Words>271</Words>
  <Application>Microsoft Office PowerPoint</Application>
  <PresentationFormat>Předvádění na obrazovce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7/ Etiketa v diplomacii I</vt:lpstr>
      <vt:lpstr>   Etiketa v diplomacii – prokazování úcty, …</vt:lpstr>
      <vt:lpstr>Prezentace aplikace PowerPoint</vt:lpstr>
      <vt:lpstr>   Etiketa v diplomacii – oslovování, …, vizitky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7/10.11. Typy diplomacie (politická, ekonomická, kulturní</dc:title>
  <dc:creator>Miloš Lexa</dc:creator>
  <cp:lastModifiedBy>Miloš Lexa</cp:lastModifiedBy>
  <cp:revision>147</cp:revision>
  <cp:lastPrinted>2011-11-09T11:20:31Z</cp:lastPrinted>
  <dcterms:created xsi:type="dcterms:W3CDTF">2011-10-08T09:35:29Z</dcterms:created>
  <dcterms:modified xsi:type="dcterms:W3CDTF">2015-10-28T13:24:38Z</dcterms:modified>
</cp:coreProperties>
</file>