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0" r:id="rId2"/>
    <p:sldId id="363" r:id="rId3"/>
    <p:sldId id="368" r:id="rId4"/>
    <p:sldId id="367" r:id="rId5"/>
    <p:sldId id="370" r:id="rId6"/>
    <p:sldId id="369" r:id="rId7"/>
    <p:sldId id="371" r:id="rId8"/>
    <p:sldId id="372" r:id="rId9"/>
    <p:sldId id="373" r:id="rId10"/>
    <p:sldId id="374" r:id="rId11"/>
    <p:sldId id="375" r:id="rId12"/>
    <p:sldId id="376" r:id="rId13"/>
    <p:sldId id="377" r:id="rId14"/>
    <p:sldId id="378" r:id="rId15"/>
    <p:sldId id="379" r:id="rId16"/>
    <p:sldId id="380" r:id="rId17"/>
  </p:sldIdLst>
  <p:sldSz cx="9144000" cy="6858000" type="screen4x3"/>
  <p:notesSz cx="6669088"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FF3300"/>
    <a:srgbClr val="000099"/>
    <a:srgbClr val="000066"/>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85" autoAdjust="0"/>
    <p:restoredTop sz="92113" autoAdjust="0"/>
  </p:normalViewPr>
  <p:slideViewPr>
    <p:cSldViewPr>
      <p:cViewPr varScale="1">
        <p:scale>
          <a:sx n="113" d="100"/>
          <a:sy n="113" d="100"/>
        </p:scale>
        <p:origin x="1544"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37891" name="Rectangle 3"/>
          <p:cNvSpPr>
            <a:spLocks noGrp="1" noChangeArrowheads="1"/>
          </p:cNvSpPr>
          <p:nvPr>
            <p:ph type="dt" sz="quarter" idx="1"/>
          </p:nvPr>
        </p:nvSpPr>
        <p:spPr bwMode="auto">
          <a:xfrm>
            <a:off x="3776663" y="0"/>
            <a:ext cx="289083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37892" name="Rectangle 4"/>
          <p:cNvSpPr>
            <a:spLocks noGrp="1" noChangeArrowheads="1"/>
          </p:cNvSpPr>
          <p:nvPr>
            <p:ph type="ftr" sz="quarter" idx="2"/>
          </p:nvPr>
        </p:nvSpPr>
        <p:spPr bwMode="auto">
          <a:xfrm>
            <a:off x="0" y="9428163"/>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37893" name="Rectangle 5"/>
          <p:cNvSpPr>
            <a:spLocks noGrp="1" noChangeArrowheads="1"/>
          </p:cNvSpPr>
          <p:nvPr>
            <p:ph type="sldNum" sz="quarter" idx="3"/>
          </p:nvPr>
        </p:nvSpPr>
        <p:spPr bwMode="auto">
          <a:xfrm>
            <a:off x="3776663" y="9428163"/>
            <a:ext cx="289083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C549D61-80F8-4869-9D70-746D9623F964}" type="slidenum">
              <a:rPr lang="cs-CZ" altLang="cs-CZ"/>
              <a:pPr/>
              <a:t>‹#›</a:t>
            </a:fld>
            <a:endParaRPr lang="cs-CZ" altLang="cs-CZ"/>
          </a:p>
        </p:txBody>
      </p:sp>
    </p:spTree>
    <p:extLst>
      <p:ext uri="{BB962C8B-B14F-4D97-AF65-F5344CB8AC3E}">
        <p14:creationId xmlns:p14="http://schemas.microsoft.com/office/powerpoint/2010/main" val="41058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cs-CZ"/>
          </a:p>
        </p:txBody>
      </p:sp>
      <p:sp>
        <p:nvSpPr>
          <p:cNvPr id="105475" name="Rectangle 3"/>
          <p:cNvSpPr>
            <a:spLocks noGrp="1" noChangeArrowheads="1"/>
          </p:cNvSpPr>
          <p:nvPr>
            <p:ph type="dt" idx="1"/>
          </p:nvPr>
        </p:nvSpPr>
        <p:spPr bwMode="auto">
          <a:xfrm>
            <a:off x="377825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cs-CZ"/>
          </a:p>
        </p:txBody>
      </p:sp>
      <p:sp>
        <p:nvSpPr>
          <p:cNvPr id="105476"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5477" name="Rectangle 5"/>
          <p:cNvSpPr>
            <a:spLocks noGrp="1" noChangeArrowheads="1"/>
          </p:cNvSpPr>
          <p:nvPr>
            <p:ph type="body" sz="quarter" idx="3"/>
          </p:nvPr>
        </p:nvSpPr>
        <p:spPr bwMode="auto">
          <a:xfrm>
            <a:off x="666750" y="4714875"/>
            <a:ext cx="5335588"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cs-CZ"/>
              <a:t>Klepnutím lze upravit styly předlohy textu.</a:t>
            </a:r>
          </a:p>
          <a:p>
            <a:pPr lvl="1"/>
            <a:r>
              <a:rPr lang="en-GB" altLang="cs-CZ"/>
              <a:t>Druhá úroveň</a:t>
            </a:r>
          </a:p>
          <a:p>
            <a:pPr lvl="2"/>
            <a:r>
              <a:rPr lang="en-GB" altLang="cs-CZ"/>
              <a:t>Třetí úroveň</a:t>
            </a:r>
          </a:p>
          <a:p>
            <a:pPr lvl="3"/>
            <a:r>
              <a:rPr lang="en-GB" altLang="cs-CZ"/>
              <a:t>Čtvrtá úroveň</a:t>
            </a:r>
          </a:p>
          <a:p>
            <a:pPr lvl="4"/>
            <a:r>
              <a:rPr lang="en-GB" altLang="cs-CZ"/>
              <a:t>Pátá úroveň</a:t>
            </a:r>
          </a:p>
        </p:txBody>
      </p:sp>
      <p:sp>
        <p:nvSpPr>
          <p:cNvPr id="105478" name="Rectangle 6"/>
          <p:cNvSpPr>
            <a:spLocks noGrp="1" noChangeArrowheads="1"/>
          </p:cNvSpPr>
          <p:nvPr>
            <p:ph type="ftr" sz="quarter" idx="4"/>
          </p:nvPr>
        </p:nvSpPr>
        <p:spPr bwMode="auto">
          <a:xfrm>
            <a:off x="0" y="9428163"/>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cs-CZ"/>
          </a:p>
        </p:txBody>
      </p:sp>
      <p:sp>
        <p:nvSpPr>
          <p:cNvPr id="105479" name="Rectangle 7"/>
          <p:cNvSpPr>
            <a:spLocks noGrp="1" noChangeArrowheads="1"/>
          </p:cNvSpPr>
          <p:nvPr>
            <p:ph type="sldNum" sz="quarter" idx="5"/>
          </p:nvPr>
        </p:nvSpPr>
        <p:spPr bwMode="auto">
          <a:xfrm>
            <a:off x="3778250" y="9428163"/>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EC949FD-F21E-4064-B090-8E595BED2316}" type="slidenum">
              <a:rPr lang="en-GB" altLang="cs-CZ"/>
              <a:pPr/>
              <a:t>‹#›</a:t>
            </a:fld>
            <a:endParaRPr lang="en-GB" altLang="cs-CZ"/>
          </a:p>
        </p:txBody>
      </p:sp>
    </p:spTree>
    <p:extLst>
      <p:ext uri="{BB962C8B-B14F-4D97-AF65-F5344CB8AC3E}">
        <p14:creationId xmlns:p14="http://schemas.microsoft.com/office/powerpoint/2010/main" val="3123621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F9BE5D-8CD2-4A92-A79E-96B4E3DBEC51}" type="slidenum">
              <a:rPr lang="en-GB" altLang="cs-CZ"/>
              <a:pPr/>
              <a:t>1</a:t>
            </a:fld>
            <a:endParaRPr lang="en-GB" altLang="cs-CZ" dirty="0"/>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GB" altLang="cs-C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GNI</a:t>
            </a:r>
            <a:r>
              <a:rPr lang="cs-CZ" baseline="0" dirty="0"/>
              <a:t> = </a:t>
            </a:r>
            <a:r>
              <a:rPr lang="en-GB" baseline="0" dirty="0"/>
              <a:t>domestic and foreign expenditure on the </a:t>
            </a:r>
            <a:r>
              <a:rPr lang="cs-CZ" baseline="0" dirty="0" err="1"/>
              <a:t>goods</a:t>
            </a:r>
            <a:r>
              <a:rPr lang="cs-CZ" baseline="0" dirty="0"/>
              <a:t> and </a:t>
            </a:r>
            <a:r>
              <a:rPr lang="cs-CZ" baseline="0" dirty="0" err="1"/>
              <a:t>services</a:t>
            </a:r>
            <a:r>
              <a:rPr lang="cs-CZ" baseline="0" dirty="0"/>
              <a:t> </a:t>
            </a:r>
            <a:r>
              <a:rPr lang="cs-CZ" baseline="0" dirty="0" err="1"/>
              <a:t>generated</a:t>
            </a:r>
            <a:r>
              <a:rPr lang="cs-CZ" baseline="0" dirty="0"/>
              <a:t> by a country</a:t>
            </a:r>
            <a:r>
              <a:rPr lang="en-GB" baseline="0" dirty="0"/>
              <a:t>’s factors of production</a:t>
            </a:r>
          </a:p>
          <a:p>
            <a:r>
              <a:rPr lang="en-GB" baseline="0" dirty="0"/>
              <a:t>GDP = domestic and foreign expenditure on the goods and services generated within a country’s borders</a:t>
            </a:r>
            <a:endParaRPr lang="en-GB" dirty="0"/>
          </a:p>
        </p:txBody>
      </p:sp>
      <p:sp>
        <p:nvSpPr>
          <p:cNvPr id="4" name="Zástupný symbol pro číslo snímku 3"/>
          <p:cNvSpPr>
            <a:spLocks noGrp="1"/>
          </p:cNvSpPr>
          <p:nvPr>
            <p:ph type="sldNum" sz="quarter" idx="10"/>
          </p:nvPr>
        </p:nvSpPr>
        <p:spPr/>
        <p:txBody>
          <a:bodyPr/>
          <a:lstStyle/>
          <a:p>
            <a:fld id="{EEC949FD-F21E-4064-B090-8E595BED2316}" type="slidenum">
              <a:rPr lang="en-GB" altLang="cs-CZ" smtClean="0"/>
              <a:pPr/>
              <a:t>2</a:t>
            </a:fld>
            <a:endParaRPr lang="en-GB" altLang="cs-CZ"/>
          </a:p>
        </p:txBody>
      </p:sp>
    </p:spTree>
    <p:extLst>
      <p:ext uri="{BB962C8B-B14F-4D97-AF65-F5344CB8AC3E}">
        <p14:creationId xmlns:p14="http://schemas.microsoft.com/office/powerpoint/2010/main" val="124499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a:t>CA doesn’t capture all transactions between residents and non-residents.</a:t>
            </a:r>
            <a:r>
              <a:rPr lang="en-GB" baseline="0" dirty="0"/>
              <a:t> </a:t>
            </a:r>
            <a:r>
              <a:rPr lang="en-GB" baseline="0" dirty="0" err="1"/>
              <a:t>BoP</a:t>
            </a:r>
            <a:r>
              <a:rPr lang="en-GB" baseline="0" dirty="0"/>
              <a:t> is a different lens to look at open-economy macro than National Accounts.</a:t>
            </a:r>
            <a:endParaRPr lang="en-GB" dirty="0"/>
          </a:p>
        </p:txBody>
      </p:sp>
      <p:sp>
        <p:nvSpPr>
          <p:cNvPr id="4" name="Zástupný symbol pro číslo snímku 3"/>
          <p:cNvSpPr>
            <a:spLocks noGrp="1"/>
          </p:cNvSpPr>
          <p:nvPr>
            <p:ph type="sldNum" sz="quarter" idx="10"/>
          </p:nvPr>
        </p:nvSpPr>
        <p:spPr/>
        <p:txBody>
          <a:bodyPr/>
          <a:lstStyle/>
          <a:p>
            <a:fld id="{EEC949FD-F21E-4064-B090-8E595BED2316}" type="slidenum">
              <a:rPr lang="en-GB" altLang="cs-CZ" smtClean="0"/>
              <a:pPr/>
              <a:t>4</a:t>
            </a:fld>
            <a:endParaRPr lang="en-GB" altLang="cs-CZ"/>
          </a:p>
        </p:txBody>
      </p:sp>
    </p:spTree>
    <p:extLst>
      <p:ext uri="{BB962C8B-B14F-4D97-AF65-F5344CB8AC3E}">
        <p14:creationId xmlns:p14="http://schemas.microsoft.com/office/powerpoint/2010/main" val="529020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a:t>For every transaction, there is a credit</a:t>
            </a:r>
            <a:r>
              <a:rPr lang="en-GB" baseline="0" dirty="0"/>
              <a:t> and debit entry. However, both can appear on the same side of the </a:t>
            </a:r>
            <a:r>
              <a:rPr lang="en-GB" baseline="0" dirty="0" err="1"/>
              <a:t>BoP</a:t>
            </a:r>
            <a:r>
              <a:rPr lang="en-GB" baseline="0" dirty="0"/>
              <a:t> identity (i.e. both can be on the current account, or both on the financial account)</a:t>
            </a:r>
            <a:endParaRPr lang="en-GB" dirty="0"/>
          </a:p>
          <a:p>
            <a:endParaRPr lang="en-GB" dirty="0"/>
          </a:p>
          <a:p>
            <a:r>
              <a:rPr lang="en-GB" dirty="0"/>
              <a:t>Source:</a:t>
            </a:r>
            <a:r>
              <a:rPr lang="en-GB" baseline="0" dirty="0"/>
              <a:t> Mandel, M and </a:t>
            </a:r>
            <a:r>
              <a:rPr lang="en-GB" baseline="0" dirty="0" err="1"/>
              <a:t>Durcakova</a:t>
            </a:r>
            <a:r>
              <a:rPr lang="en-GB" baseline="0" dirty="0"/>
              <a:t>, J. (2016)</a:t>
            </a:r>
            <a:endParaRPr lang="en-GB" dirty="0"/>
          </a:p>
        </p:txBody>
      </p:sp>
      <p:sp>
        <p:nvSpPr>
          <p:cNvPr id="4" name="Zástupný symbol pro číslo snímku 3"/>
          <p:cNvSpPr>
            <a:spLocks noGrp="1"/>
          </p:cNvSpPr>
          <p:nvPr>
            <p:ph type="sldNum" sz="quarter" idx="10"/>
          </p:nvPr>
        </p:nvSpPr>
        <p:spPr/>
        <p:txBody>
          <a:bodyPr/>
          <a:lstStyle/>
          <a:p>
            <a:fld id="{EEC949FD-F21E-4064-B090-8E595BED2316}" type="slidenum">
              <a:rPr lang="en-GB" altLang="cs-CZ" smtClean="0"/>
              <a:pPr/>
              <a:t>5</a:t>
            </a:fld>
            <a:endParaRPr lang="en-GB" altLang="cs-CZ"/>
          </a:p>
        </p:txBody>
      </p:sp>
    </p:spTree>
    <p:extLst>
      <p:ext uri="{BB962C8B-B14F-4D97-AF65-F5344CB8AC3E}">
        <p14:creationId xmlns:p14="http://schemas.microsoft.com/office/powerpoint/2010/main" val="2544563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10"/>
          </p:nvPr>
        </p:nvSpPr>
        <p:spPr/>
        <p:txBody>
          <a:bodyPr/>
          <a:lstStyle/>
          <a:p>
            <a:fld id="{EEC949FD-F21E-4064-B090-8E595BED2316}" type="slidenum">
              <a:rPr lang="en-GB" altLang="cs-CZ" smtClean="0"/>
              <a:pPr/>
              <a:t>9</a:t>
            </a:fld>
            <a:endParaRPr lang="en-GB" altLang="cs-CZ"/>
          </a:p>
        </p:txBody>
      </p:sp>
    </p:spTree>
    <p:extLst>
      <p:ext uri="{BB962C8B-B14F-4D97-AF65-F5344CB8AC3E}">
        <p14:creationId xmlns:p14="http://schemas.microsoft.com/office/powerpoint/2010/main" val="3289345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10"/>
          </p:nvPr>
        </p:nvSpPr>
        <p:spPr/>
        <p:txBody>
          <a:bodyPr/>
          <a:lstStyle/>
          <a:p>
            <a:fld id="{EEC949FD-F21E-4064-B090-8E595BED2316}" type="slidenum">
              <a:rPr lang="en-GB" altLang="cs-CZ" smtClean="0"/>
              <a:pPr/>
              <a:t>10</a:t>
            </a:fld>
            <a:endParaRPr lang="en-GB" altLang="cs-CZ"/>
          </a:p>
        </p:txBody>
      </p:sp>
    </p:spTree>
    <p:extLst>
      <p:ext uri="{BB962C8B-B14F-4D97-AF65-F5344CB8AC3E}">
        <p14:creationId xmlns:p14="http://schemas.microsoft.com/office/powerpoint/2010/main" val="3289345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Zástupný symbol pro číslo snímku 3"/>
          <p:cNvSpPr>
            <a:spLocks noGrp="1"/>
          </p:cNvSpPr>
          <p:nvPr>
            <p:ph type="sldNum" sz="quarter" idx="10"/>
          </p:nvPr>
        </p:nvSpPr>
        <p:spPr/>
        <p:txBody>
          <a:bodyPr/>
          <a:lstStyle>
            <a:lvl1pPr>
              <a:defRPr/>
            </a:lvl1pPr>
          </a:lstStyle>
          <a:p>
            <a:fld id="{1F2B7CBC-FBBA-4F3E-81C9-AC43E2C2205C}" type="slidenum">
              <a:rPr lang="en-CA" altLang="cs-CZ"/>
              <a:pPr/>
              <a:t>‹#›</a:t>
            </a:fld>
            <a:endParaRPr lang="en-CA" altLang="cs-CZ"/>
          </a:p>
        </p:txBody>
      </p:sp>
    </p:spTree>
    <p:extLst>
      <p:ext uri="{BB962C8B-B14F-4D97-AF65-F5344CB8AC3E}">
        <p14:creationId xmlns:p14="http://schemas.microsoft.com/office/powerpoint/2010/main" val="3985494662"/>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číslo snímku 3"/>
          <p:cNvSpPr>
            <a:spLocks noGrp="1"/>
          </p:cNvSpPr>
          <p:nvPr>
            <p:ph type="sldNum" sz="quarter" idx="10"/>
          </p:nvPr>
        </p:nvSpPr>
        <p:spPr/>
        <p:txBody>
          <a:bodyPr/>
          <a:lstStyle>
            <a:lvl1pPr>
              <a:defRPr/>
            </a:lvl1pPr>
          </a:lstStyle>
          <a:p>
            <a:fld id="{CC066EA1-2A92-44CB-8DCE-CEB1C7873045}" type="slidenum">
              <a:rPr lang="en-CA" altLang="cs-CZ"/>
              <a:pPr/>
              <a:t>‹#›</a:t>
            </a:fld>
            <a:endParaRPr lang="en-CA" altLang="cs-CZ"/>
          </a:p>
        </p:txBody>
      </p:sp>
    </p:spTree>
    <p:extLst>
      <p:ext uri="{BB962C8B-B14F-4D97-AF65-F5344CB8AC3E}">
        <p14:creationId xmlns:p14="http://schemas.microsoft.com/office/powerpoint/2010/main" val="76966275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číslo snímku 3"/>
          <p:cNvSpPr>
            <a:spLocks noGrp="1"/>
          </p:cNvSpPr>
          <p:nvPr>
            <p:ph type="sldNum" sz="quarter" idx="10"/>
          </p:nvPr>
        </p:nvSpPr>
        <p:spPr/>
        <p:txBody>
          <a:bodyPr/>
          <a:lstStyle>
            <a:lvl1pPr>
              <a:defRPr/>
            </a:lvl1pPr>
          </a:lstStyle>
          <a:p>
            <a:fld id="{B0F0B251-CC96-4213-B54C-8C885AEA0990}" type="slidenum">
              <a:rPr lang="en-CA" altLang="cs-CZ"/>
              <a:pPr/>
              <a:t>‹#›</a:t>
            </a:fld>
            <a:endParaRPr lang="en-CA" altLang="cs-CZ"/>
          </a:p>
        </p:txBody>
      </p:sp>
    </p:spTree>
    <p:extLst>
      <p:ext uri="{BB962C8B-B14F-4D97-AF65-F5344CB8AC3E}">
        <p14:creationId xmlns:p14="http://schemas.microsoft.com/office/powerpoint/2010/main" val="398215298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číslo snímku 3"/>
          <p:cNvSpPr>
            <a:spLocks noGrp="1"/>
          </p:cNvSpPr>
          <p:nvPr>
            <p:ph type="sldNum" sz="quarter" idx="10"/>
          </p:nvPr>
        </p:nvSpPr>
        <p:spPr/>
        <p:txBody>
          <a:bodyPr/>
          <a:lstStyle>
            <a:lvl1pPr>
              <a:defRPr/>
            </a:lvl1pPr>
          </a:lstStyle>
          <a:p>
            <a:fld id="{8FE8DF40-5CE0-4EBF-B497-5027DB4BADB9}" type="slidenum">
              <a:rPr lang="en-CA" altLang="cs-CZ"/>
              <a:pPr/>
              <a:t>‹#›</a:t>
            </a:fld>
            <a:endParaRPr lang="en-CA" altLang="cs-CZ"/>
          </a:p>
        </p:txBody>
      </p:sp>
    </p:spTree>
    <p:extLst>
      <p:ext uri="{BB962C8B-B14F-4D97-AF65-F5344CB8AC3E}">
        <p14:creationId xmlns:p14="http://schemas.microsoft.com/office/powerpoint/2010/main" val="131038069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Zástupný symbol pro číslo snímku 3"/>
          <p:cNvSpPr>
            <a:spLocks noGrp="1"/>
          </p:cNvSpPr>
          <p:nvPr>
            <p:ph type="sldNum" sz="quarter" idx="10"/>
          </p:nvPr>
        </p:nvSpPr>
        <p:spPr/>
        <p:txBody>
          <a:bodyPr/>
          <a:lstStyle>
            <a:lvl1pPr>
              <a:defRPr/>
            </a:lvl1pPr>
          </a:lstStyle>
          <a:p>
            <a:fld id="{75155C45-80D1-416F-B67A-9565E1031985}" type="slidenum">
              <a:rPr lang="en-CA" altLang="cs-CZ"/>
              <a:pPr/>
              <a:t>‹#›</a:t>
            </a:fld>
            <a:endParaRPr lang="en-CA" altLang="cs-CZ"/>
          </a:p>
        </p:txBody>
      </p:sp>
    </p:spTree>
    <p:extLst>
      <p:ext uri="{BB962C8B-B14F-4D97-AF65-F5344CB8AC3E}">
        <p14:creationId xmlns:p14="http://schemas.microsoft.com/office/powerpoint/2010/main" val="385454778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číslo snímku 4"/>
          <p:cNvSpPr>
            <a:spLocks noGrp="1"/>
          </p:cNvSpPr>
          <p:nvPr>
            <p:ph type="sldNum" sz="quarter" idx="10"/>
          </p:nvPr>
        </p:nvSpPr>
        <p:spPr/>
        <p:txBody>
          <a:bodyPr/>
          <a:lstStyle>
            <a:lvl1pPr>
              <a:defRPr/>
            </a:lvl1pPr>
          </a:lstStyle>
          <a:p>
            <a:fld id="{4F053CAB-0550-4FB0-83E0-B0CBDF8E8028}" type="slidenum">
              <a:rPr lang="en-CA" altLang="cs-CZ"/>
              <a:pPr/>
              <a:t>‹#›</a:t>
            </a:fld>
            <a:endParaRPr lang="en-CA" altLang="cs-CZ"/>
          </a:p>
        </p:txBody>
      </p:sp>
    </p:spTree>
    <p:extLst>
      <p:ext uri="{BB962C8B-B14F-4D97-AF65-F5344CB8AC3E}">
        <p14:creationId xmlns:p14="http://schemas.microsoft.com/office/powerpoint/2010/main" val="371720497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číslo snímku 6"/>
          <p:cNvSpPr>
            <a:spLocks noGrp="1"/>
          </p:cNvSpPr>
          <p:nvPr>
            <p:ph type="sldNum" sz="quarter" idx="10"/>
          </p:nvPr>
        </p:nvSpPr>
        <p:spPr/>
        <p:txBody>
          <a:bodyPr/>
          <a:lstStyle>
            <a:lvl1pPr>
              <a:defRPr/>
            </a:lvl1pPr>
          </a:lstStyle>
          <a:p>
            <a:fld id="{7C87CBF4-515C-434D-9AE6-AA0173AF762E}" type="slidenum">
              <a:rPr lang="en-CA" altLang="cs-CZ"/>
              <a:pPr/>
              <a:t>‹#›</a:t>
            </a:fld>
            <a:endParaRPr lang="en-CA" altLang="cs-CZ"/>
          </a:p>
        </p:txBody>
      </p:sp>
    </p:spTree>
    <p:extLst>
      <p:ext uri="{BB962C8B-B14F-4D97-AF65-F5344CB8AC3E}">
        <p14:creationId xmlns:p14="http://schemas.microsoft.com/office/powerpoint/2010/main" val="339769987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číslo snímku 2"/>
          <p:cNvSpPr>
            <a:spLocks noGrp="1"/>
          </p:cNvSpPr>
          <p:nvPr>
            <p:ph type="sldNum" sz="quarter" idx="10"/>
          </p:nvPr>
        </p:nvSpPr>
        <p:spPr/>
        <p:txBody>
          <a:bodyPr/>
          <a:lstStyle>
            <a:lvl1pPr>
              <a:defRPr/>
            </a:lvl1pPr>
          </a:lstStyle>
          <a:p>
            <a:fld id="{41124163-5B18-436A-8C30-967036095006}" type="slidenum">
              <a:rPr lang="en-CA" altLang="cs-CZ"/>
              <a:pPr/>
              <a:t>‹#›</a:t>
            </a:fld>
            <a:endParaRPr lang="en-CA" altLang="cs-CZ"/>
          </a:p>
        </p:txBody>
      </p:sp>
    </p:spTree>
    <p:extLst>
      <p:ext uri="{BB962C8B-B14F-4D97-AF65-F5344CB8AC3E}">
        <p14:creationId xmlns:p14="http://schemas.microsoft.com/office/powerpoint/2010/main" val="35929641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lvl1pPr>
              <a:defRPr/>
            </a:lvl1pPr>
          </a:lstStyle>
          <a:p>
            <a:fld id="{E8A1A67A-024C-4BC9-A80D-6364C7DD4831}" type="slidenum">
              <a:rPr lang="en-CA" altLang="cs-CZ"/>
              <a:pPr/>
              <a:t>‹#›</a:t>
            </a:fld>
            <a:endParaRPr lang="en-CA" altLang="cs-CZ"/>
          </a:p>
        </p:txBody>
      </p:sp>
    </p:spTree>
    <p:extLst>
      <p:ext uri="{BB962C8B-B14F-4D97-AF65-F5344CB8AC3E}">
        <p14:creationId xmlns:p14="http://schemas.microsoft.com/office/powerpoint/2010/main" val="257511296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číslo snímku 4"/>
          <p:cNvSpPr>
            <a:spLocks noGrp="1"/>
          </p:cNvSpPr>
          <p:nvPr>
            <p:ph type="sldNum" sz="quarter" idx="10"/>
          </p:nvPr>
        </p:nvSpPr>
        <p:spPr/>
        <p:txBody>
          <a:bodyPr/>
          <a:lstStyle>
            <a:lvl1pPr>
              <a:defRPr/>
            </a:lvl1pPr>
          </a:lstStyle>
          <a:p>
            <a:fld id="{6CE2FF05-17B7-4600-B868-A83284086013}" type="slidenum">
              <a:rPr lang="en-CA" altLang="cs-CZ"/>
              <a:pPr/>
              <a:t>‹#›</a:t>
            </a:fld>
            <a:endParaRPr lang="en-CA" altLang="cs-CZ"/>
          </a:p>
        </p:txBody>
      </p:sp>
    </p:spTree>
    <p:extLst>
      <p:ext uri="{BB962C8B-B14F-4D97-AF65-F5344CB8AC3E}">
        <p14:creationId xmlns:p14="http://schemas.microsoft.com/office/powerpoint/2010/main" val="326477909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číslo snímku 4"/>
          <p:cNvSpPr>
            <a:spLocks noGrp="1"/>
          </p:cNvSpPr>
          <p:nvPr>
            <p:ph type="sldNum" sz="quarter" idx="10"/>
          </p:nvPr>
        </p:nvSpPr>
        <p:spPr/>
        <p:txBody>
          <a:bodyPr/>
          <a:lstStyle>
            <a:lvl1pPr>
              <a:defRPr/>
            </a:lvl1pPr>
          </a:lstStyle>
          <a:p>
            <a:fld id="{F8855D5B-CB72-465A-B3A3-8902C55BD6D3}" type="slidenum">
              <a:rPr lang="en-CA" altLang="cs-CZ"/>
              <a:pPr/>
              <a:t>‹#›</a:t>
            </a:fld>
            <a:endParaRPr lang="en-CA" altLang="cs-CZ"/>
          </a:p>
        </p:txBody>
      </p:sp>
    </p:spTree>
    <p:extLst>
      <p:ext uri="{BB962C8B-B14F-4D97-AF65-F5344CB8AC3E}">
        <p14:creationId xmlns:p14="http://schemas.microsoft.com/office/powerpoint/2010/main" val="216558000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cs-CZ"/>
              <a:t>Klepnutím upravíte styl předlohy nadpisu.</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cs-CZ"/>
              <a:t>Klepnutím upravíte styly předlohy textu.</a:t>
            </a:r>
          </a:p>
          <a:p>
            <a:pPr lvl="1"/>
            <a:r>
              <a:rPr lang="en-CA" altLang="cs-CZ"/>
              <a:t>Druhá úroveň</a:t>
            </a:r>
          </a:p>
          <a:p>
            <a:pPr lvl="2"/>
            <a:r>
              <a:rPr lang="en-CA" altLang="cs-CZ"/>
              <a:t>Třetí úroveň</a:t>
            </a:r>
          </a:p>
          <a:p>
            <a:pPr lvl="3"/>
            <a:r>
              <a:rPr lang="en-CA" altLang="cs-CZ"/>
              <a:t>Čtvrtá úroveň</a:t>
            </a:r>
          </a:p>
          <a:p>
            <a:pPr lvl="4"/>
            <a:r>
              <a:rPr lang="en-CA" altLang="cs-CZ"/>
              <a:t>Pátá úroveň</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6CBC4C4-D3BA-4B1C-95BB-E05349926EA7}" type="slidenum">
              <a:rPr lang="en-CA" altLang="cs-CZ"/>
              <a:pPr/>
              <a:t>‹#›</a:t>
            </a:fld>
            <a:endParaRPr lang="en-CA" altLang="cs-CZ"/>
          </a:p>
        </p:txBody>
      </p:sp>
      <p:pic>
        <p:nvPicPr>
          <p:cNvPr id="1031" name="Picture 7" descr="logo-c_samo_sed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04800" y="6019800"/>
            <a:ext cx="755650" cy="47783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hf hdr="0" ftr="0" dt="0"/>
  <p:txStyles>
    <p:titleStyle>
      <a:lvl1pPr algn="ctr" rtl="0" eaLnBrk="0" fontAlgn="base" hangingPunct="0">
        <a:spcBef>
          <a:spcPct val="0"/>
        </a:spcBef>
        <a:spcAft>
          <a:spcPct val="0"/>
        </a:spcAft>
        <a:defRPr sz="3600" i="1">
          <a:solidFill>
            <a:srgbClr val="0000CC"/>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i="1">
          <a:solidFill>
            <a:srgbClr val="0000CC"/>
          </a:solidFill>
          <a:effectLst>
            <a:outerShdw blurRad="38100" dist="38100" dir="2700000" algn="tl">
              <a:srgbClr val="C0C0C0"/>
            </a:outerShdw>
          </a:effectLst>
          <a:latin typeface="Verdana" pitchFamily="34" charset="0"/>
        </a:defRPr>
      </a:lvl2pPr>
      <a:lvl3pPr algn="ctr" rtl="0" eaLnBrk="0" fontAlgn="base" hangingPunct="0">
        <a:spcBef>
          <a:spcPct val="0"/>
        </a:spcBef>
        <a:spcAft>
          <a:spcPct val="0"/>
        </a:spcAft>
        <a:defRPr sz="3600" i="1">
          <a:solidFill>
            <a:srgbClr val="0000CC"/>
          </a:solidFill>
          <a:effectLst>
            <a:outerShdw blurRad="38100" dist="38100" dir="2700000" algn="tl">
              <a:srgbClr val="C0C0C0"/>
            </a:outerShdw>
          </a:effectLst>
          <a:latin typeface="Verdana" pitchFamily="34" charset="0"/>
        </a:defRPr>
      </a:lvl3pPr>
      <a:lvl4pPr algn="ctr" rtl="0" eaLnBrk="0" fontAlgn="base" hangingPunct="0">
        <a:spcBef>
          <a:spcPct val="0"/>
        </a:spcBef>
        <a:spcAft>
          <a:spcPct val="0"/>
        </a:spcAft>
        <a:defRPr sz="3600" i="1">
          <a:solidFill>
            <a:srgbClr val="0000CC"/>
          </a:solidFill>
          <a:effectLst>
            <a:outerShdw blurRad="38100" dist="38100" dir="2700000" algn="tl">
              <a:srgbClr val="C0C0C0"/>
            </a:outerShdw>
          </a:effectLst>
          <a:latin typeface="Verdana" pitchFamily="34" charset="0"/>
        </a:defRPr>
      </a:lvl4pPr>
      <a:lvl5pPr algn="ctr" rtl="0" eaLnBrk="0" fontAlgn="base" hangingPunct="0">
        <a:spcBef>
          <a:spcPct val="0"/>
        </a:spcBef>
        <a:spcAft>
          <a:spcPct val="0"/>
        </a:spcAft>
        <a:defRPr sz="3600" i="1">
          <a:solidFill>
            <a:srgbClr val="0000CC"/>
          </a:solidFill>
          <a:effectLst>
            <a:outerShdw blurRad="38100" dist="38100" dir="2700000" algn="tl">
              <a:srgbClr val="C0C0C0"/>
            </a:outerShdw>
          </a:effectLst>
          <a:latin typeface="Verdana" pitchFamily="34" charset="0"/>
        </a:defRPr>
      </a:lvl5pPr>
      <a:lvl6pPr marL="457200" algn="ctr" rtl="0" eaLnBrk="0" fontAlgn="base" hangingPunct="0">
        <a:spcBef>
          <a:spcPct val="0"/>
        </a:spcBef>
        <a:spcAft>
          <a:spcPct val="0"/>
        </a:spcAft>
        <a:defRPr sz="3600" i="1">
          <a:solidFill>
            <a:srgbClr val="0000CC"/>
          </a:solidFill>
          <a:effectLst>
            <a:outerShdw blurRad="38100" dist="38100" dir="2700000" algn="tl">
              <a:srgbClr val="C0C0C0"/>
            </a:outerShdw>
          </a:effectLst>
          <a:latin typeface="Verdana" pitchFamily="34" charset="0"/>
        </a:defRPr>
      </a:lvl6pPr>
      <a:lvl7pPr marL="914400" algn="ctr" rtl="0" eaLnBrk="0" fontAlgn="base" hangingPunct="0">
        <a:spcBef>
          <a:spcPct val="0"/>
        </a:spcBef>
        <a:spcAft>
          <a:spcPct val="0"/>
        </a:spcAft>
        <a:defRPr sz="3600" i="1">
          <a:solidFill>
            <a:srgbClr val="0000CC"/>
          </a:solidFill>
          <a:effectLst>
            <a:outerShdw blurRad="38100" dist="38100" dir="2700000" algn="tl">
              <a:srgbClr val="C0C0C0"/>
            </a:outerShdw>
          </a:effectLst>
          <a:latin typeface="Verdana" pitchFamily="34" charset="0"/>
        </a:defRPr>
      </a:lvl7pPr>
      <a:lvl8pPr marL="1371600" algn="ctr" rtl="0" eaLnBrk="0" fontAlgn="base" hangingPunct="0">
        <a:spcBef>
          <a:spcPct val="0"/>
        </a:spcBef>
        <a:spcAft>
          <a:spcPct val="0"/>
        </a:spcAft>
        <a:defRPr sz="3600" i="1">
          <a:solidFill>
            <a:srgbClr val="0000CC"/>
          </a:solidFill>
          <a:effectLst>
            <a:outerShdw blurRad="38100" dist="38100" dir="2700000" algn="tl">
              <a:srgbClr val="C0C0C0"/>
            </a:outerShdw>
          </a:effectLst>
          <a:latin typeface="Verdana" pitchFamily="34" charset="0"/>
        </a:defRPr>
      </a:lvl8pPr>
      <a:lvl9pPr marL="1828800" algn="ctr" rtl="0" eaLnBrk="0" fontAlgn="base" hangingPunct="0">
        <a:spcBef>
          <a:spcPct val="0"/>
        </a:spcBef>
        <a:spcAft>
          <a:spcPct val="0"/>
        </a:spcAft>
        <a:defRPr sz="3600" i="1">
          <a:solidFill>
            <a:srgbClr val="0000CC"/>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lr>
          <a:srgbClr val="FF3300"/>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3300"/>
        </a:buClr>
        <a:buSzPct val="50000"/>
        <a:buFont typeface="Wingdings" pitchFamily="2" charset="2"/>
        <a:buChar char="u"/>
        <a:defRPr sz="2600">
          <a:solidFill>
            <a:schemeClr val="tx1"/>
          </a:solidFill>
          <a:latin typeface="+mn-lt"/>
        </a:defRPr>
      </a:lvl2pPr>
      <a:lvl3pPr marL="1143000" indent="-228600" algn="l" rtl="0" eaLnBrk="0" fontAlgn="base" hangingPunct="0">
        <a:spcBef>
          <a:spcPct val="20000"/>
        </a:spcBef>
        <a:spcAft>
          <a:spcPct val="0"/>
        </a:spcAft>
        <a:buClr>
          <a:srgbClr val="FF3300"/>
        </a:buClr>
        <a:buSzPct val="75000"/>
        <a:buFont typeface="Webdings" pitchFamily="18" charset="2"/>
        <a:buChar char="4"/>
        <a:defRPr sz="2400">
          <a:solidFill>
            <a:schemeClr val="tx1"/>
          </a:solidFill>
          <a:latin typeface="+mn-lt"/>
        </a:defRPr>
      </a:lvl3pPr>
      <a:lvl4pPr marL="1600200" indent="-228600" algn="l" rtl="0" eaLnBrk="0" fontAlgn="base" hangingPunct="0">
        <a:spcBef>
          <a:spcPct val="20000"/>
        </a:spcBef>
        <a:spcAft>
          <a:spcPct val="0"/>
        </a:spcAft>
        <a:buClr>
          <a:srgbClr val="FF3300"/>
        </a:buClr>
        <a:buSzPct val="5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rgbClr val="FF3300"/>
        </a:buClr>
        <a:buChar char="»"/>
        <a:defRPr sz="2000">
          <a:solidFill>
            <a:schemeClr val="tx1"/>
          </a:solidFill>
          <a:latin typeface="+mn-lt"/>
        </a:defRPr>
      </a:lvl5pPr>
      <a:lvl6pPr marL="2514600" indent="-228600" algn="l" rtl="0" eaLnBrk="0" fontAlgn="base" hangingPunct="0">
        <a:spcBef>
          <a:spcPct val="20000"/>
        </a:spcBef>
        <a:spcAft>
          <a:spcPct val="0"/>
        </a:spcAft>
        <a:buClr>
          <a:srgbClr val="FF3300"/>
        </a:buClr>
        <a:buChar char="»"/>
        <a:defRPr sz="2000">
          <a:solidFill>
            <a:schemeClr val="tx1"/>
          </a:solidFill>
          <a:latin typeface="+mn-lt"/>
        </a:defRPr>
      </a:lvl6pPr>
      <a:lvl7pPr marL="2971800" indent="-228600" algn="l" rtl="0" eaLnBrk="0" fontAlgn="base" hangingPunct="0">
        <a:spcBef>
          <a:spcPct val="20000"/>
        </a:spcBef>
        <a:spcAft>
          <a:spcPct val="0"/>
        </a:spcAft>
        <a:buClr>
          <a:srgbClr val="FF3300"/>
        </a:buClr>
        <a:buChar char="»"/>
        <a:defRPr sz="2000">
          <a:solidFill>
            <a:schemeClr val="tx1"/>
          </a:solidFill>
          <a:latin typeface="+mn-lt"/>
        </a:defRPr>
      </a:lvl7pPr>
      <a:lvl8pPr marL="3429000" indent="-228600" algn="l" rtl="0" eaLnBrk="0" fontAlgn="base" hangingPunct="0">
        <a:spcBef>
          <a:spcPct val="20000"/>
        </a:spcBef>
        <a:spcAft>
          <a:spcPct val="0"/>
        </a:spcAft>
        <a:buClr>
          <a:srgbClr val="FF3300"/>
        </a:buClr>
        <a:buChar char="»"/>
        <a:defRPr sz="2000">
          <a:solidFill>
            <a:schemeClr val="tx1"/>
          </a:solidFill>
          <a:latin typeface="+mn-lt"/>
        </a:defRPr>
      </a:lvl8pPr>
      <a:lvl9pPr marL="3886200" indent="-228600" algn="l" rtl="0" eaLnBrk="0" fontAlgn="base" hangingPunct="0">
        <a:spcBef>
          <a:spcPct val="20000"/>
        </a:spcBef>
        <a:spcAft>
          <a:spcPct val="0"/>
        </a:spcAft>
        <a:buClr>
          <a:srgbClr val="FF3300"/>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16.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4213" y="1205880"/>
            <a:ext cx="7918450" cy="1143000"/>
          </a:xfrm>
        </p:spPr>
        <p:txBody>
          <a:bodyPr/>
          <a:lstStyle/>
          <a:p>
            <a:r>
              <a:rPr lang="en-GB" altLang="cs-CZ" b="1" dirty="0"/>
              <a:t>Seminar 1:</a:t>
            </a:r>
            <a:br>
              <a:rPr lang="en-GB" altLang="cs-CZ" b="1" dirty="0"/>
            </a:br>
            <a:r>
              <a:rPr lang="en-GB" altLang="cs-CZ" b="1" dirty="0" err="1"/>
              <a:t>BoP</a:t>
            </a:r>
            <a:r>
              <a:rPr lang="en-GB" altLang="cs-CZ" b="1" dirty="0"/>
              <a:t> identities &amp; 2-period model (exercises)</a:t>
            </a:r>
            <a:br>
              <a:rPr lang="en-GB" altLang="cs-CZ" b="1" dirty="0"/>
            </a:br>
            <a:endParaRPr lang="en-GB" altLang="cs-CZ" sz="2800" dirty="0"/>
          </a:p>
        </p:txBody>
      </p:sp>
      <p:sp>
        <p:nvSpPr>
          <p:cNvPr id="15365" name="Text Box 5"/>
          <p:cNvSpPr txBox="1">
            <a:spLocks noChangeArrowheads="1"/>
          </p:cNvSpPr>
          <p:nvPr/>
        </p:nvSpPr>
        <p:spPr bwMode="auto">
          <a:xfrm>
            <a:off x="755650" y="3505249"/>
            <a:ext cx="76962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altLang="cs-CZ" sz="2800" b="1" i="1" dirty="0">
                <a:solidFill>
                  <a:srgbClr val="0000CC"/>
                </a:solidFill>
                <a:effectLst>
                  <a:outerShdw blurRad="38100" dist="38100" dir="2700000" algn="tl">
                    <a:srgbClr val="C0C0C0"/>
                  </a:outerShdw>
                </a:effectLst>
                <a:latin typeface="Verdana" pitchFamily="34" charset="0"/>
              </a:rPr>
              <a:t>Alessandro </a:t>
            </a:r>
            <a:r>
              <a:rPr lang="cs-CZ" altLang="cs-CZ" sz="2800" b="1" i="1" dirty="0" err="1">
                <a:solidFill>
                  <a:srgbClr val="0000CC"/>
                </a:solidFill>
                <a:effectLst>
                  <a:outerShdw blurRad="38100" dist="38100" dir="2700000" algn="tl">
                    <a:srgbClr val="C0C0C0"/>
                  </a:outerShdw>
                </a:effectLst>
                <a:latin typeface="Verdana" pitchFamily="34" charset="0"/>
              </a:rPr>
              <a:t>Chiari</a:t>
            </a:r>
            <a:endParaRPr lang="cs-CZ" altLang="cs-CZ" sz="2800" b="1" i="1" dirty="0">
              <a:solidFill>
                <a:srgbClr val="0000CC"/>
              </a:solidFill>
              <a:effectLst>
                <a:outerShdw blurRad="38100" dist="38100" dir="2700000" algn="tl">
                  <a:srgbClr val="C0C0C0"/>
                </a:outerShdw>
              </a:effectLst>
              <a:latin typeface="Verdana" pitchFamily="34" charset="0"/>
            </a:endParaRPr>
          </a:p>
          <a:p>
            <a:pPr algn="ctr">
              <a:spcBef>
                <a:spcPct val="50000"/>
              </a:spcBef>
            </a:pPr>
            <a:r>
              <a:rPr lang="cs-CZ" altLang="cs-CZ" sz="1000" i="1" dirty="0">
                <a:solidFill>
                  <a:srgbClr val="0000CC"/>
                </a:solidFill>
                <a:effectLst>
                  <a:outerShdw blurRad="38100" dist="38100" dir="2700000" algn="tl">
                    <a:srgbClr val="C0C0C0"/>
                  </a:outerShdw>
                </a:effectLst>
                <a:latin typeface="Verdana" pitchFamily="34" charset="0"/>
              </a:rPr>
              <a:t>(</a:t>
            </a:r>
            <a:r>
              <a:rPr lang="cs-CZ" altLang="cs-CZ" sz="1000" i="1" dirty="0" err="1">
                <a:solidFill>
                  <a:srgbClr val="0000CC"/>
                </a:solidFill>
                <a:effectLst>
                  <a:outerShdw blurRad="38100" dist="38100" dir="2700000" algn="tl">
                    <a:srgbClr val="C0C0C0"/>
                  </a:outerShdw>
                </a:effectLst>
                <a:latin typeface="Verdana" pitchFamily="34" charset="0"/>
              </a:rPr>
              <a:t>based</a:t>
            </a:r>
            <a:r>
              <a:rPr lang="cs-CZ" altLang="cs-CZ" sz="1000" i="1" dirty="0">
                <a:solidFill>
                  <a:srgbClr val="0000CC"/>
                </a:solidFill>
                <a:effectLst>
                  <a:outerShdw blurRad="38100" dist="38100" dir="2700000" algn="tl">
                    <a:srgbClr val="C0C0C0"/>
                  </a:outerShdw>
                </a:effectLst>
                <a:latin typeface="Verdana" pitchFamily="34" charset="0"/>
              </a:rPr>
              <a:t> on </a:t>
            </a:r>
            <a:r>
              <a:rPr lang="en-GB" altLang="cs-CZ" sz="1000" i="1" dirty="0">
                <a:solidFill>
                  <a:srgbClr val="0000CC"/>
                </a:solidFill>
                <a:effectLst>
                  <a:outerShdw blurRad="38100" dist="38100" dir="2700000" algn="tl">
                    <a:srgbClr val="C0C0C0"/>
                  </a:outerShdw>
                </a:effectLst>
                <a:latin typeface="Verdana" pitchFamily="34" charset="0"/>
              </a:rPr>
              <a:t>M</a:t>
            </a:r>
            <a:r>
              <a:rPr lang="cs-CZ" altLang="cs-CZ" sz="1000" i="1" dirty="0">
                <a:solidFill>
                  <a:srgbClr val="0000CC"/>
                </a:solidFill>
                <a:effectLst>
                  <a:outerShdw blurRad="38100" dist="38100" dir="2700000" algn="tl">
                    <a:srgbClr val="C0C0C0"/>
                  </a:outerShdw>
                </a:effectLst>
                <a:latin typeface="Verdana" pitchFamily="34" charset="0"/>
              </a:rPr>
              <a:t>.</a:t>
            </a:r>
            <a:r>
              <a:rPr lang="en-GB" altLang="cs-CZ" sz="1000" i="1" dirty="0">
                <a:solidFill>
                  <a:srgbClr val="0000CC"/>
                </a:solidFill>
                <a:effectLst>
                  <a:outerShdw blurRad="38100" dist="38100" dir="2700000" algn="tl">
                    <a:srgbClr val="C0C0C0"/>
                  </a:outerShdw>
                </a:effectLst>
                <a:latin typeface="Verdana" pitchFamily="34" charset="0"/>
              </a:rPr>
              <a:t> K</a:t>
            </a:r>
            <a:r>
              <a:rPr lang="cs-CZ" altLang="cs-CZ" sz="1000" i="1" dirty="0" err="1">
                <a:solidFill>
                  <a:srgbClr val="0000CC"/>
                </a:solidFill>
                <a:effectLst>
                  <a:outerShdw blurRad="38100" dist="38100" dir="2700000" algn="tl">
                    <a:srgbClr val="C0C0C0"/>
                  </a:outerShdw>
                </a:effectLst>
                <a:latin typeface="Verdana" pitchFamily="34" charset="0"/>
              </a:rPr>
              <a:t>ábrt‘s</a:t>
            </a:r>
            <a:r>
              <a:rPr lang="cs-CZ" altLang="cs-CZ" sz="1000" i="1" dirty="0">
                <a:solidFill>
                  <a:srgbClr val="0000CC"/>
                </a:solidFill>
                <a:effectLst>
                  <a:outerShdw blurRad="38100" dist="38100" dir="2700000" algn="tl">
                    <a:srgbClr val="C0C0C0"/>
                  </a:outerShdw>
                </a:effectLst>
                <a:latin typeface="Verdana" pitchFamily="34" charset="0"/>
              </a:rPr>
              <a:t> </a:t>
            </a:r>
            <a:r>
              <a:rPr lang="cs-CZ" altLang="cs-CZ" sz="1000" i="1" dirty="0" err="1">
                <a:solidFill>
                  <a:srgbClr val="0000CC"/>
                </a:solidFill>
                <a:effectLst>
                  <a:outerShdw blurRad="38100" dist="38100" dir="2700000" algn="tl">
                    <a:srgbClr val="C0C0C0"/>
                  </a:outerShdw>
                </a:effectLst>
                <a:latin typeface="Verdana" pitchFamily="34" charset="0"/>
              </a:rPr>
              <a:t>presentation</a:t>
            </a:r>
            <a:r>
              <a:rPr lang="cs-CZ" altLang="cs-CZ" sz="1000" i="1" dirty="0">
                <a:solidFill>
                  <a:srgbClr val="0000CC"/>
                </a:solidFill>
                <a:effectLst>
                  <a:outerShdw blurRad="38100" dist="38100" dir="2700000" algn="tl">
                    <a:srgbClr val="C0C0C0"/>
                  </a:outerShdw>
                </a:effectLst>
                <a:latin typeface="Verdana" pitchFamily="34" charset="0"/>
              </a:rPr>
              <a:t> </a:t>
            </a:r>
            <a:r>
              <a:rPr lang="cs-CZ" altLang="cs-CZ" sz="1000" i="1" dirty="0" err="1">
                <a:solidFill>
                  <a:srgbClr val="0000CC"/>
                </a:solidFill>
                <a:effectLst>
                  <a:outerShdw blurRad="38100" dist="38100" dir="2700000" algn="tl">
                    <a:srgbClr val="C0C0C0"/>
                  </a:outerShdw>
                </a:effectLst>
                <a:latin typeface="Verdana" pitchFamily="34" charset="0"/>
              </a:rPr>
              <a:t>from</a:t>
            </a:r>
            <a:r>
              <a:rPr lang="cs-CZ" altLang="cs-CZ" sz="1000" i="1" dirty="0">
                <a:solidFill>
                  <a:srgbClr val="0000CC"/>
                </a:solidFill>
                <a:effectLst>
                  <a:outerShdw blurRad="38100" dist="38100" dir="2700000" algn="tl">
                    <a:srgbClr val="C0C0C0"/>
                  </a:outerShdw>
                </a:effectLst>
                <a:latin typeface="Verdana" pitchFamily="34" charset="0"/>
              </a:rPr>
              <a:t> 2021)</a:t>
            </a:r>
          </a:p>
          <a:p>
            <a:pPr algn="ctr">
              <a:spcBef>
                <a:spcPct val="50000"/>
              </a:spcBef>
            </a:pPr>
            <a:endParaRPr lang="en-GB" altLang="cs-CZ" sz="1800" i="1" dirty="0">
              <a:solidFill>
                <a:srgbClr val="0000CC"/>
              </a:solidFill>
              <a:effectLst>
                <a:outerShdw blurRad="38100" dist="38100" dir="2700000" algn="tl">
                  <a:srgbClr val="C0C0C0"/>
                </a:outerShdw>
              </a:effectLst>
              <a:latin typeface="Verdana" pitchFamily="34" charset="0"/>
            </a:endParaRPr>
          </a:p>
        </p:txBody>
      </p:sp>
      <p:sp>
        <p:nvSpPr>
          <p:cNvPr id="15367" name="Rectangle 7"/>
          <p:cNvSpPr>
            <a:spLocks noGrp="1" noChangeArrowheads="1"/>
          </p:cNvSpPr>
          <p:nvPr>
            <p:ph type="subTitle" idx="1"/>
          </p:nvPr>
        </p:nvSpPr>
        <p:spPr>
          <a:xfrm>
            <a:off x="1476375" y="5012903"/>
            <a:ext cx="6296025" cy="1368425"/>
          </a:xfrm>
          <a:noFill/>
          <a:ln/>
        </p:spPr>
        <p:txBody>
          <a:bodyPr/>
          <a:lstStyle/>
          <a:p>
            <a:r>
              <a:rPr lang="en-GB" altLang="cs-CZ" dirty="0">
                <a:latin typeface="Arial Unicode MS" pitchFamily="34" charset="-128"/>
              </a:rPr>
              <a:t>International Macroeconomics</a:t>
            </a:r>
          </a:p>
          <a:p>
            <a:r>
              <a:rPr lang="en-GB" altLang="cs-CZ" dirty="0">
                <a:latin typeface="Arial Unicode MS" pitchFamily="34" charset="-128"/>
              </a:rPr>
              <a:t>FSV UK, </a:t>
            </a:r>
            <a:r>
              <a:rPr lang="cs-CZ" altLang="cs-CZ" dirty="0">
                <a:latin typeface="Arial Unicode MS" pitchFamily="34" charset="-128"/>
              </a:rPr>
              <a:t>19th</a:t>
            </a:r>
            <a:r>
              <a:rPr lang="en-GB" altLang="cs-CZ" dirty="0">
                <a:latin typeface="Arial Unicode MS" pitchFamily="34" charset="-128"/>
              </a:rPr>
              <a:t> February 202</a:t>
            </a:r>
            <a:r>
              <a:rPr lang="cs-CZ" altLang="cs-CZ" dirty="0">
                <a:latin typeface="Arial Unicode MS" pitchFamily="34" charset="-128"/>
              </a:rPr>
              <a:t>4</a:t>
            </a:r>
            <a:endParaRPr lang="en-GB" altLang="cs-CZ" dirty="0">
              <a:latin typeface="Arial Unicode MS" pitchFamily="34" charset="-128"/>
            </a:endParaRPr>
          </a:p>
        </p:txBody>
      </p:sp>
      <p:sp>
        <p:nvSpPr>
          <p:cNvPr id="2" name="Zástupný symbol pro číslo snímku 1"/>
          <p:cNvSpPr>
            <a:spLocks noGrp="1"/>
          </p:cNvSpPr>
          <p:nvPr>
            <p:ph type="sldNum" sz="quarter" idx="10"/>
          </p:nvPr>
        </p:nvSpPr>
        <p:spPr/>
        <p:txBody>
          <a:bodyPr/>
          <a:lstStyle/>
          <a:p>
            <a:fld id="{1F2B7CBC-FBBA-4F3E-81C9-AC43E2C2205C}" type="slidenum">
              <a:rPr lang="en-CA" altLang="cs-CZ" smtClean="0"/>
              <a:pPr/>
              <a:t>1</a:t>
            </a:fld>
            <a:endParaRPr lang="en-CA" altLang="cs-CZ"/>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04664"/>
            <a:ext cx="7772400" cy="1143000"/>
          </a:xfrm>
        </p:spPr>
        <p:txBody>
          <a:bodyPr/>
          <a:lstStyle/>
          <a:p>
            <a:r>
              <a:rPr lang="en-GB" dirty="0"/>
              <a:t>Problem 1 (a)</a:t>
            </a:r>
          </a:p>
        </p:txBody>
      </p:sp>
      <p:sp>
        <p:nvSpPr>
          <p:cNvPr id="3" name="Zástupný symbol pro obsah 2"/>
          <p:cNvSpPr>
            <a:spLocks noGrp="1"/>
          </p:cNvSpPr>
          <p:nvPr>
            <p:ph idx="1"/>
          </p:nvPr>
        </p:nvSpPr>
        <p:spPr>
          <a:xfrm>
            <a:off x="685800" y="1772816"/>
            <a:ext cx="7772400" cy="4114800"/>
          </a:xfrm>
        </p:spPr>
        <p:txBody>
          <a:bodyPr/>
          <a:lstStyle/>
          <a:p>
            <a:r>
              <a:rPr lang="en-GB" sz="2000" dirty="0">
                <a:latin typeface="Arial" panose="020B0604020202020204" pitchFamily="34" charset="0"/>
                <a:cs typeface="Arial" panose="020B0604020202020204" pitchFamily="34" charset="0"/>
              </a:rPr>
              <a:t>Expressing C</a:t>
            </a:r>
            <a:r>
              <a:rPr lang="en-GB" sz="2000" baseline="-25000" dirty="0">
                <a:latin typeface="Arial" panose="020B0604020202020204" pitchFamily="34" charset="0"/>
                <a:cs typeface="Arial" panose="020B0604020202020204" pitchFamily="34" charset="0"/>
              </a:rPr>
              <a:t>1</a:t>
            </a:r>
            <a:r>
              <a:rPr lang="en-GB" sz="2000" dirty="0">
                <a:latin typeface="Arial" panose="020B0604020202020204" pitchFamily="34" charset="0"/>
                <a:cs typeface="Arial" panose="020B0604020202020204" pitchFamily="34" charset="0"/>
              </a:rPr>
              <a:t> and C</a:t>
            </a:r>
            <a:r>
              <a:rPr lang="en-GB" sz="2000" baseline="-25000" dirty="0">
                <a:latin typeface="Arial" panose="020B0604020202020204" pitchFamily="34" charset="0"/>
                <a:cs typeface="Arial" panose="020B0604020202020204" pitchFamily="34" charset="0"/>
              </a:rPr>
              <a:t>2 </a:t>
            </a:r>
            <a:r>
              <a:rPr lang="en-GB" sz="2000" dirty="0">
                <a:latin typeface="Arial" panose="020B0604020202020204" pitchFamily="34" charset="0"/>
                <a:cs typeface="Arial" panose="020B0604020202020204" pitchFamily="34" charset="0"/>
              </a:rPr>
              <a:t>from (4) (Euler equation) and plugging into the budget constraint (2), we find the optimal consumption schedules:</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It’s easy to show that:</a:t>
            </a:r>
          </a:p>
          <a:p>
            <a:pPr marL="0" indent="0">
              <a:buNone/>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
        <p:nvSpPr>
          <p:cNvPr id="12" name="TextovéPole 11"/>
          <p:cNvSpPr txBox="1"/>
          <p:nvPr/>
        </p:nvSpPr>
        <p:spPr>
          <a:xfrm>
            <a:off x="7262971" y="3169262"/>
            <a:ext cx="576064" cy="46166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(5)</a:t>
            </a:r>
          </a:p>
        </p:txBody>
      </p:sp>
      <p:pic>
        <p:nvPicPr>
          <p:cNvPr id="2457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771445"/>
            <a:ext cx="4133850"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7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4028745"/>
            <a:ext cx="4438650"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4" name="TextovéPole 3"/>
              <p:cNvSpPr txBox="1"/>
              <p:nvPr/>
            </p:nvSpPr>
            <p:spPr>
              <a:xfrm>
                <a:off x="2051720" y="5855406"/>
                <a:ext cx="902491" cy="680314"/>
              </a:xfrm>
              <a:prstGeom prst="rect">
                <a:avLst/>
              </a:prstGeom>
              <a:noFill/>
            </p:spPr>
            <p:txBody>
              <a:bodyPr wrap="none" rtlCol="0">
                <a:spAutoFit/>
              </a:bodyPr>
              <a:lstStyle/>
              <a:p>
                <a14:m>
                  <m:oMath xmlns:m="http://schemas.openxmlformats.org/officeDocument/2006/math">
                    <m:f>
                      <m:fPr>
                        <m:ctrlPr>
                          <a:rPr lang="en-GB" b="0" i="1" smtClean="0">
                            <a:latin typeface="Cambria Math" panose="02040503050406030204" pitchFamily="18" charset="0"/>
                            <a:ea typeface="Cambria Math"/>
                          </a:rPr>
                        </m:ctrlPr>
                      </m:fPr>
                      <m:num>
                        <m:r>
                          <a:rPr lang="en-GB" i="1">
                            <a:latin typeface="Cambria Math"/>
                            <a:ea typeface="Cambria Math"/>
                          </a:rPr>
                          <m:t>𝜕</m:t>
                        </m:r>
                        <m:sSub>
                          <m:sSubPr>
                            <m:ctrlPr>
                              <a:rPr lang="en-GB" i="1" smtClean="0">
                                <a:latin typeface="Cambria Math" panose="02040503050406030204" pitchFamily="18" charset="0"/>
                                <a:ea typeface="Cambria Math"/>
                              </a:rPr>
                            </m:ctrlPr>
                          </m:sSubPr>
                          <m:e>
                            <m:r>
                              <a:rPr lang="en-GB" b="0" i="1" smtClean="0">
                                <a:latin typeface="Cambria Math"/>
                                <a:ea typeface="Cambria Math"/>
                              </a:rPr>
                              <m:t>𝐶</m:t>
                            </m:r>
                          </m:e>
                          <m:sub>
                            <m:r>
                              <a:rPr lang="en-GB" b="0" i="1" smtClean="0">
                                <a:latin typeface="Cambria Math"/>
                                <a:ea typeface="Cambria Math"/>
                              </a:rPr>
                              <m:t>2</m:t>
                            </m:r>
                          </m:sub>
                        </m:sSub>
                      </m:num>
                      <m:den>
                        <m:r>
                          <a:rPr lang="en-GB" i="1">
                            <a:latin typeface="Cambria Math"/>
                            <a:ea typeface="Cambria Math"/>
                          </a:rPr>
                          <m:t>𝜕</m:t>
                        </m:r>
                        <m:r>
                          <a:rPr lang="en-GB" i="1" smtClean="0">
                            <a:latin typeface="Cambria Math"/>
                            <a:ea typeface="Cambria Math"/>
                          </a:rPr>
                          <m:t>𝛽</m:t>
                        </m:r>
                      </m:den>
                    </m:f>
                  </m:oMath>
                </a14:m>
                <a:r>
                  <a:rPr lang="en-GB" dirty="0"/>
                  <a:t>&gt;0</a:t>
                </a:r>
              </a:p>
            </p:txBody>
          </p:sp>
        </mc:Choice>
        <mc:Fallback xmlns="">
          <p:sp>
            <p:nvSpPr>
              <p:cNvPr id="4" name="TextovéPole 3"/>
              <p:cNvSpPr txBox="1">
                <a:spLocks noRot="1" noChangeAspect="1" noMove="1" noResize="1" noEditPoints="1" noAdjustHandles="1" noChangeArrowheads="1" noChangeShapeType="1" noTextEdit="1"/>
              </p:cNvSpPr>
              <p:nvPr/>
            </p:nvSpPr>
            <p:spPr>
              <a:xfrm>
                <a:off x="2051720" y="5855406"/>
                <a:ext cx="902491" cy="680314"/>
              </a:xfrm>
              <a:prstGeom prst="rect">
                <a:avLst/>
              </a:prstGeom>
              <a:blipFill rotWithShape="1">
                <a:blip r:embed="rId5"/>
                <a:stretch>
                  <a:fillRect r="-8784" b="-180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ovéPole 15"/>
              <p:cNvSpPr txBox="1"/>
              <p:nvPr/>
            </p:nvSpPr>
            <p:spPr>
              <a:xfrm>
                <a:off x="952402" y="5854356"/>
                <a:ext cx="902491" cy="680314"/>
              </a:xfrm>
              <a:prstGeom prst="rect">
                <a:avLst/>
              </a:prstGeom>
              <a:noFill/>
            </p:spPr>
            <p:txBody>
              <a:bodyPr wrap="none" rtlCol="0">
                <a:spAutoFit/>
              </a:bodyPr>
              <a:lstStyle/>
              <a:p>
                <a14:m>
                  <m:oMath xmlns:m="http://schemas.openxmlformats.org/officeDocument/2006/math">
                    <m:f>
                      <m:fPr>
                        <m:ctrlPr>
                          <a:rPr lang="en-GB" b="0" i="1" smtClean="0">
                            <a:latin typeface="Cambria Math" panose="02040503050406030204" pitchFamily="18" charset="0"/>
                            <a:ea typeface="Cambria Math"/>
                          </a:rPr>
                        </m:ctrlPr>
                      </m:fPr>
                      <m:num>
                        <m:r>
                          <a:rPr lang="en-GB" i="1">
                            <a:latin typeface="Cambria Math"/>
                            <a:ea typeface="Cambria Math"/>
                          </a:rPr>
                          <m:t>𝜕</m:t>
                        </m:r>
                        <m:sSub>
                          <m:sSubPr>
                            <m:ctrlPr>
                              <a:rPr lang="en-GB" i="1" smtClean="0">
                                <a:latin typeface="Cambria Math" panose="02040503050406030204" pitchFamily="18" charset="0"/>
                                <a:ea typeface="Cambria Math"/>
                              </a:rPr>
                            </m:ctrlPr>
                          </m:sSubPr>
                          <m:e>
                            <m:r>
                              <a:rPr lang="en-GB" b="0" i="1" smtClean="0">
                                <a:latin typeface="Cambria Math"/>
                                <a:ea typeface="Cambria Math"/>
                              </a:rPr>
                              <m:t>𝐶</m:t>
                            </m:r>
                          </m:e>
                          <m:sub>
                            <m:r>
                              <a:rPr lang="en-GB" b="0" i="1" smtClean="0">
                                <a:latin typeface="Cambria Math"/>
                                <a:ea typeface="Cambria Math"/>
                              </a:rPr>
                              <m:t>1</m:t>
                            </m:r>
                          </m:sub>
                        </m:sSub>
                      </m:num>
                      <m:den>
                        <m:r>
                          <a:rPr lang="en-GB" i="1">
                            <a:latin typeface="Cambria Math"/>
                            <a:ea typeface="Cambria Math"/>
                          </a:rPr>
                          <m:t>𝜕</m:t>
                        </m:r>
                        <m:r>
                          <a:rPr lang="en-GB" i="1" smtClean="0">
                            <a:latin typeface="Cambria Math"/>
                            <a:ea typeface="Cambria Math"/>
                          </a:rPr>
                          <m:t>𝛽</m:t>
                        </m:r>
                      </m:den>
                    </m:f>
                  </m:oMath>
                </a14:m>
                <a:r>
                  <a:rPr lang="en-GB" dirty="0"/>
                  <a:t>&lt;0</a:t>
                </a:r>
              </a:p>
            </p:txBody>
          </p:sp>
        </mc:Choice>
        <mc:Fallback xmlns="">
          <p:sp>
            <p:nvSpPr>
              <p:cNvPr id="16" name="TextovéPole 15"/>
              <p:cNvSpPr txBox="1">
                <a:spLocks noRot="1" noChangeAspect="1" noMove="1" noResize="1" noEditPoints="1" noAdjustHandles="1" noChangeArrowheads="1" noChangeShapeType="1" noTextEdit="1"/>
              </p:cNvSpPr>
              <p:nvPr/>
            </p:nvSpPr>
            <p:spPr>
              <a:xfrm>
                <a:off x="952402" y="5854356"/>
                <a:ext cx="902491" cy="680314"/>
              </a:xfrm>
              <a:prstGeom prst="rect">
                <a:avLst/>
              </a:prstGeom>
              <a:blipFill rotWithShape="1">
                <a:blip r:embed="rId6"/>
                <a:stretch>
                  <a:fillRect r="-9459" b="-89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ovéPole 16"/>
              <p:cNvSpPr txBox="1"/>
              <p:nvPr/>
            </p:nvSpPr>
            <p:spPr>
              <a:xfrm>
                <a:off x="3124190" y="5877880"/>
                <a:ext cx="902491" cy="635367"/>
              </a:xfrm>
              <a:prstGeom prst="rect">
                <a:avLst/>
              </a:prstGeom>
              <a:noFill/>
            </p:spPr>
            <p:txBody>
              <a:bodyPr wrap="none" rtlCol="0">
                <a:spAutoFit/>
              </a:bodyPr>
              <a:lstStyle/>
              <a:p>
                <a14:m>
                  <m:oMath xmlns:m="http://schemas.openxmlformats.org/officeDocument/2006/math">
                    <m:f>
                      <m:fPr>
                        <m:ctrlPr>
                          <a:rPr lang="en-GB" b="0" i="1" smtClean="0">
                            <a:latin typeface="Cambria Math" panose="02040503050406030204" pitchFamily="18" charset="0"/>
                            <a:ea typeface="Cambria Math"/>
                          </a:rPr>
                        </m:ctrlPr>
                      </m:fPr>
                      <m:num>
                        <m:r>
                          <a:rPr lang="en-GB" i="1">
                            <a:latin typeface="Cambria Math"/>
                            <a:ea typeface="Cambria Math"/>
                          </a:rPr>
                          <m:t>𝜕</m:t>
                        </m:r>
                        <m:sSub>
                          <m:sSubPr>
                            <m:ctrlPr>
                              <a:rPr lang="en-GB" i="1" smtClean="0">
                                <a:latin typeface="Cambria Math" panose="02040503050406030204" pitchFamily="18" charset="0"/>
                                <a:ea typeface="Cambria Math"/>
                              </a:rPr>
                            </m:ctrlPr>
                          </m:sSubPr>
                          <m:e>
                            <m:r>
                              <a:rPr lang="en-GB" b="0" i="1" smtClean="0">
                                <a:latin typeface="Cambria Math"/>
                                <a:ea typeface="Cambria Math"/>
                              </a:rPr>
                              <m:t>𝐶</m:t>
                            </m:r>
                          </m:e>
                          <m:sub>
                            <m:r>
                              <a:rPr lang="en-GB" b="0" i="1" smtClean="0">
                                <a:latin typeface="Cambria Math"/>
                                <a:ea typeface="Cambria Math"/>
                              </a:rPr>
                              <m:t>1</m:t>
                            </m:r>
                          </m:sub>
                        </m:sSub>
                      </m:num>
                      <m:den>
                        <m:r>
                          <a:rPr lang="en-GB" i="1">
                            <a:latin typeface="Cambria Math"/>
                            <a:ea typeface="Cambria Math"/>
                          </a:rPr>
                          <m:t>𝜕</m:t>
                        </m:r>
                        <m:r>
                          <a:rPr lang="en-GB" b="0" i="1" smtClean="0">
                            <a:latin typeface="Cambria Math"/>
                            <a:ea typeface="Cambria Math"/>
                          </a:rPr>
                          <m:t>𝑟</m:t>
                        </m:r>
                      </m:den>
                    </m:f>
                  </m:oMath>
                </a14:m>
                <a:r>
                  <a:rPr lang="en-GB" dirty="0"/>
                  <a:t>&lt;0</a:t>
                </a:r>
              </a:p>
            </p:txBody>
          </p:sp>
        </mc:Choice>
        <mc:Fallback xmlns="">
          <p:sp>
            <p:nvSpPr>
              <p:cNvPr id="17" name="TextovéPole 16"/>
              <p:cNvSpPr txBox="1">
                <a:spLocks noRot="1" noChangeAspect="1" noMove="1" noResize="1" noEditPoints="1" noAdjustHandles="1" noChangeArrowheads="1" noChangeShapeType="1" noTextEdit="1"/>
              </p:cNvSpPr>
              <p:nvPr/>
            </p:nvSpPr>
            <p:spPr>
              <a:xfrm>
                <a:off x="3124190" y="5877880"/>
                <a:ext cx="902491" cy="635367"/>
              </a:xfrm>
              <a:prstGeom prst="rect">
                <a:avLst/>
              </a:prstGeom>
              <a:blipFill rotWithShape="1">
                <a:blip r:embed="rId7"/>
                <a:stretch>
                  <a:fillRect r="-8725" b="-8654"/>
                </a:stretch>
              </a:blipFill>
            </p:spPr>
            <p:txBody>
              <a:bodyPr/>
              <a:lstStyle/>
              <a:p>
                <a:r>
                  <a:rPr lang="en-GB">
                    <a:noFill/>
                  </a:rPr>
                  <a:t> </a:t>
                </a:r>
              </a:p>
            </p:txBody>
          </p:sp>
        </mc:Fallback>
      </mc:AlternateContent>
      <p:sp>
        <p:nvSpPr>
          <p:cNvPr id="18" name="TextovéPole 17"/>
          <p:cNvSpPr txBox="1"/>
          <p:nvPr/>
        </p:nvSpPr>
        <p:spPr>
          <a:xfrm>
            <a:off x="7262971" y="4426562"/>
            <a:ext cx="576064" cy="46166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(6)</a:t>
            </a:r>
          </a:p>
        </p:txBody>
      </p:sp>
      <mc:AlternateContent xmlns:mc="http://schemas.openxmlformats.org/markup-compatibility/2006" xmlns:a14="http://schemas.microsoft.com/office/drawing/2010/main">
        <mc:Choice Requires="a14">
          <p:sp>
            <p:nvSpPr>
              <p:cNvPr id="19" name="TextovéPole 18"/>
              <p:cNvSpPr txBox="1"/>
              <p:nvPr/>
            </p:nvSpPr>
            <p:spPr>
              <a:xfrm>
                <a:off x="4050856" y="5876830"/>
                <a:ext cx="902491" cy="635367"/>
              </a:xfrm>
              <a:prstGeom prst="rect">
                <a:avLst/>
              </a:prstGeom>
              <a:noFill/>
            </p:spPr>
            <p:txBody>
              <a:bodyPr wrap="none" rtlCol="0">
                <a:spAutoFit/>
              </a:bodyPr>
              <a:lstStyle/>
              <a:p>
                <a14:m>
                  <m:oMath xmlns:m="http://schemas.openxmlformats.org/officeDocument/2006/math">
                    <m:f>
                      <m:fPr>
                        <m:ctrlPr>
                          <a:rPr lang="en-GB" b="0" i="1" smtClean="0">
                            <a:latin typeface="Cambria Math" panose="02040503050406030204" pitchFamily="18" charset="0"/>
                            <a:ea typeface="Cambria Math"/>
                          </a:rPr>
                        </m:ctrlPr>
                      </m:fPr>
                      <m:num>
                        <m:r>
                          <a:rPr lang="en-GB" i="1">
                            <a:latin typeface="Cambria Math"/>
                            <a:ea typeface="Cambria Math"/>
                          </a:rPr>
                          <m:t>𝜕</m:t>
                        </m:r>
                        <m:sSub>
                          <m:sSubPr>
                            <m:ctrlPr>
                              <a:rPr lang="en-GB" i="1" smtClean="0">
                                <a:latin typeface="Cambria Math" panose="02040503050406030204" pitchFamily="18" charset="0"/>
                                <a:ea typeface="Cambria Math"/>
                              </a:rPr>
                            </m:ctrlPr>
                          </m:sSubPr>
                          <m:e>
                            <m:r>
                              <a:rPr lang="en-GB" b="0" i="1" smtClean="0">
                                <a:latin typeface="Cambria Math"/>
                                <a:ea typeface="Cambria Math"/>
                              </a:rPr>
                              <m:t>𝐶</m:t>
                            </m:r>
                          </m:e>
                          <m:sub>
                            <m:r>
                              <a:rPr lang="en-GB" b="0" i="1" smtClean="0">
                                <a:latin typeface="Cambria Math"/>
                                <a:ea typeface="Cambria Math"/>
                              </a:rPr>
                              <m:t>2</m:t>
                            </m:r>
                          </m:sub>
                        </m:sSub>
                      </m:num>
                      <m:den>
                        <m:r>
                          <a:rPr lang="en-GB" i="1">
                            <a:latin typeface="Cambria Math"/>
                            <a:ea typeface="Cambria Math"/>
                          </a:rPr>
                          <m:t>𝜕</m:t>
                        </m:r>
                        <m:r>
                          <a:rPr lang="en-GB" b="0" i="1" smtClean="0">
                            <a:latin typeface="Cambria Math"/>
                            <a:ea typeface="Cambria Math"/>
                          </a:rPr>
                          <m:t>𝑟</m:t>
                        </m:r>
                      </m:den>
                    </m:f>
                  </m:oMath>
                </a14:m>
                <a:r>
                  <a:rPr lang="en-GB" dirty="0"/>
                  <a:t>&gt;0</a:t>
                </a:r>
              </a:p>
            </p:txBody>
          </p:sp>
        </mc:Choice>
        <mc:Fallback xmlns="">
          <p:sp>
            <p:nvSpPr>
              <p:cNvPr id="19" name="TextovéPole 18"/>
              <p:cNvSpPr txBox="1">
                <a:spLocks noRot="1" noChangeAspect="1" noMove="1" noResize="1" noEditPoints="1" noAdjustHandles="1" noChangeArrowheads="1" noChangeShapeType="1" noTextEdit="1"/>
              </p:cNvSpPr>
              <p:nvPr/>
            </p:nvSpPr>
            <p:spPr>
              <a:xfrm>
                <a:off x="4050856" y="5876830"/>
                <a:ext cx="902491" cy="635367"/>
              </a:xfrm>
              <a:prstGeom prst="rect">
                <a:avLst/>
              </a:prstGeom>
              <a:blipFill rotWithShape="1">
                <a:blip r:embed="rId8"/>
                <a:stretch>
                  <a:fillRect r="-8784" b="-86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5105747" y="5878400"/>
                <a:ext cx="896977" cy="720582"/>
              </a:xfrm>
              <a:prstGeom prst="rect">
                <a:avLst/>
              </a:prstGeom>
              <a:noFill/>
            </p:spPr>
            <p:txBody>
              <a:bodyPr wrap="none" rtlCol="0">
                <a:spAutoFit/>
              </a:bodyPr>
              <a:lstStyle/>
              <a:p>
                <a14:m>
                  <m:oMath xmlns:m="http://schemas.openxmlformats.org/officeDocument/2006/math">
                    <m:f>
                      <m:fPr>
                        <m:ctrlPr>
                          <a:rPr lang="en-GB" b="0" i="1" smtClean="0">
                            <a:latin typeface="Cambria Math" panose="02040503050406030204" pitchFamily="18" charset="0"/>
                            <a:ea typeface="Cambria Math"/>
                          </a:rPr>
                        </m:ctrlPr>
                      </m:fPr>
                      <m:num>
                        <m:r>
                          <a:rPr lang="en-GB" i="1">
                            <a:latin typeface="Cambria Math"/>
                            <a:ea typeface="Cambria Math"/>
                          </a:rPr>
                          <m:t>𝜕</m:t>
                        </m:r>
                        <m:sSub>
                          <m:sSubPr>
                            <m:ctrlPr>
                              <a:rPr lang="en-GB" i="1" smtClean="0">
                                <a:latin typeface="Cambria Math" panose="02040503050406030204" pitchFamily="18" charset="0"/>
                                <a:ea typeface="Cambria Math"/>
                              </a:rPr>
                            </m:ctrlPr>
                          </m:sSubPr>
                          <m:e>
                            <m:r>
                              <a:rPr lang="en-GB" b="0" i="1" smtClean="0">
                                <a:latin typeface="Cambria Math"/>
                                <a:ea typeface="Cambria Math"/>
                              </a:rPr>
                              <m:t>𝐶</m:t>
                            </m:r>
                          </m:e>
                          <m:sub>
                            <m:r>
                              <a:rPr lang="en-GB" b="0" i="1" smtClean="0">
                                <a:latin typeface="Cambria Math"/>
                                <a:ea typeface="Cambria Math"/>
                              </a:rPr>
                              <m:t>𝑖</m:t>
                            </m:r>
                          </m:sub>
                        </m:sSub>
                      </m:num>
                      <m:den>
                        <m:r>
                          <a:rPr lang="en-GB" i="1">
                            <a:latin typeface="Cambria Math"/>
                            <a:ea typeface="Cambria Math"/>
                          </a:rPr>
                          <m:t>𝜕</m:t>
                        </m:r>
                        <m:sSub>
                          <m:sSubPr>
                            <m:ctrlPr>
                              <a:rPr lang="en-GB" i="1" smtClean="0">
                                <a:latin typeface="Cambria Math" panose="02040503050406030204" pitchFamily="18" charset="0"/>
                                <a:ea typeface="Cambria Math"/>
                              </a:rPr>
                            </m:ctrlPr>
                          </m:sSubPr>
                          <m:e>
                            <m:r>
                              <a:rPr lang="en-GB" b="0" i="1" smtClean="0">
                                <a:latin typeface="Cambria Math"/>
                                <a:ea typeface="Cambria Math"/>
                              </a:rPr>
                              <m:t>𝑌</m:t>
                            </m:r>
                          </m:e>
                          <m:sub>
                            <m:r>
                              <a:rPr lang="en-GB" b="0" i="1" smtClean="0">
                                <a:latin typeface="Cambria Math"/>
                                <a:ea typeface="Cambria Math"/>
                              </a:rPr>
                              <m:t>𝑗</m:t>
                            </m:r>
                          </m:sub>
                        </m:sSub>
                      </m:den>
                    </m:f>
                  </m:oMath>
                </a14:m>
                <a:r>
                  <a:rPr lang="en-GB" dirty="0"/>
                  <a:t>&gt;0</a:t>
                </a:r>
              </a:p>
            </p:txBody>
          </p:sp>
        </mc:Choice>
        <mc:Fallback xmlns="">
          <p:sp>
            <p:nvSpPr>
              <p:cNvPr id="21" name="TextovéPole 20"/>
              <p:cNvSpPr txBox="1">
                <a:spLocks noRot="1" noChangeAspect="1" noMove="1" noResize="1" noEditPoints="1" noAdjustHandles="1" noChangeArrowheads="1" noChangeShapeType="1" noTextEdit="1"/>
              </p:cNvSpPr>
              <p:nvPr/>
            </p:nvSpPr>
            <p:spPr>
              <a:xfrm>
                <a:off x="5105747" y="5878400"/>
                <a:ext cx="896977" cy="720582"/>
              </a:xfrm>
              <a:prstGeom prst="rect">
                <a:avLst/>
              </a:prstGeom>
              <a:blipFill rotWithShape="1">
                <a:blip r:embed="rId9"/>
                <a:stretch>
                  <a:fillRect r="-9524"/>
                </a:stretch>
              </a:blipFill>
            </p:spPr>
            <p:txBody>
              <a:bodyPr/>
              <a:lstStyle/>
              <a:p>
                <a:r>
                  <a:rPr lang="en-GB">
                    <a:noFill/>
                  </a:rPr>
                  <a:t> </a:t>
                </a:r>
              </a:p>
            </p:txBody>
          </p:sp>
        </mc:Fallback>
      </mc:AlternateContent>
      <p:sp>
        <p:nvSpPr>
          <p:cNvPr id="5" name="Zástupný symbol pro číslo snímku 4"/>
          <p:cNvSpPr>
            <a:spLocks noGrp="1"/>
          </p:cNvSpPr>
          <p:nvPr>
            <p:ph type="sldNum" sz="quarter" idx="10"/>
          </p:nvPr>
        </p:nvSpPr>
        <p:spPr/>
        <p:txBody>
          <a:bodyPr/>
          <a:lstStyle/>
          <a:p>
            <a:fld id="{8FE8DF40-5CE0-4EBF-B497-5027DB4BADB9}" type="slidenum">
              <a:rPr lang="en-CA" altLang="cs-CZ" smtClean="0"/>
              <a:pPr/>
              <a:t>10</a:t>
            </a:fld>
            <a:endParaRPr lang="en-CA" altLang="cs-CZ"/>
          </a:p>
        </p:txBody>
      </p:sp>
    </p:spTree>
    <p:extLst>
      <p:ext uri="{BB962C8B-B14F-4D97-AF65-F5344CB8AC3E}">
        <p14:creationId xmlns:p14="http://schemas.microsoft.com/office/powerpoint/2010/main" val="106439264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Problem 1 (b)</a:t>
            </a:r>
          </a:p>
        </p:txBody>
      </p:sp>
      <p:sp>
        <p:nvSpPr>
          <p:cNvPr id="3" name="Zástupný symbol pro obsah 2"/>
          <p:cNvSpPr>
            <a:spLocks noGrp="1"/>
          </p:cNvSpPr>
          <p:nvPr>
            <p:ph idx="1"/>
          </p:nvPr>
        </p:nvSpPr>
        <p:spPr>
          <a:xfrm>
            <a:off x="683568" y="1995288"/>
            <a:ext cx="7772400" cy="4114800"/>
          </a:xfrm>
        </p:spPr>
        <p:txBody>
          <a:bodyPr/>
          <a:lstStyle/>
          <a:p>
            <a:r>
              <a:rPr lang="en-GB" sz="2000" dirty="0">
                <a:latin typeface="Arial" panose="020B0604020202020204" pitchFamily="34" charset="0"/>
                <a:cs typeface="Arial" panose="020B0604020202020204" pitchFamily="34" charset="0"/>
              </a:rPr>
              <a:t>Assume that Y</a:t>
            </a:r>
            <a:r>
              <a:rPr lang="en-GB" sz="2000" baseline="-25000" dirty="0">
                <a:latin typeface="Arial" panose="020B0604020202020204" pitchFamily="34" charset="0"/>
                <a:cs typeface="Arial" panose="020B0604020202020204" pitchFamily="34" charset="0"/>
              </a:rPr>
              <a:t>1</a:t>
            </a:r>
            <a:r>
              <a:rPr lang="en-GB" sz="2000" dirty="0">
                <a:latin typeface="Arial" panose="020B0604020202020204" pitchFamily="34" charset="0"/>
                <a:cs typeface="Arial" panose="020B0604020202020204" pitchFamily="34" charset="0"/>
              </a:rPr>
              <a:t> = 80, Y</a:t>
            </a:r>
            <a:r>
              <a:rPr lang="en-GB" sz="2000" baseline="-25000" dirty="0">
                <a:latin typeface="Arial" panose="020B0604020202020204" pitchFamily="34" charset="0"/>
                <a:cs typeface="Arial" panose="020B0604020202020204" pitchFamily="34" charset="0"/>
              </a:rPr>
              <a:t>2</a:t>
            </a:r>
            <a:r>
              <a:rPr lang="en-GB" sz="2000" dirty="0">
                <a:latin typeface="Arial" panose="020B0604020202020204" pitchFamily="34" charset="0"/>
                <a:cs typeface="Arial" panose="020B0604020202020204" pitchFamily="34" charset="0"/>
              </a:rPr>
              <a:t> = 110,  </a:t>
            </a:r>
            <a:r>
              <a:rPr lang="el-GR" sz="2000" dirty="0">
                <a:latin typeface="Arial" panose="020B0604020202020204" pitchFamily="34" charset="0"/>
                <a:cs typeface="Arial" panose="020B0604020202020204" pitchFamily="34" charset="0"/>
              </a:rPr>
              <a:t>β</a:t>
            </a:r>
            <a:r>
              <a:rPr lang="en-GB" sz="2000" dirty="0">
                <a:latin typeface="Arial" panose="020B0604020202020204" pitchFamily="34" charset="0"/>
                <a:cs typeface="Arial" panose="020B0604020202020204" pitchFamily="34" charset="0"/>
              </a:rPr>
              <a:t>= 0.8 and r = 10%. Compute C</a:t>
            </a:r>
            <a:r>
              <a:rPr lang="en-GB" sz="2000" baseline="-25000" dirty="0">
                <a:latin typeface="Arial" panose="020B0604020202020204" pitchFamily="34" charset="0"/>
                <a:cs typeface="Arial" panose="020B0604020202020204" pitchFamily="34" charset="0"/>
              </a:rPr>
              <a:t>1</a:t>
            </a:r>
            <a:r>
              <a:rPr lang="en-GB" sz="2000" dirty="0">
                <a:latin typeface="Arial" panose="020B0604020202020204" pitchFamily="34" charset="0"/>
                <a:cs typeface="Arial" panose="020B0604020202020204" pitchFamily="34" charset="0"/>
              </a:rPr>
              <a:t>, C</a:t>
            </a:r>
            <a:r>
              <a:rPr lang="en-GB" sz="2000" baseline="-25000" dirty="0">
                <a:latin typeface="Arial" panose="020B0604020202020204" pitchFamily="34" charset="0"/>
                <a:cs typeface="Arial" panose="020B0604020202020204" pitchFamily="34" charset="0"/>
              </a:rPr>
              <a:t>2, </a:t>
            </a:r>
            <a:r>
              <a:rPr lang="en-GB" sz="2000" dirty="0">
                <a:latin typeface="Arial" panose="020B0604020202020204" pitchFamily="34" charset="0"/>
                <a:cs typeface="Arial" panose="020B0604020202020204" pitchFamily="34" charset="0"/>
              </a:rPr>
              <a:t>NX</a:t>
            </a:r>
            <a:r>
              <a:rPr lang="en-GB" sz="2000" baseline="-25000" dirty="0">
                <a:latin typeface="Arial" panose="020B0604020202020204" pitchFamily="34" charset="0"/>
                <a:cs typeface="Arial" panose="020B0604020202020204" pitchFamily="34" charset="0"/>
              </a:rPr>
              <a:t>1</a:t>
            </a:r>
            <a:r>
              <a:rPr lang="en-GB" sz="2000" dirty="0">
                <a:latin typeface="Arial" panose="020B0604020202020204" pitchFamily="34" charset="0"/>
                <a:cs typeface="Arial" panose="020B0604020202020204" pitchFamily="34" charset="0"/>
              </a:rPr>
              <a:t>, NX</a:t>
            </a:r>
            <a:r>
              <a:rPr lang="en-GB" sz="2000" baseline="-25000" dirty="0">
                <a:latin typeface="Arial" panose="020B0604020202020204" pitchFamily="34" charset="0"/>
                <a:cs typeface="Arial" panose="020B0604020202020204" pitchFamily="34" charset="0"/>
              </a:rPr>
              <a:t>2</a:t>
            </a:r>
            <a:r>
              <a:rPr lang="en-GB" sz="2000" dirty="0">
                <a:latin typeface="Arial" panose="020B0604020202020204" pitchFamily="34" charset="0"/>
                <a:cs typeface="Arial" panose="020B0604020202020204" pitchFamily="34" charset="0"/>
              </a:rPr>
              <a:t>, CA</a:t>
            </a:r>
            <a:r>
              <a:rPr lang="en-GB" sz="2000" baseline="-25000" dirty="0">
                <a:latin typeface="Arial" panose="020B0604020202020204" pitchFamily="34" charset="0"/>
                <a:cs typeface="Arial" panose="020B0604020202020204" pitchFamily="34" charset="0"/>
              </a:rPr>
              <a:t>1</a:t>
            </a:r>
            <a:r>
              <a:rPr lang="en-GB" sz="2000" dirty="0">
                <a:latin typeface="Arial" panose="020B0604020202020204" pitchFamily="34" charset="0"/>
                <a:cs typeface="Arial" panose="020B0604020202020204" pitchFamily="34" charset="0"/>
              </a:rPr>
              <a:t>, CA</a:t>
            </a:r>
            <a:r>
              <a:rPr lang="en-GB" sz="2000" baseline="-25000" dirty="0">
                <a:latin typeface="Arial" panose="020B0604020202020204" pitchFamily="34" charset="0"/>
                <a:cs typeface="Arial" panose="020B0604020202020204" pitchFamily="34" charset="0"/>
              </a:rPr>
              <a:t>2</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From (5) and (6), </a:t>
            </a:r>
            <a:r>
              <a:rPr lang="en-GB" sz="2000" b="1" dirty="0">
                <a:latin typeface="Arial" panose="020B0604020202020204" pitchFamily="34" charset="0"/>
                <a:cs typeface="Arial" panose="020B0604020202020204" pitchFamily="34" charset="0"/>
              </a:rPr>
              <a:t>C</a:t>
            </a:r>
            <a:r>
              <a:rPr lang="en-GB" sz="2000" b="1" baseline="-25000" dirty="0">
                <a:latin typeface="Arial" panose="020B0604020202020204" pitchFamily="34" charset="0"/>
                <a:cs typeface="Arial" panose="020B0604020202020204" pitchFamily="34" charset="0"/>
              </a:rPr>
              <a:t>1 </a:t>
            </a:r>
            <a:r>
              <a:rPr lang="en-GB" sz="2000" b="1" dirty="0">
                <a:latin typeface="Arial" panose="020B0604020202020204" pitchFamily="34" charset="0"/>
                <a:cs typeface="Arial" panose="020B0604020202020204" pitchFamily="34" charset="0"/>
              </a:rPr>
              <a:t>=100, C</a:t>
            </a:r>
            <a:r>
              <a:rPr lang="en-GB" sz="2000" b="1" baseline="-25000" dirty="0">
                <a:latin typeface="Arial" panose="020B0604020202020204" pitchFamily="34" charset="0"/>
                <a:cs typeface="Arial" panose="020B0604020202020204" pitchFamily="34" charset="0"/>
              </a:rPr>
              <a:t>2</a:t>
            </a:r>
            <a:r>
              <a:rPr lang="en-GB" sz="2000" b="1" dirty="0">
                <a:latin typeface="Arial" panose="020B0604020202020204" pitchFamily="34" charset="0"/>
                <a:cs typeface="Arial" panose="020B0604020202020204" pitchFamily="34" charset="0"/>
              </a:rPr>
              <a:t> =88</a:t>
            </a:r>
          </a:p>
          <a:p>
            <a:r>
              <a:rPr lang="en-GB" sz="2000" dirty="0">
                <a:latin typeface="Arial" panose="020B0604020202020204" pitchFamily="34" charset="0"/>
                <a:cs typeface="Arial" panose="020B0604020202020204" pitchFamily="34" charset="0"/>
              </a:rPr>
              <a:t>Net exports are straightforward:</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To compute current account balances, recall that</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Since there is no initial bond endowment (B</a:t>
            </a:r>
            <a:r>
              <a:rPr lang="en-GB" sz="2000" baseline="-25000" dirty="0">
                <a:latin typeface="Arial" panose="020B0604020202020204" pitchFamily="34" charset="0"/>
                <a:cs typeface="Arial" panose="020B0604020202020204" pitchFamily="34" charset="0"/>
              </a:rPr>
              <a:t>1</a:t>
            </a:r>
            <a:r>
              <a:rPr lang="en-GB" sz="2000" dirty="0">
                <a:latin typeface="Arial" panose="020B0604020202020204" pitchFamily="34" charset="0"/>
                <a:cs typeface="Arial" panose="020B0604020202020204" pitchFamily="34" charset="0"/>
              </a:rPr>
              <a:t>=0),</a:t>
            </a:r>
          </a:p>
        </p:txBody>
      </p:sp>
      <p:pic>
        <p:nvPicPr>
          <p:cNvPr id="2467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60" y="4829397"/>
            <a:ext cx="4823218" cy="584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67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6021288"/>
            <a:ext cx="6214120" cy="452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678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550" y="3429000"/>
            <a:ext cx="4695453" cy="527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679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3956297"/>
            <a:ext cx="4610135" cy="4782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ovéPole 8"/>
          <p:cNvSpPr txBox="1"/>
          <p:nvPr/>
        </p:nvSpPr>
        <p:spPr>
          <a:xfrm>
            <a:off x="6897688" y="4890617"/>
            <a:ext cx="576064" cy="46166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(7)</a:t>
            </a:r>
          </a:p>
        </p:txBody>
      </p:sp>
      <p:sp>
        <p:nvSpPr>
          <p:cNvPr id="4" name="Zástupný symbol pro číslo snímku 3"/>
          <p:cNvSpPr>
            <a:spLocks noGrp="1"/>
          </p:cNvSpPr>
          <p:nvPr>
            <p:ph type="sldNum" sz="quarter" idx="10"/>
          </p:nvPr>
        </p:nvSpPr>
        <p:spPr/>
        <p:txBody>
          <a:bodyPr/>
          <a:lstStyle/>
          <a:p>
            <a:fld id="{8FE8DF40-5CE0-4EBF-B497-5027DB4BADB9}" type="slidenum">
              <a:rPr lang="en-CA" altLang="cs-CZ" smtClean="0"/>
              <a:pPr/>
              <a:t>11</a:t>
            </a:fld>
            <a:endParaRPr lang="en-CA" altLang="cs-CZ"/>
          </a:p>
        </p:txBody>
      </p:sp>
    </p:spTree>
    <p:extLst>
      <p:ext uri="{BB962C8B-B14F-4D97-AF65-F5344CB8AC3E}">
        <p14:creationId xmlns:p14="http://schemas.microsoft.com/office/powerpoint/2010/main" val="378798054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04664"/>
            <a:ext cx="7772400" cy="1143000"/>
          </a:xfrm>
        </p:spPr>
        <p:txBody>
          <a:bodyPr/>
          <a:lstStyle/>
          <a:p>
            <a:r>
              <a:rPr lang="en-GB" dirty="0"/>
              <a:t>Problem 1 (b)</a:t>
            </a:r>
          </a:p>
        </p:txBody>
      </p:sp>
      <p:sp>
        <p:nvSpPr>
          <p:cNvPr id="3" name="Zástupný symbol pro obsah 2"/>
          <p:cNvSpPr>
            <a:spLocks noGrp="1"/>
          </p:cNvSpPr>
          <p:nvPr>
            <p:ph idx="1"/>
          </p:nvPr>
        </p:nvSpPr>
        <p:spPr>
          <a:xfrm>
            <a:off x="683568" y="1772816"/>
            <a:ext cx="7772400" cy="4114800"/>
          </a:xfrm>
        </p:spPr>
        <p:txBody>
          <a:bodyPr/>
          <a:lstStyle/>
          <a:p>
            <a:r>
              <a:rPr lang="en-GB" sz="2000" dirty="0">
                <a:latin typeface="Arial" panose="020B0604020202020204" pitchFamily="34" charset="0"/>
                <a:cs typeface="Arial" panose="020B0604020202020204" pitchFamily="34" charset="0"/>
              </a:rPr>
              <a:t>What about CA</a:t>
            </a:r>
            <a:r>
              <a:rPr lang="en-GB" sz="2000" baseline="-25000" dirty="0">
                <a:latin typeface="Arial" panose="020B0604020202020204" pitchFamily="34" charset="0"/>
                <a:cs typeface="Arial" panose="020B0604020202020204" pitchFamily="34" charset="0"/>
              </a:rPr>
              <a:t>2</a:t>
            </a:r>
            <a:r>
              <a:rPr lang="en-GB" sz="2000" dirty="0">
                <a:latin typeface="Arial" panose="020B0604020202020204" pitchFamily="34" charset="0"/>
                <a:cs typeface="Arial" panose="020B0604020202020204" pitchFamily="34" charset="0"/>
              </a:rPr>
              <a:t>? We need to know B</a:t>
            </a:r>
            <a:r>
              <a:rPr lang="en-GB" sz="2000" baseline="-25000" dirty="0">
                <a:latin typeface="Arial" panose="020B0604020202020204" pitchFamily="34" charset="0"/>
                <a:cs typeface="Arial" panose="020B0604020202020204" pitchFamily="34" charset="0"/>
              </a:rPr>
              <a:t>2</a:t>
            </a:r>
            <a:r>
              <a:rPr lang="en-GB" sz="2000" dirty="0">
                <a:latin typeface="Arial" panose="020B0604020202020204" pitchFamily="34" charset="0"/>
                <a:cs typeface="Arial" panose="020B0604020202020204" pitchFamily="34" charset="0"/>
              </a:rPr>
              <a:t> …</a:t>
            </a:r>
            <a:endParaRPr lang="en-GB" sz="2000" baseline="-25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Recall the one-period budget constraint</a:t>
            </a:r>
          </a:p>
          <a:p>
            <a:pPr marL="0" indent="0">
              <a:buNone/>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Plugging into (7),</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a:spcBef>
                <a:spcPts val="1000"/>
              </a:spcBef>
            </a:pPr>
            <a:r>
              <a:rPr lang="en-GB" sz="2000" dirty="0">
                <a:latin typeface="Arial" panose="020B0604020202020204" pitchFamily="34" charset="0"/>
                <a:cs typeface="Arial" panose="020B0604020202020204" pitchFamily="34" charset="0"/>
              </a:rPr>
              <a:t>And finally,</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2478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7" y="3284984"/>
            <a:ext cx="3275633" cy="405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ovéPole 7"/>
          <p:cNvSpPr txBox="1"/>
          <p:nvPr/>
        </p:nvSpPr>
        <p:spPr>
          <a:xfrm>
            <a:off x="4788025" y="3212976"/>
            <a:ext cx="576064" cy="46166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(8)</a:t>
            </a:r>
          </a:p>
        </p:txBody>
      </p:sp>
      <p:pic>
        <p:nvPicPr>
          <p:cNvPr id="2478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7" y="3789040"/>
            <a:ext cx="2843585" cy="340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78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2420888"/>
            <a:ext cx="1890713"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781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08" y="4725144"/>
            <a:ext cx="7079864" cy="364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781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9" y="5085184"/>
            <a:ext cx="5544616" cy="4641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7816" name="Picture 8"/>
          <p:cNvPicPr>
            <a:picLocks noChangeAspect="1" noChangeArrowheads="1"/>
          </p:cNvPicPr>
          <p:nvPr/>
        </p:nvPicPr>
        <p:blipFill rotWithShape="1">
          <a:blip r:embed="rId7">
            <a:extLst>
              <a:ext uri="{28A0092B-C50C-407E-A947-70E740481C1C}">
                <a14:useLocalDpi xmlns:a14="http://schemas.microsoft.com/office/drawing/2010/main" val="0"/>
              </a:ext>
            </a:extLst>
          </a:blip>
          <a:srcRect r="8326"/>
          <a:stretch/>
        </p:blipFill>
        <p:spPr bwMode="auto">
          <a:xfrm>
            <a:off x="1115617" y="6002029"/>
            <a:ext cx="5824026" cy="334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7817"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39643" y="6044457"/>
            <a:ext cx="375354" cy="2919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0"/>
          </p:nvPr>
        </p:nvSpPr>
        <p:spPr/>
        <p:txBody>
          <a:bodyPr/>
          <a:lstStyle/>
          <a:p>
            <a:fld id="{8FE8DF40-5CE0-4EBF-B497-5027DB4BADB9}" type="slidenum">
              <a:rPr lang="en-CA" altLang="cs-CZ" smtClean="0"/>
              <a:pPr/>
              <a:t>12</a:t>
            </a:fld>
            <a:endParaRPr lang="en-CA" altLang="cs-CZ"/>
          </a:p>
        </p:txBody>
      </p:sp>
    </p:spTree>
    <p:extLst>
      <p:ext uri="{BB962C8B-B14F-4D97-AF65-F5344CB8AC3E}">
        <p14:creationId xmlns:p14="http://schemas.microsoft.com/office/powerpoint/2010/main" val="176777569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332656"/>
            <a:ext cx="7772400" cy="1143000"/>
          </a:xfrm>
        </p:spPr>
        <p:txBody>
          <a:bodyPr/>
          <a:lstStyle/>
          <a:p>
            <a:r>
              <a:rPr lang="en-GB" dirty="0"/>
              <a:t>Observations…</a:t>
            </a:r>
          </a:p>
        </p:txBody>
      </p:sp>
      <p:sp>
        <p:nvSpPr>
          <p:cNvPr id="3" name="Zástupný symbol pro obsah 2"/>
          <p:cNvSpPr>
            <a:spLocks noGrp="1"/>
          </p:cNvSpPr>
          <p:nvPr>
            <p:ph idx="1"/>
          </p:nvPr>
        </p:nvSpPr>
        <p:spPr>
          <a:xfrm>
            <a:off x="685800" y="1484784"/>
            <a:ext cx="7772400" cy="4114800"/>
          </a:xfrm>
        </p:spPr>
        <p:txBody>
          <a:bodyPr/>
          <a:lstStyle/>
          <a:p>
            <a:r>
              <a:rPr lang="en-GB" sz="2000" dirty="0">
                <a:latin typeface="Arial" panose="020B0604020202020204" pitchFamily="34" charset="0"/>
                <a:cs typeface="Arial" panose="020B0604020202020204" pitchFamily="34" charset="0"/>
              </a:rPr>
              <a:t>A country with low initial income Y</a:t>
            </a:r>
            <a:r>
              <a:rPr lang="en-GB" sz="2000" baseline="-25000" dirty="0">
                <a:latin typeface="Arial" panose="020B0604020202020204" pitchFamily="34" charset="0"/>
                <a:cs typeface="Arial" panose="020B0604020202020204" pitchFamily="34" charset="0"/>
              </a:rPr>
              <a:t>1</a:t>
            </a:r>
            <a:r>
              <a:rPr lang="en-GB" sz="2000" dirty="0">
                <a:latin typeface="Arial" panose="020B0604020202020204" pitchFamily="34" charset="0"/>
                <a:cs typeface="Arial" panose="020B0604020202020204" pitchFamily="34" charset="0"/>
              </a:rPr>
              <a:t> relative to higher income in the second period Y</a:t>
            </a:r>
            <a:r>
              <a:rPr lang="en-GB" sz="2000" baseline="-25000" dirty="0">
                <a:latin typeface="Arial" panose="020B0604020202020204" pitchFamily="34" charset="0"/>
                <a:cs typeface="Arial" panose="020B0604020202020204" pitchFamily="34" charset="0"/>
              </a:rPr>
              <a:t>2</a:t>
            </a:r>
            <a:r>
              <a:rPr lang="en-GB" sz="2000" dirty="0">
                <a:latin typeface="Arial" panose="020B0604020202020204" pitchFamily="34" charset="0"/>
                <a:cs typeface="Arial" panose="020B0604020202020204" pitchFamily="34" charset="0"/>
              </a:rPr>
              <a:t> engages in intertemporal trade to smooth consumption over time (C</a:t>
            </a:r>
            <a:r>
              <a:rPr lang="en-GB" sz="2000" baseline="-25000" dirty="0">
                <a:latin typeface="Arial" panose="020B0604020202020204" pitchFamily="34" charset="0"/>
                <a:cs typeface="Arial" panose="020B0604020202020204" pitchFamily="34" charset="0"/>
              </a:rPr>
              <a:t>1</a:t>
            </a:r>
            <a:r>
              <a:rPr lang="en-GB" sz="2000" dirty="0">
                <a:latin typeface="Arial" panose="020B0604020202020204" pitchFamily="34" charset="0"/>
                <a:cs typeface="Arial" panose="020B0604020202020204" pitchFamily="34" charset="0"/>
              </a:rPr>
              <a:t>&gt;Y</a:t>
            </a:r>
            <a:r>
              <a:rPr lang="en-GB" sz="2000" baseline="-25000" dirty="0">
                <a:latin typeface="Arial" panose="020B0604020202020204" pitchFamily="34" charset="0"/>
                <a:cs typeface="Arial" panose="020B0604020202020204" pitchFamily="34" charset="0"/>
              </a:rPr>
              <a:t>1</a:t>
            </a:r>
            <a:r>
              <a:rPr lang="en-GB" sz="2000" dirty="0">
                <a:latin typeface="Arial" panose="020B0604020202020204" pitchFamily="34" charset="0"/>
                <a:cs typeface="Arial" panose="020B0604020202020204" pitchFamily="34" charset="0"/>
              </a:rPr>
              <a:t>)</a:t>
            </a:r>
          </a:p>
          <a:p>
            <a:r>
              <a:rPr lang="en-GB" sz="2000" dirty="0">
                <a:latin typeface="Arial" panose="020B0604020202020204" pitchFamily="34" charset="0"/>
                <a:cs typeface="Arial" panose="020B0604020202020204" pitchFamily="34" charset="0"/>
              </a:rPr>
              <a:t>A current account deficit means that the country borrows, while a surplus means that the country lends resources abroad</a:t>
            </a:r>
          </a:p>
          <a:p>
            <a:r>
              <a:rPr lang="en-GB" sz="2000" dirty="0">
                <a:latin typeface="Arial" panose="020B0604020202020204" pitchFamily="34" charset="0"/>
                <a:cs typeface="Arial" panose="020B0604020202020204" pitchFamily="34" charset="0"/>
              </a:rPr>
              <a:t>The sum of current accounts will always be equal to zero, because the assumption of two periods forces the households to run balanced current account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overall</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To smooth consumption, the country borrows funds internationally (NX</a:t>
            </a:r>
            <a:r>
              <a:rPr lang="en-GB" sz="2000" baseline="-25000" dirty="0">
                <a:latin typeface="Arial" panose="020B0604020202020204" pitchFamily="34" charset="0"/>
                <a:cs typeface="Arial" panose="020B0604020202020204" pitchFamily="34" charset="0"/>
              </a:rPr>
              <a:t>1</a:t>
            </a:r>
            <a:r>
              <a:rPr lang="en-GB" sz="2000" dirty="0">
                <a:latin typeface="Arial" panose="020B0604020202020204" pitchFamily="34" charset="0"/>
                <a:cs typeface="Arial" panose="020B0604020202020204" pitchFamily="34" charset="0"/>
              </a:rPr>
              <a:t>&lt;0) and repays them in the second period (NX</a:t>
            </a:r>
            <a:r>
              <a:rPr lang="en-GB" sz="2000" baseline="-25000" dirty="0">
                <a:latin typeface="Arial" panose="020B0604020202020204" pitchFamily="34" charset="0"/>
                <a:cs typeface="Arial" panose="020B0604020202020204" pitchFamily="34" charset="0"/>
              </a:rPr>
              <a:t>2</a:t>
            </a:r>
            <a:r>
              <a:rPr lang="en-GB" sz="2000" dirty="0">
                <a:latin typeface="Arial" panose="020B0604020202020204" pitchFamily="34" charset="0"/>
                <a:cs typeface="Arial" panose="020B0604020202020204" pitchFamily="34" charset="0"/>
              </a:rPr>
              <a:t>&gt;0) with the interest payment of 10% (22 = 20 + 0.1x20)</a:t>
            </a:r>
          </a:p>
          <a:p>
            <a:r>
              <a:rPr lang="en-GB" sz="2000" dirty="0">
                <a:latin typeface="Arial" panose="020B0604020202020204" pitchFamily="34" charset="0"/>
                <a:cs typeface="Arial" panose="020B0604020202020204" pitchFamily="34" charset="0"/>
              </a:rPr>
              <a:t>Generally, in the 2-period model, countries with high (low) current income relative to future income, will tend to run CA surpluses (deficits) to smooth consumption over time. It is not viewed as an imbalance.</a:t>
            </a:r>
          </a:p>
          <a:p>
            <a:endParaRPr lang="en-GB" sz="2000" dirty="0">
              <a:latin typeface="Arial" panose="020B0604020202020204" pitchFamily="34" charset="0"/>
              <a:cs typeface="Arial" panose="020B0604020202020204" pitchFamily="34" charset="0"/>
            </a:endParaRPr>
          </a:p>
        </p:txBody>
      </p:sp>
      <p:sp>
        <p:nvSpPr>
          <p:cNvPr id="4" name="Zástupný symbol pro číslo snímku 3"/>
          <p:cNvSpPr>
            <a:spLocks noGrp="1"/>
          </p:cNvSpPr>
          <p:nvPr>
            <p:ph type="sldNum" sz="quarter" idx="10"/>
          </p:nvPr>
        </p:nvSpPr>
        <p:spPr/>
        <p:txBody>
          <a:bodyPr/>
          <a:lstStyle/>
          <a:p>
            <a:fld id="{8FE8DF40-5CE0-4EBF-B497-5027DB4BADB9}" type="slidenum">
              <a:rPr lang="en-CA" altLang="cs-CZ" smtClean="0"/>
              <a:pPr/>
              <a:t>13</a:t>
            </a:fld>
            <a:endParaRPr lang="en-CA" altLang="cs-CZ"/>
          </a:p>
        </p:txBody>
      </p:sp>
    </p:spTree>
    <p:extLst>
      <p:ext uri="{BB962C8B-B14F-4D97-AF65-F5344CB8AC3E}">
        <p14:creationId xmlns:p14="http://schemas.microsoft.com/office/powerpoint/2010/main" val="136261185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04664"/>
            <a:ext cx="7772400" cy="1143000"/>
          </a:xfrm>
        </p:spPr>
        <p:txBody>
          <a:bodyPr/>
          <a:lstStyle/>
          <a:p>
            <a:r>
              <a:rPr lang="en-GB" dirty="0"/>
              <a:t>Graphical representation</a:t>
            </a:r>
            <a:br>
              <a:rPr lang="en-GB" dirty="0"/>
            </a:br>
            <a:endParaRPr lang="en-GB" sz="1400" b="1" dirty="0">
              <a:solidFill>
                <a:schemeClr val="tx1"/>
              </a:solidFill>
            </a:endParaRPr>
          </a:p>
        </p:txBody>
      </p:sp>
      <p:pic>
        <p:nvPicPr>
          <p:cNvPr id="2488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628800"/>
            <a:ext cx="4639741" cy="48665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ástupný symbol pro číslo snímku 2"/>
          <p:cNvSpPr>
            <a:spLocks noGrp="1"/>
          </p:cNvSpPr>
          <p:nvPr>
            <p:ph type="sldNum" sz="quarter" idx="10"/>
          </p:nvPr>
        </p:nvSpPr>
        <p:spPr/>
        <p:txBody>
          <a:bodyPr/>
          <a:lstStyle/>
          <a:p>
            <a:fld id="{8FE8DF40-5CE0-4EBF-B497-5027DB4BADB9}" type="slidenum">
              <a:rPr lang="en-CA" altLang="cs-CZ" smtClean="0"/>
              <a:pPr/>
              <a:t>14</a:t>
            </a:fld>
            <a:endParaRPr lang="en-CA" altLang="cs-CZ"/>
          </a:p>
        </p:txBody>
      </p:sp>
      <p:sp>
        <p:nvSpPr>
          <p:cNvPr id="4" name="TextBox 3">
            <a:extLst>
              <a:ext uri="{FF2B5EF4-FFF2-40B4-BE49-F238E27FC236}">
                <a16:creationId xmlns:a16="http://schemas.microsoft.com/office/drawing/2014/main" id="{B9D60B8E-E891-52E6-C2D4-50E99B5471EE}"/>
              </a:ext>
            </a:extLst>
          </p:cNvPr>
          <p:cNvSpPr txBox="1"/>
          <p:nvPr/>
        </p:nvSpPr>
        <p:spPr>
          <a:xfrm>
            <a:off x="6575564" y="2090172"/>
            <a:ext cx="2568435" cy="2677656"/>
          </a:xfrm>
          <a:prstGeom prst="rect">
            <a:avLst/>
          </a:prstGeom>
          <a:noFill/>
        </p:spPr>
        <p:txBody>
          <a:bodyPr wrap="square" rtlCol="0">
            <a:spAutoFit/>
          </a:bodyPr>
          <a:lstStyle/>
          <a:p>
            <a:r>
              <a:rPr lang="en-GB" sz="2400" dirty="0">
                <a:solidFill>
                  <a:schemeClr val="tx1"/>
                </a:solidFill>
              </a:rPr>
              <a:t>IT IS IMPOSSIBLE TO IMPORT FOREIGN CAPITAL WITHOUT A CA DEFICIT</a:t>
            </a:r>
            <a:endParaRPr lang="en-US" dirty="0"/>
          </a:p>
        </p:txBody>
      </p:sp>
    </p:spTree>
    <p:extLst>
      <p:ext uri="{BB962C8B-B14F-4D97-AF65-F5344CB8AC3E}">
        <p14:creationId xmlns:p14="http://schemas.microsoft.com/office/powerpoint/2010/main" val="267718084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04664"/>
            <a:ext cx="7772400" cy="1143000"/>
          </a:xfrm>
        </p:spPr>
        <p:txBody>
          <a:bodyPr/>
          <a:lstStyle/>
          <a:p>
            <a:r>
              <a:rPr lang="en-GB" dirty="0"/>
              <a:t>Problem 1 (c)</a:t>
            </a:r>
          </a:p>
        </p:txBody>
      </p:sp>
      <p:sp>
        <p:nvSpPr>
          <p:cNvPr id="3" name="Zástupný symbol pro obsah 2"/>
          <p:cNvSpPr>
            <a:spLocks noGrp="1"/>
          </p:cNvSpPr>
          <p:nvPr>
            <p:ph idx="1"/>
          </p:nvPr>
        </p:nvSpPr>
        <p:spPr>
          <a:xfrm>
            <a:off x="685800" y="1772816"/>
            <a:ext cx="7772400" cy="4114800"/>
          </a:xfrm>
        </p:spPr>
        <p:txBody>
          <a:bodyPr/>
          <a:lstStyle/>
          <a:p>
            <a:r>
              <a:rPr lang="en-GB" sz="2000" dirty="0">
                <a:latin typeface="Arial" panose="020B0604020202020204" pitchFamily="34" charset="0"/>
                <a:cs typeface="Arial" panose="020B0604020202020204" pitchFamily="34" charset="0"/>
              </a:rPr>
              <a:t>Show analytically and graphically how the lifetime utility and consumption in each period depends on the interest rate </a:t>
            </a:r>
            <a:r>
              <a:rPr lang="en-GB" sz="2000" i="1" dirty="0">
                <a:latin typeface="Arial" panose="020B0604020202020204" pitchFamily="34" charset="0"/>
                <a:cs typeface="Arial" panose="020B0604020202020204" pitchFamily="34" charset="0"/>
              </a:rPr>
              <a:t>r</a:t>
            </a:r>
            <a:r>
              <a:rPr lang="en-GB" sz="2000" dirty="0">
                <a:latin typeface="Arial" panose="020B0604020202020204" pitchFamily="34" charset="0"/>
                <a:cs typeface="Arial" panose="020B0604020202020204" pitchFamily="34" charset="0"/>
              </a:rPr>
              <a:t>.</a:t>
            </a:r>
          </a:p>
          <a:p>
            <a:r>
              <a:rPr lang="en-GB" sz="2000" dirty="0">
                <a:latin typeface="Arial" panose="020B0604020202020204" pitchFamily="34" charset="0"/>
                <a:cs typeface="Arial" panose="020B0604020202020204" pitchFamily="34" charset="0"/>
              </a:rPr>
              <a:t>Differentiating optimal consumption schedules (5) and (6</a:t>
            </a:r>
            <a:r>
              <a:rPr lang="en-GB" sz="2000">
                <a:latin typeface="Arial" panose="020B0604020202020204" pitchFamily="34" charset="0"/>
                <a:cs typeface="Arial" panose="020B0604020202020204" pitchFamily="34" charset="0"/>
              </a:rPr>
              <a:t>) with </a:t>
            </a:r>
            <a:r>
              <a:rPr lang="en-GB" sz="2000" i="1" dirty="0">
                <a:latin typeface="Arial" panose="020B0604020202020204" pitchFamily="34" charset="0"/>
                <a:cs typeface="Arial" panose="020B0604020202020204" pitchFamily="34" charset="0"/>
              </a:rPr>
              <a:t>r</a:t>
            </a:r>
          </a:p>
          <a:p>
            <a:endParaRPr lang="en-GB" sz="2000" i="1" dirty="0">
              <a:latin typeface="Arial" panose="020B0604020202020204" pitchFamily="34" charset="0"/>
              <a:cs typeface="Arial" panose="020B0604020202020204" pitchFamily="34" charset="0"/>
            </a:endParaRPr>
          </a:p>
          <a:p>
            <a:endParaRPr lang="en-GB" sz="2000" i="1" dirty="0">
              <a:latin typeface="Arial" panose="020B0604020202020204" pitchFamily="34" charset="0"/>
              <a:cs typeface="Arial" panose="020B0604020202020204" pitchFamily="34" charset="0"/>
            </a:endParaRPr>
          </a:p>
          <a:p>
            <a:endParaRPr lang="en-GB" sz="2000" i="1" dirty="0">
              <a:latin typeface="Arial" panose="020B0604020202020204" pitchFamily="34" charset="0"/>
              <a:cs typeface="Arial" panose="020B0604020202020204" pitchFamily="34" charset="0"/>
            </a:endParaRPr>
          </a:p>
          <a:p>
            <a:endParaRPr lang="en-GB" sz="2000" i="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But the impact on overall lifetime utility is ambiguous</a:t>
            </a:r>
          </a:p>
          <a:p>
            <a:endParaRPr lang="en-GB" sz="2000" i="1" dirty="0">
              <a:latin typeface="Arial" panose="020B0604020202020204" pitchFamily="34" charset="0"/>
              <a:cs typeface="Arial" panose="020B0604020202020204" pitchFamily="34" charset="0"/>
            </a:endParaRPr>
          </a:p>
          <a:p>
            <a:endParaRPr lang="en-GB" sz="2000" i="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…and depends on the level of the interest rate </a:t>
            </a:r>
            <a:r>
              <a:rPr lang="en-GB" sz="2000" i="1" dirty="0">
                <a:latin typeface="Arial" panose="020B0604020202020204" pitchFamily="34" charset="0"/>
                <a:cs typeface="Arial" panose="020B0604020202020204" pitchFamily="34" charset="0"/>
              </a:rPr>
              <a:t>r</a:t>
            </a:r>
            <a:r>
              <a:rPr lang="en-GB" sz="2000" dirty="0">
                <a:latin typeface="Arial" panose="020B0604020202020204" pitchFamily="34" charset="0"/>
                <a:cs typeface="Arial" panose="020B0604020202020204" pitchFamily="34" charset="0"/>
              </a:rPr>
              <a:t> and the time preference of the household (</a:t>
            </a:r>
            <a:r>
              <a:rPr lang="el-GR" sz="2000" dirty="0">
                <a:latin typeface="Arial" panose="020B0604020202020204" pitchFamily="34" charset="0"/>
                <a:cs typeface="Arial" panose="020B0604020202020204" pitchFamily="34" charset="0"/>
              </a:rPr>
              <a:t>β</a:t>
            </a:r>
            <a:r>
              <a:rPr lang="en-GB" sz="2000" dirty="0">
                <a:latin typeface="Arial" panose="020B0604020202020204" pitchFamily="34" charset="0"/>
                <a:cs typeface="Arial" panose="020B0604020202020204" pitchFamily="34" charset="0"/>
              </a:rPr>
              <a:t>) and also by the initial position of the household (a lender or a borrower).</a:t>
            </a:r>
          </a:p>
          <a:p>
            <a:endParaRPr lang="en-GB" sz="2000" i="1" dirty="0">
              <a:latin typeface="Arial" panose="020B0604020202020204" pitchFamily="34" charset="0"/>
              <a:cs typeface="Arial" panose="020B0604020202020204" pitchFamily="34" charset="0"/>
            </a:endParaRPr>
          </a:p>
        </p:txBody>
      </p:sp>
      <p:pic>
        <p:nvPicPr>
          <p:cNvPr id="2498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852936"/>
            <a:ext cx="3960440" cy="15098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98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653136"/>
            <a:ext cx="3888432" cy="801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986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36956" y="5130750"/>
            <a:ext cx="176366" cy="227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0"/>
          </p:nvPr>
        </p:nvSpPr>
        <p:spPr/>
        <p:txBody>
          <a:bodyPr/>
          <a:lstStyle/>
          <a:p>
            <a:fld id="{8FE8DF40-5CE0-4EBF-B497-5027DB4BADB9}" type="slidenum">
              <a:rPr lang="en-CA" altLang="cs-CZ" smtClean="0"/>
              <a:pPr/>
              <a:t>15</a:t>
            </a:fld>
            <a:endParaRPr lang="en-CA" altLang="cs-CZ"/>
          </a:p>
        </p:txBody>
      </p:sp>
    </p:spTree>
    <p:extLst>
      <p:ext uri="{BB962C8B-B14F-4D97-AF65-F5344CB8AC3E}">
        <p14:creationId xmlns:p14="http://schemas.microsoft.com/office/powerpoint/2010/main" val="54319759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04664"/>
            <a:ext cx="7772400" cy="1143000"/>
          </a:xfrm>
        </p:spPr>
        <p:txBody>
          <a:bodyPr/>
          <a:lstStyle/>
          <a:p>
            <a:r>
              <a:rPr lang="en-GB" dirty="0"/>
              <a:t>Problem 1 (c)</a:t>
            </a:r>
          </a:p>
        </p:txBody>
      </p:sp>
      <p:sp>
        <p:nvSpPr>
          <p:cNvPr id="3" name="Zástupný symbol pro obsah 2"/>
          <p:cNvSpPr>
            <a:spLocks noGrp="1"/>
          </p:cNvSpPr>
          <p:nvPr>
            <p:ph idx="1"/>
          </p:nvPr>
        </p:nvSpPr>
        <p:spPr>
          <a:xfrm>
            <a:off x="685800" y="1772816"/>
            <a:ext cx="7772400" cy="4114800"/>
          </a:xfrm>
        </p:spPr>
        <p:txBody>
          <a:bodyPr/>
          <a:lstStyle/>
          <a:p>
            <a:r>
              <a:rPr lang="en-GB" sz="2000" dirty="0">
                <a:latin typeface="Arial" panose="020B0604020202020204" pitchFamily="34" charset="0"/>
                <a:cs typeface="Arial" panose="020B0604020202020204" pitchFamily="34" charset="0"/>
              </a:rPr>
              <a:t>An increase in the interest rate will cause a clockwise rotation in the budget line</a:t>
            </a:r>
          </a:p>
          <a:p>
            <a:r>
              <a:rPr lang="en-GB" sz="2000" dirty="0">
                <a:latin typeface="Arial" panose="020B0604020202020204" pitchFamily="34" charset="0"/>
                <a:cs typeface="Arial" panose="020B0604020202020204" pitchFamily="34" charset="0"/>
              </a:rPr>
              <a:t>Q: can we tell from the graph that the overall utility effects are ambiguous?</a:t>
            </a:r>
          </a:p>
        </p:txBody>
      </p:sp>
      <p:pic>
        <p:nvPicPr>
          <p:cNvPr id="2508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962" y="3068960"/>
            <a:ext cx="4716016" cy="3697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0"/>
          </p:nvPr>
        </p:nvSpPr>
        <p:spPr/>
        <p:txBody>
          <a:bodyPr/>
          <a:lstStyle/>
          <a:p>
            <a:fld id="{8FE8DF40-5CE0-4EBF-B497-5027DB4BADB9}" type="slidenum">
              <a:rPr lang="en-CA" altLang="cs-CZ" smtClean="0"/>
              <a:pPr/>
              <a:t>16</a:t>
            </a:fld>
            <a:endParaRPr lang="en-CA" altLang="cs-CZ"/>
          </a:p>
        </p:txBody>
      </p:sp>
    </p:spTree>
    <p:extLst>
      <p:ext uri="{BB962C8B-B14F-4D97-AF65-F5344CB8AC3E}">
        <p14:creationId xmlns:p14="http://schemas.microsoft.com/office/powerpoint/2010/main" val="294348772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FAD01-B2DC-44E2-9CE1-027E55C8D900}"/>
              </a:ext>
            </a:extLst>
          </p:cNvPr>
          <p:cNvSpPr>
            <a:spLocks noGrp="1"/>
          </p:cNvSpPr>
          <p:nvPr>
            <p:ph type="title"/>
          </p:nvPr>
        </p:nvSpPr>
        <p:spPr>
          <a:xfrm>
            <a:off x="685800" y="404664"/>
            <a:ext cx="7772400" cy="1143000"/>
          </a:xfrm>
        </p:spPr>
        <p:txBody>
          <a:bodyPr/>
          <a:lstStyle/>
          <a:p>
            <a:r>
              <a:rPr lang="cs-CZ" dirty="0" err="1"/>
              <a:t>Foreign</a:t>
            </a:r>
            <a:r>
              <a:rPr lang="cs-CZ" dirty="0"/>
              <a:t> balance in </a:t>
            </a:r>
            <a:r>
              <a:rPr lang="cs-CZ" dirty="0" err="1"/>
              <a:t>National</a:t>
            </a:r>
            <a:r>
              <a:rPr lang="cs-CZ" dirty="0"/>
              <a:t> </a:t>
            </a:r>
            <a:r>
              <a:rPr lang="cs-CZ" dirty="0" err="1"/>
              <a:t>Accounts</a:t>
            </a:r>
            <a:endParaRPr lang="en-US" dirty="0"/>
          </a:p>
        </p:txBody>
      </p:sp>
      <mc:AlternateContent xmlns:mc="http://schemas.openxmlformats.org/markup-compatibility/2006" xmlns:a14="http://schemas.microsoft.com/office/drawing/2010/main">
        <mc:Choice Requires="a14">
          <p:sp>
            <p:nvSpPr>
              <p:cNvPr id="3" name="Zástupný obsah 2">
                <a:extLst>
                  <a:ext uri="{FF2B5EF4-FFF2-40B4-BE49-F238E27FC236}">
                    <a16:creationId xmlns:a16="http://schemas.microsoft.com/office/drawing/2014/main" id="{6CEEBD57-64EF-4930-9029-F562604FD3D3}"/>
                  </a:ext>
                </a:extLst>
              </p:cNvPr>
              <p:cNvSpPr>
                <a:spLocks noGrp="1"/>
              </p:cNvSpPr>
              <p:nvPr>
                <p:ph idx="1"/>
              </p:nvPr>
            </p:nvSpPr>
            <p:spPr>
              <a:xfrm>
                <a:off x="685800" y="1772816"/>
                <a:ext cx="8134672" cy="4114800"/>
              </a:xfrm>
            </p:spPr>
            <p:txBody>
              <a:bodyPr/>
              <a:lstStyle/>
              <a:p>
                <a14:m>
                  <m:oMath xmlns:m="http://schemas.openxmlformats.org/officeDocument/2006/math">
                    <m:r>
                      <a:rPr lang="cs-CZ" sz="2200" i="1" smtClean="0">
                        <a:latin typeface="Cambria Math"/>
                      </a:rPr>
                      <m:t>𝐺𝐷𝑃</m:t>
                    </m:r>
                    <m:r>
                      <a:rPr lang="en-GB" sz="2200" i="1">
                        <a:latin typeface="Cambria Math"/>
                      </a:rPr>
                      <m:t>=</m:t>
                    </m:r>
                    <m:r>
                      <a:rPr lang="cs-CZ" sz="2200" i="1">
                        <a:latin typeface="Cambria Math"/>
                      </a:rPr>
                      <m:t>𝐶</m:t>
                    </m:r>
                    <m:r>
                      <a:rPr lang="cs-CZ" sz="2200" i="1">
                        <a:latin typeface="Cambria Math"/>
                      </a:rPr>
                      <m:t>+</m:t>
                    </m:r>
                    <m:r>
                      <a:rPr lang="cs-CZ" sz="2200" i="1">
                        <a:latin typeface="Cambria Math"/>
                      </a:rPr>
                      <m:t>𝐼</m:t>
                    </m:r>
                    <m:r>
                      <a:rPr lang="cs-CZ" sz="2200" i="1">
                        <a:latin typeface="Cambria Math"/>
                      </a:rPr>
                      <m:t>+</m:t>
                    </m:r>
                    <m:r>
                      <a:rPr lang="cs-CZ" sz="2200" i="1">
                        <a:latin typeface="Cambria Math"/>
                      </a:rPr>
                      <m:t>𝑋</m:t>
                    </m:r>
                    <m:r>
                      <a:rPr lang="cs-CZ" sz="2200" i="1">
                        <a:latin typeface="Cambria Math"/>
                      </a:rPr>
                      <m:t>−</m:t>
                    </m:r>
                    <m:r>
                      <a:rPr lang="cs-CZ" sz="2200" i="1">
                        <a:latin typeface="Cambria Math"/>
                      </a:rPr>
                      <m:t>𝑀</m:t>
                    </m:r>
                  </m:oMath>
                </a14:m>
                <a:endParaRPr lang="cs-CZ" sz="2200" dirty="0">
                  <a:latin typeface="Arial" panose="020B0604020202020204" pitchFamily="34" charset="0"/>
                  <a:cs typeface="Arial" panose="020B0604020202020204" pitchFamily="34" charset="0"/>
                </a:endParaRPr>
              </a:p>
              <a:p>
                <a:pPr lvl="1"/>
                <a:r>
                  <a:rPr lang="cs-CZ" sz="2000" dirty="0">
                    <a:latin typeface="Arial" panose="020B0604020202020204" pitchFamily="34" charset="0"/>
                    <a:cs typeface="Arial" panose="020B0604020202020204" pitchFamily="34" charset="0"/>
                  </a:rPr>
                  <a:t>C</a:t>
                </a:r>
                <a:r>
                  <a:rPr lang="en-GB" sz="2000" dirty="0">
                    <a:latin typeface="Arial" panose="020B0604020202020204" pitchFamily="34" charset="0"/>
                    <a:cs typeface="Arial" panose="020B0604020202020204" pitchFamily="34" charset="0"/>
                  </a:rPr>
                  <a:t>overs trade in goods and</a:t>
                </a:r>
                <a:r>
                  <a:rPr lang="cs-CZ"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services, </a:t>
                </a:r>
                <a:r>
                  <a:rPr lang="cs-CZ" sz="2000" dirty="0">
                    <a:latin typeface="Arial" panose="020B0604020202020204" pitchFamily="34" charset="0"/>
                    <a:cs typeface="Arial" panose="020B0604020202020204" pitchFamily="34" charset="0"/>
                  </a:rPr>
                  <a:t>but </a:t>
                </a:r>
                <a:r>
                  <a:rPr lang="en-GB" sz="2000" dirty="0">
                    <a:latin typeface="Arial" panose="020B0604020202020204" pitchFamily="34" charset="0"/>
                    <a:cs typeface="Arial" panose="020B0604020202020204" pitchFamily="34" charset="0"/>
                  </a:rPr>
                  <a:t>not other sources of income from abroad or income</a:t>
                </a:r>
                <a:r>
                  <a:rPr lang="cs-CZ"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paid to </a:t>
                </a:r>
                <a:r>
                  <a:rPr lang="en-GB" sz="2000" dirty="0" err="1">
                    <a:latin typeface="Arial" panose="020B0604020202020204" pitchFamily="34" charset="0"/>
                    <a:cs typeface="Arial" panose="020B0604020202020204" pitchFamily="34" charset="0"/>
                  </a:rPr>
                  <a:t>nonresident</a:t>
                </a:r>
                <a:r>
                  <a:rPr lang="cs-CZ" sz="2000" dirty="0">
                    <a:latin typeface="Arial" panose="020B0604020202020204" pitchFamily="34" charset="0"/>
                    <a:cs typeface="Arial" panose="020B0604020202020204" pitchFamily="34" charset="0"/>
                  </a:rPr>
                  <a:t>s</a:t>
                </a:r>
              </a:p>
              <a:p>
                <a14:m>
                  <m:oMath xmlns:m="http://schemas.openxmlformats.org/officeDocument/2006/math">
                    <m:r>
                      <a:rPr lang="cs-CZ" sz="2200" i="1">
                        <a:latin typeface="Cambria Math"/>
                      </a:rPr>
                      <m:t>𝐺𝑁</m:t>
                    </m:r>
                    <m:r>
                      <a:rPr lang="cs-CZ" sz="2200" b="0" i="1" smtClean="0">
                        <a:latin typeface="Cambria Math"/>
                      </a:rPr>
                      <m:t>𝐼</m:t>
                    </m:r>
                    <m:r>
                      <a:rPr lang="cs-CZ" sz="2200" i="1">
                        <a:latin typeface="Cambria Math"/>
                      </a:rPr>
                      <m:t>=</m:t>
                    </m:r>
                    <m:r>
                      <a:rPr lang="cs-CZ" sz="2200" i="1">
                        <a:latin typeface="Cambria Math"/>
                      </a:rPr>
                      <m:t>𝐺𝐷𝑃</m:t>
                    </m:r>
                    <m:r>
                      <a:rPr lang="cs-CZ" sz="2200" i="1">
                        <a:latin typeface="Cambria Math"/>
                      </a:rPr>
                      <m:t>+</m:t>
                    </m:r>
                    <m:r>
                      <a:rPr lang="cs-CZ" sz="2200" b="0" i="1" smtClean="0">
                        <a:latin typeface="Cambria Math"/>
                      </a:rPr>
                      <m:t>𝑁𝐹𝐼</m:t>
                    </m:r>
                  </m:oMath>
                </a14:m>
                <a:r>
                  <a:rPr lang="en-GB" sz="2200" dirty="0">
                    <a:latin typeface="Arial" panose="020B0604020202020204" pitchFamily="34" charset="0"/>
                    <a:cs typeface="Arial" panose="020B0604020202020204" pitchFamily="34" charset="0"/>
                  </a:rPr>
                  <a:t> (net foreign income)</a:t>
                </a:r>
                <a:endParaRPr lang="cs-CZ" sz="2200" dirty="0">
                  <a:latin typeface="Arial" panose="020B0604020202020204" pitchFamily="34" charset="0"/>
                  <a:cs typeface="Arial" panose="020B0604020202020204" pitchFamily="34" charset="0"/>
                </a:endParaRPr>
              </a:p>
              <a:p>
                <a:pPr lvl="1"/>
                <a:r>
                  <a:rPr lang="cs-CZ" sz="2000" dirty="0" err="1">
                    <a:latin typeface="Arial" panose="020B0604020202020204" pitchFamily="34" charset="0"/>
                    <a:cs typeface="Arial" panose="020B0604020202020204" pitchFamily="34" charset="0"/>
                  </a:rPr>
                  <a:t>net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labour</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income</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earnings from</a:t>
                </a:r>
                <a:r>
                  <a:rPr lang="cs-CZ"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residents working abroad minus payments to foreign residents</a:t>
                </a:r>
                <a:r>
                  <a:rPr lang="cs-CZ"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working domestically</a:t>
                </a:r>
                <a:r>
                  <a:rPr lang="cs-CZ" sz="2000" dirty="0">
                    <a:latin typeface="Arial" panose="020B0604020202020204" pitchFamily="34" charset="0"/>
                    <a:cs typeface="Arial" panose="020B0604020202020204" pitchFamily="34" charset="0"/>
                  </a:rPr>
                  <a:t>)</a:t>
                </a:r>
              </a:p>
              <a:p>
                <a:pPr lvl="1"/>
                <a:r>
                  <a:rPr lang="en-GB" sz="2000" dirty="0">
                    <a:latin typeface="Arial" panose="020B0604020202020204" pitchFamily="34" charset="0"/>
                    <a:cs typeface="Arial" panose="020B0604020202020204" pitchFamily="34" charset="0"/>
                  </a:rPr>
                  <a:t>net income from capital services</a:t>
                </a:r>
                <a:r>
                  <a:rPr lang="cs-CZ" sz="2000" dirty="0">
                    <a:latin typeface="Arial" panose="020B0604020202020204" pitchFamily="34" charset="0"/>
                    <a:cs typeface="Arial" panose="020B0604020202020204" pitchFamily="34" charset="0"/>
                  </a:rPr>
                  <a:t> (return on </a:t>
                </a:r>
                <a:r>
                  <a:rPr lang="cs-CZ" sz="2000" dirty="0" err="1">
                    <a:latin typeface="Arial" panose="020B0604020202020204" pitchFamily="34" charset="0"/>
                    <a:cs typeface="Arial" panose="020B0604020202020204" pitchFamily="34" charset="0"/>
                  </a:rPr>
                  <a:t>investments</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abroad</a:t>
                </a:r>
                <a:r>
                  <a:rPr lang="cs-CZ" sz="2000" dirty="0">
                    <a:latin typeface="Arial" panose="020B0604020202020204" pitchFamily="34" charset="0"/>
                    <a:cs typeface="Arial" panose="020B0604020202020204" pitchFamily="34" charset="0"/>
                  </a:rPr>
                  <a:t> minus return on </a:t>
                </a:r>
                <a:r>
                  <a:rPr lang="cs-CZ" sz="2000" dirty="0" err="1">
                    <a:latin typeface="Arial" panose="020B0604020202020204" pitchFamily="34" charset="0"/>
                    <a:cs typeface="Arial" panose="020B0604020202020204" pitchFamily="34" charset="0"/>
                  </a:rPr>
                  <a:t>foreign</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investments</a:t>
                </a:r>
                <a:r>
                  <a:rPr lang="cs-CZ" sz="2000" dirty="0">
                    <a:latin typeface="Arial" panose="020B0604020202020204" pitchFamily="34" charset="0"/>
                    <a:cs typeface="Arial" panose="020B0604020202020204" pitchFamily="34" charset="0"/>
                  </a:rPr>
                  <a:t> in </a:t>
                </a:r>
                <a:r>
                  <a:rPr lang="cs-CZ" sz="2000" dirty="0" err="1">
                    <a:latin typeface="Arial" panose="020B0604020202020204" pitchFamily="34" charset="0"/>
                    <a:cs typeface="Arial" panose="020B0604020202020204" pitchFamily="34" charset="0"/>
                  </a:rPr>
                  <a:t>domestic</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economy</a:t>
                </a:r>
                <a:r>
                  <a:rPr lang="cs-CZ" sz="2000" dirty="0">
                    <a:latin typeface="Arial" panose="020B0604020202020204" pitchFamily="34" charset="0"/>
                    <a:cs typeface="Arial" panose="020B0604020202020204" pitchFamily="34" charset="0"/>
                  </a:rPr>
                  <a:t>)</a:t>
                </a:r>
              </a:p>
              <a:p>
                <a:endParaRPr lang="en-GB" sz="2200" i="1" dirty="0">
                  <a:latin typeface="Cambria Math"/>
                </a:endParaRPr>
              </a:p>
              <a:p>
                <a:endParaRPr lang="en-GB" sz="2200" i="1" dirty="0">
                  <a:latin typeface="Cambria Math"/>
                </a:endParaRPr>
              </a:p>
              <a:p>
                <a14:m>
                  <m:oMath xmlns:m="http://schemas.openxmlformats.org/officeDocument/2006/math">
                    <m:r>
                      <a:rPr lang="cs-CZ" sz="2200" i="1">
                        <a:latin typeface="Cambria Math"/>
                      </a:rPr>
                      <m:t>𝐺𝑁𝐷𝐼</m:t>
                    </m:r>
                    <m:r>
                      <a:rPr lang="en-GB" sz="2200" i="1">
                        <a:latin typeface="Cambria Math"/>
                      </a:rPr>
                      <m:t>=</m:t>
                    </m:r>
                    <m:r>
                      <a:rPr lang="cs-CZ" sz="2200" b="0" i="1" smtClean="0">
                        <a:latin typeface="Cambria Math"/>
                      </a:rPr>
                      <m:t>𝐺𝑁𝐼</m:t>
                    </m:r>
                    <m:r>
                      <a:rPr lang="cs-CZ" sz="2200" i="1">
                        <a:latin typeface="Cambria Math"/>
                      </a:rPr>
                      <m:t>+</m:t>
                    </m:r>
                    <m:r>
                      <a:rPr lang="cs-CZ" sz="2200" b="0" i="1" smtClean="0">
                        <a:latin typeface="Cambria Math"/>
                      </a:rPr>
                      <m:t>𝑇𝑅</m:t>
                    </m:r>
                    <m:r>
                      <a:rPr lang="cs-CZ" sz="2200" b="0" i="0" smtClean="0">
                        <a:latin typeface="Cambria Math"/>
                      </a:rPr>
                      <m:t>=</m:t>
                    </m:r>
                    <m:r>
                      <m:rPr>
                        <m:sty m:val="p"/>
                      </m:rPr>
                      <a:rPr lang="cs-CZ" sz="2200" b="0" i="0" smtClean="0">
                        <a:latin typeface="Cambria Math"/>
                      </a:rPr>
                      <m:t>C</m:t>
                    </m:r>
                    <m:r>
                      <a:rPr lang="cs-CZ" sz="2200" b="0" i="0" smtClean="0">
                        <a:latin typeface="Cambria Math"/>
                      </a:rPr>
                      <m:t>+</m:t>
                    </m:r>
                    <m:r>
                      <m:rPr>
                        <m:sty m:val="p"/>
                      </m:rPr>
                      <a:rPr lang="cs-CZ" sz="2200" b="0" i="0" smtClean="0">
                        <a:latin typeface="Cambria Math"/>
                      </a:rPr>
                      <m:t>I</m:t>
                    </m:r>
                    <m:r>
                      <a:rPr lang="cs-CZ" sz="2200" b="0" i="0" smtClean="0">
                        <a:latin typeface="Cambria Math"/>
                      </a:rPr>
                      <m:t>+</m:t>
                    </m:r>
                    <m:r>
                      <a:rPr lang="cs-CZ" sz="2200" b="1" i="0" smtClean="0">
                        <a:latin typeface="Cambria Math"/>
                      </a:rPr>
                      <m:t>𝐗</m:t>
                    </m:r>
                    <m:r>
                      <a:rPr lang="cs-CZ" sz="2200" b="1" i="0" smtClean="0">
                        <a:latin typeface="Cambria Math"/>
                      </a:rPr>
                      <m:t>−</m:t>
                    </m:r>
                    <m:r>
                      <a:rPr lang="cs-CZ" sz="2200" b="1" i="0" smtClean="0">
                        <a:latin typeface="Cambria Math"/>
                      </a:rPr>
                      <m:t>𝐌</m:t>
                    </m:r>
                    <m:r>
                      <a:rPr lang="cs-CZ" sz="2200" b="1" i="0" smtClean="0">
                        <a:latin typeface="Cambria Math"/>
                      </a:rPr>
                      <m:t>+</m:t>
                    </m:r>
                    <m:r>
                      <a:rPr lang="cs-CZ" sz="2200" b="1" i="0" smtClean="0">
                        <a:latin typeface="Cambria Math"/>
                      </a:rPr>
                      <m:t>𝐍𝐅𝐈</m:t>
                    </m:r>
                    <m:r>
                      <a:rPr lang="cs-CZ" sz="2200" b="1" i="0" smtClean="0">
                        <a:latin typeface="Cambria Math"/>
                      </a:rPr>
                      <m:t>+</m:t>
                    </m:r>
                    <m:r>
                      <a:rPr lang="cs-CZ" sz="2200" b="1" i="0" smtClean="0">
                        <a:latin typeface="Cambria Math"/>
                      </a:rPr>
                      <m:t>𝐓𝐑</m:t>
                    </m:r>
                  </m:oMath>
                </a14:m>
                <a:endParaRPr lang="en-GB" sz="2200" b="1" dirty="0">
                  <a:latin typeface="Arial" panose="020B0604020202020204" pitchFamily="34" charset="0"/>
                  <a:cs typeface="Arial" panose="020B0604020202020204" pitchFamily="34" charset="0"/>
                </a:endParaRPr>
              </a:p>
              <a:p>
                <a:pPr lvl="1"/>
                <a:r>
                  <a:rPr lang="en-GB" sz="2000" dirty="0">
                    <a:latin typeface="Arial" panose="020B0604020202020204" pitchFamily="34" charset="0"/>
                    <a:cs typeface="Arial" panose="020B0604020202020204" pitchFamily="34" charset="0"/>
                  </a:rPr>
                  <a:t>TR = net transfers (remittances, foreign aid…)</a:t>
                </a:r>
                <a:endParaRPr lang="cs-CZ" sz="2000" b="0" dirty="0">
                  <a:latin typeface="Arial" panose="020B0604020202020204" pitchFamily="34" charset="0"/>
                  <a:cs typeface="Arial" panose="020B0604020202020204" pitchFamily="34" charset="0"/>
                </a:endParaRPr>
              </a:p>
              <a:p>
                <a:endParaRPr lang="cs-CZ" sz="2200" b="1" dirty="0">
                  <a:latin typeface="Arial" panose="020B0604020202020204" pitchFamily="34" charset="0"/>
                  <a:cs typeface="Arial" panose="020B0604020202020204" pitchFamily="34" charset="0"/>
                </a:endParaRPr>
              </a:p>
              <a:p>
                <a:endParaRPr lang="cs-CZ" sz="2200" b="1" dirty="0">
                  <a:latin typeface="Arial" panose="020B0604020202020204" pitchFamily="34" charset="0"/>
                  <a:cs typeface="Arial" panose="020B0604020202020204" pitchFamily="34" charset="0"/>
                </a:endParaRPr>
              </a:p>
              <a:p>
                <a:endParaRPr lang="cs-CZ" sz="2200" dirty="0">
                  <a:latin typeface="Arial" panose="020B0604020202020204" pitchFamily="34" charset="0"/>
                  <a:cs typeface="Arial" panose="020B0604020202020204" pitchFamily="34" charset="0"/>
                </a:endParaRPr>
              </a:p>
              <a:p>
                <a:endParaRPr lang="en-GB"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mc:Choice>
        <mc:Fallback xmlns="">
          <p:sp>
            <p:nvSpPr>
              <p:cNvPr id="3" name="Zástupný obsah 2">
                <a:extLst>
                  <a:ext uri="{FF2B5EF4-FFF2-40B4-BE49-F238E27FC236}">
                    <a16:creationId xmlns="" xmlns:a16="http://schemas.microsoft.com/office/drawing/2014/main" xmlns:a14="http://schemas.microsoft.com/office/drawing/2010/main" id="{6CEEBD57-64EF-4930-9029-F562604FD3D3}"/>
                  </a:ext>
                </a:extLst>
              </p:cNvPr>
              <p:cNvSpPr>
                <a:spLocks noGrp="1" noRot="1" noChangeAspect="1" noMove="1" noResize="1" noEditPoints="1" noAdjustHandles="1" noChangeArrowheads="1" noChangeShapeType="1" noTextEdit="1"/>
              </p:cNvSpPr>
              <p:nvPr>
                <p:ph idx="1"/>
              </p:nvPr>
            </p:nvSpPr>
            <p:spPr>
              <a:xfrm>
                <a:off x="685800" y="1772816"/>
                <a:ext cx="8134672" cy="4114800"/>
              </a:xfrm>
              <a:blipFill rotWithShape="1">
                <a:blip r:embed="rId3"/>
                <a:stretch>
                  <a:fillRect l="-975" t="-741" b="-10074"/>
                </a:stretch>
              </a:blipFill>
            </p:spPr>
            <p:txBody>
              <a:bodyPr/>
              <a:lstStyle/>
              <a:p>
                <a:r>
                  <a:rPr lang="en-GB">
                    <a:noFill/>
                  </a:rPr>
                  <a:t> </a:t>
                </a:r>
              </a:p>
            </p:txBody>
          </p:sp>
        </mc:Fallback>
      </mc:AlternateContent>
      <p:sp>
        <p:nvSpPr>
          <p:cNvPr id="5" name="Pravá složená závorka 4"/>
          <p:cNvSpPr/>
          <p:nvPr/>
        </p:nvSpPr>
        <p:spPr bwMode="auto">
          <a:xfrm rot="16200000">
            <a:off x="5580112" y="4221089"/>
            <a:ext cx="288032" cy="230425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6" name="TextovéPole 5"/>
          <p:cNvSpPr txBox="1"/>
          <p:nvPr/>
        </p:nvSpPr>
        <p:spPr>
          <a:xfrm>
            <a:off x="5436096" y="4797152"/>
            <a:ext cx="648072" cy="461665"/>
          </a:xfrm>
          <a:prstGeom prst="rect">
            <a:avLst/>
          </a:prstGeom>
          <a:noFill/>
        </p:spPr>
        <p:txBody>
          <a:bodyPr wrap="square" rtlCol="0">
            <a:spAutoFit/>
          </a:bodyPr>
          <a:lstStyle/>
          <a:p>
            <a:r>
              <a:rPr lang="en-GB" dirty="0"/>
              <a:t>CA</a:t>
            </a:r>
          </a:p>
        </p:txBody>
      </p:sp>
      <p:sp>
        <p:nvSpPr>
          <p:cNvPr id="4" name="Zástupný symbol pro číslo snímku 3"/>
          <p:cNvSpPr>
            <a:spLocks noGrp="1"/>
          </p:cNvSpPr>
          <p:nvPr>
            <p:ph type="sldNum" sz="quarter" idx="10"/>
          </p:nvPr>
        </p:nvSpPr>
        <p:spPr/>
        <p:txBody>
          <a:bodyPr/>
          <a:lstStyle/>
          <a:p>
            <a:fld id="{8FE8DF40-5CE0-4EBF-B497-5027DB4BADB9}" type="slidenum">
              <a:rPr lang="en-CA" altLang="cs-CZ" smtClean="0"/>
              <a:pPr/>
              <a:t>2</a:t>
            </a:fld>
            <a:endParaRPr lang="en-CA" altLang="cs-CZ"/>
          </a:p>
        </p:txBody>
      </p:sp>
    </p:spTree>
    <p:extLst>
      <p:ext uri="{BB962C8B-B14F-4D97-AF65-F5344CB8AC3E}">
        <p14:creationId xmlns:p14="http://schemas.microsoft.com/office/powerpoint/2010/main" val="73911726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Quiz: Can you explain the difference between GDP and GNI in these countries?</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591561492"/>
              </p:ext>
            </p:extLst>
          </p:nvPr>
        </p:nvGraphicFramePr>
        <p:xfrm>
          <a:off x="683568" y="2276872"/>
          <a:ext cx="7772400" cy="18542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370840">
                <a:tc>
                  <a:txBody>
                    <a:bodyPr/>
                    <a:lstStyle/>
                    <a:p>
                      <a:r>
                        <a:rPr lang="en-GB" dirty="0">
                          <a:latin typeface="Arial" panose="020B0604020202020204" pitchFamily="34" charset="0"/>
                          <a:cs typeface="Arial" panose="020B0604020202020204" pitchFamily="34" charset="0"/>
                        </a:rPr>
                        <a:t>USD </a:t>
                      </a:r>
                      <a:r>
                        <a:rPr lang="en-GB" dirty="0" err="1">
                          <a:latin typeface="Arial" panose="020B0604020202020204" pitchFamily="34" charset="0"/>
                          <a:cs typeface="Arial" panose="020B0604020202020204" pitchFamily="34" charset="0"/>
                        </a:rPr>
                        <a:t>bn</a:t>
                      </a:r>
                      <a:r>
                        <a:rPr lang="en-GB" dirty="0">
                          <a:latin typeface="Arial" panose="020B0604020202020204" pitchFamily="34" charset="0"/>
                          <a:cs typeface="Arial" panose="020B0604020202020204" pitchFamily="34" charset="0"/>
                        </a:rPr>
                        <a:t>, 2015</a:t>
                      </a:r>
                    </a:p>
                  </a:txBody>
                  <a:tcPr/>
                </a:tc>
                <a:tc>
                  <a:txBody>
                    <a:bodyPr/>
                    <a:lstStyle/>
                    <a:p>
                      <a:r>
                        <a:rPr lang="en-GB" dirty="0">
                          <a:latin typeface="Arial" panose="020B0604020202020204" pitchFamily="34" charset="0"/>
                          <a:cs typeface="Arial" panose="020B0604020202020204" pitchFamily="34" charset="0"/>
                        </a:rPr>
                        <a:t>GDP</a:t>
                      </a:r>
                    </a:p>
                  </a:txBody>
                  <a:tcPr/>
                </a:tc>
                <a:tc>
                  <a:txBody>
                    <a:bodyPr/>
                    <a:lstStyle/>
                    <a:p>
                      <a:r>
                        <a:rPr lang="en-GB" dirty="0">
                          <a:latin typeface="Arial" panose="020B0604020202020204" pitchFamily="34" charset="0"/>
                          <a:cs typeface="Arial" panose="020B0604020202020204" pitchFamily="34" charset="0"/>
                        </a:rPr>
                        <a:t>GNI</a:t>
                      </a:r>
                    </a:p>
                  </a:txBody>
                  <a:tcPr/>
                </a:tc>
                <a:tc>
                  <a:txBody>
                    <a:bodyPr/>
                    <a:lstStyle/>
                    <a:p>
                      <a:r>
                        <a:rPr lang="en-GB" dirty="0">
                          <a:latin typeface="Arial" panose="020B0604020202020204" pitchFamily="34" charset="0"/>
                          <a:cs typeface="Arial" panose="020B0604020202020204" pitchFamily="34" charset="0"/>
                        </a:rPr>
                        <a:t>GDP/GNI</a:t>
                      </a:r>
                    </a:p>
                  </a:txBody>
                  <a:tcPr/>
                </a:tc>
                <a:extLst>
                  <a:ext uri="{0D108BD9-81ED-4DB2-BD59-A6C34878D82A}">
                    <a16:rowId xmlns:a16="http://schemas.microsoft.com/office/drawing/2014/main" val="10000"/>
                  </a:ext>
                </a:extLst>
              </a:tr>
              <a:tr h="370840">
                <a:tc>
                  <a:txBody>
                    <a:bodyPr/>
                    <a:lstStyle/>
                    <a:p>
                      <a:r>
                        <a:rPr lang="en-GB" dirty="0" err="1">
                          <a:latin typeface="Arial" panose="020B0604020202020204" pitchFamily="34" charset="0"/>
                          <a:cs typeface="Arial" panose="020B0604020202020204" pitchFamily="34" charset="0"/>
                        </a:rPr>
                        <a:t>Czechia</a:t>
                      </a:r>
                      <a:endParaRPr lang="en-GB"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188.0</a:t>
                      </a:r>
                    </a:p>
                  </a:txBody>
                  <a:tcPr/>
                </a:tc>
                <a:tc>
                  <a:txBody>
                    <a:bodyPr/>
                    <a:lstStyle/>
                    <a:p>
                      <a:r>
                        <a:rPr lang="en-GB" dirty="0">
                          <a:latin typeface="Arial" panose="020B0604020202020204" pitchFamily="34" charset="0"/>
                          <a:cs typeface="Arial" panose="020B0604020202020204" pitchFamily="34" charset="0"/>
                        </a:rPr>
                        <a:t>175.1</a:t>
                      </a:r>
                    </a:p>
                  </a:txBody>
                  <a:tcPr/>
                </a:tc>
                <a:tc>
                  <a:txBody>
                    <a:bodyPr/>
                    <a:lstStyle/>
                    <a:p>
                      <a:r>
                        <a:rPr lang="en-GB" dirty="0">
                          <a:latin typeface="Arial" panose="020B0604020202020204" pitchFamily="34" charset="0"/>
                          <a:cs typeface="Arial" panose="020B0604020202020204" pitchFamily="34" charset="0"/>
                        </a:rPr>
                        <a:t>107%</a:t>
                      </a:r>
                    </a:p>
                  </a:txBody>
                  <a:tcPr/>
                </a:tc>
                <a:extLst>
                  <a:ext uri="{0D108BD9-81ED-4DB2-BD59-A6C34878D82A}">
                    <a16:rowId xmlns:a16="http://schemas.microsoft.com/office/drawing/2014/main" val="10001"/>
                  </a:ext>
                </a:extLst>
              </a:tr>
              <a:tr h="370840">
                <a:tc>
                  <a:txBody>
                    <a:bodyPr/>
                    <a:lstStyle/>
                    <a:p>
                      <a:r>
                        <a:rPr lang="en-GB" dirty="0">
                          <a:latin typeface="Arial" panose="020B0604020202020204" pitchFamily="34" charset="0"/>
                          <a:cs typeface="Arial" panose="020B0604020202020204" pitchFamily="34" charset="0"/>
                        </a:rPr>
                        <a:t>Ireland</a:t>
                      </a:r>
                    </a:p>
                  </a:txBody>
                  <a:tcPr/>
                </a:tc>
                <a:tc>
                  <a:txBody>
                    <a:bodyPr/>
                    <a:lstStyle/>
                    <a:p>
                      <a:r>
                        <a:rPr lang="en-GB" dirty="0">
                          <a:latin typeface="Arial" panose="020B0604020202020204" pitchFamily="34" charset="0"/>
                          <a:cs typeface="Arial" panose="020B0604020202020204" pitchFamily="34" charset="0"/>
                        </a:rPr>
                        <a:t>291.5</a:t>
                      </a:r>
                    </a:p>
                  </a:txBody>
                  <a:tcPr/>
                </a:tc>
                <a:tc>
                  <a:txBody>
                    <a:bodyPr/>
                    <a:lstStyle/>
                    <a:p>
                      <a:r>
                        <a:rPr lang="en-GB" dirty="0">
                          <a:latin typeface="Arial" panose="020B0604020202020204" pitchFamily="34" charset="0"/>
                          <a:cs typeface="Arial" panose="020B0604020202020204" pitchFamily="34" charset="0"/>
                        </a:rPr>
                        <a:t>224.1</a:t>
                      </a:r>
                    </a:p>
                  </a:txBody>
                  <a:tcPr/>
                </a:tc>
                <a:tc>
                  <a:txBody>
                    <a:bodyPr/>
                    <a:lstStyle/>
                    <a:p>
                      <a:r>
                        <a:rPr lang="en-GB" dirty="0">
                          <a:latin typeface="Arial" panose="020B0604020202020204" pitchFamily="34" charset="0"/>
                          <a:cs typeface="Arial" panose="020B0604020202020204" pitchFamily="34" charset="0"/>
                        </a:rPr>
                        <a:t>130%</a:t>
                      </a:r>
                    </a:p>
                  </a:txBody>
                  <a:tcPr/>
                </a:tc>
                <a:extLst>
                  <a:ext uri="{0D108BD9-81ED-4DB2-BD59-A6C34878D82A}">
                    <a16:rowId xmlns:a16="http://schemas.microsoft.com/office/drawing/2014/main" val="10002"/>
                  </a:ext>
                </a:extLst>
              </a:tr>
              <a:tr h="370840">
                <a:tc>
                  <a:txBody>
                    <a:bodyPr/>
                    <a:lstStyle/>
                    <a:p>
                      <a:r>
                        <a:rPr lang="en-GB" dirty="0">
                          <a:latin typeface="Arial" panose="020B0604020202020204" pitchFamily="34" charset="0"/>
                          <a:cs typeface="Arial" panose="020B0604020202020204" pitchFamily="34" charset="0"/>
                        </a:rPr>
                        <a:t>Kuwait</a:t>
                      </a:r>
                    </a:p>
                  </a:txBody>
                  <a:tcPr/>
                </a:tc>
                <a:tc>
                  <a:txBody>
                    <a:bodyPr/>
                    <a:lstStyle/>
                    <a:p>
                      <a:r>
                        <a:rPr lang="en-GB" dirty="0">
                          <a:latin typeface="Arial" panose="020B0604020202020204" pitchFamily="34" charset="0"/>
                          <a:cs typeface="Arial" panose="020B0604020202020204" pitchFamily="34" charset="0"/>
                        </a:rPr>
                        <a:t>114.6</a:t>
                      </a:r>
                    </a:p>
                  </a:txBody>
                  <a:tcPr/>
                </a:tc>
                <a:tc>
                  <a:txBody>
                    <a:bodyPr/>
                    <a:lstStyle/>
                    <a:p>
                      <a:r>
                        <a:rPr lang="en-GB" dirty="0">
                          <a:latin typeface="Arial" panose="020B0604020202020204" pitchFamily="34" charset="0"/>
                          <a:cs typeface="Arial" panose="020B0604020202020204" pitchFamily="34" charset="0"/>
                        </a:rPr>
                        <a:t>127.3</a:t>
                      </a:r>
                    </a:p>
                  </a:txBody>
                  <a:tcPr/>
                </a:tc>
                <a:tc>
                  <a:txBody>
                    <a:bodyPr/>
                    <a:lstStyle/>
                    <a:p>
                      <a:r>
                        <a:rPr lang="en-GB" dirty="0">
                          <a:latin typeface="Arial" panose="020B0604020202020204" pitchFamily="34" charset="0"/>
                          <a:cs typeface="Arial" panose="020B0604020202020204" pitchFamily="34" charset="0"/>
                        </a:rPr>
                        <a:t>90%</a:t>
                      </a:r>
                    </a:p>
                  </a:txBody>
                  <a:tcPr/>
                </a:tc>
                <a:extLst>
                  <a:ext uri="{0D108BD9-81ED-4DB2-BD59-A6C34878D82A}">
                    <a16:rowId xmlns:a16="http://schemas.microsoft.com/office/drawing/2014/main" val="10003"/>
                  </a:ext>
                </a:extLst>
              </a:tr>
              <a:tr h="370840">
                <a:tc>
                  <a:txBody>
                    <a:bodyPr/>
                    <a:lstStyle/>
                    <a:p>
                      <a:r>
                        <a:rPr lang="en-GB" dirty="0">
                          <a:latin typeface="Arial" panose="020B0604020202020204" pitchFamily="34" charset="0"/>
                          <a:cs typeface="Arial" panose="020B0604020202020204" pitchFamily="34" charset="0"/>
                        </a:rPr>
                        <a:t>Lesotho</a:t>
                      </a:r>
                    </a:p>
                  </a:txBody>
                  <a:tcPr/>
                </a:tc>
                <a:tc>
                  <a:txBody>
                    <a:bodyPr/>
                    <a:lstStyle/>
                    <a:p>
                      <a:r>
                        <a:rPr lang="en-GB" dirty="0">
                          <a:latin typeface="Arial" panose="020B0604020202020204" pitchFamily="34" charset="0"/>
                          <a:cs typeface="Arial" panose="020B0604020202020204" pitchFamily="34" charset="0"/>
                        </a:rPr>
                        <a:t>2.4</a:t>
                      </a:r>
                    </a:p>
                  </a:txBody>
                  <a:tcPr/>
                </a:tc>
                <a:tc>
                  <a:txBody>
                    <a:bodyPr/>
                    <a:lstStyle/>
                    <a:p>
                      <a:r>
                        <a:rPr lang="en-GB" dirty="0">
                          <a:latin typeface="Arial" panose="020B0604020202020204" pitchFamily="34" charset="0"/>
                          <a:cs typeface="Arial" panose="020B0604020202020204" pitchFamily="34" charset="0"/>
                        </a:rPr>
                        <a:t>2.7</a:t>
                      </a:r>
                    </a:p>
                  </a:txBody>
                  <a:tcPr/>
                </a:tc>
                <a:tc>
                  <a:txBody>
                    <a:bodyPr/>
                    <a:lstStyle/>
                    <a:p>
                      <a:r>
                        <a:rPr lang="en-GB" dirty="0">
                          <a:latin typeface="Arial" panose="020B0604020202020204" pitchFamily="34" charset="0"/>
                          <a:cs typeface="Arial" panose="020B0604020202020204" pitchFamily="34" charset="0"/>
                        </a:rPr>
                        <a:t>89%</a:t>
                      </a:r>
                    </a:p>
                  </a:txBody>
                  <a:tcPr/>
                </a:tc>
                <a:extLst>
                  <a:ext uri="{0D108BD9-81ED-4DB2-BD59-A6C34878D82A}">
                    <a16:rowId xmlns:a16="http://schemas.microsoft.com/office/drawing/2014/main" val="10004"/>
                  </a:ext>
                </a:extLst>
              </a:tr>
            </a:tbl>
          </a:graphicData>
        </a:graphic>
      </p:graphicFrame>
      <p:pic>
        <p:nvPicPr>
          <p:cNvPr id="2406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509120"/>
            <a:ext cx="1810891" cy="18108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ástupný symbol pro číslo snímku 2"/>
          <p:cNvSpPr>
            <a:spLocks noGrp="1"/>
          </p:cNvSpPr>
          <p:nvPr>
            <p:ph type="sldNum" sz="quarter" idx="10"/>
          </p:nvPr>
        </p:nvSpPr>
        <p:spPr/>
        <p:txBody>
          <a:bodyPr/>
          <a:lstStyle/>
          <a:p>
            <a:fld id="{8FE8DF40-5CE0-4EBF-B497-5027DB4BADB9}" type="slidenum">
              <a:rPr lang="en-CA" altLang="cs-CZ" smtClean="0"/>
              <a:pPr/>
              <a:t>3</a:t>
            </a:fld>
            <a:endParaRPr lang="en-CA" altLang="cs-CZ"/>
          </a:p>
        </p:txBody>
      </p:sp>
    </p:spTree>
    <p:extLst>
      <p:ext uri="{BB962C8B-B14F-4D97-AF65-F5344CB8AC3E}">
        <p14:creationId xmlns:p14="http://schemas.microsoft.com/office/powerpoint/2010/main" val="288631864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04664"/>
            <a:ext cx="7772400" cy="1143000"/>
          </a:xfrm>
        </p:spPr>
        <p:txBody>
          <a:bodyPr/>
          <a:lstStyle/>
          <a:p>
            <a:r>
              <a:rPr lang="cs-CZ" dirty="0"/>
              <a:t>Balance </a:t>
            </a:r>
            <a:r>
              <a:rPr lang="cs-CZ" dirty="0" err="1"/>
              <a:t>of</a:t>
            </a:r>
            <a:r>
              <a:rPr lang="cs-CZ" dirty="0"/>
              <a:t> </a:t>
            </a:r>
            <a:r>
              <a:rPr lang="en-GB" dirty="0" err="1"/>
              <a:t>P</a:t>
            </a:r>
            <a:r>
              <a:rPr lang="cs-CZ" dirty="0" err="1"/>
              <a:t>ayments</a:t>
            </a:r>
            <a:r>
              <a:rPr lang="cs-CZ" dirty="0"/>
              <a:t> </a:t>
            </a:r>
            <a:r>
              <a:rPr lang="cs-CZ" dirty="0" err="1"/>
              <a:t>accounts</a:t>
            </a:r>
            <a:endParaRPr lang="en-GB" dirty="0"/>
          </a:p>
        </p:txBody>
      </p:sp>
      <p:sp>
        <p:nvSpPr>
          <p:cNvPr id="3" name="Zástupný symbol pro obsah 2"/>
          <p:cNvSpPr>
            <a:spLocks noGrp="1"/>
          </p:cNvSpPr>
          <p:nvPr>
            <p:ph idx="1"/>
          </p:nvPr>
        </p:nvSpPr>
        <p:spPr>
          <a:xfrm>
            <a:off x="685800" y="1772816"/>
            <a:ext cx="7772400" cy="4114800"/>
          </a:xfrm>
        </p:spPr>
        <p:txBody>
          <a:bodyPr/>
          <a:lstStyle/>
          <a:p>
            <a:r>
              <a:rPr lang="en-GB" sz="2200" dirty="0" err="1">
                <a:latin typeface="Arial" panose="020B0604020202020204" pitchFamily="34" charset="0"/>
                <a:cs typeface="Arial" panose="020B0604020202020204" pitchFamily="34" charset="0"/>
              </a:rPr>
              <a:t>BoP</a:t>
            </a:r>
            <a:r>
              <a:rPr lang="en-GB" sz="2200" dirty="0">
                <a:latin typeface="Arial" panose="020B0604020202020204" pitchFamily="34" charset="0"/>
                <a:cs typeface="Arial" panose="020B0604020202020204" pitchFamily="34" charset="0"/>
              </a:rPr>
              <a:t> accounts keep track of a country’s payments to (</a:t>
            </a:r>
            <a:r>
              <a:rPr lang="en-GB" sz="2200" i="1" dirty="0">
                <a:latin typeface="Arial" panose="020B0604020202020204" pitchFamily="34" charset="0"/>
                <a:cs typeface="Arial" panose="020B0604020202020204" pitchFamily="34" charset="0"/>
              </a:rPr>
              <a:t>debit) </a:t>
            </a:r>
            <a:r>
              <a:rPr lang="en-GB" sz="2200" dirty="0">
                <a:latin typeface="Arial" panose="020B0604020202020204" pitchFamily="34" charset="0"/>
                <a:cs typeface="Arial" panose="020B0604020202020204" pitchFamily="34" charset="0"/>
              </a:rPr>
              <a:t>and its receipts from foreigners (</a:t>
            </a:r>
            <a:r>
              <a:rPr lang="en-GB" sz="2200" i="1" dirty="0">
                <a:latin typeface="Arial" panose="020B0604020202020204" pitchFamily="34" charset="0"/>
                <a:cs typeface="Arial" panose="020B0604020202020204" pitchFamily="34" charset="0"/>
              </a:rPr>
              <a:t>credit</a:t>
            </a:r>
            <a:r>
              <a:rPr lang="en-GB" sz="2200" dirty="0">
                <a:latin typeface="Arial" panose="020B0604020202020204" pitchFamily="34" charset="0"/>
                <a:cs typeface="Arial" panose="020B0604020202020204" pitchFamily="34" charset="0"/>
              </a:rPr>
              <a:t>)</a:t>
            </a:r>
          </a:p>
          <a:p>
            <a:pPr lvl="1"/>
            <a:r>
              <a:rPr lang="en-GB" sz="2000" b="1" dirty="0">
                <a:latin typeface="Arial" panose="020B0604020202020204" pitchFamily="34" charset="0"/>
                <a:cs typeface="Arial" panose="020B0604020202020204" pitchFamily="34" charset="0"/>
              </a:rPr>
              <a:t>Current account </a:t>
            </a:r>
            <a:r>
              <a:rPr lang="en-GB" sz="2000" dirty="0">
                <a:latin typeface="Arial" panose="020B0604020202020204" pitchFamily="34" charset="0"/>
                <a:cs typeface="Arial" panose="020B0604020202020204" pitchFamily="34" charset="0"/>
              </a:rPr>
              <a:t>(goods and services trade, primary income (=NFI), secondary income (=TR))</a:t>
            </a:r>
          </a:p>
          <a:p>
            <a:pPr lvl="1"/>
            <a:r>
              <a:rPr lang="en-GB" sz="2000" dirty="0">
                <a:latin typeface="Arial" panose="020B0604020202020204" pitchFamily="34" charset="0"/>
                <a:cs typeface="Arial" panose="020B0604020202020204" pitchFamily="34" charset="0"/>
              </a:rPr>
              <a:t>The </a:t>
            </a:r>
            <a:r>
              <a:rPr lang="en-GB" sz="2000" b="1" dirty="0">
                <a:latin typeface="Arial" panose="020B0604020202020204" pitchFamily="34" charset="0"/>
                <a:cs typeface="Arial" panose="020B0604020202020204" pitchFamily="34" charset="0"/>
              </a:rPr>
              <a:t>financial account</a:t>
            </a:r>
            <a:r>
              <a:rPr lang="en-GB" sz="2000" dirty="0">
                <a:latin typeface="Arial" panose="020B0604020202020204" pitchFamily="34" charset="0"/>
                <a:cs typeface="Arial" panose="020B0604020202020204" pitchFamily="34" charset="0"/>
              </a:rPr>
              <a:t> records international purchases and sales of financial assets (FDI, portfolio investments…)</a:t>
            </a:r>
          </a:p>
          <a:p>
            <a:pPr lvl="1"/>
            <a:r>
              <a:rPr lang="en-GB" sz="2000" dirty="0">
                <a:latin typeface="Arial" panose="020B0604020202020204" pitchFamily="34" charset="0"/>
                <a:cs typeface="Arial" panose="020B0604020202020204" pitchFamily="34" charset="0"/>
              </a:rPr>
              <a:t>Other activities that result in transfer of wealth between countries are recorded in the </a:t>
            </a:r>
            <a:r>
              <a:rPr lang="en-GB" sz="2000" b="1" dirty="0">
                <a:latin typeface="Arial" panose="020B0604020202020204" pitchFamily="34" charset="0"/>
                <a:cs typeface="Arial" panose="020B0604020202020204" pitchFamily="34" charset="0"/>
              </a:rPr>
              <a:t>capital account</a:t>
            </a:r>
            <a:r>
              <a:rPr lang="en-GB" sz="2000" dirty="0">
                <a:latin typeface="Arial" panose="020B0604020202020204" pitchFamily="34" charset="0"/>
                <a:cs typeface="Arial" panose="020B0604020202020204" pitchFamily="34" charset="0"/>
              </a:rPr>
              <a:t> (sales of copyrights, emission allowances, debt forgiveness…)</a:t>
            </a:r>
          </a:p>
          <a:p>
            <a:r>
              <a:rPr lang="en-GB" sz="2200" dirty="0" err="1">
                <a:latin typeface="Arial" panose="020B0604020202020204" pitchFamily="34" charset="0"/>
                <a:cs typeface="Arial" panose="020B0604020202020204" pitchFamily="34" charset="0"/>
              </a:rPr>
              <a:t>BoP</a:t>
            </a:r>
            <a:r>
              <a:rPr lang="en-GB" sz="2200" dirty="0">
                <a:latin typeface="Arial" panose="020B0604020202020204" pitchFamily="34" charset="0"/>
                <a:cs typeface="Arial" panose="020B0604020202020204" pitchFamily="34" charset="0"/>
              </a:rPr>
              <a:t> encompasses both the current account </a:t>
            </a:r>
            <a:r>
              <a:rPr lang="en-GB" sz="2200" u="sng" dirty="0">
                <a:latin typeface="Arial" panose="020B0604020202020204" pitchFamily="34" charset="0"/>
                <a:cs typeface="Arial" panose="020B0604020202020204" pitchFamily="34" charset="0"/>
              </a:rPr>
              <a:t>and the transactions that finance it</a:t>
            </a:r>
          </a:p>
          <a:p>
            <a:pPr lvl="1"/>
            <a:r>
              <a:rPr lang="en-GB" sz="2000" dirty="0">
                <a:latin typeface="Arial" panose="020B0604020202020204" pitchFamily="34" charset="0"/>
                <a:cs typeface="Arial" panose="020B0604020202020204" pitchFamily="34" charset="0"/>
              </a:rPr>
              <a:t>Double-entry book-keeping: each transaction is recorded as a credit and as a debit</a:t>
            </a:r>
            <a:r>
              <a:rPr lang="en-GB" sz="2200" dirty="0">
                <a:latin typeface="Arial" panose="020B0604020202020204" pitchFamily="34" charset="0"/>
                <a:cs typeface="Arial" panose="020B0604020202020204" pitchFamily="34" charset="0"/>
              </a:rPr>
              <a:t> </a:t>
            </a:r>
          </a:p>
        </p:txBody>
      </p:sp>
      <p:sp>
        <p:nvSpPr>
          <p:cNvPr id="4" name="Zástupný symbol pro číslo snímku 3"/>
          <p:cNvSpPr>
            <a:spLocks noGrp="1"/>
          </p:cNvSpPr>
          <p:nvPr>
            <p:ph type="sldNum" sz="quarter" idx="10"/>
          </p:nvPr>
        </p:nvSpPr>
        <p:spPr/>
        <p:txBody>
          <a:bodyPr/>
          <a:lstStyle/>
          <a:p>
            <a:fld id="{8FE8DF40-5CE0-4EBF-B497-5027DB4BADB9}" type="slidenum">
              <a:rPr lang="en-CA" altLang="cs-CZ" smtClean="0"/>
              <a:pPr/>
              <a:t>4</a:t>
            </a:fld>
            <a:endParaRPr lang="en-CA" altLang="cs-CZ"/>
          </a:p>
        </p:txBody>
      </p:sp>
    </p:spTree>
    <p:extLst>
      <p:ext uri="{BB962C8B-B14F-4D97-AF65-F5344CB8AC3E}">
        <p14:creationId xmlns:p14="http://schemas.microsoft.com/office/powerpoint/2010/main" val="26839731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04664"/>
            <a:ext cx="7772400" cy="1143000"/>
          </a:xfrm>
        </p:spPr>
        <p:txBody>
          <a:bodyPr/>
          <a:lstStyle/>
          <a:p>
            <a:r>
              <a:rPr lang="en-GB" dirty="0"/>
              <a:t>Examples of paired transactions</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691599401"/>
              </p:ext>
            </p:extLst>
          </p:nvPr>
        </p:nvGraphicFramePr>
        <p:xfrm>
          <a:off x="685800" y="3284984"/>
          <a:ext cx="7918648" cy="3328359"/>
        </p:xfrm>
        <a:graphic>
          <a:graphicData uri="http://schemas.openxmlformats.org/drawingml/2006/table">
            <a:tbl>
              <a:tblPr firstRow="1" bandRow="1">
                <a:tableStyleId>{BC89EF96-8CEA-46FF-86C4-4CE0E7609802}</a:tableStyleId>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737048">
                  <a:extLst>
                    <a:ext uri="{9D8B030D-6E8A-4147-A177-3AD203B41FA5}">
                      <a16:colId xmlns:a16="http://schemas.microsoft.com/office/drawing/2014/main" val="20002"/>
                    </a:ext>
                  </a:extLst>
                </a:gridCol>
              </a:tblGrid>
              <a:tr h="269462">
                <a:tc>
                  <a:txBody>
                    <a:bodyPr/>
                    <a:lstStyle/>
                    <a:p>
                      <a:pPr marL="0" algn="l" defTabSz="914400" rtl="0" eaLnBrk="1" latinLnBrk="0" hangingPunct="1"/>
                      <a:r>
                        <a:rPr lang="en-GB" sz="1200" kern="1200" dirty="0">
                          <a:latin typeface="Arial" panose="020B0604020202020204" pitchFamily="34" charset="0"/>
                          <a:cs typeface="Arial" panose="020B0604020202020204" pitchFamily="34" charset="0"/>
                        </a:rPr>
                        <a:t>Current account</a:t>
                      </a:r>
                      <a:endParaRPr lang="en-GB"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GB" sz="1200" dirty="0">
                          <a:latin typeface="Arial" panose="020B0604020202020204" pitchFamily="34" charset="0"/>
                          <a:cs typeface="Arial" panose="020B0604020202020204" pitchFamily="34" charset="0"/>
                        </a:rPr>
                        <a:t>Credit (+)</a:t>
                      </a:r>
                    </a:p>
                  </a:txBody>
                  <a:tcPr/>
                </a:tc>
                <a:tc>
                  <a:txBody>
                    <a:bodyPr/>
                    <a:lstStyle/>
                    <a:p>
                      <a:r>
                        <a:rPr lang="en-GB" sz="1200" dirty="0">
                          <a:latin typeface="Arial" panose="020B0604020202020204" pitchFamily="34" charset="0"/>
                          <a:cs typeface="Arial" panose="020B0604020202020204" pitchFamily="34" charset="0"/>
                        </a:rPr>
                        <a:t>Debit</a:t>
                      </a:r>
                      <a:r>
                        <a:rPr lang="en-GB" sz="1200" baseline="0" dirty="0">
                          <a:latin typeface="Arial" panose="020B0604020202020204" pitchFamily="34" charset="0"/>
                          <a:cs typeface="Arial" panose="020B0604020202020204" pitchFamily="34" charset="0"/>
                        </a:rPr>
                        <a:t> (-)</a:t>
                      </a: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269462">
                <a:tc>
                  <a:txBody>
                    <a:bodyPr/>
                    <a:lstStyle/>
                    <a:p>
                      <a:r>
                        <a:rPr lang="en-GB" sz="1200" dirty="0">
                          <a:latin typeface="Arial" panose="020B0604020202020204" pitchFamily="34" charset="0"/>
                          <a:cs typeface="Arial" panose="020B0604020202020204" pitchFamily="34" charset="0"/>
                        </a:rPr>
                        <a:t>Goods</a:t>
                      </a:r>
                    </a:p>
                  </a:txBody>
                  <a:tcPr/>
                </a:tc>
                <a:tc>
                  <a:txBody>
                    <a:bodyPr/>
                    <a:lstStyle/>
                    <a:p>
                      <a:r>
                        <a:rPr lang="en-GB" sz="1200" dirty="0">
                          <a:latin typeface="Arial" panose="020B0604020202020204" pitchFamily="34" charset="0"/>
                          <a:cs typeface="Arial" panose="020B0604020202020204" pitchFamily="34" charset="0"/>
                        </a:rPr>
                        <a:t>$1,000k</a:t>
                      </a:r>
                    </a:p>
                  </a:txBody>
                  <a:tcPr/>
                </a:tc>
                <a:tc>
                  <a:txBody>
                    <a:bodyPr/>
                    <a:lstStyle/>
                    <a:p>
                      <a:endParaRPr lang="en-GB" sz="12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269462">
                <a:tc>
                  <a:txBody>
                    <a:bodyPr/>
                    <a:lstStyle/>
                    <a:p>
                      <a:r>
                        <a:rPr lang="en-GB" sz="1200" dirty="0">
                          <a:latin typeface="Arial" panose="020B0604020202020204" pitchFamily="34" charset="0"/>
                          <a:cs typeface="Arial" panose="020B0604020202020204" pitchFamily="34" charset="0"/>
                        </a:rPr>
                        <a:t>Services</a:t>
                      </a:r>
                    </a:p>
                  </a:txBody>
                  <a:tcPr/>
                </a:tc>
                <a:tc>
                  <a:txBody>
                    <a:bodyPr/>
                    <a:lstStyle/>
                    <a:p>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269462">
                <a:tc>
                  <a:txBody>
                    <a:bodyPr/>
                    <a:lstStyle/>
                    <a:p>
                      <a:r>
                        <a:rPr lang="en-GB" sz="1200" dirty="0">
                          <a:latin typeface="Arial" panose="020B0604020202020204" pitchFamily="34" charset="0"/>
                          <a:cs typeface="Arial" panose="020B0604020202020204" pitchFamily="34" charset="0"/>
                        </a:rPr>
                        <a:t>Primary</a:t>
                      </a:r>
                      <a:r>
                        <a:rPr lang="en-GB" sz="1200" baseline="0" dirty="0">
                          <a:latin typeface="Arial" panose="020B0604020202020204" pitchFamily="34" charset="0"/>
                          <a:cs typeface="Arial" panose="020B0604020202020204" pitchFamily="34" charset="0"/>
                        </a:rPr>
                        <a:t> income</a:t>
                      </a:r>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tc>
                  <a:txBody>
                    <a:bodyPr/>
                    <a:lstStyle/>
                    <a:p>
                      <a:r>
                        <a:rPr lang="en-GB" sz="1200" dirty="0">
                          <a:latin typeface="Arial" panose="020B0604020202020204" pitchFamily="34" charset="0"/>
                          <a:cs typeface="Arial" panose="020B0604020202020204" pitchFamily="34" charset="0"/>
                        </a:rPr>
                        <a:t>$5,000k</a:t>
                      </a:r>
                    </a:p>
                  </a:txBody>
                  <a:tcPr/>
                </a:tc>
                <a:extLst>
                  <a:ext uri="{0D108BD9-81ED-4DB2-BD59-A6C34878D82A}">
                    <a16:rowId xmlns:a16="http://schemas.microsoft.com/office/drawing/2014/main" val="10003"/>
                  </a:ext>
                </a:extLst>
              </a:tr>
              <a:tr h="269462">
                <a:tc>
                  <a:txBody>
                    <a:bodyPr/>
                    <a:lstStyle/>
                    <a:p>
                      <a:r>
                        <a:rPr lang="en-GB" sz="1200" dirty="0">
                          <a:latin typeface="Arial" panose="020B0604020202020204" pitchFamily="34" charset="0"/>
                          <a:cs typeface="Arial" panose="020B0604020202020204" pitchFamily="34" charset="0"/>
                        </a:rPr>
                        <a:t>Secondary</a:t>
                      </a:r>
                      <a:r>
                        <a:rPr lang="en-GB" sz="1200" baseline="0" dirty="0">
                          <a:latin typeface="Arial" panose="020B0604020202020204" pitchFamily="34" charset="0"/>
                          <a:cs typeface="Arial" panose="020B0604020202020204" pitchFamily="34" charset="0"/>
                        </a:rPr>
                        <a:t> income</a:t>
                      </a:r>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tc>
                  <a:txBody>
                    <a:bodyPr/>
                    <a:lstStyle/>
                    <a:p>
                      <a:r>
                        <a:rPr lang="en-GB" sz="1200" dirty="0">
                          <a:latin typeface="Arial" panose="020B0604020202020204" pitchFamily="34" charset="0"/>
                          <a:cs typeface="Arial" panose="020B0604020202020204" pitchFamily="34" charset="0"/>
                        </a:rPr>
                        <a:t>$4,000k</a:t>
                      </a:r>
                    </a:p>
                  </a:txBody>
                  <a:tcPr/>
                </a:tc>
                <a:extLst>
                  <a:ext uri="{0D108BD9-81ED-4DB2-BD59-A6C34878D82A}">
                    <a16:rowId xmlns:a16="http://schemas.microsoft.com/office/drawing/2014/main" val="10004"/>
                  </a:ext>
                </a:extLst>
              </a:tr>
              <a:tr h="310839">
                <a:tc>
                  <a:txBody>
                    <a:bodyPr/>
                    <a:lstStyle/>
                    <a:p>
                      <a:r>
                        <a:rPr lang="en-GB" sz="1200" b="1" dirty="0">
                          <a:latin typeface="Arial" panose="020B0604020202020204" pitchFamily="34" charset="0"/>
                          <a:cs typeface="Arial" panose="020B0604020202020204" pitchFamily="34" charset="0"/>
                        </a:rPr>
                        <a:t>Financial account</a:t>
                      </a:r>
                    </a:p>
                  </a:txBody>
                  <a:tcPr>
                    <a:lnB w="12700" cap="flat" cmpd="sng" algn="ctr">
                      <a:solidFill>
                        <a:schemeClr val="tx1"/>
                      </a:solidFill>
                      <a:prstDash val="solid"/>
                      <a:round/>
                      <a:headEnd type="none" w="med" len="med"/>
                      <a:tailEnd type="none" w="med" len="med"/>
                    </a:lnB>
                  </a:tcPr>
                </a:tc>
                <a:tc>
                  <a:txBody>
                    <a:bodyPr/>
                    <a:lstStyle/>
                    <a:p>
                      <a:r>
                        <a:rPr lang="en-GB" sz="1200" b="1" dirty="0">
                          <a:latin typeface="Arial" panose="020B0604020202020204" pitchFamily="34" charset="0"/>
                          <a:cs typeface="Arial" panose="020B0604020202020204" pitchFamily="34" charset="0"/>
                        </a:rPr>
                        <a:t>Net change</a:t>
                      </a:r>
                      <a:r>
                        <a:rPr lang="en-GB" sz="1200" b="1" baseline="0" dirty="0">
                          <a:latin typeface="Arial" panose="020B0604020202020204" pitchFamily="34" charset="0"/>
                          <a:cs typeface="Arial" panose="020B0604020202020204" pitchFamily="34" charset="0"/>
                        </a:rPr>
                        <a:t> of foreign assets (+)</a:t>
                      </a:r>
                      <a:endParaRPr lang="en-GB" sz="1200" b="1" dirty="0">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a:txBody>
                    <a:bodyPr/>
                    <a:lstStyle/>
                    <a:p>
                      <a:r>
                        <a:rPr lang="en-GB" sz="1200" b="1" dirty="0">
                          <a:latin typeface="Arial" panose="020B0604020202020204" pitchFamily="34" charset="0"/>
                          <a:cs typeface="Arial" panose="020B0604020202020204" pitchFamily="34" charset="0"/>
                        </a:rPr>
                        <a:t>Net change of foreign liabilities (-)</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69462">
                <a:tc>
                  <a:txBody>
                    <a:bodyPr/>
                    <a:lstStyle/>
                    <a:p>
                      <a:r>
                        <a:rPr lang="en-GB" sz="1200" dirty="0">
                          <a:latin typeface="Arial" panose="020B0604020202020204" pitchFamily="34" charset="0"/>
                          <a:cs typeface="Arial" panose="020B0604020202020204" pitchFamily="34" charset="0"/>
                        </a:rPr>
                        <a:t>Direct</a:t>
                      </a:r>
                      <a:r>
                        <a:rPr lang="en-GB" sz="1200" baseline="0" dirty="0">
                          <a:latin typeface="Arial" panose="020B0604020202020204" pitchFamily="34" charset="0"/>
                          <a:cs typeface="Arial" panose="020B0604020202020204" pitchFamily="34" charset="0"/>
                        </a:rPr>
                        <a:t> investment</a:t>
                      </a:r>
                      <a:endParaRPr lang="en-GB" sz="12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en-GB" sz="12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r>
                        <a:rPr lang="en-GB" sz="1200" dirty="0">
                          <a:latin typeface="Arial" panose="020B0604020202020204" pitchFamily="34" charset="0"/>
                          <a:cs typeface="Arial" panose="020B0604020202020204" pitchFamily="34" charset="0"/>
                        </a:rPr>
                        <a:t>+$2,000k</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269462">
                <a:tc>
                  <a:txBody>
                    <a:bodyPr/>
                    <a:lstStyle/>
                    <a:p>
                      <a:r>
                        <a:rPr lang="en-GB" sz="1200" dirty="0">
                          <a:latin typeface="Arial" panose="020B0604020202020204" pitchFamily="34" charset="0"/>
                          <a:cs typeface="Arial" panose="020B0604020202020204" pitchFamily="34" charset="0"/>
                        </a:rPr>
                        <a:t>Portfolio investment</a:t>
                      </a:r>
                    </a:p>
                  </a:txBody>
                  <a:tcPr/>
                </a:tc>
                <a:tc>
                  <a:txBody>
                    <a:bodyPr/>
                    <a:lstStyle/>
                    <a:p>
                      <a:r>
                        <a:rPr lang="en-GB" sz="1200" dirty="0">
                          <a:latin typeface="Arial" panose="020B0604020202020204" pitchFamily="34" charset="0"/>
                          <a:cs typeface="Arial" panose="020B0604020202020204" pitchFamily="34" charset="0"/>
                        </a:rPr>
                        <a:t>+$3,000k</a:t>
                      </a:r>
                    </a:p>
                  </a:txBody>
                  <a:tcPr/>
                </a:tc>
                <a:tc>
                  <a:txBody>
                    <a:bodyPr/>
                    <a:lstStyle/>
                    <a:p>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7"/>
                  </a:ext>
                </a:extLst>
              </a:tr>
              <a:tr h="269462">
                <a:tc>
                  <a:txBody>
                    <a:bodyPr/>
                    <a:lstStyle/>
                    <a:p>
                      <a:r>
                        <a:rPr lang="en-GB" sz="1200" dirty="0">
                          <a:latin typeface="Arial" panose="020B0604020202020204" pitchFamily="34" charset="0"/>
                          <a:cs typeface="Arial" panose="020B0604020202020204" pitchFamily="34" charset="0"/>
                        </a:rPr>
                        <a:t>Other</a:t>
                      </a:r>
                      <a:r>
                        <a:rPr lang="en-GB" sz="1200" baseline="0" dirty="0">
                          <a:latin typeface="Arial" panose="020B0604020202020204" pitchFamily="34" charset="0"/>
                          <a:cs typeface="Arial" panose="020B0604020202020204" pitchFamily="34" charset="0"/>
                        </a:rPr>
                        <a:t> investment</a:t>
                      </a:r>
                      <a:endParaRPr lang="en-GB" sz="1200" dirty="0">
                        <a:latin typeface="Arial" panose="020B0604020202020204" pitchFamily="34" charset="0"/>
                        <a:cs typeface="Arial" panose="020B0604020202020204" pitchFamily="34" charset="0"/>
                      </a:endParaRPr>
                    </a:p>
                  </a:txBody>
                  <a:tcPr/>
                </a:tc>
                <a:tc>
                  <a:txBody>
                    <a:bodyPr/>
                    <a:lstStyle/>
                    <a:p>
                      <a:r>
                        <a:rPr lang="en-GB" sz="1200" dirty="0">
                          <a:latin typeface="Arial" panose="020B0604020202020204" pitchFamily="34" charset="0"/>
                          <a:cs typeface="Arial" panose="020B0604020202020204" pitchFamily="34" charset="0"/>
                        </a:rPr>
                        <a:t>+$1,000k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-$3</a:t>
                      </a:r>
                      <a:r>
                        <a:rPr lang="en-GB" sz="1200" baseline="0" dirty="0">
                          <a:latin typeface="Arial" panose="020B0604020202020204" pitchFamily="34" charset="0"/>
                          <a:cs typeface="Arial" panose="020B0604020202020204" pitchFamily="34" charset="0"/>
                        </a:rPr>
                        <a:t>,000k</a:t>
                      </a:r>
                      <a:endParaRPr lang="en-GB" sz="1200" dirty="0">
                        <a:latin typeface="Arial" panose="020B0604020202020204" pitchFamily="34" charset="0"/>
                        <a:cs typeface="Arial" panose="020B0604020202020204" pitchFamily="34" charset="0"/>
                      </a:endParaRPr>
                    </a:p>
                    <a:p>
                      <a:r>
                        <a:rPr lang="en-GB" sz="1200" baseline="0" dirty="0">
                          <a:latin typeface="Arial" panose="020B0604020202020204" pitchFamily="34" charset="0"/>
                          <a:cs typeface="Arial" panose="020B0604020202020204" pitchFamily="34" charset="0"/>
                        </a:rPr>
                        <a:t>-$5,000k</a:t>
                      </a:r>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8"/>
                  </a:ext>
                </a:extLst>
              </a:tr>
              <a:tr h="269462">
                <a:tc>
                  <a:txBody>
                    <a:bodyPr/>
                    <a:lstStyle/>
                    <a:p>
                      <a:r>
                        <a:rPr lang="en-GB" sz="1200" dirty="0">
                          <a:latin typeface="Arial" panose="020B0604020202020204" pitchFamily="34" charset="0"/>
                          <a:cs typeface="Arial" panose="020B0604020202020204" pitchFamily="34" charset="0"/>
                        </a:rPr>
                        <a:t>Reserve assets</a:t>
                      </a:r>
                    </a:p>
                  </a:txBody>
                  <a:tcPr/>
                </a:tc>
                <a:tc>
                  <a:txBody>
                    <a:bodyPr/>
                    <a:lstStyle/>
                    <a:p>
                      <a:r>
                        <a:rPr lang="en-GB" sz="1200" dirty="0">
                          <a:latin typeface="Arial" panose="020B0604020202020204" pitchFamily="34" charset="0"/>
                          <a:cs typeface="Arial" panose="020B0604020202020204" pitchFamily="34" charset="0"/>
                        </a:rPr>
                        <a:t>+$2,000k</a:t>
                      </a:r>
                    </a:p>
                    <a:p>
                      <a:r>
                        <a:rPr lang="en-GB" sz="1200" dirty="0">
                          <a:latin typeface="Arial" panose="020B0604020202020204" pitchFamily="34" charset="0"/>
                          <a:cs typeface="Arial" panose="020B0604020202020204" pitchFamily="34" charset="0"/>
                        </a:rPr>
                        <a:t>-$4,000k</a:t>
                      </a:r>
                    </a:p>
                  </a:txBody>
                  <a:tcPr/>
                </a:tc>
                <a:tc>
                  <a:txBody>
                    <a:bodyPr/>
                    <a:lstStyle/>
                    <a:p>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9"/>
                  </a:ext>
                </a:extLst>
              </a:tr>
            </a:tbl>
          </a:graphicData>
        </a:graphic>
      </p:graphicFrame>
      <p:sp>
        <p:nvSpPr>
          <p:cNvPr id="5" name="Zástupný symbol pro obsah 2"/>
          <p:cNvSpPr txBox="1">
            <a:spLocks/>
          </p:cNvSpPr>
          <p:nvPr/>
        </p:nvSpPr>
        <p:spPr bwMode="auto">
          <a:xfrm>
            <a:off x="685800" y="1340768"/>
            <a:ext cx="7772400"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3300"/>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3300"/>
              </a:buClr>
              <a:buSzPct val="50000"/>
              <a:buFont typeface="Wingdings" pitchFamily="2" charset="2"/>
              <a:buChar char="u"/>
              <a:defRPr sz="2600">
                <a:solidFill>
                  <a:schemeClr val="tx1"/>
                </a:solidFill>
                <a:latin typeface="+mn-lt"/>
              </a:defRPr>
            </a:lvl2pPr>
            <a:lvl3pPr marL="1143000" indent="-228600" algn="l" rtl="0" eaLnBrk="0" fontAlgn="base" hangingPunct="0">
              <a:spcBef>
                <a:spcPct val="20000"/>
              </a:spcBef>
              <a:spcAft>
                <a:spcPct val="0"/>
              </a:spcAft>
              <a:buClr>
                <a:srgbClr val="FF3300"/>
              </a:buClr>
              <a:buSzPct val="75000"/>
              <a:buFont typeface="Webdings" pitchFamily="18" charset="2"/>
              <a:buChar char="4"/>
              <a:defRPr sz="2400">
                <a:solidFill>
                  <a:schemeClr val="tx1"/>
                </a:solidFill>
                <a:latin typeface="+mn-lt"/>
              </a:defRPr>
            </a:lvl3pPr>
            <a:lvl4pPr marL="1600200" indent="-228600" algn="l" rtl="0" eaLnBrk="0" fontAlgn="base" hangingPunct="0">
              <a:spcBef>
                <a:spcPct val="20000"/>
              </a:spcBef>
              <a:spcAft>
                <a:spcPct val="0"/>
              </a:spcAft>
              <a:buClr>
                <a:srgbClr val="FF3300"/>
              </a:buClr>
              <a:buSzPct val="5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rgbClr val="FF3300"/>
              </a:buClr>
              <a:buChar char="»"/>
              <a:defRPr sz="2000">
                <a:solidFill>
                  <a:schemeClr val="tx1"/>
                </a:solidFill>
                <a:latin typeface="+mn-lt"/>
              </a:defRPr>
            </a:lvl5pPr>
            <a:lvl6pPr marL="2514600" indent="-228600" algn="l" rtl="0" eaLnBrk="0" fontAlgn="base" hangingPunct="0">
              <a:spcBef>
                <a:spcPct val="20000"/>
              </a:spcBef>
              <a:spcAft>
                <a:spcPct val="0"/>
              </a:spcAft>
              <a:buClr>
                <a:srgbClr val="FF3300"/>
              </a:buClr>
              <a:buChar char="»"/>
              <a:defRPr sz="2000">
                <a:solidFill>
                  <a:schemeClr val="tx1"/>
                </a:solidFill>
                <a:latin typeface="+mn-lt"/>
              </a:defRPr>
            </a:lvl6pPr>
            <a:lvl7pPr marL="2971800" indent="-228600" algn="l" rtl="0" eaLnBrk="0" fontAlgn="base" hangingPunct="0">
              <a:spcBef>
                <a:spcPct val="20000"/>
              </a:spcBef>
              <a:spcAft>
                <a:spcPct val="0"/>
              </a:spcAft>
              <a:buClr>
                <a:srgbClr val="FF3300"/>
              </a:buClr>
              <a:buChar char="»"/>
              <a:defRPr sz="2000">
                <a:solidFill>
                  <a:schemeClr val="tx1"/>
                </a:solidFill>
                <a:latin typeface="+mn-lt"/>
              </a:defRPr>
            </a:lvl7pPr>
            <a:lvl8pPr marL="3429000" indent="-228600" algn="l" rtl="0" eaLnBrk="0" fontAlgn="base" hangingPunct="0">
              <a:spcBef>
                <a:spcPct val="20000"/>
              </a:spcBef>
              <a:spcAft>
                <a:spcPct val="0"/>
              </a:spcAft>
              <a:buClr>
                <a:srgbClr val="FF3300"/>
              </a:buClr>
              <a:buChar char="»"/>
              <a:defRPr sz="2000">
                <a:solidFill>
                  <a:schemeClr val="tx1"/>
                </a:solidFill>
                <a:latin typeface="+mn-lt"/>
              </a:defRPr>
            </a:lvl8pPr>
            <a:lvl9pPr marL="3886200" indent="-228600" algn="l" rtl="0" eaLnBrk="0" fontAlgn="base" hangingPunct="0">
              <a:spcBef>
                <a:spcPct val="20000"/>
              </a:spcBef>
              <a:spcAft>
                <a:spcPct val="0"/>
              </a:spcAft>
              <a:buClr>
                <a:srgbClr val="FF3300"/>
              </a:buClr>
              <a:buChar char="»"/>
              <a:defRPr sz="2000">
                <a:solidFill>
                  <a:schemeClr val="tx1"/>
                </a:solidFill>
                <a:latin typeface="+mn-lt"/>
              </a:defRPr>
            </a:lvl9pPr>
          </a:lstStyle>
          <a:p>
            <a:r>
              <a:rPr lang="en-GB" sz="1400" kern="0" dirty="0">
                <a:latin typeface="Arial" panose="020B0604020202020204" pitchFamily="34" charset="0"/>
                <a:cs typeface="Arial" panose="020B0604020202020204" pitchFamily="34" charset="0"/>
              </a:rPr>
              <a:t>Domestic firm exported cars worth $1,000k and extended the foreign buyer a short-term trade credit payable in the next year</a:t>
            </a:r>
          </a:p>
          <a:p>
            <a:r>
              <a:rPr lang="en-GB" sz="1400" kern="0" dirty="0">
                <a:latin typeface="Arial" panose="020B0604020202020204" pitchFamily="34" charset="0"/>
                <a:cs typeface="Arial" panose="020B0604020202020204" pitchFamily="34" charset="0"/>
              </a:rPr>
              <a:t>In a privatisation, the government sold its 49% stake in a domestic company worth $2,000k to a foreign entity. The money was paid to the government’s account at the CNB</a:t>
            </a:r>
          </a:p>
          <a:p>
            <a:r>
              <a:rPr lang="en-GB" sz="1400" kern="0" dirty="0">
                <a:latin typeface="Arial" panose="020B0604020202020204" pitchFamily="34" charset="0"/>
                <a:cs typeface="Arial" panose="020B0604020202020204" pitchFamily="34" charset="0"/>
              </a:rPr>
              <a:t>Domestic investment fund bought US Treasuries worth $3,000k</a:t>
            </a:r>
          </a:p>
          <a:p>
            <a:r>
              <a:rPr lang="en-GB" sz="1400" kern="0" dirty="0">
                <a:latin typeface="Arial" panose="020B0604020202020204" pitchFamily="34" charset="0"/>
                <a:cs typeface="Arial" panose="020B0604020202020204" pitchFamily="34" charset="0"/>
              </a:rPr>
              <a:t>Domestic government provided financial aid abroad worth $4,000k</a:t>
            </a:r>
          </a:p>
          <a:p>
            <a:r>
              <a:rPr lang="en-GB" sz="1400" kern="0" dirty="0">
                <a:latin typeface="Arial" panose="020B0604020202020204" pitchFamily="34" charset="0"/>
                <a:cs typeface="Arial" panose="020B0604020202020204" pitchFamily="34" charset="0"/>
              </a:rPr>
              <a:t>A foreign owner of a domestic company paid herself a dividend of $5,000k</a:t>
            </a:r>
          </a:p>
        </p:txBody>
      </p:sp>
      <p:sp>
        <p:nvSpPr>
          <p:cNvPr id="3" name="Zástupný symbol pro číslo snímku 2"/>
          <p:cNvSpPr>
            <a:spLocks noGrp="1"/>
          </p:cNvSpPr>
          <p:nvPr>
            <p:ph type="sldNum" sz="quarter" idx="10"/>
          </p:nvPr>
        </p:nvSpPr>
        <p:spPr/>
        <p:txBody>
          <a:bodyPr/>
          <a:lstStyle/>
          <a:p>
            <a:fld id="{8FE8DF40-5CE0-4EBF-B497-5027DB4BADB9}" type="slidenum">
              <a:rPr lang="en-CA" altLang="cs-CZ" smtClean="0"/>
              <a:pPr/>
              <a:t>5</a:t>
            </a:fld>
            <a:endParaRPr lang="en-CA" altLang="cs-CZ"/>
          </a:p>
        </p:txBody>
      </p:sp>
    </p:spTree>
    <p:extLst>
      <p:ext uri="{BB962C8B-B14F-4D97-AF65-F5344CB8AC3E}">
        <p14:creationId xmlns:p14="http://schemas.microsoft.com/office/powerpoint/2010/main" val="127257572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332656"/>
            <a:ext cx="7772400" cy="1143000"/>
          </a:xfrm>
        </p:spPr>
        <p:txBody>
          <a:bodyPr/>
          <a:lstStyle/>
          <a:p>
            <a:r>
              <a:rPr lang="en-GB" dirty="0"/>
              <a:t>Example – CZ </a:t>
            </a:r>
            <a:r>
              <a:rPr lang="en-GB" dirty="0" err="1"/>
              <a:t>BoP</a:t>
            </a:r>
            <a:r>
              <a:rPr lang="en-GB" dirty="0"/>
              <a:t> in </a:t>
            </a:r>
            <a:r>
              <a:rPr lang="cs-CZ" dirty="0"/>
              <a:t>2016-2020</a:t>
            </a:r>
            <a:endParaRPr lang="en-GB" dirty="0"/>
          </a:p>
        </p:txBody>
      </p:sp>
      <p:sp>
        <p:nvSpPr>
          <p:cNvPr id="6" name="TextovéPole 5"/>
          <p:cNvSpPr txBox="1"/>
          <p:nvPr/>
        </p:nvSpPr>
        <p:spPr>
          <a:xfrm>
            <a:off x="1043608" y="6559071"/>
            <a:ext cx="3816424"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Source: Czech National Bank</a:t>
            </a:r>
          </a:p>
        </p:txBody>
      </p:sp>
      <p:sp>
        <p:nvSpPr>
          <p:cNvPr id="8" name="TextovéPole 7"/>
          <p:cNvSpPr txBox="1"/>
          <p:nvPr/>
        </p:nvSpPr>
        <p:spPr>
          <a:xfrm>
            <a:off x="5508104" y="5124609"/>
            <a:ext cx="3090071" cy="1815882"/>
          </a:xfrm>
          <a:prstGeom prst="rect">
            <a:avLst/>
          </a:prstGeom>
          <a:noFill/>
        </p:spPr>
        <p:txBody>
          <a:bodyPr wrap="square" rtlCol="0">
            <a:spAutoFit/>
          </a:bodyPr>
          <a:lstStyle/>
          <a:p>
            <a:r>
              <a:rPr lang="en-GB" sz="1400" dirty="0">
                <a:solidFill>
                  <a:srgbClr val="FF0000"/>
                </a:solidFill>
                <a:latin typeface="Arial" panose="020B0604020202020204" pitchFamily="34" charset="0"/>
                <a:cs typeface="Arial" panose="020B0604020202020204" pitchFamily="34" charset="0"/>
              </a:rPr>
              <a:t>FA items record the difference between net acquisition of assets abroad (</a:t>
            </a:r>
            <a:r>
              <a:rPr lang="en-GB" sz="1400" dirty="0" err="1">
                <a:solidFill>
                  <a:srgbClr val="FF0000"/>
                </a:solidFill>
                <a:latin typeface="Arial" panose="020B0604020202020204" pitchFamily="34" charset="0"/>
                <a:cs typeface="Arial" panose="020B0604020202020204" pitchFamily="34" charset="0"/>
              </a:rPr>
              <a:t>BoP</a:t>
            </a:r>
            <a:r>
              <a:rPr lang="en-GB" sz="1400" dirty="0">
                <a:solidFill>
                  <a:srgbClr val="FF0000"/>
                </a:solidFill>
                <a:latin typeface="Arial" panose="020B0604020202020204" pitchFamily="34" charset="0"/>
                <a:cs typeface="Arial" panose="020B0604020202020204" pitchFamily="34" charset="0"/>
              </a:rPr>
              <a:t> </a:t>
            </a:r>
            <a:r>
              <a:rPr lang="en-GB" sz="1400" i="1" dirty="0">
                <a:solidFill>
                  <a:srgbClr val="FF0000"/>
                </a:solidFill>
                <a:latin typeface="Arial" panose="020B0604020202020204" pitchFamily="34" charset="0"/>
                <a:cs typeface="Arial" panose="020B0604020202020204" pitchFamily="34" charset="0"/>
              </a:rPr>
              <a:t>debits</a:t>
            </a:r>
            <a:r>
              <a:rPr lang="en-GB" sz="1400" dirty="0">
                <a:solidFill>
                  <a:srgbClr val="FF0000"/>
                </a:solidFill>
                <a:latin typeface="Arial" panose="020B0604020202020204" pitchFamily="34" charset="0"/>
                <a:cs typeface="Arial" panose="020B0604020202020204" pitchFamily="34" charset="0"/>
              </a:rPr>
              <a:t>) and net incurrence of liabilities (</a:t>
            </a:r>
            <a:r>
              <a:rPr lang="en-GB" sz="1400" dirty="0" err="1">
                <a:solidFill>
                  <a:srgbClr val="FF0000"/>
                </a:solidFill>
                <a:latin typeface="Arial" panose="020B0604020202020204" pitchFamily="34" charset="0"/>
                <a:cs typeface="Arial" panose="020B0604020202020204" pitchFamily="34" charset="0"/>
              </a:rPr>
              <a:t>BoP</a:t>
            </a:r>
            <a:r>
              <a:rPr lang="en-GB" sz="1400" dirty="0">
                <a:solidFill>
                  <a:srgbClr val="FF0000"/>
                </a:solidFill>
                <a:latin typeface="Arial" panose="020B0604020202020204" pitchFamily="34" charset="0"/>
                <a:cs typeface="Arial" panose="020B0604020202020204" pitchFamily="34" charset="0"/>
              </a:rPr>
              <a:t> </a:t>
            </a:r>
            <a:r>
              <a:rPr lang="en-GB" sz="1400" i="1" dirty="0">
                <a:solidFill>
                  <a:srgbClr val="FF0000"/>
                </a:solidFill>
                <a:latin typeface="Arial" panose="020B0604020202020204" pitchFamily="34" charset="0"/>
                <a:cs typeface="Arial" panose="020B0604020202020204" pitchFamily="34" charset="0"/>
              </a:rPr>
              <a:t>credits</a:t>
            </a:r>
            <a:r>
              <a:rPr lang="en-GB" sz="1400" dirty="0">
                <a:solidFill>
                  <a:srgbClr val="FF0000"/>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sz="1400" dirty="0">
              <a:solidFill>
                <a:srgbClr val="FF0000"/>
              </a:solidFill>
              <a:latin typeface="Arial" panose="020B0604020202020204" pitchFamily="34" charset="0"/>
              <a:cs typeface="Arial" panose="020B0604020202020204" pitchFamily="34" charset="0"/>
            </a:endParaRPr>
          </a:p>
          <a:p>
            <a:r>
              <a:rPr lang="en-GB" sz="1400" dirty="0">
                <a:solidFill>
                  <a:srgbClr val="FF0000"/>
                </a:solidFill>
                <a:latin typeface="Arial" panose="020B0604020202020204" pitchFamily="34" charset="0"/>
                <a:cs typeface="Arial" panose="020B0604020202020204" pitchFamily="34" charset="0"/>
              </a:rPr>
              <a:t>FAB&gt;0 capital outflow</a:t>
            </a:r>
          </a:p>
          <a:p>
            <a:r>
              <a:rPr lang="en-GB" sz="1400" dirty="0">
                <a:solidFill>
                  <a:srgbClr val="FF0000"/>
                </a:solidFill>
                <a:latin typeface="Arial" panose="020B0604020202020204" pitchFamily="34" charset="0"/>
                <a:cs typeface="Arial" panose="020B0604020202020204" pitchFamily="34" charset="0"/>
              </a:rPr>
              <a:t>FAB&lt;0 capital inflow</a:t>
            </a:r>
          </a:p>
          <a:p>
            <a:endParaRPr lang="en-GB" sz="14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9" name="Obdélník 8"/>
              <p:cNvSpPr/>
              <p:nvPr/>
            </p:nvSpPr>
            <p:spPr>
              <a:xfrm>
                <a:off x="5424917" y="1229052"/>
                <a:ext cx="3719083" cy="3569375"/>
              </a:xfrm>
              <a:prstGeom prst="rect">
                <a:avLst/>
              </a:prstGeom>
            </p:spPr>
            <p:txBody>
              <a:bodyPr wrap="square">
                <a:spAutoFit/>
              </a:bodyPr>
              <a:lstStyle/>
              <a:p>
                <a:r>
                  <a:rPr lang="en-GB" dirty="0"/>
                  <a:t>Accounting identity: </a:t>
                </a:r>
                <a:endParaRPr lang="en-GB" i="1" dirty="0">
                  <a:latin typeface="Cambria Math"/>
                </a:endParaRPr>
              </a:p>
              <a:p>
                <a:pPr/>
                <a14:m>
                  <m:oMathPara xmlns:m="http://schemas.openxmlformats.org/officeDocument/2006/math">
                    <m:oMathParaPr>
                      <m:jc m:val="centerGroup"/>
                    </m:oMathParaPr>
                    <m:oMath xmlns:m="http://schemas.openxmlformats.org/officeDocument/2006/math">
                      <m:r>
                        <a:rPr lang="en-GB" i="1" smtClean="0">
                          <a:latin typeface="Cambria Math"/>
                        </a:rPr>
                        <m:t>𝐹𝐴</m:t>
                      </m:r>
                      <m:r>
                        <a:rPr lang="en-GB" b="0" i="1" smtClean="0">
                          <a:latin typeface="Cambria Math"/>
                        </a:rPr>
                        <m:t>𝐵</m:t>
                      </m:r>
                      <m:r>
                        <a:rPr lang="en-GB" b="0" i="1" smtClean="0">
                          <a:latin typeface="Cambria Math"/>
                        </a:rPr>
                        <m:t>=</m:t>
                      </m:r>
                      <m:r>
                        <a:rPr lang="en-GB" b="0" i="1" smtClean="0">
                          <a:latin typeface="Cambria Math"/>
                        </a:rPr>
                        <m:t>𝐶𝐴𝐵</m:t>
                      </m:r>
                      <m:r>
                        <a:rPr lang="en-GB" b="0" i="1" smtClean="0">
                          <a:latin typeface="Cambria Math"/>
                        </a:rPr>
                        <m:t>+</m:t>
                      </m:r>
                      <m:r>
                        <a:rPr lang="en-GB" b="0" i="1" smtClean="0">
                          <a:latin typeface="Cambria Math"/>
                        </a:rPr>
                        <m:t>𝐾𝐴𝐵</m:t>
                      </m:r>
                    </m:oMath>
                  </m:oMathPara>
                </a14:m>
                <a:endParaRPr lang="en-GB" dirty="0"/>
              </a:p>
              <a:p>
                <a:r>
                  <a:rPr lang="en-GB" dirty="0"/>
                  <a:t>But due to imperfect measurement,</a:t>
                </a:r>
              </a:p>
              <a:p>
                <a:pPr/>
                <a14:m>
                  <m:oMathPara xmlns:m="http://schemas.openxmlformats.org/officeDocument/2006/math">
                    <m:oMathParaPr>
                      <m:jc m:val="centerGroup"/>
                    </m:oMathParaPr>
                    <m:oMath xmlns:m="http://schemas.openxmlformats.org/officeDocument/2006/math">
                      <m:r>
                        <a:rPr lang="en-GB" i="1">
                          <a:latin typeface="Cambria Math"/>
                        </a:rPr>
                        <m:t>𝐹𝐴</m:t>
                      </m:r>
                      <m:r>
                        <a:rPr lang="en-GB" b="0" i="1" smtClean="0">
                          <a:latin typeface="Cambria Math"/>
                        </a:rPr>
                        <m:t>𝐵</m:t>
                      </m:r>
                      <m:r>
                        <a:rPr lang="en-GB" i="1">
                          <a:latin typeface="Cambria Math"/>
                        </a:rPr>
                        <m:t>−(</m:t>
                      </m:r>
                      <m:r>
                        <a:rPr lang="en-GB" i="1">
                          <a:latin typeface="Cambria Math"/>
                        </a:rPr>
                        <m:t>𝐶𝐴𝐵</m:t>
                      </m:r>
                      <m:r>
                        <a:rPr lang="en-GB" i="1">
                          <a:latin typeface="Cambria Math"/>
                        </a:rPr>
                        <m:t>+</m:t>
                      </m:r>
                      <m:r>
                        <a:rPr lang="en-GB" i="1">
                          <a:latin typeface="Cambria Math"/>
                        </a:rPr>
                        <m:t>𝐾𝐴𝐵</m:t>
                      </m:r>
                      <m:r>
                        <a:rPr lang="en-GB" i="1">
                          <a:latin typeface="Cambria Math"/>
                        </a:rPr>
                        <m:t>)=</m:t>
                      </m:r>
                      <m:r>
                        <a:rPr lang="en-GB" i="1">
                          <a:latin typeface="Cambria Math"/>
                        </a:rPr>
                        <m:t>𝐸</m:t>
                      </m:r>
                      <m:r>
                        <a:rPr lang="en-GB" i="1">
                          <a:latin typeface="Cambria Math"/>
                        </a:rPr>
                        <m:t>&amp;</m:t>
                      </m:r>
                      <m:r>
                        <a:rPr lang="en-GB" i="1">
                          <a:latin typeface="Cambria Math"/>
                        </a:rPr>
                        <m:t>𝑂</m:t>
                      </m:r>
                    </m:oMath>
                  </m:oMathPara>
                </a14:m>
                <a:endParaRPr lang="en-GB" dirty="0"/>
              </a:p>
              <a:p>
                <a:endParaRPr lang="en-GB" dirty="0"/>
              </a:p>
              <a:p>
                <a:r>
                  <a:rPr lang="en-GB" sz="1200" dirty="0"/>
                  <a:t>CAB = current account balance</a:t>
                </a:r>
              </a:p>
              <a:p>
                <a:r>
                  <a:rPr lang="en-GB" sz="1200" dirty="0"/>
                  <a:t>KAB = Transfers of wealth between countries (e.g. debt forgiveness)</a:t>
                </a:r>
              </a:p>
              <a:p>
                <a:r>
                  <a:rPr lang="en-GB" sz="1200" dirty="0"/>
                  <a:t>FAB = </a:t>
                </a:r>
                <a:r>
                  <a:rPr lang="en-GB" sz="1050" dirty="0"/>
                  <a:t>Difference between the exports and imports of assets (both financial and “real” assets like land or buildings).</a:t>
                </a:r>
                <a:endParaRPr lang="en-GB" sz="1200" dirty="0"/>
              </a:p>
            </p:txBody>
          </p:sp>
        </mc:Choice>
        <mc:Fallback xmlns="">
          <p:sp>
            <p:nvSpPr>
              <p:cNvPr id="9" name="Obdélník 8"/>
              <p:cNvSpPr>
                <a:spLocks noRot="1" noChangeAspect="1" noMove="1" noResize="1" noEditPoints="1" noAdjustHandles="1" noChangeArrowheads="1" noChangeShapeType="1" noTextEdit="1"/>
              </p:cNvSpPr>
              <p:nvPr/>
            </p:nvSpPr>
            <p:spPr>
              <a:xfrm>
                <a:off x="5424917" y="1229052"/>
                <a:ext cx="3719083" cy="3569375"/>
              </a:xfrm>
              <a:prstGeom prst="rect">
                <a:avLst/>
              </a:prstGeom>
              <a:blipFill>
                <a:blip r:embed="rId2"/>
                <a:stretch>
                  <a:fillRect l="-2730" t="-1064" b="-355"/>
                </a:stretch>
              </a:blipFill>
            </p:spPr>
            <p:txBody>
              <a:bodyPr/>
              <a:lstStyle/>
              <a:p>
                <a:r>
                  <a:rPr lang="en-US">
                    <a:noFill/>
                  </a:rPr>
                  <a:t> </a:t>
                </a:r>
              </a:p>
            </p:txBody>
          </p:sp>
        </mc:Fallback>
      </mc:AlternateContent>
      <p:sp>
        <p:nvSpPr>
          <p:cNvPr id="3" name="Zástupný symbol pro číslo snímku 2"/>
          <p:cNvSpPr>
            <a:spLocks noGrp="1"/>
          </p:cNvSpPr>
          <p:nvPr>
            <p:ph type="sldNum" sz="quarter" idx="10"/>
          </p:nvPr>
        </p:nvSpPr>
        <p:spPr/>
        <p:txBody>
          <a:bodyPr/>
          <a:lstStyle/>
          <a:p>
            <a:fld id="{8FE8DF40-5CE0-4EBF-B497-5027DB4BADB9}" type="slidenum">
              <a:rPr lang="en-CA" altLang="cs-CZ" smtClean="0"/>
              <a:pPr/>
              <a:t>6</a:t>
            </a:fld>
            <a:endParaRPr lang="en-CA" altLang="cs-CZ"/>
          </a:p>
        </p:txBody>
      </p:sp>
      <p:pic>
        <p:nvPicPr>
          <p:cNvPr id="5" name="Obrázek 4"/>
          <p:cNvPicPr>
            <a:picLocks noChangeAspect="1"/>
          </p:cNvPicPr>
          <p:nvPr/>
        </p:nvPicPr>
        <p:blipFill>
          <a:blip r:embed="rId3"/>
          <a:stretch>
            <a:fillRect/>
          </a:stretch>
        </p:blipFill>
        <p:spPr>
          <a:xfrm>
            <a:off x="179512" y="1229052"/>
            <a:ext cx="5133975" cy="4772025"/>
          </a:xfrm>
          <a:prstGeom prst="rect">
            <a:avLst/>
          </a:prstGeom>
        </p:spPr>
      </p:pic>
    </p:spTree>
    <p:extLst>
      <p:ext uri="{BB962C8B-B14F-4D97-AF65-F5344CB8AC3E}">
        <p14:creationId xmlns:p14="http://schemas.microsoft.com/office/powerpoint/2010/main" val="404310477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04664"/>
            <a:ext cx="7772400" cy="1143000"/>
          </a:xfrm>
        </p:spPr>
        <p:txBody>
          <a:bodyPr/>
          <a:lstStyle/>
          <a:p>
            <a:r>
              <a:rPr lang="en-GB" i="0" dirty="0"/>
              <a:t>Problem 1: The basic 2-period model</a:t>
            </a:r>
            <a:endParaRPr lang="en-GB" dirty="0"/>
          </a:p>
        </p:txBody>
      </p:sp>
      <p:sp>
        <p:nvSpPr>
          <p:cNvPr id="3" name="Zástupný symbol pro obsah 2"/>
          <p:cNvSpPr>
            <a:spLocks noGrp="1"/>
          </p:cNvSpPr>
          <p:nvPr>
            <p:ph idx="1"/>
          </p:nvPr>
        </p:nvSpPr>
        <p:spPr>
          <a:xfrm>
            <a:off x="685800" y="1772816"/>
            <a:ext cx="7772400" cy="4114800"/>
          </a:xfrm>
        </p:spPr>
        <p:txBody>
          <a:bodyPr/>
          <a:lstStyle/>
          <a:p>
            <a:r>
              <a:rPr lang="en-GB" sz="1800" dirty="0">
                <a:latin typeface="Arial" panose="020B0604020202020204" pitchFamily="34" charset="0"/>
                <a:cs typeface="Arial" panose="020B0604020202020204" pitchFamily="34" charset="0"/>
              </a:rPr>
              <a:t>Consider a simple 2-period model without investment (the pure endowment model). The representative individual maximizes her utility represented by</a:t>
            </a:r>
          </a:p>
          <a:p>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An exogenous world interest rate r is given and each individual receives income of Y</a:t>
            </a:r>
            <a:r>
              <a:rPr lang="en-GB" sz="1800" baseline="-25000" dirty="0">
                <a:latin typeface="Arial" panose="020B0604020202020204" pitchFamily="34" charset="0"/>
                <a:cs typeface="Arial" panose="020B0604020202020204" pitchFamily="34" charset="0"/>
              </a:rPr>
              <a:t>1</a:t>
            </a:r>
            <a:r>
              <a:rPr lang="en-GB" sz="1800" dirty="0">
                <a:latin typeface="Arial" panose="020B0604020202020204" pitchFamily="34" charset="0"/>
                <a:cs typeface="Arial" panose="020B0604020202020204" pitchFamily="34" charset="0"/>
              </a:rPr>
              <a:t> and Y</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in respective periods.</a:t>
            </a:r>
          </a:p>
          <a:p>
            <a:pPr lvl="1"/>
            <a:r>
              <a:rPr lang="en-GB" sz="1400" dirty="0">
                <a:latin typeface="Arial" panose="020B0604020202020204" pitchFamily="34" charset="0"/>
                <a:cs typeface="Arial" panose="020B0604020202020204" pitchFamily="34" charset="0"/>
              </a:rPr>
              <a:t>a) Derive the budget constraint, the Euler equation, and compute the optimal consumption path.</a:t>
            </a:r>
          </a:p>
          <a:p>
            <a:pPr lvl="1"/>
            <a:r>
              <a:rPr lang="en-GB" sz="1400" dirty="0">
                <a:latin typeface="Arial" panose="020B0604020202020204" pitchFamily="34" charset="0"/>
                <a:cs typeface="Arial" panose="020B0604020202020204" pitchFamily="34" charset="0"/>
              </a:rPr>
              <a:t>b) Assume that Y</a:t>
            </a:r>
            <a:r>
              <a:rPr lang="en-GB" sz="1400" baseline="-25000" dirty="0">
                <a:latin typeface="Arial" panose="020B0604020202020204" pitchFamily="34" charset="0"/>
                <a:cs typeface="Arial" panose="020B0604020202020204" pitchFamily="34" charset="0"/>
              </a:rPr>
              <a:t>1</a:t>
            </a:r>
            <a:r>
              <a:rPr lang="en-GB" sz="1400" dirty="0">
                <a:latin typeface="Arial" panose="020B0604020202020204" pitchFamily="34" charset="0"/>
                <a:cs typeface="Arial" panose="020B0604020202020204" pitchFamily="34" charset="0"/>
              </a:rPr>
              <a:t> = 80, Y</a:t>
            </a:r>
            <a:r>
              <a:rPr lang="en-GB" sz="1400" baseline="-25000" dirty="0">
                <a:latin typeface="Arial" panose="020B0604020202020204" pitchFamily="34" charset="0"/>
                <a:cs typeface="Arial" panose="020B0604020202020204" pitchFamily="34" charset="0"/>
              </a:rPr>
              <a:t>2</a:t>
            </a:r>
            <a:r>
              <a:rPr lang="en-GB" sz="1400" dirty="0">
                <a:latin typeface="Arial" panose="020B0604020202020204" pitchFamily="34" charset="0"/>
                <a:cs typeface="Arial" panose="020B0604020202020204" pitchFamily="34" charset="0"/>
              </a:rPr>
              <a:t> = 110,  </a:t>
            </a:r>
            <a:r>
              <a:rPr lang="el-GR" sz="1400" dirty="0">
                <a:latin typeface="Arial" panose="020B0604020202020204" pitchFamily="34" charset="0"/>
                <a:cs typeface="Arial" panose="020B0604020202020204" pitchFamily="34" charset="0"/>
              </a:rPr>
              <a:t>β</a:t>
            </a:r>
            <a:r>
              <a:rPr lang="en-GB" sz="1400" dirty="0">
                <a:latin typeface="Arial" panose="020B0604020202020204" pitchFamily="34" charset="0"/>
                <a:cs typeface="Arial" panose="020B0604020202020204" pitchFamily="34" charset="0"/>
              </a:rPr>
              <a:t>= 0.8 and r = 10%. Compute the consumption path, current accounts for both periods and net exports. Show graphically.</a:t>
            </a:r>
          </a:p>
          <a:p>
            <a:pPr lvl="1"/>
            <a:r>
              <a:rPr lang="en-GB" sz="1400" dirty="0">
                <a:latin typeface="Arial" panose="020B0604020202020204" pitchFamily="34" charset="0"/>
                <a:cs typeface="Arial" panose="020B0604020202020204" pitchFamily="34" charset="0"/>
              </a:rPr>
              <a:t>c) Show analytically and graphically how the lifetime utility and consumption in both periods depend on the interest rate r. </a:t>
            </a:r>
          </a:p>
        </p:txBody>
      </p:sp>
      <p:pic>
        <p:nvPicPr>
          <p:cNvPr id="24269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144" y="2667932"/>
            <a:ext cx="4465712" cy="687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7236296" y="2780928"/>
            <a:ext cx="576064" cy="46166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(1)</a:t>
            </a:r>
          </a:p>
        </p:txBody>
      </p:sp>
      <p:sp>
        <p:nvSpPr>
          <p:cNvPr id="5" name="Zástupný symbol pro číslo snímku 4"/>
          <p:cNvSpPr>
            <a:spLocks noGrp="1"/>
          </p:cNvSpPr>
          <p:nvPr>
            <p:ph type="sldNum" sz="quarter" idx="10"/>
          </p:nvPr>
        </p:nvSpPr>
        <p:spPr/>
        <p:txBody>
          <a:bodyPr/>
          <a:lstStyle/>
          <a:p>
            <a:fld id="{8FE8DF40-5CE0-4EBF-B497-5027DB4BADB9}" type="slidenum">
              <a:rPr lang="en-CA" altLang="cs-CZ" smtClean="0"/>
              <a:pPr/>
              <a:t>7</a:t>
            </a:fld>
            <a:endParaRPr lang="en-CA" altLang="cs-CZ"/>
          </a:p>
        </p:txBody>
      </p:sp>
    </p:spTree>
    <p:extLst>
      <p:ext uri="{BB962C8B-B14F-4D97-AF65-F5344CB8AC3E}">
        <p14:creationId xmlns:p14="http://schemas.microsoft.com/office/powerpoint/2010/main" val="83589178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04664"/>
            <a:ext cx="7772400" cy="1143000"/>
          </a:xfrm>
        </p:spPr>
        <p:txBody>
          <a:bodyPr/>
          <a:lstStyle/>
          <a:p>
            <a:r>
              <a:rPr lang="en-GB" dirty="0"/>
              <a:t>Problem 1 (a)</a:t>
            </a:r>
          </a:p>
        </p:txBody>
      </p:sp>
      <p:sp>
        <p:nvSpPr>
          <p:cNvPr id="3" name="Zástupný symbol pro obsah 2"/>
          <p:cNvSpPr>
            <a:spLocks noGrp="1"/>
          </p:cNvSpPr>
          <p:nvPr>
            <p:ph idx="1"/>
          </p:nvPr>
        </p:nvSpPr>
        <p:spPr>
          <a:xfrm>
            <a:off x="685800" y="1772816"/>
            <a:ext cx="7772400" cy="4114800"/>
          </a:xfrm>
        </p:spPr>
        <p:txBody>
          <a:bodyPr/>
          <a:lstStyle/>
          <a:p>
            <a:r>
              <a:rPr lang="en-GB" sz="2000" dirty="0">
                <a:latin typeface="Arial" panose="020B0604020202020204" pitchFamily="34" charset="0"/>
                <a:cs typeface="Arial" panose="020B0604020202020204" pitchFamily="34" charset="0"/>
              </a:rPr>
              <a:t>The intertemporal ("across time") budget constraint is the present discounted value of consumption expenditures (C</a:t>
            </a:r>
            <a:r>
              <a:rPr lang="en-GB" sz="2000" baseline="-25000" dirty="0">
                <a:latin typeface="Arial" panose="020B0604020202020204" pitchFamily="34" charset="0"/>
                <a:cs typeface="Arial" panose="020B0604020202020204" pitchFamily="34" charset="0"/>
              </a:rPr>
              <a:t>1</a:t>
            </a:r>
            <a:r>
              <a:rPr lang="en-GB" sz="2000" dirty="0">
                <a:latin typeface="Arial" panose="020B0604020202020204" pitchFamily="34" charset="0"/>
                <a:cs typeface="Arial" panose="020B0604020202020204" pitchFamily="34" charset="0"/>
              </a:rPr>
              <a:t>, C</a:t>
            </a:r>
            <a:r>
              <a:rPr lang="en-GB" sz="2000" baseline="-25000" dirty="0">
                <a:latin typeface="Arial" panose="020B0604020202020204" pitchFamily="34" charset="0"/>
                <a:cs typeface="Arial" panose="020B0604020202020204" pitchFamily="34" charset="0"/>
              </a:rPr>
              <a:t>2</a:t>
            </a:r>
            <a:r>
              <a:rPr lang="en-GB" sz="2000" dirty="0">
                <a:latin typeface="Arial" panose="020B0604020202020204" pitchFamily="34" charset="0"/>
                <a:cs typeface="Arial" panose="020B0604020202020204" pitchFamily="34" charset="0"/>
              </a:rPr>
              <a:t>) which must be equal to the present discounted value of income (Y</a:t>
            </a:r>
            <a:r>
              <a:rPr lang="en-GB" sz="2000" baseline="-25000" dirty="0">
                <a:latin typeface="Arial" panose="020B0604020202020204" pitchFamily="34" charset="0"/>
                <a:cs typeface="Arial" panose="020B0604020202020204" pitchFamily="34" charset="0"/>
              </a:rPr>
              <a:t>1</a:t>
            </a:r>
            <a:r>
              <a:rPr lang="en-GB" sz="2000" dirty="0">
                <a:latin typeface="Arial" panose="020B0604020202020204" pitchFamily="34" charset="0"/>
                <a:cs typeface="Arial" panose="020B0604020202020204" pitchFamily="34" charset="0"/>
              </a:rPr>
              <a:t> and Y</a:t>
            </a:r>
            <a:r>
              <a:rPr lang="en-GB" sz="2000" baseline="-25000" dirty="0">
                <a:latin typeface="Arial" panose="020B0604020202020204" pitchFamily="34" charset="0"/>
                <a:cs typeface="Arial" panose="020B0604020202020204" pitchFamily="34" charset="0"/>
              </a:rPr>
              <a:t>2</a:t>
            </a:r>
            <a:r>
              <a:rPr lang="en-GB" sz="2000" dirty="0">
                <a:latin typeface="Arial" panose="020B0604020202020204" pitchFamily="34" charset="0"/>
                <a:cs typeface="Arial" panose="020B0604020202020204" pitchFamily="34" charset="0"/>
              </a:rPr>
              <a:t>), that is:</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To get the Euler equation (characterising an intertemporal optimal consumption choice), we start by expressing C</a:t>
            </a:r>
            <a:r>
              <a:rPr lang="en-GB" sz="2000" baseline="-25000" dirty="0">
                <a:latin typeface="Arial" panose="020B0604020202020204" pitchFamily="34" charset="0"/>
                <a:cs typeface="Arial" panose="020B0604020202020204" pitchFamily="34" charset="0"/>
              </a:rPr>
              <a:t>2</a:t>
            </a:r>
            <a:r>
              <a:rPr lang="en-GB" sz="2000" dirty="0">
                <a:latin typeface="Arial" panose="020B0604020202020204" pitchFamily="34" charset="0"/>
                <a:cs typeface="Arial" panose="020B0604020202020204" pitchFamily="34" charset="0"/>
              </a:rPr>
              <a:t> from (2) and substituting it into (1):</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3140968"/>
            <a:ext cx="3295273" cy="895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ovéPole 4"/>
          <p:cNvSpPr txBox="1"/>
          <p:nvPr/>
        </p:nvSpPr>
        <p:spPr>
          <a:xfrm>
            <a:off x="5652120" y="3357909"/>
            <a:ext cx="3384376" cy="46166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(2) </a:t>
            </a:r>
            <a:r>
              <a:rPr lang="en-GB" b="1" dirty="0">
                <a:latin typeface="Arial" panose="020B0604020202020204" pitchFamily="34" charset="0"/>
                <a:cs typeface="Arial" panose="020B0604020202020204" pitchFamily="34" charset="0"/>
              </a:rPr>
              <a:t>Budget constraint</a:t>
            </a:r>
          </a:p>
        </p:txBody>
      </p:sp>
      <p:pic>
        <p:nvPicPr>
          <p:cNvPr id="2437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343440"/>
            <a:ext cx="6614801" cy="6581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ovéPole 7"/>
          <p:cNvSpPr txBox="1"/>
          <p:nvPr/>
        </p:nvSpPr>
        <p:spPr>
          <a:xfrm>
            <a:off x="7884368" y="5539931"/>
            <a:ext cx="576064" cy="46166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(3)</a:t>
            </a:r>
          </a:p>
        </p:txBody>
      </p:sp>
      <p:sp>
        <p:nvSpPr>
          <p:cNvPr id="6" name="Pravá složená závorka 5"/>
          <p:cNvSpPr/>
          <p:nvPr/>
        </p:nvSpPr>
        <p:spPr bwMode="auto">
          <a:xfrm rot="16200000">
            <a:off x="5112060" y="3787629"/>
            <a:ext cx="288032" cy="3240360"/>
          </a:xfrm>
          <a:prstGeom prst="rightBrac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10" name="TextovéPole 9"/>
          <p:cNvSpPr txBox="1"/>
          <p:nvPr/>
        </p:nvSpPr>
        <p:spPr>
          <a:xfrm>
            <a:off x="4968044" y="4846030"/>
            <a:ext cx="576064" cy="461665"/>
          </a:xfrm>
          <a:prstGeom prst="rect">
            <a:avLst/>
          </a:prstGeom>
          <a:noFill/>
        </p:spPr>
        <p:txBody>
          <a:bodyPr wrap="square" rtlCol="0">
            <a:spAutoFit/>
          </a:bodyPr>
          <a:lstStyle/>
          <a:p>
            <a:r>
              <a:rPr lang="en-GB" dirty="0">
                <a:solidFill>
                  <a:srgbClr val="FF0000"/>
                </a:solidFill>
                <a:latin typeface="Arial" panose="020B0604020202020204" pitchFamily="34" charset="0"/>
                <a:cs typeface="Arial" panose="020B0604020202020204" pitchFamily="34" charset="0"/>
              </a:rPr>
              <a:t>C</a:t>
            </a:r>
            <a:r>
              <a:rPr lang="en-GB" baseline="-25000" dirty="0">
                <a:solidFill>
                  <a:srgbClr val="FF0000"/>
                </a:solidFill>
                <a:latin typeface="Arial" panose="020B0604020202020204" pitchFamily="34" charset="0"/>
                <a:cs typeface="Arial" panose="020B0604020202020204" pitchFamily="34" charset="0"/>
              </a:rPr>
              <a:t>2</a:t>
            </a:r>
          </a:p>
        </p:txBody>
      </p:sp>
      <p:sp>
        <p:nvSpPr>
          <p:cNvPr id="7" name="Zástupný symbol pro číslo snímku 6"/>
          <p:cNvSpPr>
            <a:spLocks noGrp="1"/>
          </p:cNvSpPr>
          <p:nvPr>
            <p:ph type="sldNum" sz="quarter" idx="10"/>
          </p:nvPr>
        </p:nvSpPr>
        <p:spPr/>
        <p:txBody>
          <a:bodyPr/>
          <a:lstStyle/>
          <a:p>
            <a:fld id="{8FE8DF40-5CE0-4EBF-B497-5027DB4BADB9}" type="slidenum">
              <a:rPr lang="en-CA" altLang="cs-CZ" smtClean="0"/>
              <a:pPr/>
              <a:t>8</a:t>
            </a:fld>
            <a:endParaRPr lang="en-CA" altLang="cs-CZ"/>
          </a:p>
        </p:txBody>
      </p:sp>
    </p:spTree>
    <p:extLst>
      <p:ext uri="{BB962C8B-B14F-4D97-AF65-F5344CB8AC3E}">
        <p14:creationId xmlns:p14="http://schemas.microsoft.com/office/powerpoint/2010/main" val="411468003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04664"/>
            <a:ext cx="7772400" cy="1143000"/>
          </a:xfrm>
        </p:spPr>
        <p:txBody>
          <a:bodyPr/>
          <a:lstStyle/>
          <a:p>
            <a:r>
              <a:rPr lang="en-GB" dirty="0"/>
              <a:t>Problem 1 (a)</a:t>
            </a:r>
          </a:p>
        </p:txBody>
      </p:sp>
      <p:sp>
        <p:nvSpPr>
          <p:cNvPr id="3" name="Zástupný symbol pro obsah 2"/>
          <p:cNvSpPr>
            <a:spLocks noGrp="1"/>
          </p:cNvSpPr>
          <p:nvPr>
            <p:ph idx="1"/>
          </p:nvPr>
        </p:nvSpPr>
        <p:spPr>
          <a:xfrm>
            <a:off x="685800" y="1772816"/>
            <a:ext cx="7772400" cy="4114800"/>
          </a:xfrm>
        </p:spPr>
        <p:txBody>
          <a:bodyPr/>
          <a:lstStyle/>
          <a:p>
            <a:r>
              <a:rPr lang="en-GB" sz="2000" dirty="0">
                <a:latin typeface="Arial" panose="020B0604020202020204" pitchFamily="34" charset="0"/>
                <a:cs typeface="Arial" panose="020B0604020202020204" pitchFamily="34" charset="0"/>
              </a:rPr>
              <a:t>Such substitution reduces the optimisation problem to an unconstrained problem. We can simply differentiate (3) with respect to C</a:t>
            </a:r>
            <a:r>
              <a:rPr lang="en-GB" sz="2000" baseline="-25000" dirty="0">
                <a:latin typeface="Arial" panose="020B0604020202020204" pitchFamily="34" charset="0"/>
                <a:cs typeface="Arial" panose="020B0604020202020204" pitchFamily="34" charset="0"/>
              </a:rPr>
              <a:t>1</a:t>
            </a:r>
            <a:r>
              <a:rPr lang="en-GB" sz="2000" dirty="0">
                <a:latin typeface="Arial" panose="020B0604020202020204" pitchFamily="34" charset="0"/>
                <a:cs typeface="Arial" panose="020B0604020202020204" pitchFamily="34" charset="0"/>
              </a:rPr>
              <a:t> and set it equal to 0:</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More generally, </a:t>
            </a:r>
          </a:p>
          <a:p>
            <a:pPr marL="0" indent="0">
              <a:buNone/>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
        <p:nvSpPr>
          <p:cNvPr id="8" name="TextovéPole 7"/>
          <p:cNvSpPr txBox="1"/>
          <p:nvPr/>
        </p:nvSpPr>
        <p:spPr>
          <a:xfrm>
            <a:off x="4086657" y="4671498"/>
            <a:ext cx="4104456" cy="46166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(4) </a:t>
            </a:r>
            <a:r>
              <a:rPr lang="en-GB" b="1" dirty="0">
                <a:latin typeface="Arial" panose="020B0604020202020204" pitchFamily="34" charset="0"/>
                <a:cs typeface="Arial" panose="020B0604020202020204" pitchFamily="34" charset="0"/>
              </a:rPr>
              <a:t>Euler equation</a:t>
            </a:r>
          </a:p>
        </p:txBody>
      </p:sp>
      <p:pic>
        <p:nvPicPr>
          <p:cNvPr id="2447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3489579"/>
            <a:ext cx="3337555" cy="8907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473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8446" y="3536832"/>
            <a:ext cx="1026364" cy="923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474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0957" y="4460559"/>
            <a:ext cx="2592288" cy="883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8036" y="2780928"/>
            <a:ext cx="6614801" cy="6581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ovéPole 11"/>
          <p:cNvSpPr txBox="1"/>
          <p:nvPr/>
        </p:nvSpPr>
        <p:spPr>
          <a:xfrm>
            <a:off x="7873213" y="2977419"/>
            <a:ext cx="576064" cy="46166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(3)</a:t>
            </a:r>
          </a:p>
        </p:txBody>
      </p:sp>
      <p:pic>
        <p:nvPicPr>
          <p:cNvPr id="244741"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23547" y="5639722"/>
            <a:ext cx="3609151" cy="741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ovéPole 14"/>
          <p:cNvSpPr txBox="1"/>
          <p:nvPr/>
        </p:nvSpPr>
        <p:spPr>
          <a:xfrm>
            <a:off x="539552" y="6309320"/>
            <a:ext cx="8136903" cy="492443"/>
          </a:xfrm>
          <a:prstGeom prst="rect">
            <a:avLst/>
          </a:prstGeom>
          <a:noFill/>
        </p:spPr>
        <p:txBody>
          <a:bodyPr wrap="square" rtlCol="0">
            <a:spAutoFit/>
          </a:bodyPr>
          <a:lstStyle/>
          <a:p>
            <a:r>
              <a:rPr lang="en-GB" sz="1400" dirty="0">
                <a:solidFill>
                  <a:srgbClr val="FF0000"/>
                </a:solidFill>
                <a:latin typeface="Arial" panose="020B0604020202020204" pitchFamily="34" charset="0"/>
                <a:cs typeface="Arial" panose="020B0604020202020204" pitchFamily="34" charset="0"/>
              </a:rPr>
              <a:t>Marginal utility of consuming in t=1        =        Marginal</a:t>
            </a:r>
            <a:r>
              <a:rPr lang="en-GB" sz="1400" dirty="0"/>
              <a:t> </a:t>
            </a:r>
            <a:r>
              <a:rPr lang="en-GB" sz="1400" dirty="0">
                <a:solidFill>
                  <a:srgbClr val="FF0000"/>
                </a:solidFill>
                <a:latin typeface="Arial" panose="020B0604020202020204" pitchFamily="34" charset="0"/>
                <a:cs typeface="Arial" panose="020B0604020202020204" pitchFamily="34" charset="0"/>
              </a:rPr>
              <a:t>utility of saving in t=1</a:t>
            </a:r>
          </a:p>
          <a:p>
            <a:endParaRPr lang="en-GB" sz="1200" dirty="0">
              <a:solidFill>
                <a:srgbClr val="FF0000"/>
              </a:solidFill>
              <a:latin typeface="Arial" panose="020B0604020202020204" pitchFamily="34" charset="0"/>
              <a:cs typeface="Arial" panose="020B0604020202020204" pitchFamily="34" charset="0"/>
            </a:endParaRPr>
          </a:p>
        </p:txBody>
      </p:sp>
      <p:sp>
        <p:nvSpPr>
          <p:cNvPr id="4" name="Zástupný symbol pro číslo snímku 3"/>
          <p:cNvSpPr>
            <a:spLocks noGrp="1"/>
          </p:cNvSpPr>
          <p:nvPr>
            <p:ph type="sldNum" sz="quarter" idx="10"/>
          </p:nvPr>
        </p:nvSpPr>
        <p:spPr/>
        <p:txBody>
          <a:bodyPr/>
          <a:lstStyle/>
          <a:p>
            <a:fld id="{8FE8DF40-5CE0-4EBF-B497-5027DB4BADB9}" type="slidenum">
              <a:rPr lang="en-CA" altLang="cs-CZ" smtClean="0"/>
              <a:pPr/>
              <a:t>9</a:t>
            </a:fld>
            <a:endParaRPr lang="en-CA" altLang="cs-CZ"/>
          </a:p>
        </p:txBody>
      </p:sp>
    </p:spTree>
    <p:extLst>
      <p:ext uri="{BB962C8B-B14F-4D97-AF65-F5344CB8AC3E}">
        <p14:creationId xmlns:p14="http://schemas.microsoft.com/office/powerpoint/2010/main" val="1172432153"/>
      </p:ext>
    </p:extLst>
  </p:cSld>
  <p:clrMapOvr>
    <a:masterClrMapping/>
  </p:clrMapOvr>
  <p:transition spd="med"/>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ýchozí návrh">
      <a:majorFont>
        <a:latin typeface="Verdana"/>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ýchozí návr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ýchozí návr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ýchozí návr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17089</TotalTime>
  <Words>1433</Words>
  <Application>Microsoft Macintosh PowerPoint</Application>
  <PresentationFormat>On-screen Show (4:3)</PresentationFormat>
  <Paragraphs>221</Paragraphs>
  <Slides>16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 Unicode MS</vt:lpstr>
      <vt:lpstr>Arial</vt:lpstr>
      <vt:lpstr>Cambria Math</vt:lpstr>
      <vt:lpstr>Times New Roman</vt:lpstr>
      <vt:lpstr>Verdana</vt:lpstr>
      <vt:lpstr>Webdings</vt:lpstr>
      <vt:lpstr>Wingdings</vt:lpstr>
      <vt:lpstr>Výchozí návrh</vt:lpstr>
      <vt:lpstr>Seminar 1: BoP identities &amp; 2-period model (exercises) </vt:lpstr>
      <vt:lpstr>Foreign balance in National Accounts</vt:lpstr>
      <vt:lpstr>Quiz: Can you explain the difference between GDP and GNI in these countries?</vt:lpstr>
      <vt:lpstr>Balance of Payments accounts</vt:lpstr>
      <vt:lpstr>Examples of paired transactions</vt:lpstr>
      <vt:lpstr>Example – CZ BoP in 2016-2020</vt:lpstr>
      <vt:lpstr>Problem 1: The basic 2-period model</vt:lpstr>
      <vt:lpstr>Problem 1 (a)</vt:lpstr>
      <vt:lpstr>Problem 1 (a)</vt:lpstr>
      <vt:lpstr>Problem 1 (a)</vt:lpstr>
      <vt:lpstr>Problem 1 (b)</vt:lpstr>
      <vt:lpstr>Problem 1 (b)</vt:lpstr>
      <vt:lpstr>Observations…</vt:lpstr>
      <vt:lpstr>Graphical representation </vt:lpstr>
      <vt:lpstr>Problem 1 (c)</vt:lpstr>
      <vt:lpstr>Problem 1 (c)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Český název přednášky/akce</dc:title>
  <dc:creator>U00139</dc:creator>
  <cp:lastModifiedBy>marzichiari97@outlook.com</cp:lastModifiedBy>
  <cp:revision>299</cp:revision>
  <dcterms:created xsi:type="dcterms:W3CDTF">2001-12-07T12:09:39Z</dcterms:created>
  <dcterms:modified xsi:type="dcterms:W3CDTF">2024-02-19T16:00:55Z</dcterms:modified>
</cp:coreProperties>
</file>