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8650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2976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59838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79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4314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3600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719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194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902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7850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64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83B0B-3554-4DBB-A0E6-8000F976C821}" type="datetimeFigureOut">
              <a:rPr lang="cs-CZ" smtClean="0"/>
              <a:t>2.3.2014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63037D-EFD0-4B21-A70A-C98E75A58F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776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332657"/>
            <a:ext cx="9144000" cy="1656183"/>
          </a:xfrm>
        </p:spPr>
        <p:txBody>
          <a:bodyPr>
            <a:normAutofit/>
          </a:bodyPr>
          <a:lstStyle/>
          <a:p>
            <a:r>
              <a:rPr lang="cs-CZ" sz="3200" b="1" dirty="0" smtClean="0"/>
              <a:t>2/</a:t>
            </a:r>
            <a:br>
              <a:rPr lang="cs-CZ" sz="3200" b="1" dirty="0" smtClean="0"/>
            </a:br>
            <a:r>
              <a:rPr lang="cs-CZ" sz="3200" b="1" dirty="0" smtClean="0"/>
              <a:t>Popis obsahu a fungování diplomacie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2276872"/>
            <a:ext cx="8892480" cy="4032448"/>
          </a:xfrm>
        </p:spPr>
        <p:txBody>
          <a:bodyPr>
            <a:normAutofit fontScale="25000" lnSpcReduction="20000"/>
          </a:bodyPr>
          <a:lstStyle/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- formy diplomacie </a:t>
            </a:r>
            <a:r>
              <a:rPr lang="cs-CZ" sz="11200" dirty="0">
                <a:solidFill>
                  <a:schemeClr val="tx1"/>
                </a:solidFill>
              </a:rPr>
              <a:t>a diplomatické nástroje</a:t>
            </a:r>
            <a:endParaRPr lang="cs-CZ" sz="11200" dirty="0" smtClean="0">
              <a:solidFill>
                <a:schemeClr val="tx1"/>
              </a:solidFill>
            </a:endParaRPr>
          </a:p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- diplomatické </a:t>
            </a:r>
            <a:r>
              <a:rPr lang="cs-CZ" sz="11200" dirty="0">
                <a:solidFill>
                  <a:schemeClr val="tx1"/>
                </a:solidFill>
              </a:rPr>
              <a:t>mise, jejich organizace, </a:t>
            </a:r>
            <a:r>
              <a:rPr lang="cs-CZ" sz="11200" dirty="0" smtClean="0">
                <a:solidFill>
                  <a:schemeClr val="tx1"/>
                </a:solidFill>
              </a:rPr>
              <a:t>diplomatické </a:t>
            </a:r>
          </a:p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  hodnosti</a:t>
            </a:r>
            <a:r>
              <a:rPr lang="cs-CZ" sz="11200" dirty="0">
                <a:solidFill>
                  <a:schemeClr val="tx1"/>
                </a:solidFill>
              </a:rPr>
              <a:t>, konzulární </a:t>
            </a:r>
            <a:r>
              <a:rPr lang="cs-CZ" sz="11200" dirty="0" smtClean="0">
                <a:solidFill>
                  <a:schemeClr val="tx1"/>
                </a:solidFill>
              </a:rPr>
              <a:t>služby</a:t>
            </a:r>
          </a:p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- subjekty </a:t>
            </a:r>
            <a:r>
              <a:rPr lang="cs-CZ" sz="11200" dirty="0">
                <a:solidFill>
                  <a:schemeClr val="tx1"/>
                </a:solidFill>
              </a:rPr>
              <a:t>zahraniční politiky a </a:t>
            </a:r>
            <a:r>
              <a:rPr lang="cs-CZ" sz="11200" dirty="0" smtClean="0">
                <a:solidFill>
                  <a:schemeClr val="tx1"/>
                </a:solidFill>
              </a:rPr>
              <a:t>diplomacie</a:t>
            </a:r>
          </a:p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- diplomacie </a:t>
            </a:r>
            <a:r>
              <a:rPr lang="cs-CZ" sz="11200" dirty="0">
                <a:solidFill>
                  <a:schemeClr val="tx1"/>
                </a:solidFill>
              </a:rPr>
              <a:t>ve světových organizacích </a:t>
            </a:r>
            <a:endParaRPr lang="cs-CZ" sz="11200" dirty="0" smtClean="0">
              <a:solidFill>
                <a:schemeClr val="tx1"/>
              </a:solidFill>
            </a:endParaRPr>
          </a:p>
          <a:p>
            <a:pPr algn="l"/>
            <a:r>
              <a:rPr lang="cs-CZ" sz="11200" dirty="0" smtClean="0">
                <a:solidFill>
                  <a:schemeClr val="tx1"/>
                </a:solidFill>
              </a:rPr>
              <a:t>  (</a:t>
            </a:r>
            <a:r>
              <a:rPr lang="cs-CZ" sz="11200" dirty="0">
                <a:solidFill>
                  <a:schemeClr val="tx1"/>
                </a:solidFill>
              </a:rPr>
              <a:t>OSN, NATO, OBSE, …)</a:t>
            </a:r>
          </a:p>
          <a:p>
            <a:pPr algn="l"/>
            <a:r>
              <a:rPr lang="cs-CZ" sz="11200" dirty="0">
                <a:solidFill>
                  <a:schemeClr val="tx1"/>
                </a:solidFill>
              </a:rPr>
              <a:t>		</a:t>
            </a:r>
          </a:p>
          <a:p>
            <a:pPr algn="l"/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766926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/>
              <a:t>Formy diplomacie a diplomatické nástroje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8517632" cy="573325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veliký rejstřík, zejména:</a:t>
            </a:r>
          </a:p>
          <a:p>
            <a:pPr>
              <a:buFontTx/>
              <a:buChar char="-"/>
            </a:pPr>
            <a:r>
              <a:rPr lang="cs-CZ" sz="2400" u="sng" dirty="0" smtClean="0"/>
              <a:t>stálé reprezentace</a:t>
            </a:r>
            <a:r>
              <a:rPr lang="cs-CZ" sz="2400" dirty="0" smtClean="0"/>
              <a:t> v cizině; jejich každodenní činnost</a:t>
            </a:r>
          </a:p>
          <a:p>
            <a:pPr marL="0" indent="0">
              <a:buNone/>
            </a:pPr>
            <a:r>
              <a:rPr lang="cs-CZ" sz="2400" dirty="0" smtClean="0"/>
              <a:t>-    účast v </a:t>
            </a:r>
            <a:r>
              <a:rPr lang="cs-CZ" sz="2400" u="sng" dirty="0" smtClean="0"/>
              <a:t>mezinárodních organizacích</a:t>
            </a:r>
          </a:p>
          <a:p>
            <a:pPr>
              <a:buFontTx/>
              <a:buChar char="-"/>
            </a:pPr>
            <a:r>
              <a:rPr lang="cs-CZ" sz="2400" u="sng" dirty="0" smtClean="0"/>
              <a:t>cesty do zahraničí</a:t>
            </a:r>
            <a:r>
              <a:rPr lang="cs-CZ" sz="2400" dirty="0" smtClean="0"/>
              <a:t> a </a:t>
            </a:r>
            <a:r>
              <a:rPr lang="cs-CZ" sz="2400" u="sng" dirty="0" smtClean="0"/>
              <a:t>přijímání zahraničních návštěv</a:t>
            </a:r>
            <a:r>
              <a:rPr lang="cs-CZ" sz="2400" dirty="0" smtClean="0"/>
              <a:t> (státní/oficiální, pracovní)</a:t>
            </a:r>
            <a:endParaRPr lang="cs-CZ" sz="2400" dirty="0"/>
          </a:p>
          <a:p>
            <a:pPr>
              <a:buFontTx/>
              <a:buChar char="-"/>
            </a:pPr>
            <a:r>
              <a:rPr lang="cs-CZ" sz="2400" u="sng" dirty="0" smtClean="0"/>
              <a:t>příprava cesty/návštěvy </a:t>
            </a:r>
            <a:r>
              <a:rPr lang="cs-CZ" sz="2400" dirty="0" smtClean="0"/>
              <a:t>(podkladové materiály, složení delegace, protokolární příprava, tlumočení, …)</a:t>
            </a:r>
          </a:p>
          <a:p>
            <a:pPr>
              <a:buFontTx/>
              <a:buChar char="-"/>
            </a:pPr>
            <a:r>
              <a:rPr lang="cs-CZ" sz="2400" u="sng" dirty="0" smtClean="0"/>
              <a:t>diplomatická korespondence</a:t>
            </a:r>
            <a:r>
              <a:rPr lang="cs-CZ" sz="2400" dirty="0" smtClean="0"/>
              <a:t> (hlav států a vlád, ministrů, nóty, prohlášení, memoranda, </a:t>
            </a:r>
            <a:r>
              <a:rPr lang="cs-CZ" sz="2400" dirty="0" smtClean="0"/>
              <a:t>…); </a:t>
            </a:r>
            <a:r>
              <a:rPr lang="cs-CZ" sz="2400" u="sng" dirty="0" smtClean="0"/>
              <a:t>telefonáty</a:t>
            </a:r>
            <a:r>
              <a:rPr lang="cs-CZ" sz="2400" dirty="0" smtClean="0"/>
              <a:t> mezi </a:t>
            </a:r>
            <a:r>
              <a:rPr lang="cs-CZ" sz="2400" dirty="0" err="1" smtClean="0"/>
              <a:t>státníkyx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u="sng" dirty="0" smtClean="0"/>
              <a:t>kongresy, konference</a:t>
            </a:r>
            <a:r>
              <a:rPr lang="cs-CZ" sz="2400" u="sng" dirty="0"/>
              <a:t>, summity</a:t>
            </a:r>
            <a:r>
              <a:rPr lang="cs-CZ" sz="2400" u="sng" dirty="0" smtClean="0"/>
              <a:t>, porady, </a:t>
            </a:r>
            <a:r>
              <a:rPr lang="cs-CZ" sz="2400" u="sng" dirty="0"/>
              <a:t>pravidelná </a:t>
            </a:r>
            <a:r>
              <a:rPr lang="cs-CZ" sz="2400" u="sng" dirty="0" smtClean="0"/>
              <a:t>zasedání</a:t>
            </a:r>
            <a:r>
              <a:rPr lang="cs-CZ" sz="2400" dirty="0" smtClean="0"/>
              <a:t> + setkávání </a:t>
            </a:r>
            <a:r>
              <a:rPr lang="cs-CZ" sz="2400" dirty="0"/>
              <a:t>státníků při příležitosti jejich </a:t>
            </a:r>
            <a:r>
              <a:rPr lang="cs-CZ" sz="2400" dirty="0" smtClean="0"/>
              <a:t>účasti, kuloárová jednání</a:t>
            </a:r>
          </a:p>
          <a:p>
            <a:pPr>
              <a:buFontTx/>
              <a:buChar char="-"/>
            </a:pPr>
            <a:r>
              <a:rPr lang="cs-CZ" sz="2400" u="sng" dirty="0" smtClean="0"/>
              <a:t>mezinárodní smlouvy</a:t>
            </a:r>
            <a:r>
              <a:rPr lang="cs-CZ" sz="2400" dirty="0" smtClean="0"/>
              <a:t> (příprava, pověření k podpisu)</a:t>
            </a:r>
          </a:p>
          <a:p>
            <a:pPr>
              <a:buFontTx/>
              <a:buChar char="-"/>
            </a:pPr>
            <a:r>
              <a:rPr lang="cs-CZ" sz="2400" u="sng" dirty="0" smtClean="0"/>
              <a:t>ad hoc diplomacie</a:t>
            </a:r>
            <a:r>
              <a:rPr lang="cs-CZ" sz="2400" dirty="0" smtClean="0"/>
              <a:t> (mimořádné úkoly, pověřené osoby)</a:t>
            </a:r>
          </a:p>
          <a:p>
            <a:pPr>
              <a:buFontTx/>
              <a:buChar char="-"/>
            </a:pPr>
            <a:r>
              <a:rPr lang="cs-CZ" sz="2400" u="sng" smtClean="0"/>
              <a:t>speciální </a:t>
            </a:r>
            <a:r>
              <a:rPr lang="cs-CZ" sz="2400" u="sng" smtClean="0"/>
              <a:t>mise a události</a:t>
            </a:r>
            <a:r>
              <a:rPr lang="cs-CZ" sz="2400" smtClean="0"/>
              <a:t> </a:t>
            </a:r>
            <a:r>
              <a:rPr lang="cs-CZ" sz="2400" dirty="0" smtClean="0"/>
              <a:t>(inaugurace, pohřby, kyvadlová vyjednávání, pozorovatelské mise)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3684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20080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Diplomatické mise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832648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Char char="-"/>
            </a:pPr>
            <a:r>
              <a:rPr lang="cs-CZ" sz="2400" u="sng" dirty="0" smtClean="0"/>
              <a:t>navázání diplomatických styků</a:t>
            </a:r>
            <a:r>
              <a:rPr lang="cs-CZ" sz="2400" dirty="0" smtClean="0"/>
              <a:t>, dohoda o zřízení diplomatických misí</a:t>
            </a:r>
          </a:p>
          <a:p>
            <a:pPr>
              <a:buFontTx/>
              <a:buChar char="-"/>
            </a:pPr>
            <a:r>
              <a:rPr lang="cs-CZ" sz="2400" dirty="0" smtClean="0"/>
              <a:t>nejběžněji </a:t>
            </a:r>
            <a:r>
              <a:rPr lang="cs-CZ" sz="2400" u="sng" dirty="0" smtClean="0"/>
              <a:t>velvyslanectví</a:t>
            </a:r>
            <a:r>
              <a:rPr lang="cs-CZ" sz="2400" dirty="0" smtClean="0"/>
              <a:t> (také delegace, zvláštní mise, zastoupení, nunciatura, </a:t>
            </a:r>
            <a:r>
              <a:rPr lang="cs-CZ" sz="2400" dirty="0" err="1" smtClean="0"/>
              <a:t>High</a:t>
            </a:r>
            <a:r>
              <a:rPr lang="cs-CZ" sz="2400" dirty="0" smtClean="0"/>
              <a:t> </a:t>
            </a:r>
            <a:r>
              <a:rPr lang="cs-CZ" sz="2400" dirty="0" err="1" smtClean="0"/>
              <a:t>Commission</a:t>
            </a:r>
            <a:r>
              <a:rPr lang="cs-CZ" sz="2400" dirty="0" smtClean="0"/>
              <a:t>, …)</a:t>
            </a:r>
          </a:p>
          <a:p>
            <a:pPr>
              <a:buFontTx/>
              <a:buChar char="-"/>
            </a:pPr>
            <a:r>
              <a:rPr lang="cs-CZ" sz="2400" u="sng" dirty="0" smtClean="0"/>
              <a:t>personál mise</a:t>
            </a:r>
            <a:r>
              <a:rPr lang="cs-CZ" sz="2400" dirty="0" smtClean="0"/>
              <a:t>: šéf mise, další diplomaté (3 třídy, kariérní x nekariérní), nediplomatičtí pracovníci, místní síly</a:t>
            </a:r>
          </a:p>
          <a:p>
            <a:pPr>
              <a:buFontTx/>
              <a:buChar char="-"/>
            </a:pPr>
            <a:r>
              <a:rPr lang="cs-CZ" sz="2400" dirty="0" smtClean="0"/>
              <a:t>ČR: 1) vedoucí diplomat (velvyslanec, rada-vyslanec, chargé d´affaires, ad interim/en </a:t>
            </a:r>
            <a:r>
              <a:rPr lang="cs-CZ" sz="2400" dirty="0" err="1" smtClean="0"/>
              <a:t>pied</a:t>
            </a:r>
            <a:r>
              <a:rPr lang="cs-CZ" sz="2400" dirty="0" smtClean="0"/>
              <a:t>), 2) vyšší/</a:t>
            </a:r>
            <a:r>
              <a:rPr lang="cs-CZ" sz="2400" dirty="0" err="1" smtClean="0"/>
              <a:t>seniorní</a:t>
            </a:r>
            <a:r>
              <a:rPr lang="cs-CZ" sz="2400" dirty="0" smtClean="0"/>
              <a:t> diplomat (velvyslanecký rada), 3)nižší/</a:t>
            </a:r>
            <a:r>
              <a:rPr lang="cs-CZ" sz="2400" dirty="0" err="1" smtClean="0"/>
              <a:t>juniorní</a:t>
            </a:r>
            <a:r>
              <a:rPr lang="cs-CZ" sz="2400" dirty="0" smtClean="0"/>
              <a:t> diplomat (I.,II.,III. tajemník, </a:t>
            </a:r>
            <a:r>
              <a:rPr lang="cs-CZ" sz="2400" dirty="0" err="1" smtClean="0"/>
              <a:t>attaché</a:t>
            </a:r>
            <a:r>
              <a:rPr lang="cs-CZ" sz="2400" dirty="0" smtClean="0"/>
              <a:t>)</a:t>
            </a:r>
          </a:p>
          <a:p>
            <a:pPr>
              <a:buFontTx/>
              <a:buChar char="-"/>
            </a:pPr>
            <a:r>
              <a:rPr lang="cs-CZ" sz="2400" u="sng" dirty="0" smtClean="0"/>
              <a:t>vnitřní členění mise</a:t>
            </a:r>
            <a:r>
              <a:rPr lang="cs-CZ" sz="2400" dirty="0" smtClean="0"/>
              <a:t>: oddělení - politické, ekonomické, kulturní, tiskové,</a:t>
            </a:r>
            <a:r>
              <a:rPr lang="en-US" sz="2400" dirty="0" smtClean="0"/>
              <a:t> </a:t>
            </a:r>
            <a:r>
              <a:rPr lang="en-US" sz="2400" dirty="0" err="1" smtClean="0"/>
              <a:t>kon</a:t>
            </a:r>
            <a:r>
              <a:rPr lang="cs-CZ" sz="2400" dirty="0" err="1" smtClean="0"/>
              <a:t>zulární</a:t>
            </a:r>
            <a:r>
              <a:rPr lang="cs-CZ" sz="2400" dirty="0" smtClean="0"/>
              <a:t> … </a:t>
            </a:r>
            <a:r>
              <a:rPr lang="en-US" sz="2400" dirty="0" smtClean="0"/>
              <a:t>[all]</a:t>
            </a:r>
            <a:r>
              <a:rPr lang="cs-CZ" sz="2400" dirty="0" smtClean="0"/>
              <a:t>, odd. vojenského přidělence</a:t>
            </a:r>
          </a:p>
          <a:p>
            <a:pPr>
              <a:buFontTx/>
              <a:buChar char="-"/>
            </a:pPr>
            <a:r>
              <a:rPr lang="cs-CZ" sz="2400" u="sng" dirty="0" smtClean="0"/>
              <a:t>konzulární služby</a:t>
            </a:r>
            <a:r>
              <a:rPr lang="cs-CZ" sz="2400" dirty="0" smtClean="0"/>
              <a:t>: konzulární odd. velvyslanectví, generální konzulát, konzulát, </a:t>
            </a:r>
            <a:r>
              <a:rPr lang="cs-CZ" sz="2400" dirty="0" err="1" smtClean="0"/>
              <a:t>vicekonzulát</a:t>
            </a:r>
            <a:r>
              <a:rPr lang="cs-CZ" sz="2400" dirty="0" smtClean="0"/>
              <a:t>, konzulární jednatelství, honorární konzulát</a:t>
            </a:r>
          </a:p>
          <a:p>
            <a:pPr>
              <a:buFontTx/>
              <a:buChar char="-"/>
            </a:pPr>
            <a:r>
              <a:rPr lang="cs-CZ" sz="2400" u="sng" dirty="0" smtClean="0"/>
              <a:t>diplomatický sbor</a:t>
            </a:r>
            <a:r>
              <a:rPr lang="cs-CZ" sz="2400" dirty="0" smtClean="0"/>
              <a:t>: všichni šéfové misí a další diplomaté akreditovaní u určité vlády (diplomatická listina, doyen, pořadí)</a:t>
            </a:r>
          </a:p>
          <a:p>
            <a:pPr>
              <a:buFontTx/>
              <a:buChar char="-"/>
            </a:pPr>
            <a:r>
              <a:rPr lang="cs-CZ" sz="2400" u="sng" dirty="0" smtClean="0"/>
              <a:t>velvyslanec</a:t>
            </a:r>
            <a:r>
              <a:rPr lang="cs-CZ" sz="2400" dirty="0" smtClean="0"/>
              <a:t> (mimořádný a zplnomocněný, </a:t>
            </a:r>
            <a:r>
              <a:rPr lang="cs-CZ" sz="2400" dirty="0" err="1" smtClean="0"/>
              <a:t>vv</a:t>
            </a:r>
            <a:r>
              <a:rPr lang="cs-CZ" sz="2400" dirty="0" smtClean="0"/>
              <a:t>. se zvláštním posláním, nerezidentní); jmenuje a odvolává </a:t>
            </a:r>
            <a:r>
              <a:rPr lang="cs-CZ" sz="2400" dirty="0"/>
              <a:t> </a:t>
            </a:r>
            <a:r>
              <a:rPr lang="cs-CZ" sz="2400" dirty="0" smtClean="0"/>
              <a:t>hlava státu, </a:t>
            </a:r>
            <a:r>
              <a:rPr lang="cs-CZ" sz="2400" dirty="0" err="1" smtClean="0"/>
              <a:t>agrément</a:t>
            </a:r>
            <a:r>
              <a:rPr lang="cs-CZ" sz="2400" dirty="0" smtClean="0"/>
              <a:t>, pověřovací listiny, odvolací listiny)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1962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3200" b="1" dirty="0" smtClean="0"/>
              <a:t>Subjekty zahraniční politiky a diplomacie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82453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/>
              <a:t>v současnosti </a:t>
            </a:r>
            <a:r>
              <a:rPr lang="cs-CZ" sz="2400" u="sng" dirty="0" smtClean="0"/>
              <a:t>velké množství</a:t>
            </a:r>
            <a:r>
              <a:rPr lang="cs-CZ" sz="2400" dirty="0" smtClean="0"/>
              <a:t>: </a:t>
            </a:r>
            <a:r>
              <a:rPr lang="cs-CZ" sz="2400" u="sng" dirty="0" smtClean="0"/>
              <a:t>hlavy států</a:t>
            </a:r>
            <a:r>
              <a:rPr lang="cs-CZ" sz="2400" dirty="0" smtClean="0"/>
              <a:t>, premiéři, vlády, ministři zahraničí, další ministři, parlamenty, jejich zahraniční a jiné výbory, …)</a:t>
            </a:r>
          </a:p>
          <a:p>
            <a:pPr>
              <a:buFontTx/>
              <a:buChar char="-"/>
            </a:pPr>
            <a:r>
              <a:rPr lang="cs-CZ" sz="2400" u="sng" dirty="0" smtClean="0"/>
              <a:t>protokolární hierarchie</a:t>
            </a:r>
            <a:r>
              <a:rPr lang="cs-CZ" sz="2400" dirty="0" smtClean="0"/>
              <a:t> – na mezinárodním poli a uvnitř státu (u nás: prezident, předseda Senátu, předseda Poslanecké sněmovny, předseda vlády, …)</a:t>
            </a:r>
          </a:p>
          <a:p>
            <a:pPr>
              <a:buFontTx/>
              <a:buChar char="-"/>
            </a:pPr>
            <a:r>
              <a:rPr lang="cs-CZ" sz="2400" dirty="0" smtClean="0"/>
              <a:t>oficiální </a:t>
            </a:r>
            <a:r>
              <a:rPr lang="cs-CZ" sz="2400" u="sng" dirty="0" smtClean="0"/>
              <a:t>mezinárodní organizace</a:t>
            </a:r>
            <a:r>
              <a:rPr lang="cs-CZ" sz="2400" dirty="0" smtClean="0"/>
              <a:t>, integrační seskupení, (zastoupení ve vztahu vůči vlastním členům a ostatním zemím)</a:t>
            </a:r>
          </a:p>
          <a:p>
            <a:pPr>
              <a:buFontTx/>
              <a:buChar char="-"/>
            </a:pPr>
            <a:r>
              <a:rPr lang="cs-CZ" sz="2400" u="sng" dirty="0" smtClean="0"/>
              <a:t>diplomatické mise</a:t>
            </a:r>
          </a:p>
          <a:p>
            <a:pPr marL="0" indent="0">
              <a:buNone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953339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Diplomacie ve světových organizacích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/>
              <a:t>rozvinula se hlavně </a:t>
            </a:r>
            <a:r>
              <a:rPr lang="cs-CZ" sz="2400" u="sng" dirty="0" smtClean="0"/>
              <a:t>ve 20. století</a:t>
            </a:r>
          </a:p>
          <a:p>
            <a:pPr>
              <a:buFontTx/>
              <a:buChar char="-"/>
            </a:pPr>
            <a:r>
              <a:rPr lang="cs-CZ" sz="2400" u="sng" dirty="0" smtClean="0"/>
              <a:t>univerzální</a:t>
            </a:r>
            <a:r>
              <a:rPr lang="cs-CZ" sz="2400" dirty="0" smtClean="0"/>
              <a:t> (OSN a její agentury) nebo </a:t>
            </a:r>
            <a:r>
              <a:rPr lang="cs-CZ" sz="2400" u="sng" dirty="0" smtClean="0"/>
              <a:t>s výběrovým členstvím</a:t>
            </a:r>
            <a:r>
              <a:rPr lang="cs-CZ" sz="2400" dirty="0" smtClean="0"/>
              <a:t> (NATO, </a:t>
            </a:r>
            <a:r>
              <a:rPr lang="cs-CZ" sz="2400" smtClean="0"/>
              <a:t>EU,)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u="sng" dirty="0" smtClean="0"/>
              <a:t>stálá zastoupení členských států při ústředí organizací</a:t>
            </a:r>
            <a:r>
              <a:rPr lang="cs-CZ" sz="2400" dirty="0" smtClean="0"/>
              <a:t> a často zastoupení organizací v členských zemích</a:t>
            </a:r>
          </a:p>
          <a:p>
            <a:pPr>
              <a:buFontTx/>
              <a:buChar char="-"/>
            </a:pPr>
            <a:r>
              <a:rPr lang="cs-CZ" sz="2400" dirty="0" smtClean="0"/>
              <a:t>charakteristickou diplomatickou vlastností těchto organizací je</a:t>
            </a:r>
            <a:r>
              <a:rPr lang="cs-CZ" sz="2400" u="sng" dirty="0" smtClean="0"/>
              <a:t> intenzivní a masivní vyjednávání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u="sng" dirty="0" smtClean="0"/>
              <a:t>zdroj většiny mezinárodních právních norem</a:t>
            </a:r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160834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481</Words>
  <Application>Microsoft Office PowerPoint</Application>
  <PresentationFormat>Předvádění na obrazovce (4:3)</PresentationFormat>
  <Paragraphs>42</Paragraphs>
  <Slides>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systému Office</vt:lpstr>
      <vt:lpstr>2/ Popis obsahu a fungování diplomacie</vt:lpstr>
      <vt:lpstr>Formy diplomacie a diplomatické nástroje</vt:lpstr>
      <vt:lpstr>Diplomatické mise</vt:lpstr>
      <vt:lpstr>Subjekty zahraniční politiky a diplomacie</vt:lpstr>
      <vt:lpstr>Diplomacie ve světových organizacích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Týden 3/13.10 Popis obsahu a fungování diplomacie</dc:title>
  <dc:creator>Miloš Lexa</dc:creator>
  <cp:lastModifiedBy>Miloš Lexa</cp:lastModifiedBy>
  <cp:revision>57</cp:revision>
  <dcterms:created xsi:type="dcterms:W3CDTF">2011-10-05T15:59:04Z</dcterms:created>
  <dcterms:modified xsi:type="dcterms:W3CDTF">2014-03-02T12:15:53Z</dcterms:modified>
</cp:coreProperties>
</file>