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9" r:id="rId6"/>
    <p:sldId id="295" r:id="rId7"/>
    <p:sldId id="283" r:id="rId8"/>
    <p:sldId id="284" r:id="rId9"/>
    <p:sldId id="296" r:id="rId10"/>
    <p:sldId id="297" r:id="rId11"/>
    <p:sldId id="265" r:id="rId12"/>
    <p:sldId id="268" r:id="rId13"/>
    <p:sldId id="267" r:id="rId14"/>
    <p:sldId id="298" r:id="rId15"/>
    <p:sldId id="299" r:id="rId16"/>
    <p:sldId id="300" r:id="rId17"/>
    <p:sldId id="301" r:id="rId18"/>
    <p:sldId id="302" r:id="rId19"/>
    <p:sldId id="303" r:id="rId20"/>
    <p:sldId id="260" r:id="rId21"/>
    <p:sldId id="261" r:id="rId22"/>
    <p:sldId id="304" r:id="rId23"/>
    <p:sldId id="293" r:id="rId24"/>
    <p:sldId id="305" r:id="rId25"/>
    <p:sldId id="266" r:id="rId26"/>
    <p:sldId id="306" r:id="rId27"/>
    <p:sldId id="289" r:id="rId28"/>
    <p:sldId id="290" r:id="rId29"/>
    <p:sldId id="307" r:id="rId30"/>
    <p:sldId id="291" r:id="rId31"/>
    <p:sldId id="285" r:id="rId32"/>
    <p:sldId id="286" r:id="rId33"/>
    <p:sldId id="288" r:id="rId34"/>
    <p:sldId id="271" r:id="rId35"/>
    <p:sldId id="308" r:id="rId36"/>
    <p:sldId id="263" r:id="rId37"/>
    <p:sldId id="264" r:id="rId38"/>
    <p:sldId id="270" r:id="rId39"/>
    <p:sldId id="309" r:id="rId40"/>
    <p:sldId id="275" r:id="rId41"/>
    <p:sldId id="276" r:id="rId42"/>
    <p:sldId id="277" r:id="rId43"/>
    <p:sldId id="278" r:id="rId44"/>
    <p:sldId id="279" r:id="rId45"/>
    <p:sldId id="310" r:id="rId46"/>
    <p:sldId id="274" r:id="rId4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184548-E31A-9F10-C78F-10EEF088F36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8275413F-E442-33A7-A905-A3980E7CA3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4B94D3C-10E4-1EAA-68BC-94C35DE6F302}"/>
              </a:ext>
            </a:extLst>
          </p:cNvPr>
          <p:cNvSpPr>
            <a:spLocks noGrp="1"/>
          </p:cNvSpPr>
          <p:nvPr>
            <p:ph type="dt" sz="half" idx="10"/>
          </p:nvPr>
        </p:nvSpPr>
        <p:spPr/>
        <p:txBody>
          <a:bodyPr/>
          <a:lstStyle/>
          <a:p>
            <a:fld id="{9B08CCA5-7899-4F81-A924-FD08A0352C4E}" type="datetimeFigureOut">
              <a:rPr lang="cs-CZ" smtClean="0"/>
              <a:t>16.04.2024</a:t>
            </a:fld>
            <a:endParaRPr lang="cs-CZ"/>
          </a:p>
        </p:txBody>
      </p:sp>
      <p:sp>
        <p:nvSpPr>
          <p:cNvPr id="5" name="Zástupný symbol pro zápatí 4">
            <a:extLst>
              <a:ext uri="{FF2B5EF4-FFF2-40B4-BE49-F238E27FC236}">
                <a16:creationId xmlns:a16="http://schemas.microsoft.com/office/drawing/2014/main" id="{EED2936A-471A-2C84-C186-E7B8DDDB3C8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67C2C34-FB99-BEBA-A3B2-82DC24D22182}"/>
              </a:ext>
            </a:extLst>
          </p:cNvPr>
          <p:cNvSpPr>
            <a:spLocks noGrp="1"/>
          </p:cNvSpPr>
          <p:nvPr>
            <p:ph type="sldNum" sz="quarter" idx="12"/>
          </p:nvPr>
        </p:nvSpPr>
        <p:spPr/>
        <p:txBody>
          <a:bodyPr/>
          <a:lstStyle/>
          <a:p>
            <a:fld id="{E23FDED9-FDAC-4B1A-98DD-DD74ED1B15FA}" type="slidenum">
              <a:rPr lang="cs-CZ" smtClean="0"/>
              <a:t>‹#›</a:t>
            </a:fld>
            <a:endParaRPr lang="cs-CZ"/>
          </a:p>
        </p:txBody>
      </p:sp>
    </p:spTree>
    <p:extLst>
      <p:ext uri="{BB962C8B-B14F-4D97-AF65-F5344CB8AC3E}">
        <p14:creationId xmlns:p14="http://schemas.microsoft.com/office/powerpoint/2010/main" val="963976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BDD59B-33AD-5A49-0AB9-9929C39CC3C5}"/>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1E5C004-77CF-3ADB-5A23-C6319160AEE2}"/>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0866FC9-3A22-923B-4A22-3A0199479762}"/>
              </a:ext>
            </a:extLst>
          </p:cNvPr>
          <p:cNvSpPr>
            <a:spLocks noGrp="1"/>
          </p:cNvSpPr>
          <p:nvPr>
            <p:ph type="dt" sz="half" idx="10"/>
          </p:nvPr>
        </p:nvSpPr>
        <p:spPr/>
        <p:txBody>
          <a:bodyPr/>
          <a:lstStyle/>
          <a:p>
            <a:fld id="{9B08CCA5-7899-4F81-A924-FD08A0352C4E}" type="datetimeFigureOut">
              <a:rPr lang="cs-CZ" smtClean="0"/>
              <a:t>16.04.2024</a:t>
            </a:fld>
            <a:endParaRPr lang="cs-CZ"/>
          </a:p>
        </p:txBody>
      </p:sp>
      <p:sp>
        <p:nvSpPr>
          <p:cNvPr id="5" name="Zástupný symbol pro zápatí 4">
            <a:extLst>
              <a:ext uri="{FF2B5EF4-FFF2-40B4-BE49-F238E27FC236}">
                <a16:creationId xmlns:a16="http://schemas.microsoft.com/office/drawing/2014/main" id="{91FB2183-B4BE-A2D9-8253-51DABF8B229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B9D03C2-0FC5-EE44-F712-720C7B452F70}"/>
              </a:ext>
            </a:extLst>
          </p:cNvPr>
          <p:cNvSpPr>
            <a:spLocks noGrp="1"/>
          </p:cNvSpPr>
          <p:nvPr>
            <p:ph type="sldNum" sz="quarter" idx="12"/>
          </p:nvPr>
        </p:nvSpPr>
        <p:spPr/>
        <p:txBody>
          <a:bodyPr/>
          <a:lstStyle/>
          <a:p>
            <a:fld id="{E23FDED9-FDAC-4B1A-98DD-DD74ED1B15FA}" type="slidenum">
              <a:rPr lang="cs-CZ" smtClean="0"/>
              <a:t>‹#›</a:t>
            </a:fld>
            <a:endParaRPr lang="cs-CZ"/>
          </a:p>
        </p:txBody>
      </p:sp>
    </p:spTree>
    <p:extLst>
      <p:ext uri="{BB962C8B-B14F-4D97-AF65-F5344CB8AC3E}">
        <p14:creationId xmlns:p14="http://schemas.microsoft.com/office/powerpoint/2010/main" val="158863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C28EEBDF-57AA-BF8A-89C7-40C678819BA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196F058-C8E1-A491-9133-C1B8E23A5E8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8D17EA9-7105-BEDD-A29D-FCE77F06546C}"/>
              </a:ext>
            </a:extLst>
          </p:cNvPr>
          <p:cNvSpPr>
            <a:spLocks noGrp="1"/>
          </p:cNvSpPr>
          <p:nvPr>
            <p:ph type="dt" sz="half" idx="10"/>
          </p:nvPr>
        </p:nvSpPr>
        <p:spPr/>
        <p:txBody>
          <a:bodyPr/>
          <a:lstStyle/>
          <a:p>
            <a:fld id="{9B08CCA5-7899-4F81-A924-FD08A0352C4E}" type="datetimeFigureOut">
              <a:rPr lang="cs-CZ" smtClean="0"/>
              <a:t>16.04.2024</a:t>
            </a:fld>
            <a:endParaRPr lang="cs-CZ"/>
          </a:p>
        </p:txBody>
      </p:sp>
      <p:sp>
        <p:nvSpPr>
          <p:cNvPr id="5" name="Zástupný symbol pro zápatí 4">
            <a:extLst>
              <a:ext uri="{FF2B5EF4-FFF2-40B4-BE49-F238E27FC236}">
                <a16:creationId xmlns:a16="http://schemas.microsoft.com/office/drawing/2014/main" id="{8F9CE5D2-C9F0-AD30-D0E8-6CF7F62B2E4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12BA5D8-2178-4E46-1A53-D681030F5D2C}"/>
              </a:ext>
            </a:extLst>
          </p:cNvPr>
          <p:cNvSpPr>
            <a:spLocks noGrp="1"/>
          </p:cNvSpPr>
          <p:nvPr>
            <p:ph type="sldNum" sz="quarter" idx="12"/>
          </p:nvPr>
        </p:nvSpPr>
        <p:spPr/>
        <p:txBody>
          <a:bodyPr/>
          <a:lstStyle/>
          <a:p>
            <a:fld id="{E23FDED9-FDAC-4B1A-98DD-DD74ED1B15FA}" type="slidenum">
              <a:rPr lang="cs-CZ" smtClean="0"/>
              <a:t>‹#›</a:t>
            </a:fld>
            <a:endParaRPr lang="cs-CZ"/>
          </a:p>
        </p:txBody>
      </p:sp>
    </p:spTree>
    <p:extLst>
      <p:ext uri="{BB962C8B-B14F-4D97-AF65-F5344CB8AC3E}">
        <p14:creationId xmlns:p14="http://schemas.microsoft.com/office/powerpoint/2010/main" val="96284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ECE0FD-D93B-0FD8-51EF-36D0C78807B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3FE9165-70F7-AFB5-5B4A-A1DFC25EC83E}"/>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583742C-7E45-A232-E175-FB39C1A6AF5B}"/>
              </a:ext>
            </a:extLst>
          </p:cNvPr>
          <p:cNvSpPr>
            <a:spLocks noGrp="1"/>
          </p:cNvSpPr>
          <p:nvPr>
            <p:ph type="dt" sz="half" idx="10"/>
          </p:nvPr>
        </p:nvSpPr>
        <p:spPr/>
        <p:txBody>
          <a:bodyPr/>
          <a:lstStyle/>
          <a:p>
            <a:fld id="{9B08CCA5-7899-4F81-A924-FD08A0352C4E}" type="datetimeFigureOut">
              <a:rPr lang="cs-CZ" smtClean="0"/>
              <a:t>16.04.2024</a:t>
            </a:fld>
            <a:endParaRPr lang="cs-CZ"/>
          </a:p>
        </p:txBody>
      </p:sp>
      <p:sp>
        <p:nvSpPr>
          <p:cNvPr id="5" name="Zástupný symbol pro zápatí 4">
            <a:extLst>
              <a:ext uri="{FF2B5EF4-FFF2-40B4-BE49-F238E27FC236}">
                <a16:creationId xmlns:a16="http://schemas.microsoft.com/office/drawing/2014/main" id="{CBFE3F68-B7E8-BF39-BC7F-EEB690CF74C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5F4CAAD-988B-9DC2-6793-F4730200FA46}"/>
              </a:ext>
            </a:extLst>
          </p:cNvPr>
          <p:cNvSpPr>
            <a:spLocks noGrp="1"/>
          </p:cNvSpPr>
          <p:nvPr>
            <p:ph type="sldNum" sz="quarter" idx="12"/>
          </p:nvPr>
        </p:nvSpPr>
        <p:spPr/>
        <p:txBody>
          <a:bodyPr/>
          <a:lstStyle/>
          <a:p>
            <a:fld id="{E23FDED9-FDAC-4B1A-98DD-DD74ED1B15FA}" type="slidenum">
              <a:rPr lang="cs-CZ" smtClean="0"/>
              <a:t>‹#›</a:t>
            </a:fld>
            <a:endParaRPr lang="cs-CZ"/>
          </a:p>
        </p:txBody>
      </p:sp>
    </p:spTree>
    <p:extLst>
      <p:ext uri="{BB962C8B-B14F-4D97-AF65-F5344CB8AC3E}">
        <p14:creationId xmlns:p14="http://schemas.microsoft.com/office/powerpoint/2010/main" val="685124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412EDD-E245-3E80-248C-98BB783AD43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31014D85-2BD9-B1D7-C176-5D6A3553F4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A871C239-1AC0-592D-DBB3-CB406AA2FAC0}"/>
              </a:ext>
            </a:extLst>
          </p:cNvPr>
          <p:cNvSpPr>
            <a:spLocks noGrp="1"/>
          </p:cNvSpPr>
          <p:nvPr>
            <p:ph type="dt" sz="half" idx="10"/>
          </p:nvPr>
        </p:nvSpPr>
        <p:spPr/>
        <p:txBody>
          <a:bodyPr/>
          <a:lstStyle/>
          <a:p>
            <a:fld id="{9B08CCA5-7899-4F81-A924-FD08A0352C4E}" type="datetimeFigureOut">
              <a:rPr lang="cs-CZ" smtClean="0"/>
              <a:t>16.04.2024</a:t>
            </a:fld>
            <a:endParaRPr lang="cs-CZ"/>
          </a:p>
        </p:txBody>
      </p:sp>
      <p:sp>
        <p:nvSpPr>
          <p:cNvPr id="5" name="Zástupný symbol pro zápatí 4">
            <a:extLst>
              <a:ext uri="{FF2B5EF4-FFF2-40B4-BE49-F238E27FC236}">
                <a16:creationId xmlns:a16="http://schemas.microsoft.com/office/drawing/2014/main" id="{E75FDBEF-6F4E-3FE8-B646-38ACBE1D8A2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8551AC4-33A3-7586-5393-C89586AA224C}"/>
              </a:ext>
            </a:extLst>
          </p:cNvPr>
          <p:cNvSpPr>
            <a:spLocks noGrp="1"/>
          </p:cNvSpPr>
          <p:nvPr>
            <p:ph type="sldNum" sz="quarter" idx="12"/>
          </p:nvPr>
        </p:nvSpPr>
        <p:spPr/>
        <p:txBody>
          <a:bodyPr/>
          <a:lstStyle/>
          <a:p>
            <a:fld id="{E23FDED9-FDAC-4B1A-98DD-DD74ED1B15FA}" type="slidenum">
              <a:rPr lang="cs-CZ" smtClean="0"/>
              <a:t>‹#›</a:t>
            </a:fld>
            <a:endParaRPr lang="cs-CZ"/>
          </a:p>
        </p:txBody>
      </p:sp>
    </p:spTree>
    <p:extLst>
      <p:ext uri="{BB962C8B-B14F-4D97-AF65-F5344CB8AC3E}">
        <p14:creationId xmlns:p14="http://schemas.microsoft.com/office/powerpoint/2010/main" val="2597039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C5B1CB-1F5A-665E-6D14-1BFC70A0755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4009214-DB3B-F932-02EE-3AB034C88FEA}"/>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CED94B81-3E7C-B2BA-689C-CC5048138B2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2C9FC7B-B317-5E83-7DFE-E6073F3B4788}"/>
              </a:ext>
            </a:extLst>
          </p:cNvPr>
          <p:cNvSpPr>
            <a:spLocks noGrp="1"/>
          </p:cNvSpPr>
          <p:nvPr>
            <p:ph type="dt" sz="half" idx="10"/>
          </p:nvPr>
        </p:nvSpPr>
        <p:spPr/>
        <p:txBody>
          <a:bodyPr/>
          <a:lstStyle/>
          <a:p>
            <a:fld id="{9B08CCA5-7899-4F81-A924-FD08A0352C4E}" type="datetimeFigureOut">
              <a:rPr lang="cs-CZ" smtClean="0"/>
              <a:t>16.04.2024</a:t>
            </a:fld>
            <a:endParaRPr lang="cs-CZ"/>
          </a:p>
        </p:txBody>
      </p:sp>
      <p:sp>
        <p:nvSpPr>
          <p:cNvPr id="6" name="Zástupný symbol pro zápatí 5">
            <a:extLst>
              <a:ext uri="{FF2B5EF4-FFF2-40B4-BE49-F238E27FC236}">
                <a16:creationId xmlns:a16="http://schemas.microsoft.com/office/drawing/2014/main" id="{85514476-3A43-266B-D529-3EFFF1E7B8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CB04DA0-DD2A-908E-A93D-A6F4A928A31F}"/>
              </a:ext>
            </a:extLst>
          </p:cNvPr>
          <p:cNvSpPr>
            <a:spLocks noGrp="1"/>
          </p:cNvSpPr>
          <p:nvPr>
            <p:ph type="sldNum" sz="quarter" idx="12"/>
          </p:nvPr>
        </p:nvSpPr>
        <p:spPr/>
        <p:txBody>
          <a:bodyPr/>
          <a:lstStyle/>
          <a:p>
            <a:fld id="{E23FDED9-FDAC-4B1A-98DD-DD74ED1B15FA}" type="slidenum">
              <a:rPr lang="cs-CZ" smtClean="0"/>
              <a:t>‹#›</a:t>
            </a:fld>
            <a:endParaRPr lang="cs-CZ"/>
          </a:p>
        </p:txBody>
      </p:sp>
    </p:spTree>
    <p:extLst>
      <p:ext uri="{BB962C8B-B14F-4D97-AF65-F5344CB8AC3E}">
        <p14:creationId xmlns:p14="http://schemas.microsoft.com/office/powerpoint/2010/main" val="13549107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46CF2-F21B-6A3C-F107-0943EB66CE8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3A078AFF-8E31-9AD2-F6C6-8D38242A9E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828F46A-CC40-BD00-415B-074AE11F4647}"/>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195A37F-AAA1-2A57-5DE9-D30BE2C9CE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13FB81A3-5A0B-D812-5BDC-C4951E70CE01}"/>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5AAE327-4783-9E34-90CC-272995F9E473}"/>
              </a:ext>
            </a:extLst>
          </p:cNvPr>
          <p:cNvSpPr>
            <a:spLocks noGrp="1"/>
          </p:cNvSpPr>
          <p:nvPr>
            <p:ph type="dt" sz="half" idx="10"/>
          </p:nvPr>
        </p:nvSpPr>
        <p:spPr/>
        <p:txBody>
          <a:bodyPr/>
          <a:lstStyle/>
          <a:p>
            <a:fld id="{9B08CCA5-7899-4F81-A924-FD08A0352C4E}" type="datetimeFigureOut">
              <a:rPr lang="cs-CZ" smtClean="0"/>
              <a:t>16.04.2024</a:t>
            </a:fld>
            <a:endParaRPr lang="cs-CZ"/>
          </a:p>
        </p:txBody>
      </p:sp>
      <p:sp>
        <p:nvSpPr>
          <p:cNvPr id="8" name="Zástupný symbol pro zápatí 7">
            <a:extLst>
              <a:ext uri="{FF2B5EF4-FFF2-40B4-BE49-F238E27FC236}">
                <a16:creationId xmlns:a16="http://schemas.microsoft.com/office/drawing/2014/main" id="{59DF08AF-7E96-D3E6-4326-836B15B9795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14CE721-83E3-107B-F3F0-C7A4E1187C4A}"/>
              </a:ext>
            </a:extLst>
          </p:cNvPr>
          <p:cNvSpPr>
            <a:spLocks noGrp="1"/>
          </p:cNvSpPr>
          <p:nvPr>
            <p:ph type="sldNum" sz="quarter" idx="12"/>
          </p:nvPr>
        </p:nvSpPr>
        <p:spPr/>
        <p:txBody>
          <a:bodyPr/>
          <a:lstStyle/>
          <a:p>
            <a:fld id="{E23FDED9-FDAC-4B1A-98DD-DD74ED1B15FA}" type="slidenum">
              <a:rPr lang="cs-CZ" smtClean="0"/>
              <a:t>‹#›</a:t>
            </a:fld>
            <a:endParaRPr lang="cs-CZ"/>
          </a:p>
        </p:txBody>
      </p:sp>
    </p:spTree>
    <p:extLst>
      <p:ext uri="{BB962C8B-B14F-4D97-AF65-F5344CB8AC3E}">
        <p14:creationId xmlns:p14="http://schemas.microsoft.com/office/powerpoint/2010/main" val="2151898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739A26-552A-FFB5-C069-745FA1B47D41}"/>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7F83A190-C36C-CDC4-DA81-7CC58C23D829}"/>
              </a:ext>
            </a:extLst>
          </p:cNvPr>
          <p:cNvSpPr>
            <a:spLocks noGrp="1"/>
          </p:cNvSpPr>
          <p:nvPr>
            <p:ph type="dt" sz="half" idx="10"/>
          </p:nvPr>
        </p:nvSpPr>
        <p:spPr/>
        <p:txBody>
          <a:bodyPr/>
          <a:lstStyle/>
          <a:p>
            <a:fld id="{9B08CCA5-7899-4F81-A924-FD08A0352C4E}" type="datetimeFigureOut">
              <a:rPr lang="cs-CZ" smtClean="0"/>
              <a:t>16.04.2024</a:t>
            </a:fld>
            <a:endParaRPr lang="cs-CZ"/>
          </a:p>
        </p:txBody>
      </p:sp>
      <p:sp>
        <p:nvSpPr>
          <p:cNvPr id="4" name="Zástupný symbol pro zápatí 3">
            <a:extLst>
              <a:ext uri="{FF2B5EF4-FFF2-40B4-BE49-F238E27FC236}">
                <a16:creationId xmlns:a16="http://schemas.microsoft.com/office/drawing/2014/main" id="{914ED994-CED9-786F-DF19-9F31B9B13FB6}"/>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A87CD919-D856-9C41-D200-862DED79A743}"/>
              </a:ext>
            </a:extLst>
          </p:cNvPr>
          <p:cNvSpPr>
            <a:spLocks noGrp="1"/>
          </p:cNvSpPr>
          <p:nvPr>
            <p:ph type="sldNum" sz="quarter" idx="12"/>
          </p:nvPr>
        </p:nvSpPr>
        <p:spPr/>
        <p:txBody>
          <a:bodyPr/>
          <a:lstStyle/>
          <a:p>
            <a:fld id="{E23FDED9-FDAC-4B1A-98DD-DD74ED1B15FA}" type="slidenum">
              <a:rPr lang="cs-CZ" smtClean="0"/>
              <a:t>‹#›</a:t>
            </a:fld>
            <a:endParaRPr lang="cs-CZ"/>
          </a:p>
        </p:txBody>
      </p:sp>
    </p:spTree>
    <p:extLst>
      <p:ext uri="{BB962C8B-B14F-4D97-AF65-F5344CB8AC3E}">
        <p14:creationId xmlns:p14="http://schemas.microsoft.com/office/powerpoint/2010/main" val="652727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09631A5-FEAD-E1E0-65FA-537A4632E6A3}"/>
              </a:ext>
            </a:extLst>
          </p:cNvPr>
          <p:cNvSpPr>
            <a:spLocks noGrp="1"/>
          </p:cNvSpPr>
          <p:nvPr>
            <p:ph type="dt" sz="half" idx="10"/>
          </p:nvPr>
        </p:nvSpPr>
        <p:spPr/>
        <p:txBody>
          <a:bodyPr/>
          <a:lstStyle/>
          <a:p>
            <a:fld id="{9B08CCA5-7899-4F81-A924-FD08A0352C4E}" type="datetimeFigureOut">
              <a:rPr lang="cs-CZ" smtClean="0"/>
              <a:t>16.04.2024</a:t>
            </a:fld>
            <a:endParaRPr lang="cs-CZ"/>
          </a:p>
        </p:txBody>
      </p:sp>
      <p:sp>
        <p:nvSpPr>
          <p:cNvPr id="3" name="Zástupný symbol pro zápatí 2">
            <a:extLst>
              <a:ext uri="{FF2B5EF4-FFF2-40B4-BE49-F238E27FC236}">
                <a16:creationId xmlns:a16="http://schemas.microsoft.com/office/drawing/2014/main" id="{1D35B49D-EAE4-8942-C69C-7750329B727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6661F305-8F5D-40BA-D950-277C99CCD71A}"/>
              </a:ext>
            </a:extLst>
          </p:cNvPr>
          <p:cNvSpPr>
            <a:spLocks noGrp="1"/>
          </p:cNvSpPr>
          <p:nvPr>
            <p:ph type="sldNum" sz="quarter" idx="12"/>
          </p:nvPr>
        </p:nvSpPr>
        <p:spPr/>
        <p:txBody>
          <a:bodyPr/>
          <a:lstStyle/>
          <a:p>
            <a:fld id="{E23FDED9-FDAC-4B1A-98DD-DD74ED1B15FA}" type="slidenum">
              <a:rPr lang="cs-CZ" smtClean="0"/>
              <a:t>‹#›</a:t>
            </a:fld>
            <a:endParaRPr lang="cs-CZ"/>
          </a:p>
        </p:txBody>
      </p:sp>
    </p:spTree>
    <p:extLst>
      <p:ext uri="{BB962C8B-B14F-4D97-AF65-F5344CB8AC3E}">
        <p14:creationId xmlns:p14="http://schemas.microsoft.com/office/powerpoint/2010/main" val="3235002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2A8920-3D2E-A8EB-7B2A-C0E3E4C35F7D}"/>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7685A5FB-C355-379F-4E85-89D5E8AD11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BB4B36D3-02C3-53CA-7BDA-97ED7FCAD9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87C70A76-B33A-F02C-3896-F0D7EA339DD2}"/>
              </a:ext>
            </a:extLst>
          </p:cNvPr>
          <p:cNvSpPr>
            <a:spLocks noGrp="1"/>
          </p:cNvSpPr>
          <p:nvPr>
            <p:ph type="dt" sz="half" idx="10"/>
          </p:nvPr>
        </p:nvSpPr>
        <p:spPr/>
        <p:txBody>
          <a:bodyPr/>
          <a:lstStyle/>
          <a:p>
            <a:fld id="{9B08CCA5-7899-4F81-A924-FD08A0352C4E}" type="datetimeFigureOut">
              <a:rPr lang="cs-CZ" smtClean="0"/>
              <a:t>16.04.2024</a:t>
            </a:fld>
            <a:endParaRPr lang="cs-CZ"/>
          </a:p>
        </p:txBody>
      </p:sp>
      <p:sp>
        <p:nvSpPr>
          <p:cNvPr id="6" name="Zástupný symbol pro zápatí 5">
            <a:extLst>
              <a:ext uri="{FF2B5EF4-FFF2-40B4-BE49-F238E27FC236}">
                <a16:creationId xmlns:a16="http://schemas.microsoft.com/office/drawing/2014/main" id="{3CA2299A-7245-988C-3361-44557C59902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CCDAC73-EF3E-AC3B-4D36-F3A57BC14CCD}"/>
              </a:ext>
            </a:extLst>
          </p:cNvPr>
          <p:cNvSpPr>
            <a:spLocks noGrp="1"/>
          </p:cNvSpPr>
          <p:nvPr>
            <p:ph type="sldNum" sz="quarter" idx="12"/>
          </p:nvPr>
        </p:nvSpPr>
        <p:spPr/>
        <p:txBody>
          <a:bodyPr/>
          <a:lstStyle/>
          <a:p>
            <a:fld id="{E23FDED9-FDAC-4B1A-98DD-DD74ED1B15FA}" type="slidenum">
              <a:rPr lang="cs-CZ" smtClean="0"/>
              <a:t>‹#›</a:t>
            </a:fld>
            <a:endParaRPr lang="cs-CZ"/>
          </a:p>
        </p:txBody>
      </p:sp>
    </p:spTree>
    <p:extLst>
      <p:ext uri="{BB962C8B-B14F-4D97-AF65-F5344CB8AC3E}">
        <p14:creationId xmlns:p14="http://schemas.microsoft.com/office/powerpoint/2010/main" val="1806168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5266BA-DFFA-6B7F-72B0-A85AA9F5492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B8C957AC-D6A4-E654-FDC8-AA4ECF2E6C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023D187F-B657-1007-C469-49A78DCF0B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F385C23-0D03-B5D4-79E7-D879555B6C01}"/>
              </a:ext>
            </a:extLst>
          </p:cNvPr>
          <p:cNvSpPr>
            <a:spLocks noGrp="1"/>
          </p:cNvSpPr>
          <p:nvPr>
            <p:ph type="dt" sz="half" idx="10"/>
          </p:nvPr>
        </p:nvSpPr>
        <p:spPr/>
        <p:txBody>
          <a:bodyPr/>
          <a:lstStyle/>
          <a:p>
            <a:fld id="{9B08CCA5-7899-4F81-A924-FD08A0352C4E}" type="datetimeFigureOut">
              <a:rPr lang="cs-CZ" smtClean="0"/>
              <a:t>16.04.2024</a:t>
            </a:fld>
            <a:endParaRPr lang="cs-CZ"/>
          </a:p>
        </p:txBody>
      </p:sp>
      <p:sp>
        <p:nvSpPr>
          <p:cNvPr id="6" name="Zástupný symbol pro zápatí 5">
            <a:extLst>
              <a:ext uri="{FF2B5EF4-FFF2-40B4-BE49-F238E27FC236}">
                <a16:creationId xmlns:a16="http://schemas.microsoft.com/office/drawing/2014/main" id="{4FD3B95C-8E07-9D55-2A8D-F9267F00FE4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6CC97A8-7DE1-7C9E-0E46-B381150F5A51}"/>
              </a:ext>
            </a:extLst>
          </p:cNvPr>
          <p:cNvSpPr>
            <a:spLocks noGrp="1"/>
          </p:cNvSpPr>
          <p:nvPr>
            <p:ph type="sldNum" sz="quarter" idx="12"/>
          </p:nvPr>
        </p:nvSpPr>
        <p:spPr/>
        <p:txBody>
          <a:bodyPr/>
          <a:lstStyle/>
          <a:p>
            <a:fld id="{E23FDED9-FDAC-4B1A-98DD-DD74ED1B15FA}" type="slidenum">
              <a:rPr lang="cs-CZ" smtClean="0"/>
              <a:t>‹#›</a:t>
            </a:fld>
            <a:endParaRPr lang="cs-CZ"/>
          </a:p>
        </p:txBody>
      </p:sp>
    </p:spTree>
    <p:extLst>
      <p:ext uri="{BB962C8B-B14F-4D97-AF65-F5344CB8AC3E}">
        <p14:creationId xmlns:p14="http://schemas.microsoft.com/office/powerpoint/2010/main" val="3123304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23894C9C-27AF-D242-692C-84B7E8BFA5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28B8DC37-95A5-8032-8D9D-5F53A8846C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CD24B82-08AA-9BA7-35FD-51D7645D4F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8CCA5-7899-4F81-A924-FD08A0352C4E}" type="datetimeFigureOut">
              <a:rPr lang="cs-CZ" smtClean="0"/>
              <a:t>16.04.2024</a:t>
            </a:fld>
            <a:endParaRPr lang="cs-CZ"/>
          </a:p>
        </p:txBody>
      </p:sp>
      <p:sp>
        <p:nvSpPr>
          <p:cNvPr id="5" name="Zástupný symbol pro zápatí 4">
            <a:extLst>
              <a:ext uri="{FF2B5EF4-FFF2-40B4-BE49-F238E27FC236}">
                <a16:creationId xmlns:a16="http://schemas.microsoft.com/office/drawing/2014/main" id="{52EE6BFE-8EBC-8679-5CBB-B2EA16AC45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EEF2265-3D2E-5143-4C32-B3C61D07D5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3FDED9-FDAC-4B1A-98DD-DD74ED1B15FA}" type="slidenum">
              <a:rPr lang="cs-CZ" smtClean="0"/>
              <a:t>‹#›</a:t>
            </a:fld>
            <a:endParaRPr lang="cs-CZ"/>
          </a:p>
        </p:txBody>
      </p:sp>
    </p:spTree>
    <p:extLst>
      <p:ext uri="{BB962C8B-B14F-4D97-AF65-F5344CB8AC3E}">
        <p14:creationId xmlns:p14="http://schemas.microsoft.com/office/powerpoint/2010/main" val="3526456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0F32A6-5427-B805-4F62-92F0D852087A}"/>
              </a:ext>
            </a:extLst>
          </p:cNvPr>
          <p:cNvSpPr>
            <a:spLocks noGrp="1"/>
          </p:cNvSpPr>
          <p:nvPr>
            <p:ph type="ctrTitle"/>
          </p:nvPr>
        </p:nvSpPr>
        <p:spPr/>
        <p:txBody>
          <a:bodyPr/>
          <a:lstStyle/>
          <a:p>
            <a:r>
              <a:rPr lang="cs-CZ" b="1" dirty="0">
                <a:solidFill>
                  <a:srgbClr val="C00000"/>
                </a:solidFill>
                <a:latin typeface="Arial" panose="020B0604020202020204" pitchFamily="34" charset="0"/>
                <a:cs typeface="Arial" panose="020B0604020202020204" pitchFamily="34" charset="0"/>
              </a:rPr>
              <a:t>Územní samospráva</a:t>
            </a:r>
          </a:p>
        </p:txBody>
      </p:sp>
      <p:sp>
        <p:nvSpPr>
          <p:cNvPr id="3" name="Podnadpis 2">
            <a:extLst>
              <a:ext uri="{FF2B5EF4-FFF2-40B4-BE49-F238E27FC236}">
                <a16:creationId xmlns:a16="http://schemas.microsoft.com/office/drawing/2014/main" id="{DB6EBB0C-E28D-568C-A7E4-D76041A62AA4}"/>
              </a:ext>
            </a:extLst>
          </p:cNvPr>
          <p:cNvSpPr>
            <a:spLocks noGrp="1"/>
          </p:cNvSpPr>
          <p:nvPr>
            <p:ph type="subTitle" idx="1"/>
          </p:nvPr>
        </p:nvSpPr>
        <p:spPr/>
        <p:txBody>
          <a:bodyPr/>
          <a:lstStyle/>
          <a:p>
            <a:endParaRPr lang="cs-CZ" dirty="0"/>
          </a:p>
          <a:p>
            <a:r>
              <a:rPr lang="cs-CZ" sz="3600" dirty="0">
                <a:latin typeface="Arial" panose="020B0604020202020204" pitchFamily="34" charset="0"/>
                <a:cs typeface="Arial" panose="020B0604020202020204" pitchFamily="34" charset="0"/>
              </a:rPr>
              <a:t>Prof. Jakub Handrlica</a:t>
            </a:r>
          </a:p>
        </p:txBody>
      </p:sp>
    </p:spTree>
    <p:extLst>
      <p:ext uri="{BB962C8B-B14F-4D97-AF65-F5344CB8AC3E}">
        <p14:creationId xmlns:p14="http://schemas.microsoft.com/office/powerpoint/2010/main" val="1872468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9D149E-D2AD-4CC9-93A4-8AFB4E5FBA0D}"/>
              </a:ext>
            </a:extLst>
          </p:cNvPr>
          <p:cNvSpPr>
            <a:spLocks noGrp="1"/>
          </p:cNvSpPr>
          <p:nvPr>
            <p:ph type="title"/>
          </p:nvPr>
        </p:nvSpPr>
        <p:spPr/>
        <p:txBody>
          <a:bodyPr/>
          <a:lstStyle/>
          <a:p>
            <a:r>
              <a:rPr lang="cs-CZ" b="1" dirty="0">
                <a:solidFill>
                  <a:srgbClr val="C00000"/>
                </a:solidFill>
              </a:rPr>
              <a:t>Evropská charta místní samosprávy</a:t>
            </a:r>
            <a:endParaRPr lang="cs-CZ" dirty="0"/>
          </a:p>
        </p:txBody>
      </p:sp>
      <p:sp>
        <p:nvSpPr>
          <p:cNvPr id="3" name="Zástupný symbol pro obsah 2">
            <a:extLst>
              <a:ext uri="{FF2B5EF4-FFF2-40B4-BE49-F238E27FC236}">
                <a16:creationId xmlns:a16="http://schemas.microsoft.com/office/drawing/2014/main" id="{9A32BDE6-F1B0-4774-B125-AD625CE36EE9}"/>
              </a:ext>
            </a:extLst>
          </p:cNvPr>
          <p:cNvSpPr>
            <a:spLocks noGrp="1"/>
          </p:cNvSpPr>
          <p:nvPr>
            <p:ph idx="1"/>
          </p:nvPr>
        </p:nvSpPr>
        <p:spPr/>
        <p:txBody>
          <a:bodyPr/>
          <a:lstStyle/>
          <a:p>
            <a:endParaRPr lang="cs-CZ" dirty="0"/>
          </a:p>
          <a:p>
            <a:r>
              <a:rPr lang="cs-CZ" dirty="0"/>
              <a:t>Česká republika učinila výhrady k dílčím ustanovením </a:t>
            </a:r>
            <a:r>
              <a:rPr lang="cs-CZ" dirty="0">
                <a:solidFill>
                  <a:srgbClr val="C00000"/>
                </a:solidFill>
              </a:rPr>
              <a:t>týkajícím se rozsahu místní samosprávy, pracovních podmínek zaměstnanců zařazených do obecních a krajských úřadů a odměňování volených funkcionářů. </a:t>
            </a:r>
          </a:p>
          <a:p>
            <a:r>
              <a:rPr lang="cs-CZ" i="1" dirty="0"/>
              <a:t>Jak je ale patrné z hodnotící zprávy, kterou o schválil Kongres místních a regionálních orgánů Rady Evropy v roce 2022, Česká republika tato ustanovení přesto v praxi plní.</a:t>
            </a:r>
          </a:p>
          <a:p>
            <a:endParaRPr lang="cs-CZ" dirty="0"/>
          </a:p>
        </p:txBody>
      </p:sp>
    </p:spTree>
    <p:extLst>
      <p:ext uri="{BB962C8B-B14F-4D97-AF65-F5344CB8AC3E}">
        <p14:creationId xmlns:p14="http://schemas.microsoft.com/office/powerpoint/2010/main" val="1229767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2009CD-4B4F-5C7E-0A2A-94323535054B}"/>
              </a:ext>
            </a:extLst>
          </p:cNvPr>
          <p:cNvSpPr>
            <a:spLocks noGrp="1"/>
          </p:cNvSpPr>
          <p:nvPr>
            <p:ph type="title"/>
          </p:nvPr>
        </p:nvSpPr>
        <p:spPr/>
        <p:txBody>
          <a:bodyPr/>
          <a:lstStyle/>
          <a:p>
            <a:r>
              <a:rPr lang="cs-CZ" b="1" dirty="0">
                <a:solidFill>
                  <a:srgbClr val="C00000"/>
                </a:solidFill>
              </a:rPr>
              <a:t>Evropská charta místní samosprávy</a:t>
            </a:r>
            <a:endParaRPr lang="cs-CZ" b="1" dirty="0">
              <a:solidFill>
                <a:srgbClr val="C00000"/>
              </a:solidFill>
              <a:latin typeface="Arial" panose="020B0604020202020204" pitchFamily="34" charset="0"/>
              <a:cs typeface="Arial" panose="020B0604020202020204" pitchFamily="34" charset="0"/>
            </a:endParaRPr>
          </a:p>
        </p:txBody>
      </p:sp>
      <p:sp>
        <p:nvSpPr>
          <p:cNvPr id="3" name="Zástupný obsah 2">
            <a:extLst>
              <a:ext uri="{FF2B5EF4-FFF2-40B4-BE49-F238E27FC236}">
                <a16:creationId xmlns:a16="http://schemas.microsoft.com/office/drawing/2014/main" id="{5FB54BFA-56EE-75A2-84FC-CF36F1FFF1EA}"/>
              </a:ext>
            </a:extLst>
          </p:cNvPr>
          <p:cNvSpPr>
            <a:spLocks noGrp="1"/>
          </p:cNvSpPr>
          <p:nvPr>
            <p:ph idx="1"/>
          </p:nvPr>
        </p:nvSpPr>
        <p:spPr/>
        <p:txBody>
          <a:bodyPr/>
          <a:lstStyle/>
          <a:p>
            <a:endParaRPr lang="cs-CZ" dirty="0"/>
          </a:p>
          <a:p>
            <a:r>
              <a:rPr lang="cs-CZ" dirty="0"/>
              <a:t>Evropská charta místní samosprávy byla vytvořena jako </a:t>
            </a:r>
            <a:r>
              <a:rPr lang="cs-CZ" dirty="0">
                <a:solidFill>
                  <a:srgbClr val="C00000"/>
                </a:solidFill>
              </a:rPr>
              <a:t>souhrn zásad využitelných ve všech typech územní samosprávy v evropských státech.</a:t>
            </a:r>
          </a:p>
          <a:p>
            <a:r>
              <a:rPr lang="cs-CZ" dirty="0"/>
              <a:t>Řešení přijaté Radou Evropy předpokládalo, že pro některé státy bude </a:t>
            </a:r>
            <a:r>
              <a:rPr lang="cs-CZ" dirty="0">
                <a:solidFill>
                  <a:srgbClr val="C00000"/>
                </a:solidFill>
              </a:rPr>
              <a:t>velmi obtížné implementovat přijaté principy ve stoprocentním rozsahu. </a:t>
            </a:r>
          </a:p>
          <a:p>
            <a:r>
              <a:rPr lang="cs-CZ" dirty="0"/>
              <a:t>Bylo tedy přijato pravidlo, že postačí, zaváže-li se smluvní stát k dodržení alespoň </a:t>
            </a:r>
            <a:r>
              <a:rPr lang="cs-CZ" dirty="0">
                <a:solidFill>
                  <a:srgbClr val="C00000"/>
                </a:solidFill>
              </a:rPr>
              <a:t>dvaceti meritorních ustanovení</a:t>
            </a:r>
            <a:r>
              <a:rPr lang="cs-CZ" dirty="0"/>
              <a:t>, z nichž alespoň </a:t>
            </a:r>
            <a:r>
              <a:rPr lang="cs-CZ" dirty="0">
                <a:solidFill>
                  <a:srgbClr val="C00000"/>
                </a:solidFill>
              </a:rPr>
              <a:t>deset musí být vybráno ze čtrnácti nejdůležitějších principů a pravidel</a:t>
            </a:r>
            <a:r>
              <a:rPr lang="cs-CZ" dirty="0"/>
              <a:t>. </a:t>
            </a:r>
            <a:endParaRPr lang="cs-CZ" b="1" dirty="0"/>
          </a:p>
        </p:txBody>
      </p:sp>
    </p:spTree>
    <p:extLst>
      <p:ext uri="{BB962C8B-B14F-4D97-AF65-F5344CB8AC3E}">
        <p14:creationId xmlns:p14="http://schemas.microsoft.com/office/powerpoint/2010/main" val="2901131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3CA8BE-18F3-5DA8-C394-C04F87CFFC2F}"/>
              </a:ext>
            </a:extLst>
          </p:cNvPr>
          <p:cNvSpPr>
            <a:spLocks noGrp="1"/>
          </p:cNvSpPr>
          <p:nvPr>
            <p:ph type="title"/>
          </p:nvPr>
        </p:nvSpPr>
        <p:spPr/>
        <p:txBody>
          <a:bodyPr/>
          <a:lstStyle/>
          <a:p>
            <a:r>
              <a:rPr lang="cs-CZ" b="1" dirty="0">
                <a:solidFill>
                  <a:srgbClr val="C00000"/>
                </a:solidFill>
              </a:rPr>
              <a:t>Evropská charta místní samosprávy</a:t>
            </a:r>
            <a:endParaRPr lang="cs-CZ" b="1" dirty="0">
              <a:solidFill>
                <a:srgbClr val="C00000"/>
              </a:solidFill>
              <a:latin typeface="Arial" panose="020B0604020202020204" pitchFamily="34" charset="0"/>
              <a:cs typeface="Arial" panose="020B0604020202020204" pitchFamily="34" charset="0"/>
            </a:endParaRPr>
          </a:p>
        </p:txBody>
      </p:sp>
      <p:sp>
        <p:nvSpPr>
          <p:cNvPr id="3" name="Zástupný obsah 2">
            <a:extLst>
              <a:ext uri="{FF2B5EF4-FFF2-40B4-BE49-F238E27FC236}">
                <a16:creationId xmlns:a16="http://schemas.microsoft.com/office/drawing/2014/main" id="{4068F62B-923B-0608-DDE2-A016D72C2DAF}"/>
              </a:ext>
            </a:extLst>
          </p:cNvPr>
          <p:cNvSpPr>
            <a:spLocks noGrp="1"/>
          </p:cNvSpPr>
          <p:nvPr>
            <p:ph idx="1"/>
          </p:nvPr>
        </p:nvSpPr>
        <p:spPr/>
        <p:txBody>
          <a:bodyPr>
            <a:normAutofit/>
          </a:bodyPr>
          <a:lstStyle/>
          <a:p>
            <a:endParaRPr lang="cs-CZ" sz="3600" dirty="0">
              <a:latin typeface="Arial" panose="020B0604020202020204" pitchFamily="34" charset="0"/>
              <a:cs typeface="Arial" panose="020B0604020202020204" pitchFamily="34" charset="0"/>
            </a:endParaRPr>
          </a:p>
          <a:p>
            <a:r>
              <a:rPr lang="cs-CZ" dirty="0"/>
              <a:t>Evropská charta místní samosprávy stanoví, že </a:t>
            </a:r>
            <a:r>
              <a:rPr lang="cs-CZ" dirty="0">
                <a:solidFill>
                  <a:srgbClr val="C00000"/>
                </a:solidFill>
              </a:rPr>
              <a:t>zásada místní samosprávy je ústavním principem vtěleným do právních předpisů. </a:t>
            </a:r>
          </a:p>
          <a:p>
            <a:r>
              <a:rPr lang="cs-CZ" dirty="0"/>
              <a:t>Substantivní definice obsažená v ECHMS zdánlivě </a:t>
            </a:r>
            <a:r>
              <a:rPr lang="cs-CZ" dirty="0">
                <a:solidFill>
                  <a:srgbClr val="C00000"/>
                </a:solidFill>
              </a:rPr>
              <a:t>ztotožňuje </a:t>
            </a:r>
            <a:r>
              <a:rPr lang="cs-CZ" dirty="0"/>
              <a:t>právo na místní samosprávu a vlastní výkon této samosprávy, chápeme-li zásadu místní samosprávu jako právo uspořádat a řídit podstatnou část místních veřejných záležitostí na vlastní zodpovědnost a ve vlastním zájmu.</a:t>
            </a:r>
            <a:endParaRPr lang="cs-CZ"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3802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3A3338-C693-17AB-DCC2-30FB8B0BCF12}"/>
              </a:ext>
            </a:extLst>
          </p:cNvPr>
          <p:cNvSpPr>
            <a:spLocks noGrp="1"/>
          </p:cNvSpPr>
          <p:nvPr>
            <p:ph type="title"/>
          </p:nvPr>
        </p:nvSpPr>
        <p:spPr/>
        <p:txBody>
          <a:bodyPr/>
          <a:lstStyle/>
          <a:p>
            <a:r>
              <a:rPr lang="cs-CZ" b="1" dirty="0">
                <a:solidFill>
                  <a:srgbClr val="C00000"/>
                </a:solidFill>
              </a:rPr>
              <a:t>Evropská charta místní samosprávy</a:t>
            </a:r>
            <a:endParaRPr lang="cs-CZ" b="1" dirty="0">
              <a:solidFill>
                <a:srgbClr val="C00000"/>
              </a:solidFill>
              <a:latin typeface="Arial" panose="020B0604020202020204" pitchFamily="34" charset="0"/>
              <a:cs typeface="Arial" panose="020B0604020202020204" pitchFamily="34" charset="0"/>
            </a:endParaRPr>
          </a:p>
        </p:txBody>
      </p:sp>
      <p:sp>
        <p:nvSpPr>
          <p:cNvPr id="3" name="Zástupný obsah 2">
            <a:extLst>
              <a:ext uri="{FF2B5EF4-FFF2-40B4-BE49-F238E27FC236}">
                <a16:creationId xmlns:a16="http://schemas.microsoft.com/office/drawing/2014/main" id="{DEB91533-BF65-7A2B-9007-EBCD681ADD47}"/>
              </a:ext>
            </a:extLst>
          </p:cNvPr>
          <p:cNvSpPr>
            <a:spLocks noGrp="1"/>
          </p:cNvSpPr>
          <p:nvPr>
            <p:ph idx="1"/>
          </p:nvPr>
        </p:nvSpPr>
        <p:spPr/>
        <p:txBody>
          <a:bodyPr>
            <a:normAutofit/>
          </a:bodyPr>
          <a:lstStyle/>
          <a:p>
            <a:endParaRPr lang="cs-CZ" dirty="0"/>
          </a:p>
          <a:p>
            <a:r>
              <a:rPr lang="cs-CZ" dirty="0"/>
              <a:t>Zárukami dostatečného rozsahu práva na místní samosprávu ECHMS rozumí:</a:t>
            </a:r>
          </a:p>
          <a:p>
            <a:pPr marL="514350" indent="-514350">
              <a:buFont typeface="+mj-lt"/>
              <a:buAutoNum type="arabicPeriod"/>
            </a:pPr>
            <a:r>
              <a:rPr lang="cs-CZ" dirty="0"/>
              <a:t> </a:t>
            </a:r>
            <a:r>
              <a:rPr lang="cs-CZ" dirty="0">
                <a:solidFill>
                  <a:srgbClr val="C00000"/>
                </a:solidFill>
              </a:rPr>
              <a:t>plnost a výlučnost kompetence</a:t>
            </a:r>
          </a:p>
          <a:p>
            <a:pPr marL="514350" indent="-514350">
              <a:buFont typeface="+mj-lt"/>
              <a:buAutoNum type="arabicPeriod"/>
            </a:pPr>
            <a:r>
              <a:rPr lang="cs-CZ" dirty="0">
                <a:solidFill>
                  <a:srgbClr val="C00000"/>
                </a:solidFill>
              </a:rPr>
              <a:t>samostatnost při výkonu samosprávy </a:t>
            </a:r>
          </a:p>
          <a:p>
            <a:pPr marL="514350" indent="-514350">
              <a:buFont typeface="+mj-lt"/>
              <a:buAutoNum type="arabicPeriod"/>
            </a:pPr>
            <a:r>
              <a:rPr lang="cs-CZ" dirty="0">
                <a:solidFill>
                  <a:srgbClr val="C00000"/>
                </a:solidFill>
              </a:rPr>
              <a:t>požadavek nezbytné transparentnosti správních zásahů do výkonů samosprávy.</a:t>
            </a:r>
            <a:endParaRPr lang="cs-CZ" sz="3600" dirty="0">
              <a:solidFill>
                <a:srgbClr val="C00000"/>
              </a:solidFill>
            </a:endParaRPr>
          </a:p>
        </p:txBody>
      </p:sp>
    </p:spTree>
    <p:extLst>
      <p:ext uri="{BB962C8B-B14F-4D97-AF65-F5344CB8AC3E}">
        <p14:creationId xmlns:p14="http://schemas.microsoft.com/office/powerpoint/2010/main" val="3390728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BF0EDD-F8C7-4BB2-888A-265B8FAB2C8A}"/>
              </a:ext>
            </a:extLst>
          </p:cNvPr>
          <p:cNvSpPr>
            <a:spLocks noGrp="1"/>
          </p:cNvSpPr>
          <p:nvPr>
            <p:ph type="title"/>
          </p:nvPr>
        </p:nvSpPr>
        <p:spPr/>
        <p:txBody>
          <a:bodyPr/>
          <a:lstStyle/>
          <a:p>
            <a:r>
              <a:rPr lang="cs-CZ" b="1" dirty="0">
                <a:solidFill>
                  <a:srgbClr val="C00000"/>
                </a:solidFill>
              </a:rPr>
              <a:t>Evropská charta místní samosprávy</a:t>
            </a:r>
            <a:endParaRPr lang="cs-CZ" dirty="0"/>
          </a:p>
        </p:txBody>
      </p:sp>
      <p:sp>
        <p:nvSpPr>
          <p:cNvPr id="3" name="Zástupný symbol pro obsah 2">
            <a:extLst>
              <a:ext uri="{FF2B5EF4-FFF2-40B4-BE49-F238E27FC236}">
                <a16:creationId xmlns:a16="http://schemas.microsoft.com/office/drawing/2014/main" id="{EE940255-8F04-403D-AD6E-6086E50463C5}"/>
              </a:ext>
            </a:extLst>
          </p:cNvPr>
          <p:cNvSpPr>
            <a:spLocks noGrp="1"/>
          </p:cNvSpPr>
          <p:nvPr>
            <p:ph idx="1"/>
          </p:nvPr>
        </p:nvSpPr>
        <p:spPr/>
        <p:txBody>
          <a:bodyPr/>
          <a:lstStyle/>
          <a:p>
            <a:endParaRPr lang="cs-CZ" dirty="0"/>
          </a:p>
          <a:p>
            <a:r>
              <a:rPr lang="cs-CZ" dirty="0"/>
              <a:t>Organické záruky práva na místní samosprávu jsou vyjádřeny podmínkami spojenými se organizační strukturou a se statusem funkcionářů a zaměstnanců.</a:t>
            </a:r>
          </a:p>
          <a:p>
            <a:pPr marL="514350" indent="-514350">
              <a:buFont typeface="+mj-lt"/>
              <a:buAutoNum type="arabicPeriod"/>
            </a:pPr>
            <a:r>
              <a:rPr lang="cs-CZ" dirty="0"/>
              <a:t>Samosprávné orgány jsou oprávněny určovat svou vlastní správní strukturu podle principu statutární autonomie, </a:t>
            </a:r>
            <a:r>
              <a:rPr lang="cs-CZ" dirty="0">
                <a:solidFill>
                  <a:srgbClr val="C00000"/>
                </a:solidFill>
              </a:rPr>
              <a:t>tedy bez ingerence centrálních orgánů.</a:t>
            </a:r>
          </a:p>
          <a:p>
            <a:pPr marL="514350" indent="-514350">
              <a:buFont typeface="+mj-lt"/>
              <a:buAutoNum type="arabicPeriod"/>
            </a:pPr>
            <a:r>
              <a:rPr lang="cs-CZ" dirty="0">
                <a:solidFill>
                  <a:srgbClr val="C00000"/>
                </a:solidFill>
              </a:rPr>
              <a:t>Status a pracovní podmínky úředníků a zaměstnanců </a:t>
            </a:r>
            <a:r>
              <a:rPr lang="cs-CZ" dirty="0"/>
              <a:t>ve sféře působnosti místních samospráv mají být přiměřené k postavení a pracovním podmínkám pracovníků ve srovnatelných oborech.</a:t>
            </a:r>
            <a:endParaRPr lang="cs-CZ" dirty="0">
              <a:solidFill>
                <a:srgbClr val="C00000"/>
              </a:solidFill>
            </a:endParaRPr>
          </a:p>
        </p:txBody>
      </p:sp>
    </p:spTree>
    <p:extLst>
      <p:ext uri="{BB962C8B-B14F-4D97-AF65-F5344CB8AC3E}">
        <p14:creationId xmlns:p14="http://schemas.microsoft.com/office/powerpoint/2010/main" val="22378633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192D45-C5E6-4B3E-AC5D-1129A98B72DD}"/>
              </a:ext>
            </a:extLst>
          </p:cNvPr>
          <p:cNvSpPr>
            <a:spLocks noGrp="1"/>
          </p:cNvSpPr>
          <p:nvPr>
            <p:ph type="title"/>
          </p:nvPr>
        </p:nvSpPr>
        <p:spPr/>
        <p:txBody>
          <a:bodyPr/>
          <a:lstStyle/>
          <a:p>
            <a:r>
              <a:rPr lang="cs-CZ" b="1" dirty="0">
                <a:solidFill>
                  <a:srgbClr val="C00000"/>
                </a:solidFill>
              </a:rPr>
              <a:t>Evropská charta místní samosprávy</a:t>
            </a:r>
            <a:endParaRPr lang="cs-CZ" dirty="0"/>
          </a:p>
        </p:txBody>
      </p:sp>
      <p:sp>
        <p:nvSpPr>
          <p:cNvPr id="3" name="Zástupný symbol pro obsah 2">
            <a:extLst>
              <a:ext uri="{FF2B5EF4-FFF2-40B4-BE49-F238E27FC236}">
                <a16:creationId xmlns:a16="http://schemas.microsoft.com/office/drawing/2014/main" id="{C4568B38-1331-4580-8C01-5BAA945F3CD6}"/>
              </a:ext>
            </a:extLst>
          </p:cNvPr>
          <p:cNvSpPr>
            <a:spLocks noGrp="1"/>
          </p:cNvSpPr>
          <p:nvPr>
            <p:ph idx="1"/>
          </p:nvPr>
        </p:nvSpPr>
        <p:spPr/>
        <p:txBody>
          <a:bodyPr/>
          <a:lstStyle/>
          <a:p>
            <a:endParaRPr lang="cs-CZ" dirty="0"/>
          </a:p>
          <a:p>
            <a:r>
              <a:rPr lang="cs-CZ" dirty="0"/>
              <a:t>Státní dozor nad místní samosprávou je podřízen třem právním principům: </a:t>
            </a:r>
          </a:p>
          <a:p>
            <a:pPr marL="514350" indent="-514350">
              <a:buFont typeface="+mj-lt"/>
              <a:buAutoNum type="arabicPeriod"/>
            </a:pPr>
            <a:r>
              <a:rPr lang="cs-CZ" dirty="0">
                <a:solidFill>
                  <a:srgbClr val="C00000"/>
                </a:solidFill>
              </a:rPr>
              <a:t>principu delegace, </a:t>
            </a:r>
          </a:p>
          <a:p>
            <a:pPr marL="514350" indent="-514350">
              <a:buFont typeface="+mj-lt"/>
              <a:buAutoNum type="arabicPeriod"/>
            </a:pPr>
            <a:r>
              <a:rPr lang="cs-CZ" dirty="0">
                <a:solidFill>
                  <a:srgbClr val="C00000"/>
                </a:solidFill>
              </a:rPr>
              <a:t>principu legality </a:t>
            </a:r>
          </a:p>
          <a:p>
            <a:pPr marL="514350" indent="-514350">
              <a:buFont typeface="+mj-lt"/>
              <a:buAutoNum type="arabicPeriod"/>
            </a:pPr>
            <a:r>
              <a:rPr lang="cs-CZ" dirty="0">
                <a:solidFill>
                  <a:srgbClr val="C00000"/>
                </a:solidFill>
              </a:rPr>
              <a:t>principu proporcionality.</a:t>
            </a:r>
          </a:p>
        </p:txBody>
      </p:sp>
    </p:spTree>
    <p:extLst>
      <p:ext uri="{BB962C8B-B14F-4D97-AF65-F5344CB8AC3E}">
        <p14:creationId xmlns:p14="http://schemas.microsoft.com/office/powerpoint/2010/main" val="1624786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09069E-86A5-45CA-AE88-F924FBD7A9C5}"/>
              </a:ext>
            </a:extLst>
          </p:cNvPr>
          <p:cNvSpPr>
            <a:spLocks noGrp="1"/>
          </p:cNvSpPr>
          <p:nvPr>
            <p:ph type="title"/>
          </p:nvPr>
        </p:nvSpPr>
        <p:spPr/>
        <p:txBody>
          <a:bodyPr/>
          <a:lstStyle/>
          <a:p>
            <a:r>
              <a:rPr lang="cs-CZ" b="1" dirty="0">
                <a:solidFill>
                  <a:srgbClr val="C00000"/>
                </a:solidFill>
              </a:rPr>
              <a:t>Evropská charta místní samosprávy</a:t>
            </a:r>
            <a:endParaRPr lang="cs-CZ" dirty="0"/>
          </a:p>
        </p:txBody>
      </p:sp>
      <p:sp>
        <p:nvSpPr>
          <p:cNvPr id="3" name="Zástupný symbol pro obsah 2">
            <a:extLst>
              <a:ext uri="{FF2B5EF4-FFF2-40B4-BE49-F238E27FC236}">
                <a16:creationId xmlns:a16="http://schemas.microsoft.com/office/drawing/2014/main" id="{78F0950A-59AE-480D-B4D5-3AFB3C06A5F2}"/>
              </a:ext>
            </a:extLst>
          </p:cNvPr>
          <p:cNvSpPr>
            <a:spLocks noGrp="1"/>
          </p:cNvSpPr>
          <p:nvPr>
            <p:ph idx="1"/>
          </p:nvPr>
        </p:nvSpPr>
        <p:spPr/>
        <p:txBody>
          <a:bodyPr>
            <a:normAutofit lnSpcReduction="10000"/>
          </a:bodyPr>
          <a:lstStyle/>
          <a:p>
            <a:endParaRPr lang="cs-CZ" dirty="0"/>
          </a:p>
          <a:p>
            <a:r>
              <a:rPr lang="cs-CZ" dirty="0"/>
              <a:t>Finanční záruky práva na místní samosprávu vycházejí </a:t>
            </a:r>
            <a:r>
              <a:rPr lang="cs-CZ" dirty="0">
                <a:solidFill>
                  <a:srgbClr val="C00000"/>
                </a:solidFill>
              </a:rPr>
              <a:t>z principu autochtonního (</a:t>
            </a:r>
            <a:r>
              <a:rPr lang="cs-CZ" dirty="0">
                <a:solidFill>
                  <a:srgbClr val="C00000"/>
                </a:solidFill>
                <a:sym typeface="Symbol" panose="05050102010706020507" pitchFamily="18" charset="2"/>
              </a:rPr>
              <a:t>pocházející k místa) </a:t>
            </a:r>
            <a:r>
              <a:rPr lang="cs-CZ" dirty="0">
                <a:solidFill>
                  <a:srgbClr val="C00000"/>
                </a:solidFill>
              </a:rPr>
              <a:t>financování:</a:t>
            </a:r>
          </a:p>
          <a:p>
            <a:pPr marL="514350" indent="-514350">
              <a:buFont typeface="+mj-lt"/>
              <a:buAutoNum type="arabicPeriod"/>
            </a:pPr>
            <a:r>
              <a:rPr lang="cs-CZ" dirty="0"/>
              <a:t>Finanční zdroje, které místní orgány získají, jsou jejich vlastními zdroji, s nimiž mohou relativně svobodně disponovat. Někdy se v souvislosti s tímto principem volně hovoří dokonce </a:t>
            </a:r>
            <a:r>
              <a:rPr lang="cs-CZ" dirty="0">
                <a:solidFill>
                  <a:srgbClr val="C00000"/>
                </a:solidFill>
              </a:rPr>
              <a:t>o právu na finanční zdroje.</a:t>
            </a:r>
          </a:p>
          <a:p>
            <a:pPr marL="514350" indent="-514350">
              <a:buFont typeface="+mj-lt"/>
              <a:buAutoNum type="arabicPeriod"/>
            </a:pPr>
            <a:r>
              <a:rPr lang="cs-CZ" dirty="0">
                <a:solidFill>
                  <a:srgbClr val="C00000"/>
                </a:solidFill>
              </a:rPr>
              <a:t>Princip přiměřenosti finančních zdrojů </a:t>
            </a:r>
            <a:r>
              <a:rPr lang="cs-CZ" dirty="0"/>
              <a:t>vyjadřuje požadavek na to, aby finanční zdroje místních orgánů byly úměrné rozumným finančním potřebám vyplývajícím z odpovědnosti těchto orgánů za splnění úkolů, které samosprávě stanoví zákon.</a:t>
            </a:r>
          </a:p>
          <a:p>
            <a:endParaRPr lang="cs-CZ" dirty="0"/>
          </a:p>
        </p:txBody>
      </p:sp>
    </p:spTree>
    <p:extLst>
      <p:ext uri="{BB962C8B-B14F-4D97-AF65-F5344CB8AC3E}">
        <p14:creationId xmlns:p14="http://schemas.microsoft.com/office/powerpoint/2010/main" val="10849711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7FDDD5-8442-45A4-999F-AE181D03918D}"/>
              </a:ext>
            </a:extLst>
          </p:cNvPr>
          <p:cNvSpPr>
            <a:spLocks noGrp="1"/>
          </p:cNvSpPr>
          <p:nvPr>
            <p:ph type="title"/>
          </p:nvPr>
        </p:nvSpPr>
        <p:spPr/>
        <p:txBody>
          <a:bodyPr/>
          <a:lstStyle/>
          <a:p>
            <a:r>
              <a:rPr lang="cs-CZ" b="1" dirty="0">
                <a:solidFill>
                  <a:srgbClr val="C00000"/>
                </a:solidFill>
              </a:rPr>
              <a:t>Evropská charta místní samosprávy</a:t>
            </a:r>
            <a:endParaRPr lang="cs-CZ" dirty="0"/>
          </a:p>
        </p:txBody>
      </p:sp>
      <p:sp>
        <p:nvSpPr>
          <p:cNvPr id="3" name="Zástupný symbol pro obsah 2">
            <a:extLst>
              <a:ext uri="{FF2B5EF4-FFF2-40B4-BE49-F238E27FC236}">
                <a16:creationId xmlns:a16="http://schemas.microsoft.com/office/drawing/2014/main" id="{F69A1144-4EED-440F-AB22-2B077F928FA3}"/>
              </a:ext>
            </a:extLst>
          </p:cNvPr>
          <p:cNvSpPr>
            <a:spLocks noGrp="1"/>
          </p:cNvSpPr>
          <p:nvPr>
            <p:ph idx="1"/>
          </p:nvPr>
        </p:nvSpPr>
        <p:spPr/>
        <p:txBody>
          <a:bodyPr/>
          <a:lstStyle/>
          <a:p>
            <a:endParaRPr lang="cs-CZ" dirty="0"/>
          </a:p>
          <a:p>
            <a:r>
              <a:rPr lang="cs-CZ" dirty="0">
                <a:solidFill>
                  <a:srgbClr val="C00000"/>
                </a:solidFill>
              </a:rPr>
              <a:t>Dílčí daňová autonomie: </a:t>
            </a:r>
          </a:p>
          <a:p>
            <a:r>
              <a:rPr lang="cs-CZ" i="1" dirty="0"/>
              <a:t>V některých navrhovaných verzích ECHMS byl dokonce vyslovován požadavek finanční autogamie, čili jistého samoplození finančních zdrojů z místních daní, do jejichž konstrukce, výběru a použití stát vůbec nezasahuje. </a:t>
            </a:r>
          </a:p>
          <a:p>
            <a:r>
              <a:rPr lang="cs-CZ" dirty="0"/>
              <a:t>Přijatá verze hovoří pouze o tom, že </a:t>
            </a:r>
            <a:r>
              <a:rPr lang="cs-CZ" dirty="0">
                <a:solidFill>
                  <a:srgbClr val="C00000"/>
                </a:solidFill>
              </a:rPr>
              <a:t>nikoli nepodstatná část finančních zdrojů místních orgánů pochází z místních daní, o nichž samospráva rozhoduje autonomně.</a:t>
            </a:r>
          </a:p>
        </p:txBody>
      </p:sp>
    </p:spTree>
    <p:extLst>
      <p:ext uri="{BB962C8B-B14F-4D97-AF65-F5344CB8AC3E}">
        <p14:creationId xmlns:p14="http://schemas.microsoft.com/office/powerpoint/2010/main" val="27509441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0A6EDA-C224-4C0B-B376-7A255CAC3490}"/>
              </a:ext>
            </a:extLst>
          </p:cNvPr>
          <p:cNvSpPr>
            <a:spLocks noGrp="1"/>
          </p:cNvSpPr>
          <p:nvPr>
            <p:ph type="title"/>
          </p:nvPr>
        </p:nvSpPr>
        <p:spPr/>
        <p:txBody>
          <a:bodyPr/>
          <a:lstStyle/>
          <a:p>
            <a:r>
              <a:rPr lang="cs-CZ" b="1" dirty="0">
                <a:solidFill>
                  <a:srgbClr val="C00000"/>
                </a:solidFill>
              </a:rPr>
              <a:t>Evropská charta místní samosprávy</a:t>
            </a:r>
            <a:endParaRPr lang="cs-CZ" dirty="0"/>
          </a:p>
        </p:txBody>
      </p:sp>
      <p:sp>
        <p:nvSpPr>
          <p:cNvPr id="3" name="Zástupný symbol pro obsah 2">
            <a:extLst>
              <a:ext uri="{FF2B5EF4-FFF2-40B4-BE49-F238E27FC236}">
                <a16:creationId xmlns:a16="http://schemas.microsoft.com/office/drawing/2014/main" id="{113E1E40-344D-4E10-B0FB-AA344E0CD25E}"/>
              </a:ext>
            </a:extLst>
          </p:cNvPr>
          <p:cNvSpPr>
            <a:spLocks noGrp="1"/>
          </p:cNvSpPr>
          <p:nvPr>
            <p:ph idx="1"/>
          </p:nvPr>
        </p:nvSpPr>
        <p:spPr/>
        <p:txBody>
          <a:bodyPr/>
          <a:lstStyle/>
          <a:p>
            <a:endParaRPr lang="cs-CZ" dirty="0"/>
          </a:p>
          <a:p>
            <a:r>
              <a:rPr lang="cs-CZ" dirty="0">
                <a:solidFill>
                  <a:srgbClr val="C00000"/>
                </a:solidFill>
              </a:rPr>
              <a:t>Asociační právo </a:t>
            </a:r>
            <a:r>
              <a:rPr lang="cs-CZ" dirty="0"/>
              <a:t>upravuje ECHMS s důrazem na princip kooperace místních orgánů ve všech otázkách společného zájmu. </a:t>
            </a:r>
          </a:p>
          <a:p>
            <a:r>
              <a:rPr lang="cs-CZ" dirty="0"/>
              <a:t>Tento princip zahrnuje i právo vytváření zájmových sdružení a komunálních svazků, včetně těch se zahraničním prvkem a těch, jejichž účelem je přeshraniční spolupráce.</a:t>
            </a:r>
          </a:p>
        </p:txBody>
      </p:sp>
    </p:spTree>
    <p:extLst>
      <p:ext uri="{BB962C8B-B14F-4D97-AF65-F5344CB8AC3E}">
        <p14:creationId xmlns:p14="http://schemas.microsoft.com/office/powerpoint/2010/main" val="14543089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E1C812-B94F-45C0-9FC9-D0588DE9B627}"/>
              </a:ext>
            </a:extLst>
          </p:cNvPr>
          <p:cNvSpPr>
            <a:spLocks noGrp="1"/>
          </p:cNvSpPr>
          <p:nvPr>
            <p:ph type="title"/>
          </p:nvPr>
        </p:nvSpPr>
        <p:spPr/>
        <p:txBody>
          <a:bodyPr/>
          <a:lstStyle/>
          <a:p>
            <a:r>
              <a:rPr lang="cs-CZ" b="1" dirty="0">
                <a:solidFill>
                  <a:srgbClr val="C00000"/>
                </a:solidFill>
              </a:rPr>
              <a:t>Evropská charta místní samosprávy</a:t>
            </a:r>
            <a:endParaRPr lang="cs-CZ" dirty="0"/>
          </a:p>
        </p:txBody>
      </p:sp>
      <p:sp>
        <p:nvSpPr>
          <p:cNvPr id="3" name="Zástupný symbol pro obsah 2">
            <a:extLst>
              <a:ext uri="{FF2B5EF4-FFF2-40B4-BE49-F238E27FC236}">
                <a16:creationId xmlns:a16="http://schemas.microsoft.com/office/drawing/2014/main" id="{C211ADCB-F3AF-4B07-9C65-758E84EFB78E}"/>
              </a:ext>
            </a:extLst>
          </p:cNvPr>
          <p:cNvSpPr>
            <a:spLocks noGrp="1"/>
          </p:cNvSpPr>
          <p:nvPr>
            <p:ph idx="1"/>
          </p:nvPr>
        </p:nvSpPr>
        <p:spPr/>
        <p:txBody>
          <a:bodyPr/>
          <a:lstStyle/>
          <a:p>
            <a:endParaRPr lang="cs-CZ" dirty="0"/>
          </a:p>
          <a:p>
            <a:r>
              <a:rPr lang="cs-CZ" dirty="0">
                <a:solidFill>
                  <a:srgbClr val="C00000"/>
                </a:solidFill>
              </a:rPr>
              <a:t>Právo na ochranu samosprávného postavení </a:t>
            </a:r>
            <a:r>
              <a:rPr lang="cs-CZ" dirty="0"/>
              <a:t>vymezuje ECHMS jako právo na soudní ochranu místní samosprávy. </a:t>
            </a:r>
          </a:p>
          <a:p>
            <a:r>
              <a:rPr lang="cs-CZ" dirty="0"/>
              <a:t>Územním samosprávám je garantováno žalobní právo ve všech případech, kdy nejsou respektovány principy samosprávy potvrzené ústavou nebo běžným zákonodárstvím.</a:t>
            </a:r>
          </a:p>
        </p:txBody>
      </p:sp>
    </p:spTree>
    <p:extLst>
      <p:ext uri="{BB962C8B-B14F-4D97-AF65-F5344CB8AC3E}">
        <p14:creationId xmlns:p14="http://schemas.microsoft.com/office/powerpoint/2010/main" val="141417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33C7CB-DADF-ABA2-0556-FC7B8532D2CE}"/>
              </a:ext>
            </a:extLst>
          </p:cNvPr>
          <p:cNvSpPr>
            <a:spLocks noGrp="1"/>
          </p:cNvSpPr>
          <p:nvPr>
            <p:ph type="title"/>
          </p:nvPr>
        </p:nvSpPr>
        <p:spPr/>
        <p:txBody>
          <a:bodyPr/>
          <a:lstStyle/>
          <a:p>
            <a:pPr algn="ctr"/>
            <a:r>
              <a:rPr lang="cs-CZ" b="1" dirty="0">
                <a:solidFill>
                  <a:srgbClr val="C00000"/>
                </a:solidFill>
                <a:latin typeface="Arial" panose="020B0604020202020204" pitchFamily="34" charset="0"/>
                <a:cs typeface="Arial" panose="020B0604020202020204" pitchFamily="34" charset="0"/>
              </a:rPr>
              <a:t>Terminologie</a:t>
            </a:r>
          </a:p>
        </p:txBody>
      </p:sp>
      <p:sp>
        <p:nvSpPr>
          <p:cNvPr id="3" name="Zástupný text 2">
            <a:extLst>
              <a:ext uri="{FF2B5EF4-FFF2-40B4-BE49-F238E27FC236}">
                <a16:creationId xmlns:a16="http://schemas.microsoft.com/office/drawing/2014/main" id="{DFE847A1-7CF4-7EEF-5494-4DAB2E5C8940}"/>
              </a:ext>
            </a:extLst>
          </p:cNvPr>
          <p:cNvSpPr>
            <a:spLocks noGrp="1"/>
          </p:cNvSpPr>
          <p:nvPr>
            <p:ph type="body" idx="1"/>
          </p:nvPr>
        </p:nvSpPr>
        <p:spPr/>
        <p:txBody>
          <a:bodyPr/>
          <a:lstStyle/>
          <a:p>
            <a:pPr algn="ctr"/>
            <a:endParaRPr lang="cs-CZ" b="1" dirty="0">
              <a:solidFill>
                <a:srgbClr val="C00000"/>
              </a:solidFill>
            </a:endParaRPr>
          </a:p>
          <a:p>
            <a:pPr algn="ctr"/>
            <a:r>
              <a:rPr lang="cs-CZ" b="1" dirty="0">
                <a:solidFill>
                  <a:schemeClr val="tx1"/>
                </a:solidFill>
                <a:latin typeface="Arial" panose="020B0604020202020204" pitchFamily="34" charset="0"/>
                <a:cs typeface="Arial" panose="020B0604020202020204" pitchFamily="34" charset="0"/>
              </a:rPr>
              <a:t>Územní samospráva</a:t>
            </a:r>
            <a:endParaRPr lang="cs-CZ"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81901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23D020-2768-7ACB-4EB6-2CCF81289052}"/>
              </a:ext>
            </a:extLst>
          </p:cNvPr>
          <p:cNvSpPr>
            <a:spLocks noGrp="1"/>
          </p:cNvSpPr>
          <p:nvPr>
            <p:ph type="title"/>
          </p:nvPr>
        </p:nvSpPr>
        <p:spPr/>
        <p:txBody>
          <a:bodyPr/>
          <a:lstStyle/>
          <a:p>
            <a:pPr algn="ctr"/>
            <a:r>
              <a:rPr lang="cs-CZ" b="1" dirty="0">
                <a:solidFill>
                  <a:srgbClr val="C00000"/>
                </a:solidFill>
                <a:latin typeface="Arial" panose="020B0604020202020204" pitchFamily="34" charset="0"/>
                <a:cs typeface="Arial" panose="020B0604020202020204" pitchFamily="34" charset="0"/>
              </a:rPr>
              <a:t>Ústavně-právní základy územní samosprávy </a:t>
            </a:r>
            <a:endParaRPr lang="cs-CZ" dirty="0">
              <a:latin typeface="Arial" panose="020B0604020202020204" pitchFamily="34" charset="0"/>
              <a:cs typeface="Arial" panose="020B0604020202020204" pitchFamily="34" charset="0"/>
            </a:endParaRPr>
          </a:p>
        </p:txBody>
      </p:sp>
      <p:sp>
        <p:nvSpPr>
          <p:cNvPr id="3" name="Zástupný text 2">
            <a:extLst>
              <a:ext uri="{FF2B5EF4-FFF2-40B4-BE49-F238E27FC236}">
                <a16:creationId xmlns:a16="http://schemas.microsoft.com/office/drawing/2014/main" id="{5A86FE59-F67E-18DA-67E9-FFD0A0D6F6AE}"/>
              </a:ext>
            </a:extLst>
          </p:cNvPr>
          <p:cNvSpPr>
            <a:spLocks noGrp="1"/>
          </p:cNvSpPr>
          <p:nvPr>
            <p:ph type="body" idx="1"/>
          </p:nvPr>
        </p:nvSpPr>
        <p:spPr/>
        <p:txBody>
          <a:bodyPr/>
          <a:lstStyle/>
          <a:p>
            <a:pPr algn="ctr"/>
            <a:endParaRPr lang="cs-CZ" b="1" dirty="0">
              <a:solidFill>
                <a:srgbClr val="C00000"/>
              </a:solidFill>
            </a:endParaRPr>
          </a:p>
          <a:p>
            <a:pPr algn="ctr"/>
            <a:r>
              <a:rPr lang="cs-CZ" b="1" dirty="0">
                <a:solidFill>
                  <a:schemeClr val="tx1"/>
                </a:solidFill>
                <a:latin typeface="Arial" panose="020B0604020202020204" pitchFamily="34" charset="0"/>
                <a:cs typeface="Arial" panose="020B0604020202020204" pitchFamily="34" charset="0"/>
              </a:rPr>
              <a:t>Územní samospráva</a:t>
            </a:r>
            <a:endParaRPr lang="cs-CZ" dirty="0">
              <a:solidFill>
                <a:schemeClr val="tx1"/>
              </a:solidFill>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3474328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4E1E8B-668A-03D7-BAE1-58766D96E3B7}"/>
              </a:ext>
            </a:extLst>
          </p:cNvPr>
          <p:cNvSpPr>
            <a:spLocks noGrp="1"/>
          </p:cNvSpPr>
          <p:nvPr>
            <p:ph type="title"/>
          </p:nvPr>
        </p:nvSpPr>
        <p:spPr/>
        <p:txBody>
          <a:bodyPr/>
          <a:lstStyle/>
          <a:p>
            <a:r>
              <a:rPr lang="cs-CZ" b="1" dirty="0">
                <a:solidFill>
                  <a:srgbClr val="C00000"/>
                </a:solidFill>
                <a:latin typeface="Arial" panose="020B0604020202020204" pitchFamily="34" charset="0"/>
                <a:cs typeface="Arial" panose="020B0604020202020204" pitchFamily="34" charset="0"/>
              </a:rPr>
              <a:t>Právo na územní samosprávu (?)</a:t>
            </a:r>
            <a:endParaRPr lang="cs-CZ" dirty="0">
              <a:latin typeface="Arial" panose="020B0604020202020204" pitchFamily="34" charset="0"/>
              <a:cs typeface="Arial" panose="020B0604020202020204" pitchFamily="34" charset="0"/>
            </a:endParaRPr>
          </a:p>
        </p:txBody>
      </p:sp>
      <p:sp>
        <p:nvSpPr>
          <p:cNvPr id="3" name="Zástupný obsah 2">
            <a:extLst>
              <a:ext uri="{FF2B5EF4-FFF2-40B4-BE49-F238E27FC236}">
                <a16:creationId xmlns:a16="http://schemas.microsoft.com/office/drawing/2014/main" id="{65C40556-7B4A-0B35-691A-536378DF575E}"/>
              </a:ext>
            </a:extLst>
          </p:cNvPr>
          <p:cNvSpPr>
            <a:spLocks noGrp="1"/>
          </p:cNvSpPr>
          <p:nvPr>
            <p:ph idx="1"/>
          </p:nvPr>
        </p:nvSpPr>
        <p:spPr/>
        <p:txBody>
          <a:bodyPr>
            <a:normAutofit/>
          </a:bodyPr>
          <a:lstStyle/>
          <a:p>
            <a:pPr>
              <a:buFont typeface="Courier New" panose="02070309020205020404" pitchFamily="49" charset="0"/>
              <a:buChar char="o"/>
            </a:pPr>
            <a:endParaRPr lang="cs-CZ" dirty="0"/>
          </a:p>
          <a:p>
            <a:pPr>
              <a:buFont typeface="Courier New" panose="02070309020205020404" pitchFamily="49" charset="0"/>
              <a:buChar char="o"/>
            </a:pPr>
            <a:r>
              <a:rPr lang="cs-CZ" dirty="0"/>
              <a:t>Ústava </a:t>
            </a:r>
            <a:r>
              <a:rPr lang="cs-CZ" dirty="0">
                <a:solidFill>
                  <a:srgbClr val="C00000"/>
                </a:solidFill>
              </a:rPr>
              <a:t>výslovně zaručuje samosprávu územně samosprávných celků</a:t>
            </a:r>
            <a:r>
              <a:rPr lang="cs-CZ" dirty="0"/>
              <a:t>. </a:t>
            </a:r>
          </a:p>
          <a:p>
            <a:pPr marL="514350" indent="-514350">
              <a:buFont typeface="+mj-lt"/>
              <a:buAutoNum type="arabicPeriod"/>
            </a:pPr>
            <a:r>
              <a:rPr lang="cs-CZ" dirty="0"/>
              <a:t>tento nárok na samosprávu Ústava zaručuje v čl. 8, </a:t>
            </a:r>
          </a:p>
          <a:p>
            <a:pPr marL="514350" indent="-514350">
              <a:buFont typeface="+mj-lt"/>
              <a:buAutoNum type="arabicPeriod"/>
            </a:pPr>
            <a:r>
              <a:rPr lang="cs-CZ" dirty="0"/>
              <a:t>a dále pak v čl. 87, který svěřuje ochranu územní samosprávy do kompetence Ústavního soudu. </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1502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52E24A-4BCD-499A-B6AB-D68BA92A094A}"/>
              </a:ext>
            </a:extLst>
          </p:cNvPr>
          <p:cNvSpPr>
            <a:spLocks noGrp="1"/>
          </p:cNvSpPr>
          <p:nvPr>
            <p:ph type="title"/>
          </p:nvPr>
        </p:nvSpPr>
        <p:spPr/>
        <p:txBody>
          <a:bodyPr/>
          <a:lstStyle/>
          <a:p>
            <a:r>
              <a:rPr lang="cs-CZ" b="1" dirty="0">
                <a:solidFill>
                  <a:srgbClr val="C00000"/>
                </a:solidFill>
                <a:latin typeface="Arial" panose="020B0604020202020204" pitchFamily="34" charset="0"/>
                <a:cs typeface="Arial" panose="020B0604020202020204" pitchFamily="34" charset="0"/>
              </a:rPr>
              <a:t>Právo na územní samosprávu (?)</a:t>
            </a:r>
            <a:endParaRPr lang="cs-CZ" dirty="0"/>
          </a:p>
        </p:txBody>
      </p:sp>
      <p:sp>
        <p:nvSpPr>
          <p:cNvPr id="3" name="Zástupný symbol pro obsah 2">
            <a:extLst>
              <a:ext uri="{FF2B5EF4-FFF2-40B4-BE49-F238E27FC236}">
                <a16:creationId xmlns:a16="http://schemas.microsoft.com/office/drawing/2014/main" id="{4A69A461-2B76-441A-AE83-CAF17A22B3AF}"/>
              </a:ext>
            </a:extLst>
          </p:cNvPr>
          <p:cNvSpPr>
            <a:spLocks noGrp="1"/>
          </p:cNvSpPr>
          <p:nvPr>
            <p:ph idx="1"/>
          </p:nvPr>
        </p:nvSpPr>
        <p:spPr/>
        <p:txBody>
          <a:bodyPr/>
          <a:lstStyle/>
          <a:p>
            <a:endParaRPr lang="cs-CZ" dirty="0"/>
          </a:p>
          <a:p>
            <a:r>
              <a:rPr lang="cs-CZ" sz="3600" dirty="0"/>
              <a:t>Ústavní záruka práva na samosprávu je zakotvena v základních článcích Ústavy, patří mezi </a:t>
            </a:r>
            <a:r>
              <a:rPr lang="cs-CZ" sz="3600" i="1" dirty="0">
                <a:solidFill>
                  <a:srgbClr val="C00000"/>
                </a:solidFill>
              </a:rPr>
              <a:t>podstatné náležitosti demokratického právního státu</a:t>
            </a:r>
            <a:r>
              <a:rPr lang="cs-CZ" sz="3600" dirty="0"/>
              <a:t>, jejichž změna je nepřípustná (čl. 9 odst. 2). </a:t>
            </a:r>
          </a:p>
        </p:txBody>
      </p:sp>
    </p:spTree>
    <p:extLst>
      <p:ext uri="{BB962C8B-B14F-4D97-AF65-F5344CB8AC3E}">
        <p14:creationId xmlns:p14="http://schemas.microsoft.com/office/powerpoint/2010/main" val="17625310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2A317DF-D28D-4BEA-B7EB-6DB24C7E467F}"/>
              </a:ext>
            </a:extLst>
          </p:cNvPr>
          <p:cNvSpPr>
            <a:spLocks noGrp="1"/>
          </p:cNvSpPr>
          <p:nvPr>
            <p:ph type="title"/>
          </p:nvPr>
        </p:nvSpPr>
        <p:spPr/>
        <p:txBody>
          <a:bodyPr/>
          <a:lstStyle/>
          <a:p>
            <a:r>
              <a:rPr lang="cs-CZ" b="1" dirty="0">
                <a:solidFill>
                  <a:srgbClr val="C00000"/>
                </a:solidFill>
                <a:latin typeface="Arial" panose="020B0604020202020204" pitchFamily="34" charset="0"/>
                <a:cs typeface="Arial" panose="020B0604020202020204" pitchFamily="34" charset="0"/>
              </a:rPr>
              <a:t>Právo na územní samosprávu (?)</a:t>
            </a:r>
            <a:endParaRPr lang="cs-CZ" dirty="0"/>
          </a:p>
        </p:txBody>
      </p:sp>
      <p:sp>
        <p:nvSpPr>
          <p:cNvPr id="3" name="Zástupný symbol pro obsah 2">
            <a:extLst>
              <a:ext uri="{FF2B5EF4-FFF2-40B4-BE49-F238E27FC236}">
                <a16:creationId xmlns:a16="http://schemas.microsoft.com/office/drawing/2014/main" id="{B6F5B6DF-DD51-4EA7-B820-2BD128B35624}"/>
              </a:ext>
            </a:extLst>
          </p:cNvPr>
          <p:cNvSpPr>
            <a:spLocks noGrp="1"/>
          </p:cNvSpPr>
          <p:nvPr>
            <p:ph idx="1"/>
          </p:nvPr>
        </p:nvSpPr>
        <p:spPr/>
        <p:txBody>
          <a:bodyPr>
            <a:normAutofit/>
          </a:bodyPr>
          <a:lstStyle/>
          <a:p>
            <a:r>
              <a:rPr lang="cs-CZ" i="1" dirty="0"/>
              <a:t>„Charta není klasickou smlouvou o lidských právech, netýká se jednotlivců, nýbrž společenství občanů, zakládá kolektivní práva. Z toho vyplývají zvláštnosti jejího výkladu a aplikace. Pravidla jí vyjádřená, která tvoří evropský standard místní samosprávy, jsou stěží přímo uplatnitelná (</a:t>
            </a:r>
            <a:r>
              <a:rPr lang="cs-CZ" i="1" dirty="0" err="1"/>
              <a:t>self-executing</a:t>
            </a:r>
            <a:r>
              <a:rPr lang="cs-CZ" i="1" dirty="0"/>
              <a:t>). Evropský standard územní samosprávy je vyjádřen vlastnostmi, které má samospráva smluvní strany vykazovat, resp. práv, jež má požívat. Smluvní strany mají povinnost zaručit své územní samosprávě určitý počet takových práv určených Chartou“ </a:t>
            </a:r>
            <a:r>
              <a:rPr lang="cs-CZ" dirty="0"/>
              <a:t>([</a:t>
            </a:r>
            <a:r>
              <a:rPr lang="cs-CZ" dirty="0" err="1"/>
              <a:t>Pl</a:t>
            </a:r>
            <a:r>
              <a:rPr lang="cs-CZ" dirty="0"/>
              <a:t>. ÚS 34/02 (N 18/29 </a:t>
            </a:r>
            <a:r>
              <a:rPr lang="cs-CZ" dirty="0" err="1"/>
              <a:t>SbNU</a:t>
            </a:r>
            <a:r>
              <a:rPr lang="cs-CZ" dirty="0"/>
              <a:t>, s. 141; 53/2003 Sb.)].</a:t>
            </a:r>
          </a:p>
          <a:p>
            <a:pPr marL="0" indent="0">
              <a:buNone/>
            </a:pP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3190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B9ECBA-3F38-4DDD-935C-ABC17D517B11}"/>
              </a:ext>
            </a:extLst>
          </p:cNvPr>
          <p:cNvSpPr>
            <a:spLocks noGrp="1"/>
          </p:cNvSpPr>
          <p:nvPr>
            <p:ph type="title"/>
          </p:nvPr>
        </p:nvSpPr>
        <p:spPr/>
        <p:txBody>
          <a:bodyPr/>
          <a:lstStyle/>
          <a:p>
            <a:r>
              <a:rPr lang="cs-CZ" b="1" dirty="0">
                <a:solidFill>
                  <a:srgbClr val="C00000"/>
                </a:solidFill>
                <a:latin typeface="Arial" panose="020B0604020202020204" pitchFamily="34" charset="0"/>
                <a:cs typeface="Arial" panose="020B0604020202020204" pitchFamily="34" charset="0"/>
              </a:rPr>
              <a:t>Právo na územní samosprávu (?)</a:t>
            </a:r>
            <a:endParaRPr lang="cs-CZ" dirty="0"/>
          </a:p>
        </p:txBody>
      </p:sp>
      <p:sp>
        <p:nvSpPr>
          <p:cNvPr id="3" name="Zástupný symbol pro obsah 2">
            <a:extLst>
              <a:ext uri="{FF2B5EF4-FFF2-40B4-BE49-F238E27FC236}">
                <a16:creationId xmlns:a16="http://schemas.microsoft.com/office/drawing/2014/main" id="{581A5D11-D920-4B11-925E-4081C2972F61}"/>
              </a:ext>
            </a:extLst>
          </p:cNvPr>
          <p:cNvSpPr>
            <a:spLocks noGrp="1"/>
          </p:cNvSpPr>
          <p:nvPr>
            <p:ph idx="1"/>
          </p:nvPr>
        </p:nvSpPr>
        <p:spPr/>
        <p:txBody>
          <a:bodyPr/>
          <a:lstStyle/>
          <a:p>
            <a:endParaRPr lang="cs-CZ" i="1" dirty="0"/>
          </a:p>
          <a:p>
            <a:r>
              <a:rPr lang="cs-CZ" i="1" dirty="0"/>
              <a:t>„Práva zaručená Chartou územní samosprávě smluvních stran jsou rámcová. Charta sama v řadě ustanovení počítá s podrobnou vnitrostátní právní úpravou, která zajisté představuje meze, ve kterých se územní samospráva bude pohybovat. Rozhodně nezaručuje úplnou svobodu územní samosprávy. Ta není evropskou tradicí.“ </a:t>
            </a:r>
            <a:r>
              <a:rPr lang="cs-CZ" dirty="0"/>
              <a:t>([</a:t>
            </a:r>
            <a:r>
              <a:rPr lang="cs-CZ" dirty="0" err="1"/>
              <a:t>Pl</a:t>
            </a:r>
            <a:r>
              <a:rPr lang="cs-CZ" dirty="0"/>
              <a:t>. ÚS 34/02 (N 18/29 </a:t>
            </a:r>
            <a:r>
              <a:rPr lang="cs-CZ" dirty="0" err="1"/>
              <a:t>SbNU</a:t>
            </a:r>
            <a:r>
              <a:rPr lang="cs-CZ" dirty="0"/>
              <a:t>, s. 141; 53/2003 Sb.)].</a:t>
            </a:r>
          </a:p>
          <a:p>
            <a:endParaRPr lang="cs-CZ" dirty="0"/>
          </a:p>
        </p:txBody>
      </p:sp>
    </p:spTree>
    <p:extLst>
      <p:ext uri="{BB962C8B-B14F-4D97-AF65-F5344CB8AC3E}">
        <p14:creationId xmlns:p14="http://schemas.microsoft.com/office/powerpoint/2010/main" val="14649934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8879D3-99AE-9596-BE59-796CB4BAFA64}"/>
              </a:ext>
            </a:extLst>
          </p:cNvPr>
          <p:cNvSpPr>
            <a:spLocks noGrp="1"/>
          </p:cNvSpPr>
          <p:nvPr>
            <p:ph type="title"/>
          </p:nvPr>
        </p:nvSpPr>
        <p:spPr/>
        <p:txBody>
          <a:bodyPr/>
          <a:lstStyle/>
          <a:p>
            <a:r>
              <a:rPr lang="cs-CZ" b="1" dirty="0">
                <a:solidFill>
                  <a:srgbClr val="C00000"/>
                </a:solidFill>
                <a:latin typeface="Arial" panose="020B0604020202020204" pitchFamily="34" charset="0"/>
                <a:cs typeface="Arial" panose="020B0604020202020204" pitchFamily="34" charset="0"/>
              </a:rPr>
              <a:t>Právo na územní samosprávu (?)</a:t>
            </a:r>
          </a:p>
        </p:txBody>
      </p:sp>
      <p:sp>
        <p:nvSpPr>
          <p:cNvPr id="3" name="Zástupný obsah 2">
            <a:extLst>
              <a:ext uri="{FF2B5EF4-FFF2-40B4-BE49-F238E27FC236}">
                <a16:creationId xmlns:a16="http://schemas.microsoft.com/office/drawing/2014/main" id="{0DC952E6-6F30-B73D-3E28-96C61098C3C3}"/>
              </a:ext>
            </a:extLst>
          </p:cNvPr>
          <p:cNvSpPr>
            <a:spLocks noGrp="1"/>
          </p:cNvSpPr>
          <p:nvPr>
            <p:ph idx="1"/>
          </p:nvPr>
        </p:nvSpPr>
        <p:spPr/>
        <p:txBody>
          <a:bodyPr>
            <a:normAutofit/>
          </a:bodyPr>
          <a:lstStyle/>
          <a:p>
            <a:endParaRPr lang="cs-CZ" dirty="0"/>
          </a:p>
          <a:p>
            <a:r>
              <a:rPr lang="cs-CZ" i="1" dirty="0"/>
              <a:t>Zákony, popř. další předpisy podle volby a tradice smluvních stran mohou podrobně vymezovat okruh záležitostí spravovaných územní samosprávou včetně těch, které má samospráva za povinnost sledovat, její organizaci</a:t>
            </a:r>
            <a:r>
              <a:rPr lang="cs-CZ" dirty="0"/>
              <a:t> </a:t>
            </a:r>
            <a:r>
              <a:rPr lang="cs-CZ" i="1" dirty="0"/>
              <a:t>včetně podoby a postavení jednotlivých orgánů, určovat rámec pro hospodaření, přiznávat majetek a její finanční zdroje. Už vůbec Charta nečiní z územní samosprávy svrchovaná tělesa blížící se státům.“ </a:t>
            </a:r>
            <a:r>
              <a:rPr lang="cs-CZ" dirty="0"/>
              <a:t>[</a:t>
            </a:r>
            <a:r>
              <a:rPr lang="cs-CZ" dirty="0" err="1"/>
              <a:t>Pl</a:t>
            </a:r>
            <a:r>
              <a:rPr lang="cs-CZ" dirty="0"/>
              <a:t>. ÚS 34/02 (N 18/29 </a:t>
            </a:r>
            <a:r>
              <a:rPr lang="cs-CZ" dirty="0" err="1"/>
              <a:t>SbNU</a:t>
            </a:r>
            <a:r>
              <a:rPr lang="cs-CZ" dirty="0"/>
              <a:t>, s. 141; 53/2003 Sb.)].</a:t>
            </a:r>
          </a:p>
        </p:txBody>
      </p:sp>
    </p:spTree>
    <p:extLst>
      <p:ext uri="{BB962C8B-B14F-4D97-AF65-F5344CB8AC3E}">
        <p14:creationId xmlns:p14="http://schemas.microsoft.com/office/powerpoint/2010/main" val="41890338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366B14-111E-432A-903E-FA2AE96D7CDB}"/>
              </a:ext>
            </a:extLst>
          </p:cNvPr>
          <p:cNvSpPr>
            <a:spLocks noGrp="1"/>
          </p:cNvSpPr>
          <p:nvPr>
            <p:ph type="title"/>
          </p:nvPr>
        </p:nvSpPr>
        <p:spPr/>
        <p:txBody>
          <a:bodyPr/>
          <a:lstStyle/>
          <a:p>
            <a:r>
              <a:rPr lang="cs-CZ" b="1" dirty="0">
                <a:solidFill>
                  <a:srgbClr val="C00000"/>
                </a:solidFill>
                <a:latin typeface="Arial" panose="020B0604020202020204" pitchFamily="34" charset="0"/>
                <a:cs typeface="Arial" panose="020B0604020202020204" pitchFamily="34" charset="0"/>
              </a:rPr>
              <a:t>Právo na územní samosprávu (?)</a:t>
            </a:r>
            <a:endParaRPr lang="cs-CZ" dirty="0"/>
          </a:p>
        </p:txBody>
      </p:sp>
      <p:sp>
        <p:nvSpPr>
          <p:cNvPr id="3" name="Zástupný symbol pro obsah 2">
            <a:extLst>
              <a:ext uri="{FF2B5EF4-FFF2-40B4-BE49-F238E27FC236}">
                <a16:creationId xmlns:a16="http://schemas.microsoft.com/office/drawing/2014/main" id="{783070DA-1C08-42F6-8B0D-E32D44D64651}"/>
              </a:ext>
            </a:extLst>
          </p:cNvPr>
          <p:cNvSpPr>
            <a:spLocks noGrp="1"/>
          </p:cNvSpPr>
          <p:nvPr>
            <p:ph idx="1"/>
          </p:nvPr>
        </p:nvSpPr>
        <p:spPr/>
        <p:txBody>
          <a:bodyPr>
            <a:normAutofit/>
          </a:bodyPr>
          <a:lstStyle/>
          <a:p>
            <a:r>
              <a:rPr lang="cs-CZ" i="1" dirty="0"/>
              <a:t>Vedle rozlišení lokální a regionální úrovně samosprávy (čl. 99) je územní samospráva pojata jako právo územního společenství občanů vyrůstající z jeho vlastností a schopností </a:t>
            </a:r>
            <a:r>
              <a:rPr lang="cs-CZ" dirty="0"/>
              <a:t>[…]</a:t>
            </a:r>
            <a:r>
              <a:rPr lang="cs-CZ" i="1" dirty="0"/>
              <a:t> Ústava tuto schopnost umožňuje prosadit mimo jiné tím, že zakládá právní subjektivitu územních samosprávných celků a počítá s tím, že samosprávné subjekty mají vlastní majetek a hospodaří podle vlastního rozpočtu (čl. 101 odst. 3). Na ústavní úrovni se též potvrzuje demokratický ráz samosprávy v garanci volených zastupitelstev (čl. 101 odst. 1 a odst. 2 a čl. 102). </a:t>
            </a:r>
            <a:r>
              <a:rPr lang="cs-CZ" dirty="0"/>
              <a:t>[</a:t>
            </a:r>
            <a:r>
              <a:rPr lang="cs-CZ" dirty="0" err="1"/>
              <a:t>Pl</a:t>
            </a:r>
            <a:r>
              <a:rPr lang="cs-CZ" dirty="0"/>
              <a:t>. ÚS 34/02 (N 18/29 </a:t>
            </a:r>
            <a:r>
              <a:rPr lang="cs-CZ" dirty="0" err="1"/>
              <a:t>SbNU</a:t>
            </a:r>
            <a:r>
              <a:rPr lang="cs-CZ" dirty="0"/>
              <a:t>, s. 141; 53/2003 Sb.)].</a:t>
            </a:r>
          </a:p>
        </p:txBody>
      </p:sp>
    </p:spTree>
    <p:extLst>
      <p:ext uri="{BB962C8B-B14F-4D97-AF65-F5344CB8AC3E}">
        <p14:creationId xmlns:p14="http://schemas.microsoft.com/office/powerpoint/2010/main" val="14936695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519C74-9391-4468-56C4-97FCD3F60B47}"/>
              </a:ext>
            </a:extLst>
          </p:cNvPr>
          <p:cNvSpPr>
            <a:spLocks noGrp="1"/>
          </p:cNvSpPr>
          <p:nvPr>
            <p:ph type="title"/>
          </p:nvPr>
        </p:nvSpPr>
        <p:spPr/>
        <p:txBody>
          <a:bodyPr/>
          <a:lstStyle/>
          <a:p>
            <a:r>
              <a:rPr lang="cs-CZ" b="1" dirty="0">
                <a:solidFill>
                  <a:srgbClr val="C00000"/>
                </a:solidFill>
                <a:latin typeface="Arial" panose="020B0604020202020204" pitchFamily="34" charset="0"/>
                <a:cs typeface="Arial" panose="020B0604020202020204" pitchFamily="34" charset="0"/>
              </a:rPr>
              <a:t>Právo na územní samosprávu (?)</a:t>
            </a:r>
            <a:endParaRPr lang="cs-CZ" dirty="0"/>
          </a:p>
        </p:txBody>
      </p:sp>
      <p:sp>
        <p:nvSpPr>
          <p:cNvPr id="3" name="Zástupný obsah 2">
            <a:extLst>
              <a:ext uri="{FF2B5EF4-FFF2-40B4-BE49-F238E27FC236}">
                <a16:creationId xmlns:a16="http://schemas.microsoft.com/office/drawing/2014/main" id="{EFDE8BE1-44FD-A5B8-99C5-D38AC1EE0292}"/>
              </a:ext>
            </a:extLst>
          </p:cNvPr>
          <p:cNvSpPr>
            <a:spLocks noGrp="1"/>
          </p:cNvSpPr>
          <p:nvPr>
            <p:ph idx="1"/>
          </p:nvPr>
        </p:nvSpPr>
        <p:spPr/>
        <p:txBody>
          <a:bodyPr/>
          <a:lstStyle/>
          <a:p>
            <a:endParaRPr lang="cs-CZ" dirty="0"/>
          </a:p>
          <a:p>
            <a:r>
              <a:rPr lang="cs-CZ" i="1" dirty="0"/>
              <a:t>Ústava ovšem také předpokládá státní jednotnou úpravu samosprávy v podobě zákonného rámce. Vymezení oné části veřejných záležitostí, již je místní nebo oblastní společenství občanů způsobilé řídit, je </a:t>
            </a:r>
            <a:r>
              <a:rPr lang="cs-CZ" b="1" i="1" dirty="0"/>
              <a:t>svěřeno zákonodárci</a:t>
            </a:r>
            <a:r>
              <a:rPr lang="cs-CZ" i="1" dirty="0"/>
              <a:t>, čili státní moci (čl. 104), nikoli ústavodárci, který by na nejvyšší úrovni vnitrostátního práva vymezoval záležitosti místního významu. S pověřením zákonodárce k vymezení záležitostí územně omezeného významu, které se svěří územním samosprávným celkům, počítají i ústavy řady dalších evropských států“</a:t>
            </a:r>
            <a:r>
              <a:rPr lang="cs-CZ" dirty="0"/>
              <a:t> [</a:t>
            </a:r>
            <a:r>
              <a:rPr lang="cs-CZ" dirty="0" err="1"/>
              <a:t>Pl</a:t>
            </a:r>
            <a:r>
              <a:rPr lang="cs-CZ" dirty="0"/>
              <a:t>. ÚS 34/02 (N 18/29 </a:t>
            </a:r>
            <a:r>
              <a:rPr lang="cs-CZ" dirty="0" err="1"/>
              <a:t>SbNU</a:t>
            </a:r>
            <a:r>
              <a:rPr lang="cs-CZ" dirty="0"/>
              <a:t>, s. 141; 53/2003 Sb.)].</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21055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775A76-42B5-FFCA-6718-9FB935D4F2BD}"/>
              </a:ext>
            </a:extLst>
          </p:cNvPr>
          <p:cNvSpPr>
            <a:spLocks noGrp="1"/>
          </p:cNvSpPr>
          <p:nvPr>
            <p:ph type="title"/>
          </p:nvPr>
        </p:nvSpPr>
        <p:spPr/>
        <p:txBody>
          <a:bodyPr/>
          <a:lstStyle/>
          <a:p>
            <a:r>
              <a:rPr lang="cs-CZ" b="1" dirty="0">
                <a:solidFill>
                  <a:srgbClr val="C00000"/>
                </a:solidFill>
                <a:latin typeface="Arial" panose="020B0604020202020204" pitchFamily="34" charset="0"/>
                <a:cs typeface="Arial" panose="020B0604020202020204" pitchFamily="34" charset="0"/>
              </a:rPr>
              <a:t>Právo na územní samosprávu (?)</a:t>
            </a:r>
            <a:endParaRPr lang="cs-CZ" dirty="0"/>
          </a:p>
        </p:txBody>
      </p:sp>
      <p:sp>
        <p:nvSpPr>
          <p:cNvPr id="3" name="Zástupný obsah 2">
            <a:extLst>
              <a:ext uri="{FF2B5EF4-FFF2-40B4-BE49-F238E27FC236}">
                <a16:creationId xmlns:a16="http://schemas.microsoft.com/office/drawing/2014/main" id="{A90A3DC9-C66C-1F3F-9524-C1C072C4E5BB}"/>
              </a:ext>
            </a:extLst>
          </p:cNvPr>
          <p:cNvSpPr>
            <a:spLocks noGrp="1"/>
          </p:cNvSpPr>
          <p:nvPr>
            <p:ph idx="1"/>
          </p:nvPr>
        </p:nvSpPr>
        <p:spPr/>
        <p:txBody>
          <a:bodyPr/>
          <a:lstStyle/>
          <a:p>
            <a:endParaRPr lang="cs-CZ" dirty="0"/>
          </a:p>
          <a:p>
            <a:r>
              <a:rPr lang="cs-CZ" dirty="0"/>
              <a:t>V nálezu PI. ÚS 51/06 (zřízení neziskových nemocnic a transformace stávajících nemocnic na ně) a PI ÚS 6/13 (odkladné účinky obecně závazných vyhlášek o loteriích v novele zákona o loteriích) Ústavní soud dovodil, že </a:t>
            </a:r>
            <a:r>
              <a:rPr lang="cs-CZ" dirty="0">
                <a:solidFill>
                  <a:srgbClr val="C00000"/>
                </a:solidFill>
              </a:rPr>
              <a:t>zásah do samosprávy provedený zákonem musí splňovat požadavek proporcionality</a:t>
            </a:r>
            <a:r>
              <a:rPr lang="cs-CZ" dirty="0"/>
              <a:t>. </a:t>
            </a:r>
          </a:p>
        </p:txBody>
      </p:sp>
    </p:spTree>
    <p:extLst>
      <p:ext uri="{BB962C8B-B14F-4D97-AF65-F5344CB8AC3E}">
        <p14:creationId xmlns:p14="http://schemas.microsoft.com/office/powerpoint/2010/main" val="11046066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C1A779-7DEC-42BC-BCD5-A4EA234AC07A}"/>
              </a:ext>
            </a:extLst>
          </p:cNvPr>
          <p:cNvSpPr>
            <a:spLocks noGrp="1"/>
          </p:cNvSpPr>
          <p:nvPr>
            <p:ph type="title"/>
          </p:nvPr>
        </p:nvSpPr>
        <p:spPr/>
        <p:txBody>
          <a:bodyPr/>
          <a:lstStyle/>
          <a:p>
            <a:pPr algn="ctr"/>
            <a:r>
              <a:rPr lang="cs-CZ" b="1" dirty="0">
                <a:solidFill>
                  <a:srgbClr val="C00000"/>
                </a:solidFill>
              </a:rPr>
              <a:t>Obce a kraje jako veřejnoprávní korporace</a:t>
            </a:r>
          </a:p>
        </p:txBody>
      </p:sp>
      <p:sp>
        <p:nvSpPr>
          <p:cNvPr id="3" name="Zástupný symbol pro text 2">
            <a:extLst>
              <a:ext uri="{FF2B5EF4-FFF2-40B4-BE49-F238E27FC236}">
                <a16:creationId xmlns:a16="http://schemas.microsoft.com/office/drawing/2014/main" id="{110217AA-C9C3-4B66-BB07-1F89B8BBF272}"/>
              </a:ext>
            </a:extLst>
          </p:cNvPr>
          <p:cNvSpPr>
            <a:spLocks noGrp="1"/>
          </p:cNvSpPr>
          <p:nvPr>
            <p:ph type="body" idx="1"/>
          </p:nvPr>
        </p:nvSpPr>
        <p:spPr/>
        <p:txBody>
          <a:bodyPr/>
          <a:lstStyle/>
          <a:p>
            <a:pPr algn="ctr"/>
            <a:endParaRPr lang="cs-CZ" i="1" dirty="0"/>
          </a:p>
          <a:p>
            <a:pPr algn="ctr"/>
            <a:r>
              <a:rPr lang="cs-CZ" sz="4400" i="1" dirty="0"/>
              <a:t>Předmět jejich samosprávy</a:t>
            </a:r>
            <a:endParaRPr lang="cs-CZ" sz="4400" dirty="0"/>
          </a:p>
        </p:txBody>
      </p:sp>
    </p:spTree>
    <p:extLst>
      <p:ext uri="{BB962C8B-B14F-4D97-AF65-F5344CB8AC3E}">
        <p14:creationId xmlns:p14="http://schemas.microsoft.com/office/powerpoint/2010/main" val="145249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67C5A3-2F76-3B03-08BB-1B79BBD89795}"/>
              </a:ext>
            </a:extLst>
          </p:cNvPr>
          <p:cNvSpPr>
            <a:spLocks noGrp="1"/>
          </p:cNvSpPr>
          <p:nvPr>
            <p:ph type="title"/>
          </p:nvPr>
        </p:nvSpPr>
        <p:spPr/>
        <p:txBody>
          <a:bodyPr/>
          <a:lstStyle/>
          <a:p>
            <a:r>
              <a:rPr lang="cs-CZ" b="1" dirty="0">
                <a:solidFill>
                  <a:srgbClr val="C00000"/>
                </a:solidFill>
                <a:latin typeface="Arial" panose="020B0604020202020204" pitchFamily="34" charset="0"/>
                <a:cs typeface="Arial" panose="020B0604020202020204" pitchFamily="34" charset="0"/>
              </a:rPr>
              <a:t>Územní, místní, nebo regionální samospráva?</a:t>
            </a:r>
            <a:endParaRPr lang="cs-CZ" b="1" dirty="0">
              <a:latin typeface="Arial" panose="020B0604020202020204" pitchFamily="34" charset="0"/>
              <a:cs typeface="Arial" panose="020B0604020202020204" pitchFamily="34" charset="0"/>
            </a:endParaRPr>
          </a:p>
        </p:txBody>
      </p:sp>
      <p:sp>
        <p:nvSpPr>
          <p:cNvPr id="3" name="Zástupný obsah 2">
            <a:extLst>
              <a:ext uri="{FF2B5EF4-FFF2-40B4-BE49-F238E27FC236}">
                <a16:creationId xmlns:a16="http://schemas.microsoft.com/office/drawing/2014/main" id="{E6EF16A9-30E7-57FB-CFE8-EE5AFF85BB58}"/>
              </a:ext>
            </a:extLst>
          </p:cNvPr>
          <p:cNvSpPr>
            <a:spLocks noGrp="1"/>
          </p:cNvSpPr>
          <p:nvPr>
            <p:ph idx="1"/>
          </p:nvPr>
        </p:nvSpPr>
        <p:spPr/>
        <p:txBody>
          <a:bodyPr>
            <a:normAutofit/>
          </a:bodyPr>
          <a:lstStyle/>
          <a:p>
            <a:endParaRPr lang="cs-CZ" dirty="0">
              <a:latin typeface="Arial" panose="020B0604020202020204" pitchFamily="34" charset="0"/>
              <a:cs typeface="Arial" panose="020B0604020202020204" pitchFamily="34" charset="0"/>
            </a:endParaRPr>
          </a:p>
          <a:p>
            <a:r>
              <a:rPr lang="cs-CZ" sz="3600" dirty="0"/>
              <a:t>Ústava výslovně zaručuje </a:t>
            </a:r>
            <a:r>
              <a:rPr lang="cs-CZ" sz="3600" dirty="0">
                <a:solidFill>
                  <a:srgbClr val="C00000"/>
                </a:solidFill>
              </a:rPr>
              <a:t>samosprávu územních samosprávných celků</a:t>
            </a:r>
            <a:r>
              <a:rPr lang="cs-CZ" sz="3600" dirty="0"/>
              <a:t> (čl. 8). </a:t>
            </a:r>
          </a:p>
          <a:p>
            <a:r>
              <a:rPr lang="cs-CZ" sz="3600" dirty="0"/>
              <a:t>Ústava dále stanovuje, že Česká republika se člení na obce, které jsou základními </a:t>
            </a:r>
            <a:r>
              <a:rPr lang="cs-CZ" sz="3600" dirty="0">
                <a:solidFill>
                  <a:srgbClr val="C00000"/>
                </a:solidFill>
              </a:rPr>
              <a:t>územními samosprávnými celky</a:t>
            </a:r>
            <a:r>
              <a:rPr lang="cs-CZ" sz="3600" dirty="0"/>
              <a:t>, a kraje, které jsou </a:t>
            </a:r>
            <a:r>
              <a:rPr lang="cs-CZ" sz="3600" dirty="0">
                <a:solidFill>
                  <a:srgbClr val="C00000"/>
                </a:solidFill>
              </a:rPr>
              <a:t>vyššími územními samosprávnými celky </a:t>
            </a:r>
            <a:r>
              <a:rPr lang="cs-CZ" sz="3600" dirty="0"/>
              <a:t>(čl. 99).</a:t>
            </a:r>
            <a:endParaRPr lang="cs-CZ"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7244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9A423B-AE5D-BD50-FC27-3284F3427C4E}"/>
              </a:ext>
            </a:extLst>
          </p:cNvPr>
          <p:cNvSpPr>
            <a:spLocks noGrp="1"/>
          </p:cNvSpPr>
          <p:nvPr>
            <p:ph type="title"/>
          </p:nvPr>
        </p:nvSpPr>
        <p:spPr/>
        <p:txBody>
          <a:bodyPr/>
          <a:lstStyle/>
          <a:p>
            <a:r>
              <a:rPr lang="cs-CZ" b="1" dirty="0">
                <a:solidFill>
                  <a:srgbClr val="C00000"/>
                </a:solidFill>
              </a:rPr>
              <a:t>Obce a kraje jako veřejnoprávní korporace</a:t>
            </a:r>
            <a:endParaRPr lang="cs-CZ" dirty="0"/>
          </a:p>
        </p:txBody>
      </p:sp>
      <p:sp>
        <p:nvSpPr>
          <p:cNvPr id="3" name="Zástupný obsah 2">
            <a:extLst>
              <a:ext uri="{FF2B5EF4-FFF2-40B4-BE49-F238E27FC236}">
                <a16:creationId xmlns:a16="http://schemas.microsoft.com/office/drawing/2014/main" id="{53471409-C2B6-613F-96B5-117481AAE45E}"/>
              </a:ext>
            </a:extLst>
          </p:cNvPr>
          <p:cNvSpPr>
            <a:spLocks noGrp="1"/>
          </p:cNvSpPr>
          <p:nvPr>
            <p:ph idx="1"/>
          </p:nvPr>
        </p:nvSpPr>
        <p:spPr/>
        <p:txBody>
          <a:bodyPr/>
          <a:lstStyle/>
          <a:p>
            <a:endParaRPr lang="cs-CZ" dirty="0"/>
          </a:p>
          <a:p>
            <a:r>
              <a:rPr lang="cs-CZ" sz="3600" dirty="0"/>
              <a:t>Ústava rozlišuje dvojí územní společenství občanů:</a:t>
            </a:r>
          </a:p>
          <a:p>
            <a:pPr marL="742950" indent="-742950">
              <a:buFont typeface="+mj-lt"/>
              <a:buAutoNum type="arabicPeriod"/>
            </a:pPr>
            <a:r>
              <a:rPr lang="cs-CZ" sz="3600" dirty="0">
                <a:solidFill>
                  <a:srgbClr val="C00000"/>
                </a:solidFill>
              </a:rPr>
              <a:t>obecní společenství </a:t>
            </a:r>
          </a:p>
          <a:p>
            <a:pPr marL="742950" indent="-742950">
              <a:buFont typeface="+mj-lt"/>
              <a:buAutoNum type="arabicPeriod"/>
            </a:pPr>
            <a:r>
              <a:rPr lang="cs-CZ" sz="3600" dirty="0">
                <a:solidFill>
                  <a:srgbClr val="C00000"/>
                </a:solidFill>
              </a:rPr>
              <a:t>krajské společenství. </a:t>
            </a:r>
          </a:p>
          <a:p>
            <a:pPr marL="0" indent="0">
              <a:buNone/>
            </a:pPr>
            <a:r>
              <a:rPr lang="cs-CZ" sz="3600" i="1" dirty="0"/>
              <a:t>Ústava v této souvislosti stanovuje, že obec je vždy součástí vyššího územního samosprávného celku (kraje) (čl. 100 odst. 2).</a:t>
            </a:r>
          </a:p>
          <a:p>
            <a:pPr marL="0" indent="0">
              <a:buNone/>
            </a:pPr>
            <a:endParaRPr lang="cs-CZ" sz="3600" dirty="0">
              <a:solidFill>
                <a:srgbClr val="C00000"/>
              </a:solidFill>
            </a:endParaRPr>
          </a:p>
          <a:p>
            <a:pPr marL="0" indent="0">
              <a:buNone/>
            </a:pPr>
            <a:endParaRPr lang="cs-CZ" dirty="0"/>
          </a:p>
        </p:txBody>
      </p:sp>
    </p:spTree>
    <p:extLst>
      <p:ext uri="{BB962C8B-B14F-4D97-AF65-F5344CB8AC3E}">
        <p14:creationId xmlns:p14="http://schemas.microsoft.com/office/powerpoint/2010/main" val="22231004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D68FF0C-411E-5908-B5F5-A7599BE058A4}"/>
              </a:ext>
            </a:extLst>
          </p:cNvPr>
          <p:cNvSpPr>
            <a:spLocks noGrp="1"/>
          </p:cNvSpPr>
          <p:nvPr>
            <p:ph type="title"/>
          </p:nvPr>
        </p:nvSpPr>
        <p:spPr/>
        <p:txBody>
          <a:bodyPr/>
          <a:lstStyle/>
          <a:p>
            <a:r>
              <a:rPr lang="cs-CZ" b="1" dirty="0">
                <a:solidFill>
                  <a:srgbClr val="C00000"/>
                </a:solidFill>
              </a:rPr>
              <a:t>Obce a kraje jako veřejnoprávní korporace</a:t>
            </a:r>
            <a:endParaRPr lang="cs-CZ" dirty="0"/>
          </a:p>
        </p:txBody>
      </p:sp>
      <p:sp>
        <p:nvSpPr>
          <p:cNvPr id="3" name="Zástupný obsah 2">
            <a:extLst>
              <a:ext uri="{FF2B5EF4-FFF2-40B4-BE49-F238E27FC236}">
                <a16:creationId xmlns:a16="http://schemas.microsoft.com/office/drawing/2014/main" id="{443D2137-75C5-17E3-0931-6F7BD1F47CCE}"/>
              </a:ext>
            </a:extLst>
          </p:cNvPr>
          <p:cNvSpPr>
            <a:spLocks noGrp="1"/>
          </p:cNvSpPr>
          <p:nvPr>
            <p:ph idx="1"/>
          </p:nvPr>
        </p:nvSpPr>
        <p:spPr/>
        <p:txBody>
          <a:bodyPr/>
          <a:lstStyle/>
          <a:p>
            <a:endParaRPr lang="cs-CZ" dirty="0">
              <a:latin typeface="Arial" panose="020B0604020202020204" pitchFamily="34" charset="0"/>
              <a:cs typeface="Arial" panose="020B0604020202020204" pitchFamily="34" charset="0"/>
            </a:endParaRPr>
          </a:p>
          <a:p>
            <a:r>
              <a:rPr lang="cs-CZ" dirty="0"/>
              <a:t>Současná právní úprava </a:t>
            </a:r>
            <a:r>
              <a:rPr lang="cs-CZ" dirty="0">
                <a:solidFill>
                  <a:srgbClr val="C00000"/>
                </a:solidFill>
              </a:rPr>
              <a:t>nezakládá území samosprávu na zemském základě. </a:t>
            </a:r>
            <a:r>
              <a:rPr lang="cs-CZ" dirty="0"/>
              <a:t>Za doby československé republiky existovaly země (zemské zřízení) jako vyšší samosprávné svazy – konkrétně se jednalo o zemi českou (Čechy), zemi moravskoslezskou (vzniklou v r. 1928 spojením území bývalého markrabství moravského a vévodství slezského) a dále o zemi slovenskou a podkarpatoruskou. Teprve komunistický režim nahradil v rámci své snahy o centralizaci moci zemské zřízení soustavou krajů (1948). </a:t>
            </a:r>
          </a:p>
        </p:txBody>
      </p:sp>
    </p:spTree>
    <p:extLst>
      <p:ext uri="{BB962C8B-B14F-4D97-AF65-F5344CB8AC3E}">
        <p14:creationId xmlns:p14="http://schemas.microsoft.com/office/powerpoint/2010/main" val="3689306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1AADF1-C09F-6E91-1399-34C1EFB399D9}"/>
              </a:ext>
            </a:extLst>
          </p:cNvPr>
          <p:cNvSpPr>
            <a:spLocks noGrp="1"/>
          </p:cNvSpPr>
          <p:nvPr>
            <p:ph type="title"/>
          </p:nvPr>
        </p:nvSpPr>
        <p:spPr/>
        <p:txBody>
          <a:bodyPr/>
          <a:lstStyle/>
          <a:p>
            <a:r>
              <a:rPr lang="cs-CZ" b="1" dirty="0">
                <a:solidFill>
                  <a:srgbClr val="C00000"/>
                </a:solidFill>
              </a:rPr>
              <a:t>Obce a kraje jako veřejnoprávní korporace</a:t>
            </a:r>
            <a:endParaRPr lang="cs-CZ" dirty="0"/>
          </a:p>
        </p:txBody>
      </p:sp>
      <p:sp>
        <p:nvSpPr>
          <p:cNvPr id="3" name="Zástupný obsah 2">
            <a:extLst>
              <a:ext uri="{FF2B5EF4-FFF2-40B4-BE49-F238E27FC236}">
                <a16:creationId xmlns:a16="http://schemas.microsoft.com/office/drawing/2014/main" id="{B74D2C02-608D-1E9B-D74D-AAE59B3B5856}"/>
              </a:ext>
            </a:extLst>
          </p:cNvPr>
          <p:cNvSpPr>
            <a:spLocks noGrp="1"/>
          </p:cNvSpPr>
          <p:nvPr>
            <p:ph idx="1"/>
          </p:nvPr>
        </p:nvSpPr>
        <p:spPr/>
        <p:txBody>
          <a:bodyPr/>
          <a:lstStyle/>
          <a:p>
            <a:endParaRPr lang="cs-CZ" dirty="0">
              <a:latin typeface="Arial" panose="020B0604020202020204" pitchFamily="34" charset="0"/>
              <a:cs typeface="Arial" panose="020B0604020202020204" pitchFamily="34" charset="0"/>
            </a:endParaRPr>
          </a:p>
          <a:p>
            <a:r>
              <a:rPr lang="cs-CZ" sz="3600" dirty="0"/>
              <a:t>Obecní společenství je definováno </a:t>
            </a:r>
            <a:r>
              <a:rPr lang="cs-CZ" sz="3600" dirty="0">
                <a:solidFill>
                  <a:srgbClr val="C00000"/>
                </a:solidFill>
              </a:rPr>
              <a:t>společenstvím občanů</a:t>
            </a:r>
            <a:r>
              <a:rPr lang="cs-CZ" sz="3600" dirty="0"/>
              <a:t>, kteří mají trvalý pobyt na území obce a jsou státními občany České republiky, krajské společenství je </a:t>
            </a:r>
            <a:r>
              <a:rPr lang="cs-CZ" sz="3600" dirty="0">
                <a:solidFill>
                  <a:srgbClr val="C00000"/>
                </a:solidFill>
              </a:rPr>
              <a:t>společenstvím občanů obcí přináležejících ke krajům </a:t>
            </a:r>
            <a:r>
              <a:rPr lang="cs-CZ" sz="3600" dirty="0"/>
              <a:t>(tzv. univerzalita personálního substrátu). </a:t>
            </a:r>
            <a:endParaRPr lang="cs-CZ" sz="3600" dirty="0">
              <a:solidFill>
                <a:srgbClr val="C00000"/>
              </a:solidFill>
            </a:endParaRPr>
          </a:p>
          <a:p>
            <a:endParaRPr lang="cs-CZ" dirty="0"/>
          </a:p>
        </p:txBody>
      </p:sp>
    </p:spTree>
    <p:extLst>
      <p:ext uri="{BB962C8B-B14F-4D97-AF65-F5344CB8AC3E}">
        <p14:creationId xmlns:p14="http://schemas.microsoft.com/office/powerpoint/2010/main" val="32832767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C6F09F-0954-1507-EEAE-9CED173D589D}"/>
              </a:ext>
            </a:extLst>
          </p:cNvPr>
          <p:cNvSpPr>
            <a:spLocks noGrp="1"/>
          </p:cNvSpPr>
          <p:nvPr>
            <p:ph type="title"/>
          </p:nvPr>
        </p:nvSpPr>
        <p:spPr/>
        <p:txBody>
          <a:bodyPr/>
          <a:lstStyle/>
          <a:p>
            <a:r>
              <a:rPr lang="cs-CZ" b="1" dirty="0">
                <a:solidFill>
                  <a:srgbClr val="C00000"/>
                </a:solidFill>
              </a:rPr>
              <a:t>Obce a kraje jako veřejnoprávní korporace</a:t>
            </a:r>
            <a:endParaRPr lang="cs-CZ" b="1" dirty="0">
              <a:solidFill>
                <a:srgbClr val="C00000"/>
              </a:solidFill>
              <a:latin typeface="Arial" panose="020B0604020202020204" pitchFamily="34" charset="0"/>
              <a:cs typeface="Arial" panose="020B0604020202020204" pitchFamily="34" charset="0"/>
            </a:endParaRPr>
          </a:p>
        </p:txBody>
      </p:sp>
      <p:pic>
        <p:nvPicPr>
          <p:cNvPr id="2050" name="Picture 2" descr="https://www.czso.cz/documents/10180/25338009/0.335e_openelement&amp;fieldelemformat.gif/462692cc-8aa0-44db-a0d6-81e1e4fda5a9">
            <a:extLst>
              <a:ext uri="{FF2B5EF4-FFF2-40B4-BE49-F238E27FC236}">
                <a16:creationId xmlns:a16="http://schemas.microsoft.com/office/drawing/2014/main" id="{EB4A3415-3F54-438F-B019-A328091C849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67100" y="2572544"/>
            <a:ext cx="52578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2690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965120-2B37-E0FE-7ECE-34D456D8953E}"/>
              </a:ext>
            </a:extLst>
          </p:cNvPr>
          <p:cNvSpPr>
            <a:spLocks noGrp="1"/>
          </p:cNvSpPr>
          <p:nvPr>
            <p:ph type="title"/>
          </p:nvPr>
        </p:nvSpPr>
        <p:spPr/>
        <p:txBody>
          <a:bodyPr/>
          <a:lstStyle/>
          <a:p>
            <a:r>
              <a:rPr lang="cs-CZ" b="1" dirty="0">
                <a:solidFill>
                  <a:srgbClr val="C00000"/>
                </a:solidFill>
              </a:rPr>
              <a:t>Obce a kraje jako veřejnoprávní korporace</a:t>
            </a:r>
            <a:endParaRPr lang="cs-CZ" b="1" dirty="0">
              <a:latin typeface="Arial" panose="020B0604020202020204" pitchFamily="34" charset="0"/>
              <a:cs typeface="Arial" panose="020B0604020202020204" pitchFamily="34" charset="0"/>
            </a:endParaRPr>
          </a:p>
        </p:txBody>
      </p:sp>
      <p:sp>
        <p:nvSpPr>
          <p:cNvPr id="3" name="Zástupný obsah 2">
            <a:extLst>
              <a:ext uri="{FF2B5EF4-FFF2-40B4-BE49-F238E27FC236}">
                <a16:creationId xmlns:a16="http://schemas.microsoft.com/office/drawing/2014/main" id="{B12FFCAA-A8B8-FD4B-8E85-1F2C57AF7A0A}"/>
              </a:ext>
            </a:extLst>
          </p:cNvPr>
          <p:cNvSpPr>
            <a:spLocks noGrp="1"/>
          </p:cNvSpPr>
          <p:nvPr>
            <p:ph idx="1"/>
          </p:nvPr>
        </p:nvSpPr>
        <p:spPr/>
        <p:txBody>
          <a:bodyPr>
            <a:normAutofit/>
          </a:bodyPr>
          <a:lstStyle/>
          <a:p>
            <a:endParaRPr lang="cs-CZ" dirty="0"/>
          </a:p>
          <a:p>
            <a:r>
              <a:rPr lang="cs-CZ" dirty="0"/>
              <a:t>Vytvořit nebo zrušit </a:t>
            </a:r>
            <a:r>
              <a:rPr lang="cs-CZ" dirty="0">
                <a:solidFill>
                  <a:srgbClr val="C00000"/>
                </a:solidFill>
              </a:rPr>
              <a:t>vyšší územní samosprávný celek, </a:t>
            </a:r>
            <a:r>
              <a:rPr lang="cs-CZ" dirty="0"/>
              <a:t>tj. kraj, lze jen ústavním zákonem (čl. 100 odst. 3 Ústavy):</a:t>
            </a:r>
          </a:p>
          <a:p>
            <a:pPr marL="514350" indent="-514350">
              <a:buFont typeface="+mj-lt"/>
              <a:buAutoNum type="arabicPeriod"/>
            </a:pPr>
            <a:r>
              <a:rPr lang="cs-CZ" dirty="0"/>
              <a:t>Uvedený článek Ústavy byl realizován </a:t>
            </a:r>
            <a:r>
              <a:rPr lang="cs-CZ" dirty="0">
                <a:solidFill>
                  <a:srgbClr val="C00000"/>
                </a:solidFill>
              </a:rPr>
              <a:t>ústavním zákonem č. 347/1997 Sb., o vytvoření vyšších územních samosprávných celků </a:t>
            </a:r>
            <a:r>
              <a:rPr lang="cs-CZ" dirty="0"/>
              <a:t>a o změně ústavního zákona ČNR č. 1/1993 Sb., Ústava České republiky </a:t>
            </a:r>
            <a:endParaRPr lang="cs-CZ"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36492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NOVÁ ŠKOLA, s.r.o. » Kraje České republiky">
            <a:extLst>
              <a:ext uri="{FF2B5EF4-FFF2-40B4-BE49-F238E27FC236}">
                <a16:creationId xmlns:a16="http://schemas.microsoft.com/office/drawing/2014/main" id="{F0C99345-C3D4-4FFA-AC84-F0511C5447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528638"/>
            <a:ext cx="9753600" cy="580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16061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CCC422-1E57-F704-F94F-D25AF411F8B3}"/>
              </a:ext>
            </a:extLst>
          </p:cNvPr>
          <p:cNvSpPr>
            <a:spLocks noGrp="1"/>
          </p:cNvSpPr>
          <p:nvPr>
            <p:ph type="title"/>
          </p:nvPr>
        </p:nvSpPr>
        <p:spPr/>
        <p:txBody>
          <a:bodyPr/>
          <a:lstStyle/>
          <a:p>
            <a:r>
              <a:rPr lang="cs-CZ" b="1" dirty="0">
                <a:solidFill>
                  <a:srgbClr val="C00000"/>
                </a:solidFill>
              </a:rPr>
              <a:t>Obce a kraje jako veřejnoprávní korporace</a:t>
            </a:r>
            <a:endParaRPr lang="cs-CZ" dirty="0"/>
          </a:p>
        </p:txBody>
      </p:sp>
      <p:sp>
        <p:nvSpPr>
          <p:cNvPr id="3" name="Zástupný obsah 2">
            <a:extLst>
              <a:ext uri="{FF2B5EF4-FFF2-40B4-BE49-F238E27FC236}">
                <a16:creationId xmlns:a16="http://schemas.microsoft.com/office/drawing/2014/main" id="{098FF75D-E9A9-E964-D0B5-C09F3E31ED5A}"/>
              </a:ext>
            </a:extLst>
          </p:cNvPr>
          <p:cNvSpPr>
            <a:spLocks noGrp="1"/>
          </p:cNvSpPr>
          <p:nvPr>
            <p:ph idx="1"/>
          </p:nvPr>
        </p:nvSpPr>
        <p:spPr/>
        <p:txBody>
          <a:bodyPr>
            <a:normAutofit fontScale="92500" lnSpcReduction="20000"/>
          </a:bodyPr>
          <a:lstStyle/>
          <a:p>
            <a:pPr>
              <a:buFont typeface="Courier New" panose="02070309020205020404" pitchFamily="49" charset="0"/>
              <a:buChar char="o"/>
            </a:pPr>
            <a:r>
              <a:rPr lang="cs-CZ" dirty="0"/>
              <a:t>Ústava konstatuje (čl. 101 odst. 3), že územní samosprávné celky (tj. obce a kraje) jsou </a:t>
            </a:r>
            <a:r>
              <a:rPr lang="cs-CZ" i="1" dirty="0">
                <a:solidFill>
                  <a:srgbClr val="C00000"/>
                </a:solidFill>
              </a:rPr>
              <a:t>veřejnoprávními korporacemi:</a:t>
            </a:r>
          </a:p>
          <a:p>
            <a:pPr marL="514350" indent="-514350">
              <a:buFont typeface="+mj-lt"/>
              <a:buAutoNum type="arabicPeriod"/>
            </a:pPr>
            <a:r>
              <a:rPr lang="cs-CZ" dirty="0"/>
              <a:t>Územní společenství občanů tedy Ústava zařazuje mezi subjekty, které mají veřejnoprávní charakter. </a:t>
            </a:r>
          </a:p>
          <a:p>
            <a:pPr marL="514350" indent="-514350">
              <a:buFont typeface="+mj-lt"/>
              <a:buAutoNum type="arabicPeriod"/>
            </a:pPr>
            <a:r>
              <a:rPr lang="cs-CZ" dirty="0"/>
              <a:t>To současně určuje jejich postavení v našem právním řádu, protože veřejnoprávní korporace </a:t>
            </a:r>
            <a:r>
              <a:rPr lang="cs-CZ" dirty="0">
                <a:solidFill>
                  <a:srgbClr val="C00000"/>
                </a:solidFill>
              </a:rPr>
              <a:t>může být nositelem jen těch práv, které jí právní předpis svěřuje. </a:t>
            </a:r>
          </a:p>
          <a:p>
            <a:pPr marL="514350" indent="-514350">
              <a:buFont typeface="+mj-lt"/>
              <a:buAutoNum type="arabicPeriod"/>
            </a:pPr>
            <a:r>
              <a:rPr lang="cs-CZ" dirty="0"/>
              <a:t>Na rozdíl od fyzických osob </a:t>
            </a:r>
            <a:r>
              <a:rPr lang="cs-CZ" dirty="0">
                <a:solidFill>
                  <a:srgbClr val="C00000"/>
                </a:solidFill>
              </a:rPr>
              <a:t>nemůže jednat v případech, kdy to nemá zákonem povoleno. </a:t>
            </a:r>
          </a:p>
          <a:p>
            <a:pPr marL="514350" indent="-514350">
              <a:buFont typeface="+mj-lt"/>
              <a:buAutoNum type="arabicPeriod"/>
            </a:pPr>
            <a:r>
              <a:rPr lang="cs-CZ" dirty="0"/>
              <a:t>V rámci zajištění neveřejných potřeb obyvatel proto obce a kraje vstupují do právních vztahů velmi podobným těm, ve kterých figurují často její jednotliví obyvatelé. </a:t>
            </a:r>
            <a:r>
              <a:rPr lang="cs-CZ" dirty="0">
                <a:solidFill>
                  <a:srgbClr val="C00000"/>
                </a:solidFill>
              </a:rPr>
              <a:t>Tyto vztahy jsou soukromoprávní povahy. </a:t>
            </a:r>
          </a:p>
          <a:p>
            <a:pPr marL="514350" indent="-514350">
              <a:buFont typeface="+mj-lt"/>
              <a:buAutoNum type="arabicPeriod"/>
            </a:pPr>
            <a:endParaRPr lang="cs-CZ" dirty="0">
              <a:solidFill>
                <a:srgbClr val="C00000"/>
              </a:solidFill>
            </a:endParaRPr>
          </a:p>
          <a:p>
            <a:endParaRPr lang="cs-CZ" sz="3600" b="1" i="1" dirty="0"/>
          </a:p>
        </p:txBody>
      </p:sp>
    </p:spTree>
    <p:extLst>
      <p:ext uri="{BB962C8B-B14F-4D97-AF65-F5344CB8AC3E}">
        <p14:creationId xmlns:p14="http://schemas.microsoft.com/office/powerpoint/2010/main" val="14001825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6D317D-69AD-3F6D-8F13-686B5A7DAE41}"/>
              </a:ext>
            </a:extLst>
          </p:cNvPr>
          <p:cNvSpPr>
            <a:spLocks noGrp="1"/>
          </p:cNvSpPr>
          <p:nvPr>
            <p:ph type="title"/>
          </p:nvPr>
        </p:nvSpPr>
        <p:spPr/>
        <p:txBody>
          <a:bodyPr/>
          <a:lstStyle/>
          <a:p>
            <a:r>
              <a:rPr lang="cs-CZ" b="1" dirty="0">
                <a:solidFill>
                  <a:srgbClr val="C00000"/>
                </a:solidFill>
              </a:rPr>
              <a:t>Obce a kraje jako veřejnoprávní korporace</a:t>
            </a:r>
            <a:endParaRPr lang="cs-CZ" dirty="0"/>
          </a:p>
        </p:txBody>
      </p:sp>
      <p:sp>
        <p:nvSpPr>
          <p:cNvPr id="3" name="Zástupný obsah 2">
            <a:extLst>
              <a:ext uri="{FF2B5EF4-FFF2-40B4-BE49-F238E27FC236}">
                <a16:creationId xmlns:a16="http://schemas.microsoft.com/office/drawing/2014/main" id="{CA03B67B-DC1A-55DB-9B48-8A9208A13EBC}"/>
              </a:ext>
            </a:extLst>
          </p:cNvPr>
          <p:cNvSpPr>
            <a:spLocks noGrp="1"/>
          </p:cNvSpPr>
          <p:nvPr>
            <p:ph idx="1"/>
          </p:nvPr>
        </p:nvSpPr>
        <p:spPr/>
        <p:txBody>
          <a:bodyPr>
            <a:normAutofit fontScale="92500"/>
          </a:bodyPr>
          <a:lstStyle/>
          <a:p>
            <a:endParaRPr lang="cs-CZ" dirty="0"/>
          </a:p>
          <a:p>
            <a:r>
              <a:rPr lang="cs-CZ" dirty="0"/>
              <a:t>Co se týče vymezení předmětu samosprávy, Ústava ponechává řešení této otázce zákonné úpravě:</a:t>
            </a:r>
          </a:p>
          <a:p>
            <a:pPr marL="514350" indent="-514350">
              <a:buFont typeface="+mj-lt"/>
              <a:buAutoNum type="arabicPeriod"/>
            </a:pPr>
            <a:r>
              <a:rPr lang="cs-CZ" dirty="0"/>
              <a:t>Ústava ovšem výslovně stanovuje, že </a:t>
            </a:r>
            <a:r>
              <a:rPr lang="cs-CZ" dirty="0">
                <a:solidFill>
                  <a:srgbClr val="C00000"/>
                </a:solidFill>
              </a:rPr>
              <a:t>obce a kraje jsou spravovány zastupitelstvem</a:t>
            </a:r>
            <a:r>
              <a:rPr lang="cs-CZ" dirty="0"/>
              <a:t> (čl. 100 odst. 1 a 2)</a:t>
            </a:r>
          </a:p>
          <a:p>
            <a:pPr marL="514350" indent="-514350">
              <a:buFont typeface="+mj-lt"/>
              <a:buAutoNum type="arabicPeriod"/>
            </a:pPr>
            <a:r>
              <a:rPr lang="cs-CZ" dirty="0"/>
              <a:t>působnost zastupitelstev </a:t>
            </a:r>
            <a:r>
              <a:rPr lang="cs-CZ" dirty="0">
                <a:solidFill>
                  <a:srgbClr val="C00000"/>
                </a:solidFill>
              </a:rPr>
              <a:t>může být stanovena jen zákonem </a:t>
            </a:r>
            <a:r>
              <a:rPr lang="cs-CZ" dirty="0"/>
              <a:t>(čl. 104 odst. 1). </a:t>
            </a:r>
          </a:p>
          <a:p>
            <a:pPr marL="514350" indent="-514350">
              <a:buFont typeface="+mj-lt"/>
              <a:buAutoNum type="arabicPeriod"/>
            </a:pPr>
            <a:r>
              <a:rPr lang="cs-CZ" dirty="0"/>
              <a:t>Ústava ovšem stanovuje základní pravidlo, že </a:t>
            </a:r>
            <a:r>
              <a:rPr lang="cs-CZ" dirty="0">
                <a:solidFill>
                  <a:srgbClr val="C00000"/>
                </a:solidFill>
              </a:rPr>
              <a:t>zastupitelstvo obce rozhoduje ve věcech samosprávy</a:t>
            </a:r>
            <a:r>
              <a:rPr lang="cs-CZ" dirty="0"/>
              <a:t>, pokud nejsou zákonem svěřeny zastupitelstvu vyššího územního samosprávného celku (čl. 104 odst. 2). </a:t>
            </a:r>
          </a:p>
          <a:p>
            <a:pPr marL="514350" indent="-514350">
              <a:buFont typeface="+mj-lt"/>
              <a:buAutoNum type="arabicPeriod"/>
            </a:pPr>
            <a:endParaRPr lang="cs-CZ" dirty="0"/>
          </a:p>
        </p:txBody>
      </p:sp>
    </p:spTree>
    <p:extLst>
      <p:ext uri="{BB962C8B-B14F-4D97-AF65-F5344CB8AC3E}">
        <p14:creationId xmlns:p14="http://schemas.microsoft.com/office/powerpoint/2010/main" val="15422682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DC2E7C-8463-98F8-2801-F85620ABD033}"/>
              </a:ext>
            </a:extLst>
          </p:cNvPr>
          <p:cNvSpPr>
            <a:spLocks noGrp="1"/>
          </p:cNvSpPr>
          <p:nvPr>
            <p:ph type="title"/>
          </p:nvPr>
        </p:nvSpPr>
        <p:spPr/>
        <p:txBody>
          <a:bodyPr/>
          <a:lstStyle/>
          <a:p>
            <a:r>
              <a:rPr lang="cs-CZ" b="1" dirty="0">
                <a:solidFill>
                  <a:srgbClr val="C00000"/>
                </a:solidFill>
              </a:rPr>
              <a:t>Obce a kraje jako veřejnoprávní korporace</a:t>
            </a:r>
          </a:p>
        </p:txBody>
      </p:sp>
      <p:sp>
        <p:nvSpPr>
          <p:cNvPr id="3" name="Zástupný obsah 2">
            <a:extLst>
              <a:ext uri="{FF2B5EF4-FFF2-40B4-BE49-F238E27FC236}">
                <a16:creationId xmlns:a16="http://schemas.microsoft.com/office/drawing/2014/main" id="{FAEB65E1-233E-2C36-627A-971D8174A8D1}"/>
              </a:ext>
            </a:extLst>
          </p:cNvPr>
          <p:cNvSpPr>
            <a:spLocks noGrp="1"/>
          </p:cNvSpPr>
          <p:nvPr>
            <p:ph idx="1"/>
          </p:nvPr>
        </p:nvSpPr>
        <p:spPr/>
        <p:txBody>
          <a:bodyPr>
            <a:normAutofit/>
          </a:bodyPr>
          <a:lstStyle/>
          <a:p>
            <a:r>
              <a:rPr lang="cs-CZ" sz="3600" dirty="0"/>
              <a:t>Vedle výkonu samosprávy (samostatné působnosti) </a:t>
            </a:r>
            <a:r>
              <a:rPr lang="cs-CZ" sz="3600" dirty="0">
                <a:solidFill>
                  <a:srgbClr val="C00000"/>
                </a:solidFill>
              </a:rPr>
              <a:t>vykonávají obce a kraje také část státní správy (přenesená působnost). </a:t>
            </a:r>
          </a:p>
          <a:p>
            <a:pPr marL="742950" indent="-742950">
              <a:buFont typeface="+mj-lt"/>
              <a:buAutoNum type="arabicPeriod"/>
            </a:pPr>
            <a:r>
              <a:rPr lang="cs-CZ" sz="3600" dirty="0"/>
              <a:t>I zde se ovšem v souladu s dikcí Ústavy (čl. 105) uplatňuje výhrada zákona - výkon státní správy lze svěřit orgánům samosprávy jen tehdy, stanoví-li to zákon. </a:t>
            </a:r>
          </a:p>
          <a:p>
            <a:endParaRPr lang="cs-CZ" sz="4000" dirty="0"/>
          </a:p>
        </p:txBody>
      </p:sp>
    </p:spTree>
    <p:extLst>
      <p:ext uri="{BB962C8B-B14F-4D97-AF65-F5344CB8AC3E}">
        <p14:creationId xmlns:p14="http://schemas.microsoft.com/office/powerpoint/2010/main" val="16260060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7998D77-EBAE-4DA1-936F-80F70F7950A9}"/>
              </a:ext>
            </a:extLst>
          </p:cNvPr>
          <p:cNvSpPr>
            <a:spLocks noGrp="1"/>
          </p:cNvSpPr>
          <p:nvPr>
            <p:ph type="ctrTitle"/>
          </p:nvPr>
        </p:nvSpPr>
        <p:spPr>
          <a:xfrm>
            <a:off x="1524000" y="1214438"/>
            <a:ext cx="9144000" cy="2387600"/>
          </a:xfrm>
        </p:spPr>
        <p:txBody>
          <a:bodyPr>
            <a:normAutofit fontScale="90000"/>
          </a:bodyPr>
          <a:lstStyle/>
          <a:p>
            <a:br>
              <a:rPr lang="cs-CZ" b="1" i="1" dirty="0">
                <a:solidFill>
                  <a:srgbClr val="C00000"/>
                </a:solidFill>
              </a:rPr>
            </a:br>
            <a:br>
              <a:rPr lang="cs-CZ" b="1" i="1" dirty="0">
                <a:solidFill>
                  <a:srgbClr val="C00000"/>
                </a:solidFill>
              </a:rPr>
            </a:br>
            <a:br>
              <a:rPr lang="cs-CZ" b="1" i="1" dirty="0">
                <a:solidFill>
                  <a:srgbClr val="C00000"/>
                </a:solidFill>
              </a:rPr>
            </a:br>
            <a:br>
              <a:rPr lang="cs-CZ" b="1" i="1" dirty="0">
                <a:solidFill>
                  <a:srgbClr val="C00000"/>
                </a:solidFill>
              </a:rPr>
            </a:br>
            <a:r>
              <a:rPr lang="cs-CZ" b="1" dirty="0">
                <a:solidFill>
                  <a:srgbClr val="C00000"/>
                </a:solidFill>
              </a:rPr>
              <a:t>Právní předpisy územní samosprávy</a:t>
            </a:r>
            <a:br>
              <a:rPr lang="cs-CZ" b="1" dirty="0">
                <a:solidFill>
                  <a:srgbClr val="C00000"/>
                </a:solidFill>
              </a:rPr>
            </a:br>
            <a:endParaRPr lang="cs-CZ" b="1" dirty="0">
              <a:solidFill>
                <a:srgbClr val="C00000"/>
              </a:solidFill>
            </a:endParaRPr>
          </a:p>
        </p:txBody>
      </p:sp>
      <p:sp>
        <p:nvSpPr>
          <p:cNvPr id="3" name="Podnadpis 2">
            <a:extLst>
              <a:ext uri="{FF2B5EF4-FFF2-40B4-BE49-F238E27FC236}">
                <a16:creationId xmlns:a16="http://schemas.microsoft.com/office/drawing/2014/main" id="{BC9DB3F3-4F4E-4485-BD64-7ECAF338DF9A}"/>
              </a:ext>
            </a:extLst>
          </p:cNvPr>
          <p:cNvSpPr>
            <a:spLocks noGrp="1"/>
          </p:cNvSpPr>
          <p:nvPr>
            <p:ph type="subTitle" idx="1"/>
          </p:nvPr>
        </p:nvSpPr>
        <p:spPr/>
        <p:txBody>
          <a:bodyPr/>
          <a:lstStyle/>
          <a:p>
            <a:r>
              <a:rPr lang="cs-CZ" b="1" dirty="0">
                <a:latin typeface="Arial" panose="020B0604020202020204" pitchFamily="34" charset="0"/>
                <a:cs typeface="Arial" panose="020B0604020202020204" pitchFamily="34" charset="0"/>
              </a:rPr>
              <a:t>Územní samospráva</a:t>
            </a:r>
            <a:endParaRPr lang="cs-CZ" dirty="0">
              <a:latin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2674990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992FAA-9D6A-223E-5F39-6A65E56DB397}"/>
              </a:ext>
            </a:extLst>
          </p:cNvPr>
          <p:cNvSpPr>
            <a:spLocks noGrp="1"/>
          </p:cNvSpPr>
          <p:nvPr>
            <p:ph type="title"/>
          </p:nvPr>
        </p:nvSpPr>
        <p:spPr/>
        <p:txBody>
          <a:bodyPr/>
          <a:lstStyle/>
          <a:p>
            <a:r>
              <a:rPr lang="cs-CZ" b="1" dirty="0">
                <a:solidFill>
                  <a:srgbClr val="C00000"/>
                </a:solidFill>
                <a:latin typeface="Arial" panose="020B0604020202020204" pitchFamily="34" charset="0"/>
                <a:cs typeface="Arial" panose="020B0604020202020204" pitchFamily="34" charset="0"/>
              </a:rPr>
              <a:t>Územní, místní, nebo regionální samospráva?</a:t>
            </a:r>
            <a:endParaRPr lang="cs-CZ" dirty="0">
              <a:latin typeface="Arial" panose="020B0604020202020204" pitchFamily="34" charset="0"/>
              <a:cs typeface="Arial" panose="020B0604020202020204" pitchFamily="34" charset="0"/>
            </a:endParaRPr>
          </a:p>
        </p:txBody>
      </p:sp>
      <p:sp>
        <p:nvSpPr>
          <p:cNvPr id="3" name="Zástupný obsah 2">
            <a:extLst>
              <a:ext uri="{FF2B5EF4-FFF2-40B4-BE49-F238E27FC236}">
                <a16:creationId xmlns:a16="http://schemas.microsoft.com/office/drawing/2014/main" id="{507D9939-BCAD-2508-039E-5FCCBB59DCCD}"/>
              </a:ext>
            </a:extLst>
          </p:cNvPr>
          <p:cNvSpPr>
            <a:spLocks noGrp="1"/>
          </p:cNvSpPr>
          <p:nvPr>
            <p:ph idx="1"/>
          </p:nvPr>
        </p:nvSpPr>
        <p:spPr/>
        <p:txBody>
          <a:bodyPr/>
          <a:lstStyle/>
          <a:p>
            <a:endParaRPr lang="cs-CZ" b="1" u="sng" dirty="0">
              <a:latin typeface="Arial" panose="020B0604020202020204" pitchFamily="34" charset="0"/>
              <a:cs typeface="Arial" panose="020B0604020202020204" pitchFamily="34" charset="0"/>
            </a:endParaRPr>
          </a:p>
          <a:p>
            <a:r>
              <a:rPr lang="cs-CZ" dirty="0"/>
              <a:t>Platná právní úprava používá v řadě případů výrazu </a:t>
            </a:r>
            <a:r>
              <a:rPr lang="cs-CZ" dirty="0">
                <a:solidFill>
                  <a:srgbClr val="C00000"/>
                </a:solidFill>
              </a:rPr>
              <a:t>místní</a:t>
            </a:r>
            <a:r>
              <a:rPr lang="cs-CZ" dirty="0"/>
              <a:t>, byť Ústava touto cestou nejde:</a:t>
            </a:r>
          </a:p>
          <a:p>
            <a:pPr marL="514350" indent="-514350">
              <a:buFont typeface="+mj-lt"/>
              <a:buAutoNum type="arabicPeriod"/>
            </a:pPr>
            <a:r>
              <a:rPr lang="cs-CZ" dirty="0"/>
              <a:t> zákon č. 22/2004 Sb., </a:t>
            </a:r>
            <a:r>
              <a:rPr lang="cs-CZ" dirty="0">
                <a:solidFill>
                  <a:srgbClr val="C00000"/>
                </a:solidFill>
              </a:rPr>
              <a:t>o místním referendu </a:t>
            </a:r>
            <a:r>
              <a:rPr lang="cs-CZ" dirty="0"/>
              <a:t>a o změně některých zákonů, ve znění pozdějších předpisů</a:t>
            </a:r>
          </a:p>
          <a:p>
            <a:pPr marL="514350" indent="-514350">
              <a:buFont typeface="+mj-lt"/>
              <a:buAutoNum type="arabicPeriod"/>
            </a:pPr>
            <a:r>
              <a:rPr lang="cs-CZ" dirty="0"/>
              <a:t>zákon č. 565/1990 Sb., </a:t>
            </a:r>
            <a:r>
              <a:rPr lang="cs-CZ" dirty="0">
                <a:solidFill>
                  <a:srgbClr val="C00000"/>
                </a:solidFill>
              </a:rPr>
              <a:t>o místních poplatcích</a:t>
            </a:r>
            <a:r>
              <a:rPr lang="cs-CZ" dirty="0"/>
              <a:t>, ve znění pozdějších předpisů</a:t>
            </a:r>
          </a:p>
          <a:p>
            <a:pPr>
              <a:buFont typeface="Courier New" panose="02070309020205020404" pitchFamily="49" charset="0"/>
              <a:buChar char="o"/>
            </a:pPr>
            <a:endParaRPr lang="cs-CZ" dirty="0"/>
          </a:p>
        </p:txBody>
      </p:sp>
    </p:spTree>
    <p:extLst>
      <p:ext uri="{BB962C8B-B14F-4D97-AF65-F5344CB8AC3E}">
        <p14:creationId xmlns:p14="http://schemas.microsoft.com/office/powerpoint/2010/main" val="27530024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26A370-209F-115D-1F45-F5EC16C78FD0}"/>
              </a:ext>
            </a:extLst>
          </p:cNvPr>
          <p:cNvSpPr>
            <a:spLocks noGrp="1"/>
          </p:cNvSpPr>
          <p:nvPr>
            <p:ph type="title"/>
          </p:nvPr>
        </p:nvSpPr>
        <p:spPr/>
        <p:txBody>
          <a:bodyPr/>
          <a:lstStyle/>
          <a:p>
            <a:pPr algn="ctr"/>
            <a:r>
              <a:rPr lang="cs-CZ" b="1" dirty="0">
                <a:solidFill>
                  <a:srgbClr val="C00000"/>
                </a:solidFill>
              </a:rPr>
              <a:t>Právní předpisy územní samosprávy</a:t>
            </a:r>
          </a:p>
        </p:txBody>
      </p:sp>
      <p:sp>
        <p:nvSpPr>
          <p:cNvPr id="3" name="Zástupný obsah 2">
            <a:extLst>
              <a:ext uri="{FF2B5EF4-FFF2-40B4-BE49-F238E27FC236}">
                <a16:creationId xmlns:a16="http://schemas.microsoft.com/office/drawing/2014/main" id="{02538701-5FF4-C360-00A5-95E86C511935}"/>
              </a:ext>
            </a:extLst>
          </p:cNvPr>
          <p:cNvSpPr>
            <a:spLocks noGrp="1"/>
          </p:cNvSpPr>
          <p:nvPr>
            <p:ph idx="1"/>
          </p:nvPr>
        </p:nvSpPr>
        <p:spPr/>
        <p:txBody>
          <a:bodyPr/>
          <a:lstStyle/>
          <a:p>
            <a:endParaRPr lang="cs-CZ" b="1" u="sng" dirty="0"/>
          </a:p>
          <a:p>
            <a:r>
              <a:rPr lang="cs-CZ" dirty="0"/>
              <a:t>Normotvorná působnost zastupitelstev územních samosprávných celků je upravena </a:t>
            </a:r>
            <a:r>
              <a:rPr lang="cs-CZ" dirty="0">
                <a:solidFill>
                  <a:srgbClr val="FF0000"/>
                </a:solidFill>
              </a:rPr>
              <a:t>v článku 104 odst. 3 Ústavy:</a:t>
            </a:r>
          </a:p>
          <a:p>
            <a:pPr marL="514350" indent="-514350">
              <a:buFont typeface="+mj-lt"/>
              <a:buAutoNum type="arabicPeriod"/>
            </a:pPr>
            <a:r>
              <a:rPr lang="cs-CZ" dirty="0"/>
              <a:t>Zastupitelstva územních samosprávných celků mohou podle tohoto ustanovení v mezích své působnosti vydávat právní předpisy, které Ústava označuje jako </a:t>
            </a:r>
            <a:r>
              <a:rPr lang="cs-CZ" dirty="0">
                <a:solidFill>
                  <a:srgbClr val="FF0000"/>
                </a:solidFill>
              </a:rPr>
              <a:t>obecně závazné vyhlášky.</a:t>
            </a:r>
            <a:endParaRPr lang="cs-CZ" b="1" u="sng" dirty="0">
              <a:solidFill>
                <a:srgbClr val="FF0000"/>
              </a:solidFill>
            </a:endParaRPr>
          </a:p>
        </p:txBody>
      </p:sp>
    </p:spTree>
    <p:extLst>
      <p:ext uri="{BB962C8B-B14F-4D97-AF65-F5344CB8AC3E}">
        <p14:creationId xmlns:p14="http://schemas.microsoft.com/office/powerpoint/2010/main" val="38530339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DE683F-F97E-7370-E775-6AF849406DF1}"/>
              </a:ext>
            </a:extLst>
          </p:cNvPr>
          <p:cNvSpPr>
            <a:spLocks noGrp="1"/>
          </p:cNvSpPr>
          <p:nvPr>
            <p:ph type="title"/>
          </p:nvPr>
        </p:nvSpPr>
        <p:spPr/>
        <p:txBody>
          <a:bodyPr/>
          <a:lstStyle/>
          <a:p>
            <a:pPr algn="ctr"/>
            <a:r>
              <a:rPr lang="cs-CZ" b="1" dirty="0">
                <a:solidFill>
                  <a:srgbClr val="C00000"/>
                </a:solidFill>
              </a:rPr>
              <a:t>Právní předpisy územní samosprávy</a:t>
            </a:r>
            <a:endParaRPr lang="cs-CZ" dirty="0"/>
          </a:p>
        </p:txBody>
      </p:sp>
      <p:sp>
        <p:nvSpPr>
          <p:cNvPr id="3" name="Zástupný obsah 2">
            <a:extLst>
              <a:ext uri="{FF2B5EF4-FFF2-40B4-BE49-F238E27FC236}">
                <a16:creationId xmlns:a16="http://schemas.microsoft.com/office/drawing/2014/main" id="{029D496C-BEEC-6E16-30EC-CC3287F151A8}"/>
              </a:ext>
            </a:extLst>
          </p:cNvPr>
          <p:cNvSpPr>
            <a:spLocks noGrp="1"/>
          </p:cNvSpPr>
          <p:nvPr>
            <p:ph idx="1"/>
          </p:nvPr>
        </p:nvSpPr>
        <p:spPr/>
        <p:txBody>
          <a:bodyPr/>
          <a:lstStyle/>
          <a:p>
            <a:endParaRPr lang="cs-CZ" dirty="0"/>
          </a:p>
          <a:p>
            <a:r>
              <a:rPr lang="cs-CZ" dirty="0"/>
              <a:t>Předmětem obsáhlé rozhodovací činnosti Ústavního soudu se stala otázka, jestli čl. 104 odst. 3 Ústavy sám o sobě představuje do-statečný právní základ pro </a:t>
            </a:r>
            <a:r>
              <a:rPr lang="cs-CZ" dirty="0">
                <a:solidFill>
                  <a:srgbClr val="FF0000"/>
                </a:solidFill>
              </a:rPr>
              <a:t>ukládání povinností normotvorbou </a:t>
            </a:r>
            <a:r>
              <a:rPr lang="cs-CZ" dirty="0"/>
              <a:t>(obecně závaznými vyhláškami) obcí a krajů</a:t>
            </a:r>
          </a:p>
        </p:txBody>
      </p:sp>
    </p:spTree>
    <p:extLst>
      <p:ext uri="{BB962C8B-B14F-4D97-AF65-F5344CB8AC3E}">
        <p14:creationId xmlns:p14="http://schemas.microsoft.com/office/powerpoint/2010/main" val="34377869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578E87-2501-46E8-0EBB-EB16E1FA7493}"/>
              </a:ext>
            </a:extLst>
          </p:cNvPr>
          <p:cNvSpPr>
            <a:spLocks noGrp="1"/>
          </p:cNvSpPr>
          <p:nvPr>
            <p:ph type="title"/>
          </p:nvPr>
        </p:nvSpPr>
        <p:spPr/>
        <p:txBody>
          <a:bodyPr/>
          <a:lstStyle/>
          <a:p>
            <a:pPr algn="ctr"/>
            <a:r>
              <a:rPr lang="cs-CZ" b="1" dirty="0">
                <a:solidFill>
                  <a:srgbClr val="C00000"/>
                </a:solidFill>
              </a:rPr>
              <a:t>Právní předpisy územní samosprávy</a:t>
            </a:r>
            <a:endParaRPr lang="cs-CZ" dirty="0"/>
          </a:p>
        </p:txBody>
      </p:sp>
      <p:sp>
        <p:nvSpPr>
          <p:cNvPr id="3" name="Zástupný obsah 2">
            <a:extLst>
              <a:ext uri="{FF2B5EF4-FFF2-40B4-BE49-F238E27FC236}">
                <a16:creationId xmlns:a16="http://schemas.microsoft.com/office/drawing/2014/main" id="{38BFDF18-3E78-FE55-D97A-01236DEA97B7}"/>
              </a:ext>
            </a:extLst>
          </p:cNvPr>
          <p:cNvSpPr>
            <a:spLocks noGrp="1"/>
          </p:cNvSpPr>
          <p:nvPr>
            <p:ph idx="1"/>
          </p:nvPr>
        </p:nvSpPr>
        <p:spPr/>
        <p:txBody>
          <a:bodyPr>
            <a:normAutofit fontScale="92500" lnSpcReduction="10000"/>
          </a:bodyPr>
          <a:lstStyle/>
          <a:p>
            <a:pPr marL="0" indent="0">
              <a:buNone/>
            </a:pPr>
            <a:endParaRPr lang="cs-CZ" dirty="0"/>
          </a:p>
          <a:p>
            <a:pPr>
              <a:buFont typeface="Courier New" panose="02070309020205020404" pitchFamily="49" charset="0"/>
              <a:buChar char="o"/>
            </a:pPr>
            <a:r>
              <a:rPr lang="cs-CZ" dirty="0"/>
              <a:t>Ústavní soud zastával k této otázce dva přístupy: </a:t>
            </a:r>
          </a:p>
          <a:p>
            <a:pPr marL="0" indent="0">
              <a:buNone/>
            </a:pPr>
            <a:r>
              <a:rPr lang="cs-CZ" b="1" dirty="0">
                <a:solidFill>
                  <a:srgbClr val="C00000"/>
                </a:solidFill>
              </a:rPr>
              <a:t>1. Restriktivní interpretace: </a:t>
            </a:r>
            <a:r>
              <a:rPr lang="cs-CZ" dirty="0"/>
              <a:t>„</a:t>
            </a:r>
            <a:r>
              <a:rPr lang="cs-CZ" i="1" dirty="0"/>
              <a:t>po čtyřiceti letech totality … musel být obsah pojmu ústavní garance územní samosprávy v právním prostředí České republiky znovu a trpělivě objevován a prosazován. Kromě toho, v Ústavě … nenalezneme konkrétnější obrysy práva na samosprávu; Ústava například neobsahuje vymezení věcných oblastí, v nichž se právo na samosprávu územních samosprávných celků může uplatnit (…), a svěřuje tyto otázky až na výjimky zákonné úpravě (…). Zákonodárce na počátku devadesátých let minulého století přitom v zákonech upravujících územní samosprávu dostatečně nevymezil věcné oblasti, v nichž by obce mohly svou samostatnou působnost ve formě vydávání vlast-</a:t>
            </a:r>
            <a:r>
              <a:rPr lang="cs-CZ" i="1" dirty="0" err="1"/>
              <a:t>ních</a:t>
            </a:r>
            <a:r>
              <a:rPr lang="cs-CZ" i="1" dirty="0"/>
              <a:t> právních předpisů uplatnit.“ </a:t>
            </a:r>
          </a:p>
          <a:p>
            <a:pPr marL="0" indent="0">
              <a:buNone/>
            </a:pPr>
            <a:endParaRPr lang="cs-CZ" dirty="0"/>
          </a:p>
        </p:txBody>
      </p:sp>
    </p:spTree>
    <p:extLst>
      <p:ext uri="{BB962C8B-B14F-4D97-AF65-F5344CB8AC3E}">
        <p14:creationId xmlns:p14="http://schemas.microsoft.com/office/powerpoint/2010/main" val="14316920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591EDF-F834-278F-4118-0F66A1CD42F5}"/>
              </a:ext>
            </a:extLst>
          </p:cNvPr>
          <p:cNvSpPr>
            <a:spLocks noGrp="1"/>
          </p:cNvSpPr>
          <p:nvPr>
            <p:ph type="title"/>
          </p:nvPr>
        </p:nvSpPr>
        <p:spPr/>
        <p:txBody>
          <a:bodyPr/>
          <a:lstStyle/>
          <a:p>
            <a:pPr algn="ctr"/>
            <a:r>
              <a:rPr lang="cs-CZ" b="1" dirty="0">
                <a:solidFill>
                  <a:srgbClr val="C00000"/>
                </a:solidFill>
              </a:rPr>
              <a:t>Právní předpisy územní samosprávy</a:t>
            </a:r>
            <a:endParaRPr lang="cs-CZ" dirty="0"/>
          </a:p>
        </p:txBody>
      </p:sp>
      <p:sp>
        <p:nvSpPr>
          <p:cNvPr id="3" name="Zástupný obsah 2">
            <a:extLst>
              <a:ext uri="{FF2B5EF4-FFF2-40B4-BE49-F238E27FC236}">
                <a16:creationId xmlns:a16="http://schemas.microsoft.com/office/drawing/2014/main" id="{D5D46AAF-9B08-14A2-E0C3-9E2C821D3B3C}"/>
              </a:ext>
            </a:extLst>
          </p:cNvPr>
          <p:cNvSpPr>
            <a:spLocks noGrp="1"/>
          </p:cNvSpPr>
          <p:nvPr>
            <p:ph idx="1"/>
          </p:nvPr>
        </p:nvSpPr>
        <p:spPr/>
        <p:txBody>
          <a:bodyPr/>
          <a:lstStyle/>
          <a:p>
            <a:r>
              <a:rPr lang="cs-CZ" i="1" dirty="0"/>
              <a:t>Ústavní soud proto v tomto období a za daného právního stavu, byl současně konfrontován s množstvím případů flagrantního překračování kompetencí obcí a rizikem nepřípustné partikularizace právního řádu České republiky (…), musel formulovat </a:t>
            </a:r>
            <a:r>
              <a:rPr lang="cs-CZ" i="1" dirty="0">
                <a:solidFill>
                  <a:srgbClr val="C00000"/>
                </a:solidFill>
              </a:rPr>
              <a:t>restriktivní doktrínu o obsahu práva na územní samosprávu ve výše uvedeném smyslu“</a:t>
            </a:r>
            <a:r>
              <a:rPr lang="cs-CZ" i="1" dirty="0">
                <a:solidFill>
                  <a:srgbClr val="FF0000"/>
                </a:solidFill>
              </a:rPr>
              <a:t> </a:t>
            </a:r>
            <a:r>
              <a:rPr lang="cs-CZ" dirty="0"/>
              <a:t>[</a:t>
            </a:r>
            <a:r>
              <a:rPr lang="cs-CZ" dirty="0" err="1"/>
              <a:t>Pl</a:t>
            </a:r>
            <a:r>
              <a:rPr lang="cs-CZ" dirty="0"/>
              <a:t>. ÚS 45/06].</a:t>
            </a:r>
          </a:p>
        </p:txBody>
      </p:sp>
    </p:spTree>
    <p:extLst>
      <p:ext uri="{BB962C8B-B14F-4D97-AF65-F5344CB8AC3E}">
        <p14:creationId xmlns:p14="http://schemas.microsoft.com/office/powerpoint/2010/main" val="37880547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5DC2E2-06A8-473A-CA83-A83425E58D1D}"/>
              </a:ext>
            </a:extLst>
          </p:cNvPr>
          <p:cNvSpPr>
            <a:spLocks noGrp="1"/>
          </p:cNvSpPr>
          <p:nvPr>
            <p:ph type="title"/>
          </p:nvPr>
        </p:nvSpPr>
        <p:spPr/>
        <p:txBody>
          <a:bodyPr/>
          <a:lstStyle/>
          <a:p>
            <a:pPr algn="ctr"/>
            <a:r>
              <a:rPr lang="cs-CZ" b="1" dirty="0">
                <a:solidFill>
                  <a:srgbClr val="C00000"/>
                </a:solidFill>
              </a:rPr>
              <a:t>Právní předpisy územní samosprávy</a:t>
            </a:r>
          </a:p>
        </p:txBody>
      </p:sp>
      <p:sp>
        <p:nvSpPr>
          <p:cNvPr id="3" name="Zástupný obsah 2">
            <a:extLst>
              <a:ext uri="{FF2B5EF4-FFF2-40B4-BE49-F238E27FC236}">
                <a16:creationId xmlns:a16="http://schemas.microsoft.com/office/drawing/2014/main" id="{1C3D674C-64AA-E0E7-6D81-8730DDDCE50C}"/>
              </a:ext>
            </a:extLst>
          </p:cNvPr>
          <p:cNvSpPr>
            <a:spLocks noGrp="1"/>
          </p:cNvSpPr>
          <p:nvPr>
            <p:ph idx="1"/>
          </p:nvPr>
        </p:nvSpPr>
        <p:spPr/>
        <p:txBody>
          <a:bodyPr/>
          <a:lstStyle/>
          <a:p>
            <a:pPr marL="0" indent="0">
              <a:buNone/>
            </a:pPr>
            <a:endParaRPr lang="cs-CZ" b="1" dirty="0">
              <a:solidFill>
                <a:srgbClr val="C00000"/>
              </a:solidFill>
            </a:endParaRPr>
          </a:p>
          <a:p>
            <a:pPr marL="0" indent="0">
              <a:buNone/>
            </a:pPr>
            <a:r>
              <a:rPr lang="cs-CZ" b="1" dirty="0">
                <a:solidFill>
                  <a:srgbClr val="C00000"/>
                </a:solidFill>
              </a:rPr>
              <a:t>2. Extenzivní interpretace: </a:t>
            </a:r>
            <a:r>
              <a:rPr lang="cs-CZ" dirty="0"/>
              <a:t>„</a:t>
            </a:r>
            <a:r>
              <a:rPr lang="cs-CZ" i="1" dirty="0"/>
              <a:t>po patnácti letech existence Ústavy … se již obsah práva (na samosprávu – pozn. autora) ustálil a stal se součástí širšího právního povědomí. Ústavní soud již není zdaleka v takovém množství případů konfrontován s flagrantním překračováním kompetencí obcí jako Ústavní soud v devadesátých letech minulého století. …</a:t>
            </a:r>
            <a:endParaRPr lang="cs-CZ" b="1" i="1" dirty="0">
              <a:solidFill>
                <a:srgbClr val="C00000"/>
              </a:solidFill>
            </a:endParaRPr>
          </a:p>
        </p:txBody>
      </p:sp>
    </p:spTree>
    <p:extLst>
      <p:ext uri="{BB962C8B-B14F-4D97-AF65-F5344CB8AC3E}">
        <p14:creationId xmlns:p14="http://schemas.microsoft.com/office/powerpoint/2010/main" val="30530447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A79E84-E655-4E8D-8F9A-6DC73783AE10}"/>
              </a:ext>
            </a:extLst>
          </p:cNvPr>
          <p:cNvSpPr>
            <a:spLocks noGrp="1"/>
          </p:cNvSpPr>
          <p:nvPr>
            <p:ph type="title"/>
          </p:nvPr>
        </p:nvSpPr>
        <p:spPr/>
        <p:txBody>
          <a:bodyPr/>
          <a:lstStyle/>
          <a:p>
            <a:r>
              <a:rPr lang="cs-CZ" b="1" dirty="0">
                <a:solidFill>
                  <a:srgbClr val="C00000"/>
                </a:solidFill>
              </a:rPr>
              <a:t>Právní předpisy územní samosprávy</a:t>
            </a:r>
            <a:endParaRPr lang="cs-CZ" dirty="0"/>
          </a:p>
        </p:txBody>
      </p:sp>
      <p:sp>
        <p:nvSpPr>
          <p:cNvPr id="3" name="Zástupný symbol pro obsah 2">
            <a:extLst>
              <a:ext uri="{FF2B5EF4-FFF2-40B4-BE49-F238E27FC236}">
                <a16:creationId xmlns:a16="http://schemas.microsoft.com/office/drawing/2014/main" id="{A7F406A8-8DEF-4656-87BC-67DA49CB8597}"/>
              </a:ext>
            </a:extLst>
          </p:cNvPr>
          <p:cNvSpPr>
            <a:spLocks noGrp="1"/>
          </p:cNvSpPr>
          <p:nvPr>
            <p:ph idx="1"/>
          </p:nvPr>
        </p:nvSpPr>
        <p:spPr/>
        <p:txBody>
          <a:bodyPr/>
          <a:lstStyle/>
          <a:p>
            <a:endParaRPr lang="cs-CZ" dirty="0"/>
          </a:p>
          <a:p>
            <a:r>
              <a:rPr lang="cs-CZ" sz="3600" i="1" dirty="0"/>
              <a:t>„Ústavní soud … registruje posun právního prostředí a nahlížení na princip ústavní garance územní </a:t>
            </a:r>
            <a:r>
              <a:rPr lang="cs-CZ" sz="3600" i="1" dirty="0" err="1"/>
              <a:t>sa-mosprávy</a:t>
            </a:r>
            <a:r>
              <a:rPr lang="cs-CZ" sz="3600" i="1" dirty="0"/>
              <a:t> a z tohoto důvodu opouští dosavadní restriktivní výklad ustanovení čl. 104 odst. 3 Ústavy“</a:t>
            </a:r>
            <a:r>
              <a:rPr lang="cs-CZ" sz="3600" dirty="0"/>
              <a:t>  [</a:t>
            </a:r>
            <a:r>
              <a:rPr lang="cs-CZ" sz="3600" dirty="0" err="1"/>
              <a:t>Pl</a:t>
            </a:r>
            <a:r>
              <a:rPr lang="cs-CZ" sz="3600" dirty="0"/>
              <a:t>. ÚS 45/06].</a:t>
            </a:r>
          </a:p>
        </p:txBody>
      </p:sp>
    </p:spTree>
    <p:extLst>
      <p:ext uri="{BB962C8B-B14F-4D97-AF65-F5344CB8AC3E}">
        <p14:creationId xmlns:p14="http://schemas.microsoft.com/office/powerpoint/2010/main" val="42946142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1E2FB76-FB7E-E732-B0AF-B8C7A15B879B}"/>
              </a:ext>
            </a:extLst>
          </p:cNvPr>
          <p:cNvSpPr>
            <a:spLocks noGrp="1"/>
          </p:cNvSpPr>
          <p:nvPr>
            <p:ph type="ctrTitle"/>
          </p:nvPr>
        </p:nvSpPr>
        <p:spPr/>
        <p:txBody>
          <a:bodyPr/>
          <a:lstStyle/>
          <a:p>
            <a:r>
              <a:rPr lang="cs-CZ" dirty="0"/>
              <a:t>Děkuji Vám za pozornost!</a:t>
            </a:r>
          </a:p>
        </p:txBody>
      </p:sp>
      <p:sp>
        <p:nvSpPr>
          <p:cNvPr id="3" name="Podnadpis 2">
            <a:extLst>
              <a:ext uri="{FF2B5EF4-FFF2-40B4-BE49-F238E27FC236}">
                <a16:creationId xmlns:a16="http://schemas.microsoft.com/office/drawing/2014/main" id="{D5C8A428-8658-DA7B-7E34-F1B742EA53F4}"/>
              </a:ext>
            </a:extLst>
          </p:cNvPr>
          <p:cNvSpPr>
            <a:spLocks noGrp="1"/>
          </p:cNvSpPr>
          <p:nvPr>
            <p:ph type="subTitle" idx="1"/>
          </p:nvPr>
        </p:nvSpPr>
        <p:spPr/>
        <p:txBody>
          <a:bodyPr/>
          <a:lstStyle/>
          <a:p>
            <a:endParaRPr lang="cs-CZ" dirty="0"/>
          </a:p>
          <a:p>
            <a:r>
              <a:rPr lang="cs-CZ" dirty="0"/>
              <a:t>Prof. JUDr. Jakub Handrlica</a:t>
            </a:r>
          </a:p>
        </p:txBody>
      </p:sp>
    </p:spTree>
    <p:extLst>
      <p:ext uri="{BB962C8B-B14F-4D97-AF65-F5344CB8AC3E}">
        <p14:creationId xmlns:p14="http://schemas.microsoft.com/office/powerpoint/2010/main" val="3025509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2ADF20-5122-1042-F888-BA7C1BCDA320}"/>
              </a:ext>
            </a:extLst>
          </p:cNvPr>
          <p:cNvSpPr>
            <a:spLocks noGrp="1"/>
          </p:cNvSpPr>
          <p:nvPr>
            <p:ph type="title"/>
          </p:nvPr>
        </p:nvSpPr>
        <p:spPr/>
        <p:txBody>
          <a:bodyPr/>
          <a:lstStyle/>
          <a:p>
            <a:r>
              <a:rPr lang="cs-CZ" b="1" dirty="0">
                <a:solidFill>
                  <a:srgbClr val="C00000"/>
                </a:solidFill>
                <a:latin typeface="Arial" panose="020B0604020202020204" pitchFamily="34" charset="0"/>
                <a:cs typeface="Arial" panose="020B0604020202020204" pitchFamily="34" charset="0"/>
              </a:rPr>
              <a:t>Územní, místní, nebo regionální samospráva?</a:t>
            </a:r>
            <a:endParaRPr lang="cs-CZ" dirty="0">
              <a:latin typeface="Arial" panose="020B0604020202020204" pitchFamily="34" charset="0"/>
              <a:cs typeface="Arial" panose="020B0604020202020204" pitchFamily="34" charset="0"/>
            </a:endParaRPr>
          </a:p>
        </p:txBody>
      </p:sp>
      <p:sp>
        <p:nvSpPr>
          <p:cNvPr id="3" name="Zástupný obsah 2">
            <a:extLst>
              <a:ext uri="{FF2B5EF4-FFF2-40B4-BE49-F238E27FC236}">
                <a16:creationId xmlns:a16="http://schemas.microsoft.com/office/drawing/2014/main" id="{5BE78C48-8753-6FD9-54E5-90CC5E206691}"/>
              </a:ext>
            </a:extLst>
          </p:cNvPr>
          <p:cNvSpPr>
            <a:spLocks noGrp="1"/>
          </p:cNvSpPr>
          <p:nvPr>
            <p:ph idx="1"/>
          </p:nvPr>
        </p:nvSpPr>
        <p:spPr/>
        <p:txBody>
          <a:bodyPr/>
          <a:lstStyle/>
          <a:p>
            <a:endParaRPr lang="cs-CZ" dirty="0"/>
          </a:p>
          <a:p>
            <a:r>
              <a:rPr lang="cs-CZ" dirty="0"/>
              <a:t>Naproti tomu v zahraničí se pravidelně používá termín místní (</a:t>
            </a:r>
            <a:r>
              <a:rPr lang="cs-CZ" dirty="0" err="1">
                <a:solidFill>
                  <a:srgbClr val="C00000"/>
                </a:solidFill>
              </a:rPr>
              <a:t>local</a:t>
            </a:r>
            <a:r>
              <a:rPr lang="cs-CZ" dirty="0">
                <a:solidFill>
                  <a:srgbClr val="C00000"/>
                </a:solidFill>
              </a:rPr>
              <a:t> </a:t>
            </a:r>
            <a:r>
              <a:rPr lang="cs-CZ" dirty="0" err="1">
                <a:solidFill>
                  <a:srgbClr val="C00000"/>
                </a:solidFill>
              </a:rPr>
              <a:t>self-government</a:t>
            </a:r>
            <a:r>
              <a:rPr lang="cs-CZ" dirty="0"/>
              <a:t>), případně regionální (</a:t>
            </a:r>
            <a:r>
              <a:rPr lang="cs-CZ" dirty="0" err="1">
                <a:solidFill>
                  <a:srgbClr val="C00000"/>
                </a:solidFill>
              </a:rPr>
              <a:t>regional</a:t>
            </a:r>
            <a:r>
              <a:rPr lang="cs-CZ" dirty="0">
                <a:solidFill>
                  <a:srgbClr val="C00000"/>
                </a:solidFill>
              </a:rPr>
              <a:t> </a:t>
            </a:r>
            <a:r>
              <a:rPr lang="cs-CZ" dirty="0" err="1">
                <a:solidFill>
                  <a:srgbClr val="C00000"/>
                </a:solidFill>
              </a:rPr>
              <a:t>self-goverment</a:t>
            </a:r>
            <a:r>
              <a:rPr lang="cs-CZ" dirty="0"/>
              <a:t>) samospráva.</a:t>
            </a:r>
          </a:p>
          <a:p>
            <a:pPr marL="0" indent="0">
              <a:buNone/>
            </a:pPr>
            <a:r>
              <a:rPr lang="cs-CZ" dirty="0"/>
              <a:t>1. Evropská charta místní samosprávy (</a:t>
            </a:r>
            <a:r>
              <a:rPr lang="cs-CZ" dirty="0" err="1">
                <a:solidFill>
                  <a:srgbClr val="C00000"/>
                </a:solidFill>
              </a:rPr>
              <a:t>European</a:t>
            </a:r>
            <a:r>
              <a:rPr lang="cs-CZ" dirty="0">
                <a:solidFill>
                  <a:srgbClr val="C00000"/>
                </a:solidFill>
              </a:rPr>
              <a:t> Charter on </a:t>
            </a:r>
            <a:r>
              <a:rPr lang="cs-CZ" dirty="0" err="1">
                <a:solidFill>
                  <a:srgbClr val="C00000"/>
                </a:solidFill>
              </a:rPr>
              <a:t>Local</a:t>
            </a:r>
            <a:r>
              <a:rPr lang="cs-CZ" dirty="0">
                <a:solidFill>
                  <a:srgbClr val="C00000"/>
                </a:solidFill>
              </a:rPr>
              <a:t> </a:t>
            </a:r>
            <a:r>
              <a:rPr lang="cs-CZ" dirty="0" err="1">
                <a:solidFill>
                  <a:srgbClr val="C00000"/>
                </a:solidFill>
              </a:rPr>
              <a:t>Self-Government</a:t>
            </a:r>
            <a:r>
              <a:rPr lang="cs-CZ" dirty="0"/>
              <a:t>)</a:t>
            </a:r>
          </a:p>
          <a:p>
            <a:pPr marL="0" indent="0">
              <a:buNone/>
            </a:pPr>
            <a:r>
              <a:rPr lang="cs-CZ" dirty="0"/>
              <a:t>2. Kongres místních a regionálních samospráv (</a:t>
            </a:r>
            <a:r>
              <a:rPr lang="cs-CZ" dirty="0" err="1">
                <a:solidFill>
                  <a:srgbClr val="C00000"/>
                </a:solidFill>
              </a:rPr>
              <a:t>Congress</a:t>
            </a:r>
            <a:r>
              <a:rPr lang="cs-CZ" dirty="0">
                <a:solidFill>
                  <a:srgbClr val="C00000"/>
                </a:solidFill>
              </a:rPr>
              <a:t> </a:t>
            </a:r>
            <a:r>
              <a:rPr lang="cs-CZ" dirty="0" err="1">
                <a:solidFill>
                  <a:srgbClr val="C00000"/>
                </a:solidFill>
              </a:rPr>
              <a:t>of</a:t>
            </a:r>
            <a:r>
              <a:rPr lang="cs-CZ" dirty="0">
                <a:solidFill>
                  <a:srgbClr val="C00000"/>
                </a:solidFill>
              </a:rPr>
              <a:t> </a:t>
            </a:r>
            <a:r>
              <a:rPr lang="cs-CZ" dirty="0" err="1">
                <a:solidFill>
                  <a:srgbClr val="C00000"/>
                </a:solidFill>
              </a:rPr>
              <a:t>Local</a:t>
            </a:r>
            <a:r>
              <a:rPr lang="cs-CZ" dirty="0">
                <a:solidFill>
                  <a:srgbClr val="C00000"/>
                </a:solidFill>
              </a:rPr>
              <a:t> and </a:t>
            </a:r>
            <a:r>
              <a:rPr lang="cs-CZ" dirty="0" err="1">
                <a:solidFill>
                  <a:srgbClr val="C00000"/>
                </a:solidFill>
              </a:rPr>
              <a:t>Regional</a:t>
            </a:r>
            <a:r>
              <a:rPr lang="cs-CZ" dirty="0">
                <a:solidFill>
                  <a:srgbClr val="C00000"/>
                </a:solidFill>
              </a:rPr>
              <a:t> </a:t>
            </a:r>
            <a:r>
              <a:rPr lang="cs-CZ" dirty="0" err="1">
                <a:solidFill>
                  <a:srgbClr val="C00000"/>
                </a:solidFill>
              </a:rPr>
              <a:t>Authorities</a:t>
            </a:r>
            <a:r>
              <a:rPr lang="cs-CZ" dirty="0"/>
              <a:t>).  </a:t>
            </a:r>
          </a:p>
        </p:txBody>
      </p:sp>
    </p:spTree>
    <p:extLst>
      <p:ext uri="{BB962C8B-B14F-4D97-AF65-F5344CB8AC3E}">
        <p14:creationId xmlns:p14="http://schemas.microsoft.com/office/powerpoint/2010/main" val="2800729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908339-16A3-4DDA-AE15-0F09A627D4AF}"/>
              </a:ext>
            </a:extLst>
          </p:cNvPr>
          <p:cNvSpPr>
            <a:spLocks noGrp="1"/>
          </p:cNvSpPr>
          <p:nvPr>
            <p:ph type="ctrTitle"/>
          </p:nvPr>
        </p:nvSpPr>
        <p:spPr/>
        <p:txBody>
          <a:bodyPr>
            <a:normAutofit/>
          </a:bodyPr>
          <a:lstStyle/>
          <a:p>
            <a:r>
              <a:rPr lang="cs-CZ" b="1" dirty="0">
                <a:solidFill>
                  <a:srgbClr val="C00000"/>
                </a:solidFill>
              </a:rPr>
              <a:t>Evropská charta místní samosprávy</a:t>
            </a:r>
          </a:p>
        </p:txBody>
      </p:sp>
      <p:sp>
        <p:nvSpPr>
          <p:cNvPr id="3" name="Podnadpis 2">
            <a:extLst>
              <a:ext uri="{FF2B5EF4-FFF2-40B4-BE49-F238E27FC236}">
                <a16:creationId xmlns:a16="http://schemas.microsoft.com/office/drawing/2014/main" id="{F35865A7-5C08-49D0-BE42-CE4625DFDE1C}"/>
              </a:ext>
            </a:extLst>
          </p:cNvPr>
          <p:cNvSpPr>
            <a:spLocks noGrp="1"/>
          </p:cNvSpPr>
          <p:nvPr>
            <p:ph type="subTitle" idx="1"/>
          </p:nvPr>
        </p:nvSpPr>
        <p:spPr/>
        <p:txBody>
          <a:bodyPr/>
          <a:lstStyle/>
          <a:p>
            <a:endParaRPr lang="cs-CZ" b="1" dirty="0">
              <a:latin typeface="Arial" panose="020B0604020202020204" pitchFamily="34" charset="0"/>
              <a:cs typeface="Arial" panose="020B0604020202020204" pitchFamily="34" charset="0"/>
            </a:endParaRPr>
          </a:p>
          <a:p>
            <a:r>
              <a:rPr lang="cs-CZ" dirty="0"/>
              <a:t>(</a:t>
            </a:r>
            <a:r>
              <a:rPr lang="cs-CZ" dirty="0" err="1"/>
              <a:t>European</a:t>
            </a:r>
            <a:r>
              <a:rPr lang="cs-CZ" dirty="0"/>
              <a:t> Charter on </a:t>
            </a:r>
            <a:r>
              <a:rPr lang="cs-CZ" dirty="0" err="1"/>
              <a:t>Local</a:t>
            </a:r>
            <a:r>
              <a:rPr lang="cs-CZ" dirty="0"/>
              <a:t> </a:t>
            </a:r>
            <a:r>
              <a:rPr lang="cs-CZ" dirty="0" err="1"/>
              <a:t>Self-Government</a:t>
            </a:r>
            <a:r>
              <a:rPr lang="cs-CZ" dirty="0"/>
              <a:t>)</a:t>
            </a:r>
          </a:p>
        </p:txBody>
      </p:sp>
    </p:spTree>
    <p:extLst>
      <p:ext uri="{BB962C8B-B14F-4D97-AF65-F5344CB8AC3E}">
        <p14:creationId xmlns:p14="http://schemas.microsoft.com/office/powerpoint/2010/main" val="795768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5EC44B-5EA2-7966-1F11-BDF6895C9A4E}"/>
              </a:ext>
            </a:extLst>
          </p:cNvPr>
          <p:cNvSpPr>
            <a:spLocks noGrp="1"/>
          </p:cNvSpPr>
          <p:nvPr>
            <p:ph type="title"/>
          </p:nvPr>
        </p:nvSpPr>
        <p:spPr/>
        <p:txBody>
          <a:bodyPr/>
          <a:lstStyle/>
          <a:p>
            <a:r>
              <a:rPr lang="cs-CZ" b="1" dirty="0">
                <a:solidFill>
                  <a:srgbClr val="C00000"/>
                </a:solidFill>
              </a:rPr>
              <a:t>Evropská charta místní samosprávy</a:t>
            </a:r>
            <a:endParaRPr lang="cs-CZ" dirty="0"/>
          </a:p>
        </p:txBody>
      </p:sp>
      <p:sp>
        <p:nvSpPr>
          <p:cNvPr id="3" name="Zástupný obsah 2">
            <a:extLst>
              <a:ext uri="{FF2B5EF4-FFF2-40B4-BE49-F238E27FC236}">
                <a16:creationId xmlns:a16="http://schemas.microsoft.com/office/drawing/2014/main" id="{E2DB3B27-9033-2528-1E85-43D6D6C270BC}"/>
              </a:ext>
            </a:extLst>
          </p:cNvPr>
          <p:cNvSpPr>
            <a:spLocks noGrp="1"/>
          </p:cNvSpPr>
          <p:nvPr>
            <p:ph idx="1"/>
          </p:nvPr>
        </p:nvSpPr>
        <p:spPr>
          <a:xfrm>
            <a:off x="687198" y="1825625"/>
            <a:ext cx="10515600" cy="4351338"/>
          </a:xfrm>
        </p:spPr>
        <p:txBody>
          <a:bodyPr/>
          <a:lstStyle/>
          <a:p>
            <a:pPr>
              <a:buFont typeface="Courier New" panose="02070309020205020404" pitchFamily="49" charset="0"/>
              <a:buChar char="o"/>
            </a:pPr>
            <a:endParaRPr lang="cs-CZ" dirty="0"/>
          </a:p>
          <a:p>
            <a:pPr>
              <a:buFont typeface="Courier New" panose="02070309020205020404" pitchFamily="49" charset="0"/>
              <a:buChar char="o"/>
            </a:pPr>
            <a:r>
              <a:rPr lang="cs-CZ" dirty="0">
                <a:solidFill>
                  <a:srgbClr val="C00000"/>
                </a:solidFill>
              </a:rPr>
              <a:t>Právo místních společenství na vlastní samosprávu </a:t>
            </a:r>
            <a:r>
              <a:rPr lang="cs-CZ" dirty="0"/>
              <a:t>nalezlo své souhrnné vyjádření v Evropské chartě místní samosprávy, jejíž český text je publikován </a:t>
            </a:r>
            <a:r>
              <a:rPr lang="cs-CZ" dirty="0">
                <a:solidFill>
                  <a:srgbClr val="C00000"/>
                </a:solidFill>
              </a:rPr>
              <a:t>pod č. 181/1999 Sb.</a:t>
            </a:r>
            <a:endParaRPr lang="cs-CZ" dirty="0"/>
          </a:p>
          <a:p>
            <a:pPr>
              <a:buFont typeface="Courier New" panose="02070309020205020404" pitchFamily="49" charset="0"/>
              <a:buChar char="o"/>
            </a:pPr>
            <a:r>
              <a:rPr lang="cs-CZ" dirty="0"/>
              <a:t>Jménem České republiky byla Evropská charta podepsána 28. května 1998, následně s ní vyslovil souhlas Parlament České republiky a ratifikoval ji prezident republiky. Pro Českou republiku Charta </a:t>
            </a:r>
            <a:r>
              <a:rPr lang="cs-CZ" dirty="0">
                <a:solidFill>
                  <a:srgbClr val="C00000"/>
                </a:solidFill>
              </a:rPr>
              <a:t>vstoupila v platnost dne 1. září 1999. </a:t>
            </a:r>
            <a:endParaRPr lang="cs-CZ" sz="4000"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6495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344ABA-B4AD-0B53-771F-6BEB5F4E637D}"/>
              </a:ext>
            </a:extLst>
          </p:cNvPr>
          <p:cNvSpPr>
            <a:spLocks noGrp="1"/>
          </p:cNvSpPr>
          <p:nvPr>
            <p:ph type="title"/>
          </p:nvPr>
        </p:nvSpPr>
        <p:spPr/>
        <p:txBody>
          <a:bodyPr/>
          <a:lstStyle/>
          <a:p>
            <a:r>
              <a:rPr lang="cs-CZ" b="1" dirty="0">
                <a:solidFill>
                  <a:srgbClr val="C00000"/>
                </a:solidFill>
              </a:rPr>
              <a:t>Evropská charta místní samosprávy</a:t>
            </a:r>
            <a:endParaRPr lang="cs-CZ" dirty="0"/>
          </a:p>
        </p:txBody>
      </p:sp>
      <p:sp>
        <p:nvSpPr>
          <p:cNvPr id="3" name="Zástupný obsah 2">
            <a:extLst>
              <a:ext uri="{FF2B5EF4-FFF2-40B4-BE49-F238E27FC236}">
                <a16:creationId xmlns:a16="http://schemas.microsoft.com/office/drawing/2014/main" id="{3181F3CB-48B1-6EFF-83B6-C6E3333897D1}"/>
              </a:ext>
            </a:extLst>
          </p:cNvPr>
          <p:cNvSpPr>
            <a:spLocks noGrp="1"/>
          </p:cNvSpPr>
          <p:nvPr>
            <p:ph idx="1"/>
          </p:nvPr>
        </p:nvSpPr>
        <p:spPr/>
        <p:txBody>
          <a:bodyPr/>
          <a:lstStyle/>
          <a:p>
            <a:endParaRPr lang="cs-CZ" b="1" u="sng" dirty="0">
              <a:latin typeface="Arial" panose="020B0604020202020204" pitchFamily="34" charset="0"/>
              <a:cs typeface="Arial" panose="020B0604020202020204" pitchFamily="34" charset="0"/>
            </a:endParaRPr>
          </a:p>
          <a:p>
            <a:r>
              <a:rPr lang="cs-CZ" dirty="0"/>
              <a:t>Zásady místní samosprávy, zakotvené v Evropské chartě (ECHMS), </a:t>
            </a:r>
            <a:r>
              <a:rPr lang="cs-CZ" dirty="0">
                <a:solidFill>
                  <a:srgbClr val="C00000"/>
                </a:solidFill>
              </a:rPr>
              <a:t>se vztahují na všechny druhy místních společenství</a:t>
            </a:r>
            <a:r>
              <a:rPr lang="cs-CZ" dirty="0"/>
              <a:t>, která na území smluvního státu existují. </a:t>
            </a:r>
          </a:p>
          <a:p>
            <a:r>
              <a:rPr lang="cs-CZ" dirty="0"/>
              <a:t>Každý stát však může při ukládání své ratifikační listiny, listiny o přijetí nebo schválení výslovně uvést, na které druhy místních nebo regionálních orgánů hodlá působnost ECHMS omezit nebo které hodlá z její působnosti vyjmout.</a:t>
            </a:r>
            <a:endParaRPr lang="cs-CZ"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2827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9E236F-0762-43D5-BD96-85C5FFFE46C6}"/>
              </a:ext>
            </a:extLst>
          </p:cNvPr>
          <p:cNvSpPr>
            <a:spLocks noGrp="1"/>
          </p:cNvSpPr>
          <p:nvPr>
            <p:ph type="title"/>
          </p:nvPr>
        </p:nvSpPr>
        <p:spPr/>
        <p:txBody>
          <a:bodyPr/>
          <a:lstStyle/>
          <a:p>
            <a:r>
              <a:rPr lang="cs-CZ" b="1" dirty="0">
                <a:solidFill>
                  <a:srgbClr val="C00000"/>
                </a:solidFill>
              </a:rPr>
              <a:t>Evropská charta místní samosprávy</a:t>
            </a:r>
            <a:endParaRPr lang="cs-CZ" dirty="0"/>
          </a:p>
        </p:txBody>
      </p:sp>
      <p:sp>
        <p:nvSpPr>
          <p:cNvPr id="3" name="Zástupný symbol pro obsah 2">
            <a:extLst>
              <a:ext uri="{FF2B5EF4-FFF2-40B4-BE49-F238E27FC236}">
                <a16:creationId xmlns:a16="http://schemas.microsoft.com/office/drawing/2014/main" id="{31138F17-064C-4C08-97C4-DD51DF59C4CD}"/>
              </a:ext>
            </a:extLst>
          </p:cNvPr>
          <p:cNvSpPr>
            <a:spLocks noGrp="1"/>
          </p:cNvSpPr>
          <p:nvPr>
            <p:ph idx="1"/>
          </p:nvPr>
        </p:nvSpPr>
        <p:spPr/>
        <p:txBody>
          <a:bodyPr>
            <a:normAutofit/>
          </a:bodyPr>
          <a:lstStyle/>
          <a:p>
            <a:endParaRPr lang="cs-CZ" dirty="0"/>
          </a:p>
          <a:p>
            <a:pPr marL="514350" indent="-514350">
              <a:buFont typeface="+mj-lt"/>
              <a:buAutoNum type="arabicPeriod"/>
            </a:pPr>
            <a:r>
              <a:rPr lang="cs-CZ" dirty="0"/>
              <a:t>státy, které neuplatnili žádnou výhradu: </a:t>
            </a:r>
            <a:r>
              <a:rPr lang="cs-CZ" dirty="0">
                <a:solidFill>
                  <a:srgbClr val="C00000"/>
                </a:solidFill>
              </a:rPr>
              <a:t>Dánsko, Estonsko, Itálii, Maďarsko, Německo, Slovinsko, Švédsko či Velkou Británii </a:t>
            </a:r>
            <a:r>
              <a:rPr lang="cs-CZ" dirty="0"/>
              <a:t>(jedná se o státy s různými tradicemi územní samosprávy)</a:t>
            </a:r>
          </a:p>
          <a:p>
            <a:pPr marL="514350" indent="-514350">
              <a:buFont typeface="+mj-lt"/>
              <a:buAutoNum type="arabicPeriod"/>
            </a:pPr>
            <a:r>
              <a:rPr lang="cs-CZ" dirty="0"/>
              <a:t>státy, které výhradu uplatnily</a:t>
            </a:r>
            <a:r>
              <a:rPr lang="cs-CZ" dirty="0">
                <a:solidFill>
                  <a:srgbClr val="C00000"/>
                </a:solidFill>
              </a:rPr>
              <a:t>: Bulharsko, Nizozemsko, Rakousko, Rumunsko, Řecko, Španělsko či Turecko. </a:t>
            </a:r>
          </a:p>
        </p:txBody>
      </p:sp>
    </p:spTree>
    <p:extLst>
      <p:ext uri="{BB962C8B-B14F-4D97-AF65-F5344CB8AC3E}">
        <p14:creationId xmlns:p14="http://schemas.microsoft.com/office/powerpoint/2010/main" val="330245058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2532</Words>
  <Application>Microsoft Office PowerPoint</Application>
  <PresentationFormat>Širokoúhlá obrazovka</PresentationFormat>
  <Paragraphs>169</Paragraphs>
  <Slides>46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46</vt:i4>
      </vt:variant>
    </vt:vector>
  </HeadingPairs>
  <TitlesOfParts>
    <vt:vector size="52" baseType="lpstr">
      <vt:lpstr>Arial</vt:lpstr>
      <vt:lpstr>Calibri</vt:lpstr>
      <vt:lpstr>Calibri Light</vt:lpstr>
      <vt:lpstr>Courier New</vt:lpstr>
      <vt:lpstr>Symbol</vt:lpstr>
      <vt:lpstr>Motiv Office</vt:lpstr>
      <vt:lpstr>Územní samospráva</vt:lpstr>
      <vt:lpstr>Terminologie</vt:lpstr>
      <vt:lpstr>Územní, místní, nebo regionální samospráva?</vt:lpstr>
      <vt:lpstr>Územní, místní, nebo regionální samospráva?</vt:lpstr>
      <vt:lpstr>Územní, místní, nebo regionální samospráva?</vt:lpstr>
      <vt:lpstr>Evropská charta místní samosprávy</vt:lpstr>
      <vt:lpstr>Evropská charta místní samosprávy</vt:lpstr>
      <vt:lpstr>Evropská charta místní samosprávy</vt:lpstr>
      <vt:lpstr>Evropská charta místní samosprávy</vt:lpstr>
      <vt:lpstr>Evropská charta místní samosprávy</vt:lpstr>
      <vt:lpstr>Evropská charta místní samosprávy</vt:lpstr>
      <vt:lpstr>Evropská charta místní samosprávy</vt:lpstr>
      <vt:lpstr>Evropská charta místní samosprávy</vt:lpstr>
      <vt:lpstr>Evropská charta místní samosprávy</vt:lpstr>
      <vt:lpstr>Evropská charta místní samosprávy</vt:lpstr>
      <vt:lpstr>Evropská charta místní samosprávy</vt:lpstr>
      <vt:lpstr>Evropská charta místní samosprávy</vt:lpstr>
      <vt:lpstr>Evropská charta místní samosprávy</vt:lpstr>
      <vt:lpstr>Evropská charta místní samosprávy</vt:lpstr>
      <vt:lpstr>Ústavně-právní základy územní samosprávy </vt:lpstr>
      <vt:lpstr>Právo na územní samosprávu (?)</vt:lpstr>
      <vt:lpstr>Právo na územní samosprávu (?)</vt:lpstr>
      <vt:lpstr>Právo na územní samosprávu (?)</vt:lpstr>
      <vt:lpstr>Právo na územní samosprávu (?)</vt:lpstr>
      <vt:lpstr>Právo na územní samosprávu (?)</vt:lpstr>
      <vt:lpstr>Právo na územní samosprávu (?)</vt:lpstr>
      <vt:lpstr>Právo na územní samosprávu (?)</vt:lpstr>
      <vt:lpstr>Právo na územní samosprávu (?)</vt:lpstr>
      <vt:lpstr>Obce a kraje jako veřejnoprávní korporace</vt:lpstr>
      <vt:lpstr>Obce a kraje jako veřejnoprávní korporace</vt:lpstr>
      <vt:lpstr>Obce a kraje jako veřejnoprávní korporace</vt:lpstr>
      <vt:lpstr>Obce a kraje jako veřejnoprávní korporace</vt:lpstr>
      <vt:lpstr>Obce a kraje jako veřejnoprávní korporace</vt:lpstr>
      <vt:lpstr>Obce a kraje jako veřejnoprávní korporace</vt:lpstr>
      <vt:lpstr>Prezentace aplikace PowerPoint</vt:lpstr>
      <vt:lpstr>Obce a kraje jako veřejnoprávní korporace</vt:lpstr>
      <vt:lpstr>Obce a kraje jako veřejnoprávní korporace</vt:lpstr>
      <vt:lpstr>Obce a kraje jako veřejnoprávní korporace</vt:lpstr>
      <vt:lpstr>    Právní předpisy územní samosprávy </vt:lpstr>
      <vt:lpstr>Právní předpisy územní samosprávy</vt:lpstr>
      <vt:lpstr>Právní předpisy územní samosprávy</vt:lpstr>
      <vt:lpstr>Právní předpisy územní samosprávy</vt:lpstr>
      <vt:lpstr>Právní předpisy územní samosprávy</vt:lpstr>
      <vt:lpstr>Právní předpisy územní samosprávy</vt:lpstr>
      <vt:lpstr>Právní předpisy územní samosprávy</vt:lpstr>
      <vt:lpstr>Děkuji Vám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Úvod do správního práva</dc:title>
  <dc:creator>Handrlica Jakub</dc:creator>
  <cp:lastModifiedBy>Handrlica Jakub</cp:lastModifiedBy>
  <cp:revision>38</cp:revision>
  <dcterms:created xsi:type="dcterms:W3CDTF">2023-02-15T15:07:53Z</dcterms:created>
  <dcterms:modified xsi:type="dcterms:W3CDTF">2024-04-16T07:40:45Z</dcterms:modified>
</cp:coreProperties>
</file>