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24" r:id="rId3"/>
    <p:sldId id="325" r:id="rId4"/>
    <p:sldId id="310" r:id="rId5"/>
    <p:sldId id="309" r:id="rId6"/>
    <p:sldId id="303" r:id="rId7"/>
    <p:sldId id="315" r:id="rId8"/>
    <p:sldId id="267" r:id="rId9"/>
    <p:sldId id="288" r:id="rId10"/>
    <p:sldId id="313" r:id="rId11"/>
    <p:sldId id="312" r:id="rId12"/>
    <p:sldId id="327" r:id="rId13"/>
    <p:sldId id="330" r:id="rId14"/>
    <p:sldId id="317" r:id="rId15"/>
    <p:sldId id="328" r:id="rId16"/>
    <p:sldId id="329" r:id="rId17"/>
    <p:sldId id="318" r:id="rId18"/>
    <p:sldId id="264" r:id="rId19"/>
    <p:sldId id="320" r:id="rId20"/>
    <p:sldId id="319" r:id="rId21"/>
    <p:sldId id="321" r:id="rId22"/>
    <p:sldId id="331" r:id="rId23"/>
    <p:sldId id="326" r:id="rId24"/>
    <p:sldId id="280"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FD6081F-E6D2-4451-8361-E63D58EBD9F4}" type="datetimeFigureOut">
              <a:rPr lang="cs-CZ" smtClean="0"/>
              <a:pPr/>
              <a:t>19.04.2021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78C1764-4CDB-4749-80FF-0082BA899ED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6081F-E6D2-4451-8361-E63D58EBD9F4}" type="datetimeFigureOut">
              <a:rPr lang="cs-CZ" smtClean="0"/>
              <a:pPr/>
              <a:t>19.04.2021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C1764-4CDB-4749-80FF-0082BA899ED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Německá literatura 20. stol.</a:t>
            </a:r>
          </a:p>
        </p:txBody>
      </p:sp>
      <p:sp>
        <p:nvSpPr>
          <p:cNvPr id="3" name="Podnadpis 2"/>
          <p:cNvSpPr>
            <a:spLocks noGrp="1"/>
          </p:cNvSpPr>
          <p:nvPr>
            <p:ph type="subTitle" idx="1"/>
          </p:nvPr>
        </p:nvSpPr>
        <p:spPr/>
        <p:txBody>
          <a:bodyPr/>
          <a:lstStyle/>
          <a:p>
            <a:r>
              <a:rPr lang="cs-CZ" dirty="0"/>
              <a:t>IX. Švýcarská německy psaná literatura: problém jazyka,  odpovědnost vědce a lidská existence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830575-06BC-4DD1-AF31-86C3D82B2A98}"/>
              </a:ext>
            </a:extLst>
          </p:cNvPr>
          <p:cNvSpPr>
            <a:spLocks noGrp="1"/>
          </p:cNvSpPr>
          <p:nvPr>
            <p:ph type="title"/>
          </p:nvPr>
        </p:nvSpPr>
        <p:spPr/>
        <p:txBody>
          <a:bodyPr/>
          <a:lstStyle/>
          <a:p>
            <a:r>
              <a:rPr lang="cs-CZ" dirty="0"/>
              <a:t>Max </a:t>
            </a:r>
            <a:r>
              <a:rPr lang="cs-CZ" dirty="0" err="1"/>
              <a:t>Frisch</a:t>
            </a:r>
            <a:r>
              <a:rPr lang="cs-CZ" dirty="0"/>
              <a:t> (1911 – 1991)</a:t>
            </a:r>
          </a:p>
        </p:txBody>
      </p:sp>
      <p:sp>
        <p:nvSpPr>
          <p:cNvPr id="3" name="Zástupný symbol pro obsah 2">
            <a:extLst>
              <a:ext uri="{FF2B5EF4-FFF2-40B4-BE49-F238E27FC236}">
                <a16:creationId xmlns:a16="http://schemas.microsoft.com/office/drawing/2014/main" id="{D00CF39D-708C-4B9F-89D6-789B642162C6}"/>
              </a:ext>
            </a:extLst>
          </p:cNvPr>
          <p:cNvSpPr>
            <a:spLocks noGrp="1"/>
          </p:cNvSpPr>
          <p:nvPr>
            <p:ph idx="1"/>
          </p:nvPr>
        </p:nvSpPr>
        <p:spPr/>
        <p:txBody>
          <a:bodyPr>
            <a:normAutofit fontScale="70000" lnSpcReduction="20000"/>
          </a:bodyPr>
          <a:lstStyle/>
          <a:p>
            <a:r>
              <a:rPr lang="cs-CZ" dirty="0"/>
              <a:t>Studoval nejprve germanistiku a forenzní psychologii, nakonec však architekturu, jíž se také několik let věnoval</a:t>
            </a:r>
          </a:p>
          <a:p>
            <a:r>
              <a:rPr lang="cs-CZ" dirty="0"/>
              <a:t>Od roku 1931 pracoval pro </a:t>
            </a:r>
            <a:r>
              <a:rPr lang="cs-CZ" dirty="0" err="1"/>
              <a:t>Neue</a:t>
            </a:r>
            <a:r>
              <a:rPr lang="cs-CZ" dirty="0"/>
              <a:t> </a:t>
            </a:r>
            <a:r>
              <a:rPr lang="cs-CZ" dirty="0" err="1"/>
              <a:t>Zürcher</a:t>
            </a:r>
            <a:r>
              <a:rPr lang="cs-CZ" dirty="0"/>
              <a:t> </a:t>
            </a:r>
            <a:r>
              <a:rPr lang="cs-CZ" dirty="0" err="1"/>
              <a:t>Zeitung</a:t>
            </a:r>
            <a:endParaRPr lang="cs-CZ" dirty="0"/>
          </a:p>
          <a:p>
            <a:r>
              <a:rPr lang="cs-CZ" dirty="0"/>
              <a:t>V roce 1933 tak cestoval jako reportér a fejetonista na hokejové mistrovství světa do Prahy, poté i na Balkán. Zážitky zpracoval do prvního románu: </a:t>
            </a:r>
            <a:r>
              <a:rPr lang="cs-CZ" dirty="0" err="1"/>
              <a:t>Jürg</a:t>
            </a:r>
            <a:r>
              <a:rPr lang="cs-CZ" dirty="0"/>
              <a:t> </a:t>
            </a:r>
            <a:r>
              <a:rPr lang="cs-CZ" dirty="0" err="1"/>
              <a:t>Reinhart</a:t>
            </a:r>
            <a:r>
              <a:rPr lang="cs-CZ" dirty="0"/>
              <a:t> (1934)</a:t>
            </a:r>
          </a:p>
          <a:p>
            <a:r>
              <a:rPr lang="cs-CZ" dirty="0"/>
              <a:t>1935 cestuje po Německu – je kritický k antisemitismu, ale už méně k rasové teorii</a:t>
            </a:r>
          </a:p>
          <a:p>
            <a:r>
              <a:rPr lang="cs-CZ" dirty="0"/>
              <a:t>Ve 40. letech se věnoval hlavně architektuře. Na konci války také uvedl několik svých dramat (např. Čínská zeď)</a:t>
            </a:r>
          </a:p>
          <a:p>
            <a:r>
              <a:rPr lang="cs-CZ" dirty="0"/>
              <a:t>Největší popularitu mu ovšem získaly existenciální romány: </a:t>
            </a:r>
            <a:r>
              <a:rPr lang="cs-CZ" dirty="0" err="1"/>
              <a:t>Stiller</a:t>
            </a:r>
            <a:r>
              <a:rPr lang="cs-CZ" dirty="0"/>
              <a:t> (1954), ‚Homo </a:t>
            </a:r>
            <a:r>
              <a:rPr lang="cs-CZ" dirty="0" err="1"/>
              <a:t>faber</a:t>
            </a:r>
            <a:r>
              <a:rPr lang="cs-CZ" dirty="0"/>
              <a:t> (1957) a Mein Name </a:t>
            </a:r>
            <a:r>
              <a:rPr lang="cs-CZ" dirty="0" err="1"/>
              <a:t>sei</a:t>
            </a:r>
            <a:r>
              <a:rPr lang="cs-CZ" dirty="0"/>
              <a:t> </a:t>
            </a:r>
            <a:r>
              <a:rPr lang="cs-CZ" dirty="0" err="1"/>
              <a:t>Gantenbein</a:t>
            </a:r>
            <a:r>
              <a:rPr lang="cs-CZ" dirty="0"/>
              <a:t> (1964), dále též dramata </a:t>
            </a:r>
            <a:r>
              <a:rPr lang="cs-CZ" dirty="0" err="1"/>
              <a:t>Biedermann</a:t>
            </a:r>
            <a:r>
              <a:rPr lang="cs-CZ" dirty="0"/>
              <a:t> </a:t>
            </a:r>
            <a:r>
              <a:rPr lang="cs-CZ" dirty="0" err="1"/>
              <a:t>und</a:t>
            </a:r>
            <a:r>
              <a:rPr lang="cs-CZ" dirty="0"/>
              <a:t> </a:t>
            </a:r>
            <a:r>
              <a:rPr lang="cs-CZ" dirty="0" err="1"/>
              <a:t>die</a:t>
            </a:r>
            <a:r>
              <a:rPr lang="cs-CZ" dirty="0"/>
              <a:t> </a:t>
            </a:r>
            <a:r>
              <a:rPr lang="cs-CZ" dirty="0" err="1"/>
              <a:t>Brandstifter</a:t>
            </a:r>
            <a:r>
              <a:rPr lang="cs-CZ" dirty="0"/>
              <a:t> (1958) a Andorra (1961)</a:t>
            </a:r>
          </a:p>
          <a:p>
            <a:r>
              <a:rPr lang="cs-CZ" dirty="0"/>
              <a:t>Z osobního života je též známa jeho milostná aféra s I. </a:t>
            </a:r>
            <a:r>
              <a:rPr lang="cs-CZ" dirty="0" err="1"/>
              <a:t>Bachmann</a:t>
            </a:r>
            <a:endParaRPr lang="cs-CZ" dirty="0"/>
          </a:p>
        </p:txBody>
      </p:sp>
    </p:spTree>
    <p:extLst>
      <p:ext uri="{BB962C8B-B14F-4D97-AF65-F5344CB8AC3E}">
        <p14:creationId xmlns:p14="http://schemas.microsoft.com/office/powerpoint/2010/main" val="2164774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7311DE-44F5-443D-B6EB-34E0954C0322}"/>
              </a:ext>
            </a:extLst>
          </p:cNvPr>
          <p:cNvSpPr>
            <a:spLocks noGrp="1"/>
          </p:cNvSpPr>
          <p:nvPr>
            <p:ph type="title"/>
          </p:nvPr>
        </p:nvSpPr>
        <p:spPr/>
        <p:txBody>
          <a:bodyPr>
            <a:normAutofit fontScale="90000"/>
          </a:bodyPr>
          <a:lstStyle/>
          <a:p>
            <a:r>
              <a:rPr lang="cs-CZ" dirty="0"/>
              <a:t>Friedrich </a:t>
            </a:r>
            <a:r>
              <a:rPr lang="cs-CZ" dirty="0" err="1"/>
              <a:t>Dürrenmatt</a:t>
            </a:r>
            <a:r>
              <a:rPr lang="cs-CZ" dirty="0"/>
              <a:t> (1921 – 1990)</a:t>
            </a:r>
          </a:p>
        </p:txBody>
      </p:sp>
      <p:sp>
        <p:nvSpPr>
          <p:cNvPr id="3" name="Zástupný symbol pro obsah 2">
            <a:extLst>
              <a:ext uri="{FF2B5EF4-FFF2-40B4-BE49-F238E27FC236}">
                <a16:creationId xmlns:a16="http://schemas.microsoft.com/office/drawing/2014/main" id="{D846B9D2-30B1-4E6B-B4F3-9F651C22A6A8}"/>
              </a:ext>
            </a:extLst>
          </p:cNvPr>
          <p:cNvSpPr>
            <a:spLocks noGrp="1"/>
          </p:cNvSpPr>
          <p:nvPr>
            <p:ph idx="1"/>
          </p:nvPr>
        </p:nvSpPr>
        <p:spPr/>
        <p:txBody>
          <a:bodyPr>
            <a:normAutofit fontScale="92500" lnSpcReduction="20000"/>
          </a:bodyPr>
          <a:lstStyle/>
          <a:p>
            <a:r>
              <a:rPr lang="cs-CZ" dirty="0"/>
              <a:t>Nesnášel autority – otce, učitele, asi i proto v mládí tendoval k nacionalistickému hnutí</a:t>
            </a:r>
          </a:p>
          <a:p>
            <a:r>
              <a:rPr lang="cs-CZ" dirty="0"/>
              <a:t>Věnoval se i malbě, nicméně  vystudoval filosofii, germanistiku a přírodní vědy. Dizertace o Kierkegaardovi</a:t>
            </a:r>
          </a:p>
          <a:p>
            <a:r>
              <a:rPr lang="cs-CZ" dirty="0"/>
              <a:t>1947 detektivní román Soudce a jeho kat</a:t>
            </a:r>
          </a:p>
          <a:p>
            <a:r>
              <a:rPr lang="cs-CZ" dirty="0"/>
              <a:t>1956 Návštěva staré dámy – světový úspěch</a:t>
            </a:r>
          </a:p>
          <a:p>
            <a:r>
              <a:rPr lang="cs-CZ" dirty="0"/>
              <a:t>1962 Fyzikové</a:t>
            </a:r>
          </a:p>
          <a:p>
            <a:r>
              <a:rPr lang="cs-CZ" dirty="0"/>
              <a:t>Veřejné angažmá: odsoudil vstup vojsk 1968 a podpořil Chartu 77</a:t>
            </a:r>
          </a:p>
          <a:p>
            <a:endParaRPr lang="cs-CZ" dirty="0"/>
          </a:p>
        </p:txBody>
      </p:sp>
    </p:spTree>
    <p:extLst>
      <p:ext uri="{BB962C8B-B14F-4D97-AF65-F5344CB8AC3E}">
        <p14:creationId xmlns:p14="http://schemas.microsoft.com/office/powerpoint/2010/main" val="185380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55D976-4E38-4C6E-8A56-A841CD499F17}"/>
              </a:ext>
            </a:extLst>
          </p:cNvPr>
          <p:cNvSpPr>
            <a:spLocks noGrp="1"/>
          </p:cNvSpPr>
          <p:nvPr>
            <p:ph type="title"/>
          </p:nvPr>
        </p:nvSpPr>
        <p:spPr/>
        <p:txBody>
          <a:bodyPr>
            <a:normAutofit fontScale="90000"/>
          </a:bodyPr>
          <a:lstStyle/>
          <a:p>
            <a:r>
              <a:rPr lang="cs-CZ" dirty="0"/>
              <a:t>Peter </a:t>
            </a:r>
            <a:r>
              <a:rPr lang="cs-CZ" dirty="0" err="1"/>
              <a:t>Bichsel</a:t>
            </a:r>
            <a:r>
              <a:rPr lang="cs-CZ" dirty="0"/>
              <a:t> (nar. 1935) a Skupina </a:t>
            </a:r>
            <a:r>
              <a:rPr lang="cs-CZ" dirty="0" err="1"/>
              <a:t>Olten</a:t>
            </a:r>
            <a:endParaRPr lang="cs-CZ" dirty="0"/>
          </a:p>
        </p:txBody>
      </p:sp>
      <p:sp>
        <p:nvSpPr>
          <p:cNvPr id="3" name="Zástupný symbol pro obsah 2">
            <a:extLst>
              <a:ext uri="{FF2B5EF4-FFF2-40B4-BE49-F238E27FC236}">
                <a16:creationId xmlns:a16="http://schemas.microsoft.com/office/drawing/2014/main" id="{7A5DDF07-18B9-43D8-ABF9-8F9F2A0340FF}"/>
              </a:ext>
            </a:extLst>
          </p:cNvPr>
          <p:cNvSpPr>
            <a:spLocks noGrp="1"/>
          </p:cNvSpPr>
          <p:nvPr>
            <p:ph idx="1"/>
          </p:nvPr>
        </p:nvSpPr>
        <p:spPr/>
        <p:txBody>
          <a:bodyPr>
            <a:normAutofit fontScale="70000" lnSpcReduction="20000"/>
          </a:bodyPr>
          <a:lstStyle/>
          <a:p>
            <a:r>
              <a:rPr lang="cs-CZ" dirty="0"/>
              <a:t>Spoluzakladatel literární </a:t>
            </a:r>
            <a:r>
              <a:rPr lang="cs-CZ" b="1" dirty="0"/>
              <a:t>Skupiny </a:t>
            </a:r>
            <a:r>
              <a:rPr lang="cs-CZ" b="1" dirty="0" err="1"/>
              <a:t>Olten</a:t>
            </a:r>
            <a:r>
              <a:rPr lang="cs-CZ" dirty="0"/>
              <a:t>: </a:t>
            </a:r>
          </a:p>
          <a:p>
            <a:pPr marL="0" indent="0">
              <a:buNone/>
            </a:pPr>
            <a:r>
              <a:rPr lang="cs-CZ" dirty="0"/>
              <a:t>původně členové Švýcarského svazu spisovatelů (</a:t>
            </a:r>
            <a:r>
              <a:rPr lang="cs-CZ" dirty="0" err="1"/>
              <a:t>Schweizerischer</a:t>
            </a:r>
            <a:r>
              <a:rPr lang="cs-CZ" dirty="0"/>
              <a:t> </a:t>
            </a:r>
            <a:r>
              <a:rPr lang="cs-CZ" dirty="0" err="1"/>
              <a:t>Schriftstellerverband</a:t>
            </a:r>
            <a:r>
              <a:rPr lang="cs-CZ" dirty="0"/>
              <a:t>), kteří z něj vystoupili roku 1970 na protest proti jeho „reakcionářskému“, tj. konzervativnímu, extrémně </a:t>
            </a:r>
            <a:r>
              <a:rPr lang="cs-CZ" dirty="0" err="1"/>
              <a:t>protilevicovému</a:t>
            </a:r>
            <a:r>
              <a:rPr lang="cs-CZ" dirty="0"/>
              <a:t> vedení: odhalení novináře Francka </a:t>
            </a:r>
            <a:r>
              <a:rPr lang="cs-CZ" dirty="0" err="1"/>
              <a:t>Jotterand</a:t>
            </a:r>
            <a:r>
              <a:rPr lang="cs-CZ" dirty="0"/>
              <a:t> a protest 78 francouzsky mluvících spisovatelů (1969)→ 21 německojazyčných spisovatelů vystoupí: např. </a:t>
            </a:r>
            <a:r>
              <a:rPr lang="cs-CZ" dirty="0" err="1"/>
              <a:t>Dürrenmatt</a:t>
            </a:r>
            <a:r>
              <a:rPr lang="cs-CZ" dirty="0"/>
              <a:t>, </a:t>
            </a:r>
            <a:r>
              <a:rPr lang="cs-CZ" dirty="0" err="1"/>
              <a:t>Frisch</a:t>
            </a:r>
            <a:r>
              <a:rPr lang="cs-CZ" dirty="0"/>
              <a:t>, </a:t>
            </a:r>
            <a:r>
              <a:rPr lang="cs-CZ" dirty="0" err="1"/>
              <a:t>Muschg</a:t>
            </a:r>
            <a:r>
              <a:rPr lang="cs-CZ" dirty="0"/>
              <a:t>, </a:t>
            </a:r>
            <a:r>
              <a:rPr lang="cs-CZ" dirty="0" err="1"/>
              <a:t>Bichsel</a:t>
            </a:r>
            <a:r>
              <a:rPr lang="cs-CZ" dirty="0"/>
              <a:t>, Marti → 25. 8. 1971 ustavující shromáždění v dvojjazyčném městě </a:t>
            </a:r>
            <a:r>
              <a:rPr lang="cs-CZ" dirty="0" err="1"/>
              <a:t>Biel</a:t>
            </a:r>
            <a:r>
              <a:rPr lang="cs-CZ" dirty="0"/>
              <a:t> /</a:t>
            </a:r>
            <a:r>
              <a:rPr lang="cs-CZ" dirty="0" err="1"/>
              <a:t>Bienne</a:t>
            </a:r>
            <a:r>
              <a:rPr lang="cs-CZ" dirty="0"/>
              <a:t>, cíl: umělecká tvorba i politické angažmá: „</a:t>
            </a:r>
            <a:r>
              <a:rPr lang="de-DE" i="1" dirty="0"/>
              <a:t> unterstützt politische Bestrebungen auf nationaler und internationaler Ebene, die die gerechte Verteilung der Güter, die Demokratisierung der Wirtschaft und der öffentlichen Einrichtungen, den Schutz der Welt vor militärischer und ziviler Zerstörung sowie die Verwirklichung der Menschenrechte bezwecken</a:t>
            </a:r>
            <a:r>
              <a:rPr lang="cs-CZ" i="1" dirty="0"/>
              <a:t>.“</a:t>
            </a:r>
          </a:p>
        </p:txBody>
      </p:sp>
    </p:spTree>
    <p:extLst>
      <p:ext uri="{BB962C8B-B14F-4D97-AF65-F5344CB8AC3E}">
        <p14:creationId xmlns:p14="http://schemas.microsoft.com/office/powerpoint/2010/main" val="395837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6FC06E-B522-4DCE-84D8-D56CA3B7F83D}"/>
              </a:ext>
            </a:extLst>
          </p:cNvPr>
          <p:cNvSpPr>
            <a:spLocks noGrp="1"/>
          </p:cNvSpPr>
          <p:nvPr>
            <p:ph type="title"/>
          </p:nvPr>
        </p:nvSpPr>
        <p:spPr/>
        <p:txBody>
          <a:bodyPr/>
          <a:lstStyle/>
          <a:p>
            <a:r>
              <a:rPr lang="cs-CZ" dirty="0"/>
              <a:t>Skupina </a:t>
            </a:r>
            <a:r>
              <a:rPr lang="cs-CZ" dirty="0" err="1"/>
              <a:t>Olten</a:t>
            </a:r>
            <a:r>
              <a:rPr lang="cs-CZ" dirty="0"/>
              <a:t> a Peter </a:t>
            </a:r>
            <a:r>
              <a:rPr lang="cs-CZ" dirty="0" err="1"/>
              <a:t>Bichsel</a:t>
            </a:r>
            <a:endParaRPr lang="cs-CZ" dirty="0"/>
          </a:p>
        </p:txBody>
      </p:sp>
      <p:sp>
        <p:nvSpPr>
          <p:cNvPr id="3" name="Zástupný obsah 2">
            <a:extLst>
              <a:ext uri="{FF2B5EF4-FFF2-40B4-BE49-F238E27FC236}">
                <a16:creationId xmlns:a16="http://schemas.microsoft.com/office/drawing/2014/main" id="{E96C0A09-215B-4AF6-9370-C3FB23C2F076}"/>
              </a:ext>
            </a:extLst>
          </p:cNvPr>
          <p:cNvSpPr>
            <a:spLocks noGrp="1"/>
          </p:cNvSpPr>
          <p:nvPr>
            <p:ph idx="1"/>
          </p:nvPr>
        </p:nvSpPr>
        <p:spPr/>
        <p:txBody>
          <a:bodyPr>
            <a:normAutofit fontScale="55000" lnSpcReduction="20000"/>
          </a:bodyPr>
          <a:lstStyle/>
          <a:p>
            <a:r>
              <a:rPr lang="cs-CZ" dirty="0"/>
              <a:t>umělecká tvorba i politické angažmá: „</a:t>
            </a:r>
            <a:r>
              <a:rPr lang="de-DE" i="1" dirty="0"/>
              <a:t> unterstützt politische Bestrebungen auf nationaler und internationaler Ebene, die die gerechte Verteilung der Güter, die Demokratisierung der Wirtschaft und der öffentlichen Einrichtungen, den Schutz der Welt vor militärischer und ziviler Zerstörung sowie die Verwirklichung der Menschenrechte bezwecken</a:t>
            </a:r>
            <a:r>
              <a:rPr lang="cs-CZ" i="1" dirty="0"/>
              <a:t>.“ </a:t>
            </a:r>
          </a:p>
          <a:p>
            <a:r>
              <a:rPr lang="cs-CZ" dirty="0"/>
              <a:t>Až do 2002, kdy vznikl nový Svaz Autorů a autorek Švýcarska – spojením s SSV)</a:t>
            </a:r>
          </a:p>
          <a:p>
            <a:endParaRPr lang="cs-CZ" dirty="0"/>
          </a:p>
          <a:p>
            <a:r>
              <a:rPr lang="cs-CZ" dirty="0"/>
              <a:t>Hlavně autor literatury pro děti, krátkých povídek a novinových sloupků</a:t>
            </a:r>
          </a:p>
          <a:p>
            <a:r>
              <a:rPr lang="cs-CZ" dirty="0"/>
              <a:t>1965 Cena Skupiny 47 za miniaturními povídky </a:t>
            </a:r>
            <a:r>
              <a:rPr lang="cs-CZ" i="1" dirty="0" err="1"/>
              <a:t>Eigentlich</a:t>
            </a:r>
            <a:r>
              <a:rPr lang="cs-CZ" i="1" dirty="0"/>
              <a:t> </a:t>
            </a:r>
            <a:r>
              <a:rPr lang="cs-CZ" i="1" dirty="0" err="1"/>
              <a:t>möchte</a:t>
            </a:r>
            <a:r>
              <a:rPr lang="cs-CZ" i="1" dirty="0"/>
              <a:t> </a:t>
            </a:r>
            <a:r>
              <a:rPr lang="cs-CZ" i="1" dirty="0" err="1"/>
              <a:t>Frau</a:t>
            </a:r>
            <a:r>
              <a:rPr lang="cs-CZ" i="1" dirty="0"/>
              <a:t> Blum den </a:t>
            </a:r>
            <a:r>
              <a:rPr lang="cs-CZ" i="1" dirty="0" err="1"/>
              <a:t>Milchmann</a:t>
            </a:r>
            <a:r>
              <a:rPr lang="cs-CZ" i="1" dirty="0"/>
              <a:t> </a:t>
            </a:r>
            <a:r>
              <a:rPr lang="cs-CZ" i="1" dirty="0" err="1"/>
              <a:t>kennenlernen</a:t>
            </a:r>
            <a:r>
              <a:rPr lang="cs-CZ" dirty="0"/>
              <a:t> (1964, Vlastně by chtěla paní Blumová  toho mlékaře poznat)</a:t>
            </a:r>
          </a:p>
          <a:p>
            <a:r>
              <a:rPr lang="cs-CZ" dirty="0"/>
              <a:t>Pracoval jako učitel na nižším tupni základních škol.  </a:t>
            </a:r>
          </a:p>
          <a:p>
            <a:r>
              <a:rPr lang="cs-CZ" dirty="0"/>
              <a:t>Roku 1967 vyšel jeho jediný román  </a:t>
            </a:r>
            <a:r>
              <a:rPr lang="cs-CZ" i="1" dirty="0"/>
              <a:t>Die </a:t>
            </a:r>
            <a:r>
              <a:rPr lang="cs-CZ" i="1" dirty="0" err="1"/>
              <a:t>Jahreszeiten</a:t>
            </a:r>
            <a:r>
              <a:rPr lang="cs-CZ" dirty="0"/>
              <a:t> (Roční období). V jeho díle zaujímají významné místo též povídky pro děti a mládež, často humorného a hravého charakteru. Typické je pro ně </a:t>
            </a:r>
            <a:r>
              <a:rPr lang="cs-CZ" dirty="0" err="1"/>
              <a:t>Bichselovo</a:t>
            </a:r>
            <a:r>
              <a:rPr lang="cs-CZ" dirty="0"/>
              <a:t> až dadaistické experimentování s jazykem.</a:t>
            </a:r>
          </a:p>
          <a:p>
            <a:endParaRPr lang="cs-CZ" dirty="0"/>
          </a:p>
        </p:txBody>
      </p:sp>
    </p:spTree>
    <p:extLst>
      <p:ext uri="{BB962C8B-B14F-4D97-AF65-F5344CB8AC3E}">
        <p14:creationId xmlns:p14="http://schemas.microsoft.com/office/powerpoint/2010/main" val="3952156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2D27D-5EA6-4831-8CD4-9BE422DB1EA5}"/>
              </a:ext>
            </a:extLst>
          </p:cNvPr>
          <p:cNvSpPr>
            <a:spLocks noGrp="1"/>
          </p:cNvSpPr>
          <p:nvPr>
            <p:ph type="title"/>
          </p:nvPr>
        </p:nvSpPr>
        <p:spPr/>
        <p:txBody>
          <a:bodyPr>
            <a:normAutofit fontScale="90000"/>
          </a:bodyPr>
          <a:lstStyle/>
          <a:p>
            <a:r>
              <a:rPr lang="cs-CZ" dirty="0"/>
              <a:t>Adolf </a:t>
            </a:r>
            <a:r>
              <a:rPr lang="cs-CZ" dirty="0" err="1"/>
              <a:t>Muschg</a:t>
            </a:r>
            <a:r>
              <a:rPr lang="cs-CZ" dirty="0"/>
              <a:t> (nar. 1934 v Curychu)</a:t>
            </a:r>
          </a:p>
        </p:txBody>
      </p:sp>
      <p:sp>
        <p:nvSpPr>
          <p:cNvPr id="3" name="Zástupný symbol pro obsah 2">
            <a:extLst>
              <a:ext uri="{FF2B5EF4-FFF2-40B4-BE49-F238E27FC236}">
                <a16:creationId xmlns:a16="http://schemas.microsoft.com/office/drawing/2014/main" id="{43B3117F-FB75-4765-9ECE-EDB176481865}"/>
              </a:ext>
            </a:extLst>
          </p:cNvPr>
          <p:cNvSpPr>
            <a:spLocks noGrp="1"/>
          </p:cNvSpPr>
          <p:nvPr>
            <p:ph idx="1"/>
          </p:nvPr>
        </p:nvSpPr>
        <p:spPr/>
        <p:txBody>
          <a:bodyPr>
            <a:normAutofit/>
          </a:bodyPr>
          <a:lstStyle/>
          <a:p>
            <a:r>
              <a:rPr lang="cs-CZ" dirty="0"/>
              <a:t>Profesor něm. Literatury a jazyka na ETH Curych, jeho ženou je Japonka </a:t>
            </a:r>
            <a:r>
              <a:rPr lang="cs-CZ" dirty="0" err="1"/>
              <a:t>Atsuko</a:t>
            </a:r>
            <a:r>
              <a:rPr lang="cs-CZ" dirty="0"/>
              <a:t> Kanto, politicky se angažuje, blízký soc. demokracii, trpí hypochondrií, jíž se věnuje i v svých dílech</a:t>
            </a:r>
          </a:p>
          <a:p>
            <a:r>
              <a:rPr lang="cs-CZ" dirty="0"/>
              <a:t>Dílo - romány:</a:t>
            </a:r>
          </a:p>
          <a:p>
            <a:r>
              <a:rPr lang="cs-CZ" dirty="0" err="1"/>
              <a:t>Im</a:t>
            </a:r>
            <a:r>
              <a:rPr lang="cs-CZ" dirty="0"/>
              <a:t> Sommer des Hasen (V létě zajíce, 1965)</a:t>
            </a:r>
          </a:p>
          <a:p>
            <a:r>
              <a:rPr lang="cs-CZ" b="1" i="1" dirty="0" err="1"/>
              <a:t>Albissers</a:t>
            </a:r>
            <a:r>
              <a:rPr lang="cs-CZ" b="1" i="1" dirty="0"/>
              <a:t> Grund </a:t>
            </a:r>
            <a:r>
              <a:rPr lang="cs-CZ" dirty="0"/>
              <a:t>(</a:t>
            </a:r>
            <a:r>
              <a:rPr lang="cs-CZ" dirty="0" err="1"/>
              <a:t>Albisserův</a:t>
            </a:r>
            <a:r>
              <a:rPr lang="cs-CZ" dirty="0"/>
              <a:t> důvod, 1977)</a:t>
            </a:r>
          </a:p>
          <a:p>
            <a:endParaRPr lang="cs-CZ" dirty="0"/>
          </a:p>
          <a:p>
            <a:endParaRPr lang="cs-CZ" dirty="0"/>
          </a:p>
        </p:txBody>
      </p:sp>
    </p:spTree>
    <p:extLst>
      <p:ext uri="{BB962C8B-B14F-4D97-AF65-F5344CB8AC3E}">
        <p14:creationId xmlns:p14="http://schemas.microsoft.com/office/powerpoint/2010/main" val="3082021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5C8230-30B6-4512-9359-49A97B6B570E}"/>
              </a:ext>
            </a:extLst>
          </p:cNvPr>
          <p:cNvSpPr>
            <a:spLocks noGrp="1"/>
          </p:cNvSpPr>
          <p:nvPr>
            <p:ph type="title"/>
          </p:nvPr>
        </p:nvSpPr>
        <p:spPr>
          <a:xfrm>
            <a:off x="457200" y="274638"/>
            <a:ext cx="8229600" cy="1143000"/>
          </a:xfrm>
        </p:spPr>
        <p:txBody>
          <a:bodyPr anchor="ctr">
            <a:normAutofit/>
          </a:bodyPr>
          <a:lstStyle/>
          <a:p>
            <a:r>
              <a:rPr lang="cs-CZ" dirty="0"/>
              <a:t>Adolf </a:t>
            </a:r>
            <a:r>
              <a:rPr lang="cs-CZ" dirty="0" err="1"/>
              <a:t>Muschg</a:t>
            </a:r>
            <a:endParaRPr lang="cs-CZ" dirty="0"/>
          </a:p>
        </p:txBody>
      </p:sp>
      <p:sp>
        <p:nvSpPr>
          <p:cNvPr id="3" name="Zástupný obsah 2">
            <a:extLst>
              <a:ext uri="{FF2B5EF4-FFF2-40B4-BE49-F238E27FC236}">
                <a16:creationId xmlns:a16="http://schemas.microsoft.com/office/drawing/2014/main" id="{DA935953-AC57-4646-8A8B-F4820A1068F4}"/>
              </a:ext>
            </a:extLst>
          </p:cNvPr>
          <p:cNvSpPr>
            <a:spLocks noGrp="1"/>
          </p:cNvSpPr>
          <p:nvPr>
            <p:ph sz="half" idx="1"/>
          </p:nvPr>
        </p:nvSpPr>
        <p:spPr>
          <a:xfrm>
            <a:off x="457200" y="1600200"/>
            <a:ext cx="4038600" cy="4525963"/>
          </a:xfrm>
        </p:spPr>
        <p:txBody>
          <a:bodyPr>
            <a:normAutofit fontScale="77500" lnSpcReduction="20000"/>
          </a:bodyPr>
          <a:lstStyle/>
          <a:p>
            <a:r>
              <a:rPr lang="cs-CZ" b="1" i="1" dirty="0" err="1"/>
              <a:t>Albissers</a:t>
            </a:r>
            <a:r>
              <a:rPr lang="cs-CZ" b="1" i="1" dirty="0"/>
              <a:t> Grund </a:t>
            </a:r>
            <a:r>
              <a:rPr lang="cs-CZ" dirty="0"/>
              <a:t>(</a:t>
            </a:r>
            <a:r>
              <a:rPr lang="cs-CZ" dirty="0" err="1"/>
              <a:t>Albisserův</a:t>
            </a:r>
            <a:r>
              <a:rPr lang="cs-CZ" dirty="0"/>
              <a:t> důvod, 1977)</a:t>
            </a:r>
          </a:p>
          <a:p>
            <a:r>
              <a:rPr lang="cs-CZ" dirty="0"/>
              <a:t>Der </a:t>
            </a:r>
            <a:r>
              <a:rPr lang="cs-CZ" dirty="0" err="1"/>
              <a:t>rote</a:t>
            </a:r>
            <a:r>
              <a:rPr lang="cs-CZ" dirty="0"/>
              <a:t> Ritter (Rudý rytíř, 1993) – přepracování </a:t>
            </a:r>
            <a:r>
              <a:rPr lang="cs-CZ" dirty="0" err="1"/>
              <a:t>Persivala</a:t>
            </a:r>
            <a:endParaRPr lang="cs-CZ" dirty="0"/>
          </a:p>
          <a:p>
            <a:r>
              <a:rPr lang="cs-CZ" dirty="0" err="1"/>
              <a:t>Sutters</a:t>
            </a:r>
            <a:r>
              <a:rPr lang="cs-CZ" dirty="0"/>
              <a:t> </a:t>
            </a:r>
            <a:r>
              <a:rPr lang="cs-CZ" dirty="0" err="1"/>
              <a:t>Glück</a:t>
            </a:r>
            <a:r>
              <a:rPr lang="cs-CZ" dirty="0"/>
              <a:t> (</a:t>
            </a:r>
            <a:r>
              <a:rPr lang="cs-CZ" dirty="0" err="1"/>
              <a:t>Suttervo</a:t>
            </a:r>
            <a:r>
              <a:rPr lang="cs-CZ" dirty="0"/>
              <a:t> štěstí, 2004)</a:t>
            </a:r>
          </a:p>
          <a:p>
            <a:r>
              <a:rPr lang="cs-CZ" dirty="0" err="1"/>
              <a:t>Kinderhochzeit</a:t>
            </a:r>
            <a:r>
              <a:rPr lang="cs-CZ" dirty="0"/>
              <a:t> (Dětská svatba, 2008)</a:t>
            </a:r>
          </a:p>
          <a:p>
            <a:r>
              <a:rPr lang="cs-CZ" dirty="0" err="1"/>
              <a:t>Sax</a:t>
            </a:r>
            <a:r>
              <a:rPr lang="cs-CZ" dirty="0"/>
              <a:t> (2010)</a:t>
            </a:r>
          </a:p>
          <a:p>
            <a:r>
              <a:rPr lang="cs-CZ" b="1" i="1" dirty="0" err="1"/>
              <a:t>Löwenstern</a:t>
            </a:r>
            <a:r>
              <a:rPr lang="cs-CZ" dirty="0"/>
              <a:t> (2012) – </a:t>
            </a:r>
            <a:r>
              <a:rPr lang="cs-CZ" dirty="0" err="1"/>
              <a:t>Löwensternova</a:t>
            </a:r>
            <a:r>
              <a:rPr lang="cs-CZ" dirty="0"/>
              <a:t> expedice do Japonska roku 1800</a:t>
            </a:r>
          </a:p>
          <a:p>
            <a:r>
              <a:rPr lang="cs-CZ" dirty="0"/>
              <a:t>Die </a:t>
            </a:r>
            <a:r>
              <a:rPr lang="cs-CZ" dirty="0" err="1"/>
              <a:t>Japanische</a:t>
            </a:r>
            <a:r>
              <a:rPr lang="cs-CZ" dirty="0"/>
              <a:t> </a:t>
            </a:r>
            <a:r>
              <a:rPr lang="cs-CZ" dirty="0" err="1"/>
              <a:t>Tasche</a:t>
            </a:r>
            <a:r>
              <a:rPr lang="cs-CZ" dirty="0"/>
              <a:t> (Japonská taška, 2015)</a:t>
            </a:r>
          </a:p>
          <a:p>
            <a:endParaRPr lang="cs-CZ" dirty="0"/>
          </a:p>
          <a:p>
            <a:endParaRPr lang="cs-CZ" dirty="0"/>
          </a:p>
        </p:txBody>
      </p:sp>
      <p:pic>
        <p:nvPicPr>
          <p:cNvPr id="5" name="Obrázek 4" descr="Obsah obrázku text, muž, podepsat&#10;&#10;Popis byl vytvořen automaticky">
            <a:extLst>
              <a:ext uri="{FF2B5EF4-FFF2-40B4-BE49-F238E27FC236}">
                <a16:creationId xmlns:a16="http://schemas.microsoft.com/office/drawing/2014/main" id="{FE80A035-51AD-4EC8-9AF2-41FEFA71FF2F}"/>
              </a:ext>
            </a:extLst>
          </p:cNvPr>
          <p:cNvPicPr>
            <a:picLocks noChangeAspect="1"/>
          </p:cNvPicPr>
          <p:nvPr/>
        </p:nvPicPr>
        <p:blipFill rotWithShape="1">
          <a:blip r:embed="rId2">
            <a:extLst>
              <a:ext uri="{28A0092B-C50C-407E-A947-70E740481C1C}">
                <a14:useLocalDpi xmlns:a14="http://schemas.microsoft.com/office/drawing/2010/main" val="0"/>
              </a:ext>
            </a:extLst>
          </a:blip>
          <a:srcRect t="33320" r="1" b="1"/>
          <a:stretch/>
        </p:blipFill>
        <p:spPr>
          <a:xfrm>
            <a:off x="4648200" y="1600200"/>
            <a:ext cx="4038600" cy="4525963"/>
          </a:xfrm>
          <a:prstGeom prst="rect">
            <a:avLst/>
          </a:prstGeom>
          <a:noFill/>
        </p:spPr>
      </p:pic>
    </p:spTree>
    <p:extLst>
      <p:ext uri="{BB962C8B-B14F-4D97-AF65-F5344CB8AC3E}">
        <p14:creationId xmlns:p14="http://schemas.microsoft.com/office/powerpoint/2010/main" val="3058505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67ABEA08-61EE-41CE-86B3-D75EF0CC4E2B}"/>
              </a:ext>
            </a:extLst>
          </p:cNvPr>
          <p:cNvSpPr>
            <a:spLocks noGrp="1"/>
          </p:cNvSpPr>
          <p:nvPr>
            <p:ph type="title"/>
          </p:nvPr>
        </p:nvSpPr>
        <p:spPr/>
        <p:txBody>
          <a:bodyPr/>
          <a:lstStyle/>
          <a:p>
            <a:r>
              <a:rPr lang="cs-CZ" dirty="0" err="1"/>
              <a:t>Muschg</a:t>
            </a:r>
            <a:endParaRPr lang="cs-CZ" dirty="0"/>
          </a:p>
        </p:txBody>
      </p:sp>
      <p:sp>
        <p:nvSpPr>
          <p:cNvPr id="6" name="Zástupný obsah 5">
            <a:extLst>
              <a:ext uri="{FF2B5EF4-FFF2-40B4-BE49-F238E27FC236}">
                <a16:creationId xmlns:a16="http://schemas.microsoft.com/office/drawing/2014/main" id="{BF60A468-3CC3-43DD-B7AB-0F902E1AE0BF}"/>
              </a:ext>
            </a:extLst>
          </p:cNvPr>
          <p:cNvSpPr>
            <a:spLocks noGrp="1"/>
          </p:cNvSpPr>
          <p:nvPr>
            <p:ph idx="1"/>
          </p:nvPr>
        </p:nvSpPr>
        <p:spPr/>
        <p:txBody>
          <a:bodyPr/>
          <a:lstStyle/>
          <a:p>
            <a:r>
              <a:rPr lang="cs-CZ" b="1" i="1" dirty="0" err="1"/>
              <a:t>Heimkehr</a:t>
            </a:r>
            <a:r>
              <a:rPr lang="cs-CZ" b="1" i="1" dirty="0"/>
              <a:t> nach </a:t>
            </a:r>
            <a:r>
              <a:rPr lang="cs-CZ" b="1" i="1" dirty="0" err="1"/>
              <a:t>Fukushima</a:t>
            </a:r>
            <a:r>
              <a:rPr lang="cs-CZ" b="1" i="1" dirty="0"/>
              <a:t> </a:t>
            </a:r>
            <a:r>
              <a:rPr lang="cs-CZ" dirty="0"/>
              <a:t>(Návrat do </a:t>
            </a:r>
            <a:r>
              <a:rPr lang="cs-CZ" dirty="0" err="1"/>
              <a:t>Fukushimy</a:t>
            </a:r>
            <a:r>
              <a:rPr lang="cs-CZ" dirty="0"/>
              <a:t>, 2018)</a:t>
            </a:r>
          </a:p>
          <a:p>
            <a:endParaRPr lang="cs-CZ" dirty="0"/>
          </a:p>
        </p:txBody>
      </p:sp>
      <p:graphicFrame>
        <p:nvGraphicFramePr>
          <p:cNvPr id="7" name="Objekt 6">
            <a:extLst>
              <a:ext uri="{FF2B5EF4-FFF2-40B4-BE49-F238E27FC236}">
                <a16:creationId xmlns:a16="http://schemas.microsoft.com/office/drawing/2014/main" id="{0DEAB131-EF1D-48A7-AED9-E5F92273BD45}"/>
              </a:ext>
            </a:extLst>
          </p:cNvPr>
          <p:cNvGraphicFramePr>
            <a:graphicFrameLocks noChangeAspect="1"/>
          </p:cNvGraphicFramePr>
          <p:nvPr>
            <p:extLst>
              <p:ext uri="{D42A27DB-BD31-4B8C-83A1-F6EECF244321}">
                <p14:modId xmlns:p14="http://schemas.microsoft.com/office/powerpoint/2010/main" val="753550516"/>
              </p:ext>
            </p:extLst>
          </p:nvPr>
        </p:nvGraphicFramePr>
        <p:xfrm>
          <a:off x="1475656" y="3691550"/>
          <a:ext cx="3816424" cy="672224"/>
        </p:xfrm>
        <a:graphic>
          <a:graphicData uri="http://schemas.openxmlformats.org/presentationml/2006/ole">
            <mc:AlternateContent xmlns:mc="http://schemas.openxmlformats.org/markup-compatibility/2006">
              <mc:Choice xmlns:v="urn:schemas-microsoft-com:vml" Requires="v">
                <p:oleObj name="Objekt prostředí balíčkovače" showAsIcon="1" r:id="rId2" imgW="2821680" imgH="496800" progId="Package">
                  <p:embed/>
                </p:oleObj>
              </mc:Choice>
              <mc:Fallback>
                <p:oleObj name="Objekt prostředí balíčkovače" showAsIcon="1" r:id="rId2" imgW="2821680" imgH="496800" progId="Package">
                  <p:embed/>
                  <p:pic>
                    <p:nvPicPr>
                      <p:cNvPr id="0" name=""/>
                      <p:cNvPicPr/>
                      <p:nvPr/>
                    </p:nvPicPr>
                    <p:blipFill>
                      <a:blip r:embed="rId3"/>
                      <a:stretch>
                        <a:fillRect/>
                      </a:stretch>
                    </p:blipFill>
                    <p:spPr>
                      <a:xfrm>
                        <a:off x="1475656" y="3691550"/>
                        <a:ext cx="3816424" cy="672224"/>
                      </a:xfrm>
                      <a:prstGeom prst="rect">
                        <a:avLst/>
                      </a:prstGeom>
                    </p:spPr>
                  </p:pic>
                </p:oleObj>
              </mc:Fallback>
            </mc:AlternateContent>
          </a:graphicData>
        </a:graphic>
      </p:graphicFrame>
      <p:pic>
        <p:nvPicPr>
          <p:cNvPr id="9" name="Obrázek 8" descr="Obsah obrázku budova, továrna, vlak, staré&#10;&#10;Popis byl vytvořen automaticky">
            <a:extLst>
              <a:ext uri="{FF2B5EF4-FFF2-40B4-BE49-F238E27FC236}">
                <a16:creationId xmlns:a16="http://schemas.microsoft.com/office/drawing/2014/main" id="{570A33B7-1D20-4C3F-B6EC-8EB7E255C9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520" y="3000356"/>
            <a:ext cx="6636807" cy="3857644"/>
          </a:xfrm>
          <a:prstGeom prst="rect">
            <a:avLst/>
          </a:prstGeom>
        </p:spPr>
      </p:pic>
      <p:pic>
        <p:nvPicPr>
          <p:cNvPr id="13" name="Obrázek 12">
            <a:extLst>
              <a:ext uri="{FF2B5EF4-FFF2-40B4-BE49-F238E27FC236}">
                <a16:creationId xmlns:a16="http://schemas.microsoft.com/office/drawing/2014/main" id="{E31167CE-743E-4365-BD78-6338002140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4248" y="2379837"/>
            <a:ext cx="2000250" cy="3295650"/>
          </a:xfrm>
          <a:prstGeom prst="rect">
            <a:avLst/>
          </a:prstGeom>
        </p:spPr>
      </p:pic>
    </p:spTree>
    <p:extLst>
      <p:ext uri="{BB962C8B-B14F-4D97-AF65-F5344CB8AC3E}">
        <p14:creationId xmlns:p14="http://schemas.microsoft.com/office/powerpoint/2010/main" val="3892673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EE72A-5EBD-4DDF-B3FC-9F655BBAF39C}"/>
              </a:ext>
            </a:extLst>
          </p:cNvPr>
          <p:cNvSpPr>
            <a:spLocks noGrp="1"/>
          </p:cNvSpPr>
          <p:nvPr>
            <p:ph type="title"/>
          </p:nvPr>
        </p:nvSpPr>
        <p:spPr>
          <a:xfrm>
            <a:off x="457200" y="274638"/>
            <a:ext cx="8229600" cy="1143000"/>
          </a:xfrm>
        </p:spPr>
        <p:txBody>
          <a:bodyPr anchor="ctr">
            <a:normAutofit/>
          </a:bodyPr>
          <a:lstStyle/>
          <a:p>
            <a:pPr>
              <a:lnSpc>
                <a:spcPct val="90000"/>
              </a:lnSpc>
            </a:pPr>
            <a:r>
              <a:rPr lang="cs-CZ" sz="3700"/>
              <a:t>Erica </a:t>
            </a:r>
            <a:r>
              <a:rPr lang="cs-CZ" sz="3700" err="1"/>
              <a:t>Pedretti</a:t>
            </a:r>
            <a:r>
              <a:rPr lang="cs-CZ" sz="3700"/>
              <a:t> (nar. 1930 ve Šternberku)</a:t>
            </a:r>
          </a:p>
        </p:txBody>
      </p:sp>
      <p:sp>
        <p:nvSpPr>
          <p:cNvPr id="3" name="Zástupný symbol pro obsah 2">
            <a:extLst>
              <a:ext uri="{FF2B5EF4-FFF2-40B4-BE49-F238E27FC236}">
                <a16:creationId xmlns:a16="http://schemas.microsoft.com/office/drawing/2014/main" id="{9ED7E696-5930-41BF-974F-FCE2BC81D44B}"/>
              </a:ext>
            </a:extLst>
          </p:cNvPr>
          <p:cNvSpPr>
            <a:spLocks noGrp="1"/>
          </p:cNvSpPr>
          <p:nvPr>
            <p:ph sz="half" idx="1"/>
          </p:nvPr>
        </p:nvSpPr>
        <p:spPr>
          <a:xfrm>
            <a:off x="457200" y="1600200"/>
            <a:ext cx="4038600" cy="4525963"/>
          </a:xfrm>
        </p:spPr>
        <p:txBody>
          <a:bodyPr>
            <a:normAutofit/>
          </a:bodyPr>
          <a:lstStyle/>
          <a:p>
            <a:pPr>
              <a:lnSpc>
                <a:spcPct val="90000"/>
              </a:lnSpc>
            </a:pPr>
            <a:r>
              <a:rPr lang="cs-CZ" sz="1500" dirty="0"/>
              <a:t>Odešla těsně před odsunem k příbuzným do Švýcarska, vystudovala na umělecké akademii, kromě psaní se živí jako sochařka, grafička a zlatnice</a:t>
            </a:r>
          </a:p>
          <a:p>
            <a:pPr>
              <a:lnSpc>
                <a:spcPct val="90000"/>
              </a:lnSpc>
            </a:pPr>
            <a:r>
              <a:rPr lang="cs-CZ" sz="1500" dirty="0"/>
              <a:t>Je členkou Skupiny </a:t>
            </a:r>
            <a:r>
              <a:rPr lang="cs-CZ" sz="1500" dirty="0" err="1"/>
              <a:t>Olten</a:t>
            </a:r>
            <a:endParaRPr lang="cs-CZ" sz="1500" dirty="0"/>
          </a:p>
          <a:p>
            <a:pPr>
              <a:lnSpc>
                <a:spcPct val="90000"/>
              </a:lnSpc>
            </a:pPr>
            <a:r>
              <a:rPr lang="cs-CZ" sz="1500" dirty="0"/>
              <a:t>Díla: </a:t>
            </a:r>
            <a:r>
              <a:rPr lang="cs-CZ" sz="1500" dirty="0" err="1"/>
              <a:t>Harmloses</a:t>
            </a:r>
            <a:r>
              <a:rPr lang="cs-CZ" sz="1500" dirty="0"/>
              <a:t> </a:t>
            </a:r>
            <a:r>
              <a:rPr lang="cs-CZ" sz="1500" dirty="0" err="1"/>
              <a:t>bitte</a:t>
            </a:r>
            <a:r>
              <a:rPr lang="cs-CZ" sz="1500" dirty="0"/>
              <a:t> (Neškodné, prosím, 1970)</a:t>
            </a:r>
          </a:p>
          <a:p>
            <a:pPr>
              <a:lnSpc>
                <a:spcPct val="90000"/>
              </a:lnSpc>
            </a:pPr>
            <a:r>
              <a:rPr lang="cs-CZ" sz="1500" dirty="0" err="1"/>
              <a:t>Kuckuckskind</a:t>
            </a:r>
            <a:r>
              <a:rPr lang="cs-CZ" sz="1500" dirty="0"/>
              <a:t> ode </a:t>
            </a:r>
            <a:r>
              <a:rPr lang="cs-CZ" sz="1500" dirty="0" err="1"/>
              <a:t>Was</a:t>
            </a:r>
            <a:r>
              <a:rPr lang="cs-CZ" sz="1500" dirty="0"/>
              <a:t> </a:t>
            </a:r>
            <a:r>
              <a:rPr lang="cs-CZ" sz="1500" dirty="0" err="1"/>
              <a:t>ich</a:t>
            </a:r>
            <a:r>
              <a:rPr lang="cs-CZ" sz="1500" dirty="0"/>
              <a:t> </a:t>
            </a:r>
            <a:r>
              <a:rPr lang="cs-CZ" sz="1500" dirty="0" err="1"/>
              <a:t>unbedingt</a:t>
            </a:r>
            <a:r>
              <a:rPr lang="cs-CZ" sz="1500" dirty="0"/>
              <a:t> </a:t>
            </a:r>
            <a:r>
              <a:rPr lang="cs-CZ" sz="1500" dirty="0" err="1"/>
              <a:t>noch</a:t>
            </a:r>
            <a:r>
              <a:rPr lang="cs-CZ" sz="1500" dirty="0"/>
              <a:t> </a:t>
            </a:r>
            <a:r>
              <a:rPr lang="cs-CZ" sz="1500" dirty="0" err="1"/>
              <a:t>sagen</a:t>
            </a:r>
            <a:r>
              <a:rPr lang="cs-CZ" sz="1500" dirty="0"/>
              <a:t> </a:t>
            </a:r>
            <a:r>
              <a:rPr lang="cs-CZ" sz="1500" dirty="0" err="1"/>
              <a:t>wollte</a:t>
            </a:r>
            <a:r>
              <a:rPr lang="cs-CZ" sz="1500" dirty="0"/>
              <a:t> (Kukaččí dítě aneb Co jsem ještě rozhodně chtěla říci, 1998)</a:t>
            </a:r>
          </a:p>
          <a:p>
            <a:pPr>
              <a:lnSpc>
                <a:spcPct val="90000"/>
              </a:lnSpc>
            </a:pPr>
            <a:r>
              <a:rPr lang="cs-CZ" sz="1500" dirty="0" err="1"/>
              <a:t>Engste</a:t>
            </a:r>
            <a:r>
              <a:rPr lang="cs-CZ" sz="1500" dirty="0"/>
              <a:t> </a:t>
            </a:r>
            <a:r>
              <a:rPr lang="cs-CZ" sz="1500" dirty="0" err="1"/>
              <a:t>Heimat</a:t>
            </a:r>
            <a:r>
              <a:rPr lang="cs-CZ" sz="1500" dirty="0"/>
              <a:t> (Nejtěsnější domov, 1995)</a:t>
            </a:r>
          </a:p>
          <a:p>
            <a:pPr>
              <a:lnSpc>
                <a:spcPct val="90000"/>
              </a:lnSpc>
            </a:pPr>
            <a:r>
              <a:rPr lang="cs-CZ" sz="1500" dirty="0" err="1"/>
              <a:t>Fremd</a:t>
            </a:r>
            <a:r>
              <a:rPr lang="cs-CZ" sz="1500" dirty="0"/>
              <a:t> </a:t>
            </a:r>
            <a:r>
              <a:rPr lang="cs-CZ" sz="1500" dirty="0" err="1"/>
              <a:t>genug</a:t>
            </a:r>
            <a:r>
              <a:rPr lang="cs-CZ" sz="1500" dirty="0"/>
              <a:t> (Dosti cizí, 2010)</a:t>
            </a:r>
          </a:p>
          <a:p>
            <a:pPr>
              <a:lnSpc>
                <a:spcPct val="90000"/>
              </a:lnSpc>
            </a:pPr>
            <a:r>
              <a:rPr lang="cs-CZ" sz="1500" dirty="0"/>
              <a:t>Česky vyšlo: Nechte být, paní Smrti (1997) a Cizí domov (2012)</a:t>
            </a:r>
          </a:p>
        </p:txBody>
      </p:sp>
      <p:pic>
        <p:nvPicPr>
          <p:cNvPr id="5" name="Obrázek 4" descr="Obsah obrázku pták&#10;&#10;Popis byl vytvořen automaticky">
            <a:extLst>
              <a:ext uri="{FF2B5EF4-FFF2-40B4-BE49-F238E27FC236}">
                <a16:creationId xmlns:a16="http://schemas.microsoft.com/office/drawing/2014/main" id="{323032C1-80B6-464B-8359-2F4CBEA037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2718008"/>
            <a:ext cx="4038600" cy="2290346"/>
          </a:xfrm>
          <a:prstGeom prst="rect">
            <a:avLst/>
          </a:prstGeom>
          <a:noFill/>
        </p:spPr>
      </p:pic>
    </p:spTree>
    <p:extLst>
      <p:ext uri="{BB962C8B-B14F-4D97-AF65-F5344CB8AC3E}">
        <p14:creationId xmlns:p14="http://schemas.microsoft.com/office/powerpoint/2010/main" val="2834890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Erica </a:t>
            </a:r>
            <a:r>
              <a:rPr lang="cs-CZ" dirty="0" err="1"/>
              <a:t>Pedretti</a:t>
            </a:r>
            <a:endParaRPr lang="cs-CZ" dirty="0"/>
          </a:p>
        </p:txBody>
      </p:sp>
      <p:sp>
        <p:nvSpPr>
          <p:cNvPr id="3" name="Zástupný symbol pro obsah 2"/>
          <p:cNvSpPr>
            <a:spLocks noGrp="1"/>
          </p:cNvSpPr>
          <p:nvPr>
            <p:ph idx="1"/>
          </p:nvPr>
        </p:nvSpPr>
        <p:spPr/>
        <p:txBody>
          <a:bodyPr>
            <a:normAutofit fontScale="70000" lnSpcReduction="20000"/>
          </a:bodyPr>
          <a:lstStyle/>
          <a:p>
            <a:r>
              <a:rPr lang="cs-CZ" i="1" dirty="0" err="1"/>
              <a:t>Harmloses</a:t>
            </a:r>
            <a:r>
              <a:rPr lang="cs-CZ" i="1" dirty="0"/>
              <a:t>, </a:t>
            </a:r>
            <a:r>
              <a:rPr lang="cs-CZ" i="1" dirty="0" err="1"/>
              <a:t>bitte</a:t>
            </a:r>
            <a:r>
              <a:rPr lang="cs-CZ" i="1" dirty="0"/>
              <a:t> (1970): </a:t>
            </a:r>
            <a:r>
              <a:rPr lang="de-DE" dirty="0"/>
              <a:t>«Erinnertes, Gelesenes, Erzähltes, Geträumtes: übereinander projiziert, Bilder, die sich überschneiden, überdecken, nicht mehr </a:t>
            </a:r>
            <a:r>
              <a:rPr lang="de-DE" dirty="0" err="1"/>
              <a:t>auseinanderzulösen</a:t>
            </a:r>
            <a:r>
              <a:rPr lang="de-DE" dirty="0"/>
              <a:t>»</a:t>
            </a:r>
            <a:r>
              <a:rPr lang="cs-CZ" dirty="0"/>
              <a:t> („Připomínané, přečtené, vyprávěné, obrazy </a:t>
            </a:r>
            <a:r>
              <a:rPr lang="cs-CZ" dirty="0" err="1"/>
              <a:t>projikované</a:t>
            </a:r>
            <a:r>
              <a:rPr lang="cs-CZ" dirty="0"/>
              <a:t> jeden do druhého, které se kříží, překrývají– nedají se již od sebe oddělit“</a:t>
            </a:r>
            <a:r>
              <a:rPr lang="de-DE" dirty="0"/>
              <a:t>.</a:t>
            </a:r>
            <a:r>
              <a:rPr lang="cs-CZ" dirty="0"/>
              <a:t> Jak říká </a:t>
            </a:r>
            <a:r>
              <a:rPr lang="de-DE" dirty="0"/>
              <a:t>Erica </a:t>
            </a:r>
            <a:r>
              <a:rPr lang="de-DE" dirty="0" err="1"/>
              <a:t>Pedretti</a:t>
            </a:r>
            <a:r>
              <a:rPr lang="de-DE" dirty="0"/>
              <a:t>, </a:t>
            </a:r>
            <a:r>
              <a:rPr lang="cs-CZ" dirty="0"/>
              <a:t>snaží se</a:t>
            </a:r>
            <a:r>
              <a:rPr lang="de-DE" dirty="0"/>
              <a:t>«das, was während des Schreibens passiert, in die Geschichte einzubringen»</a:t>
            </a:r>
            <a:r>
              <a:rPr lang="cs-CZ" dirty="0"/>
              <a:t> („zabudovat do příběhu to, co se stalo při jeho sepisování“)</a:t>
            </a:r>
            <a:r>
              <a:rPr lang="de-DE" dirty="0"/>
              <a:t>, </a:t>
            </a:r>
            <a:r>
              <a:rPr lang="cs-CZ" dirty="0"/>
              <a:t>v knize Nejtěsnější domov například ukazuje „že se nejedná o nějakou biografii</a:t>
            </a:r>
            <a:r>
              <a:rPr lang="cs-CZ" i="1" dirty="0"/>
              <a:t>, nýbrž skutečně o fikci, a to přesto, že lze v příběhu nalézt mnoho biografického.“</a:t>
            </a:r>
          </a:p>
          <a:p>
            <a:r>
              <a:rPr lang="de-DE" dirty="0"/>
              <a:t>Dadurch wird das Erinnern selbst zum Gegenstand des Erzählens. Die hervorgehobene Position der Erzählerin, die von ihrem friedlichen Schweizer Domizil aus ihre Figur ins «Land der alten Ängste und </a:t>
            </a:r>
            <a:r>
              <a:rPr lang="de-DE" dirty="0" err="1"/>
              <a:t>Schmerzen»auf</a:t>
            </a:r>
            <a:r>
              <a:rPr lang="de-DE" dirty="0"/>
              <a:t> Spurensuche schickt und reflektierend begleitet, beklagt das Geschehen als geschichtliche </a:t>
            </a:r>
            <a:r>
              <a:rPr lang="de-DE" dirty="0" err="1"/>
              <a:t>Gesetzmässigkeit</a:t>
            </a:r>
            <a:r>
              <a:rPr lang="de-DE" dirty="0"/>
              <a:t>.»</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42B780-B443-4075-8D5D-A839063C6658}"/>
              </a:ext>
            </a:extLst>
          </p:cNvPr>
          <p:cNvSpPr>
            <a:spLocks noGrp="1"/>
          </p:cNvSpPr>
          <p:nvPr>
            <p:ph type="title"/>
          </p:nvPr>
        </p:nvSpPr>
        <p:spPr/>
        <p:txBody>
          <a:bodyPr/>
          <a:lstStyle/>
          <a:p>
            <a:r>
              <a:rPr lang="cs-CZ" dirty="0" err="1"/>
              <a:t>Ilma</a:t>
            </a:r>
            <a:r>
              <a:rPr lang="cs-CZ" dirty="0"/>
              <a:t> Rakusa (nar. </a:t>
            </a:r>
            <a:r>
              <a:rPr lang="cs-CZ"/>
              <a:t>1946)</a:t>
            </a:r>
            <a:endParaRPr lang="cs-CZ" dirty="0"/>
          </a:p>
        </p:txBody>
      </p:sp>
      <p:sp>
        <p:nvSpPr>
          <p:cNvPr id="3" name="Zástupný symbol pro obsah 2">
            <a:extLst>
              <a:ext uri="{FF2B5EF4-FFF2-40B4-BE49-F238E27FC236}">
                <a16:creationId xmlns:a16="http://schemas.microsoft.com/office/drawing/2014/main" id="{6A1ECCB4-6260-4ED5-A800-71790BA14456}"/>
              </a:ext>
            </a:extLst>
          </p:cNvPr>
          <p:cNvSpPr>
            <a:spLocks noGrp="1"/>
          </p:cNvSpPr>
          <p:nvPr>
            <p:ph idx="1"/>
          </p:nvPr>
        </p:nvSpPr>
        <p:spPr/>
        <p:txBody>
          <a:bodyPr>
            <a:normAutofit fontScale="70000" lnSpcReduction="20000"/>
          </a:bodyPr>
          <a:lstStyle/>
          <a:p>
            <a:r>
              <a:rPr lang="cs-CZ" dirty="0"/>
              <a:t>švýcarská spisovatelka narozená v Rimavské Sobotě slovinsko-maďarskému páru.  </a:t>
            </a:r>
          </a:p>
          <a:p>
            <a:r>
              <a:rPr lang="cs-CZ" dirty="0"/>
              <a:t>Vstoupila do literatury tvorbou poezie, která vyšla ve sbírkách </a:t>
            </a:r>
            <a:r>
              <a:rPr lang="cs-CZ" i="1" dirty="0" err="1"/>
              <a:t>Wie</a:t>
            </a:r>
            <a:r>
              <a:rPr lang="cs-CZ" i="1" dirty="0"/>
              <a:t> Winter</a:t>
            </a:r>
            <a:r>
              <a:rPr lang="cs-CZ" dirty="0"/>
              <a:t> (1977 Jako zima) </a:t>
            </a:r>
            <a:r>
              <a:rPr lang="cs-CZ" i="1" dirty="0"/>
              <a:t>či Les </a:t>
            </a:r>
            <a:r>
              <a:rPr lang="cs-CZ" i="1" dirty="0" err="1"/>
              <a:t>mots</a:t>
            </a:r>
            <a:r>
              <a:rPr lang="cs-CZ" i="1" dirty="0"/>
              <a:t> /</a:t>
            </a:r>
            <a:r>
              <a:rPr lang="cs-CZ" i="1" dirty="0" err="1"/>
              <a:t>morts</a:t>
            </a:r>
            <a:r>
              <a:rPr lang="cs-CZ" dirty="0"/>
              <a:t> (1990). </a:t>
            </a:r>
          </a:p>
          <a:p>
            <a:r>
              <a:rPr lang="cs-CZ" dirty="0"/>
              <a:t>Ve svých esejích se věnovala, zejm. ruské, ale též jihoslovanské a maďarské literatuře. Vydala díla ruské literatury. </a:t>
            </a:r>
          </a:p>
          <a:p>
            <a:r>
              <a:rPr lang="cs-CZ" dirty="0"/>
              <a:t>Překládá z ruštiny (A. Achmatovová a M. </a:t>
            </a:r>
            <a:r>
              <a:rPr lang="cs-CZ" dirty="0" err="1"/>
              <a:t>Cvetajeva</a:t>
            </a:r>
            <a:r>
              <a:rPr lang="cs-CZ" dirty="0"/>
              <a:t>), francouzštiny (M. Durasová), srbochorvatštiny (D. </a:t>
            </a:r>
            <a:r>
              <a:rPr lang="cs-CZ" dirty="0" err="1"/>
              <a:t>Kiš</a:t>
            </a:r>
            <a:r>
              <a:rPr lang="cs-CZ" dirty="0"/>
              <a:t>) a maďarštiny (I. </a:t>
            </a:r>
            <a:r>
              <a:rPr lang="cs-CZ" dirty="0" err="1"/>
              <a:t>Kertész</a:t>
            </a:r>
            <a:r>
              <a:rPr lang="cs-CZ" dirty="0"/>
              <a:t> či P. </a:t>
            </a:r>
            <a:r>
              <a:rPr lang="cs-CZ" dirty="0" err="1"/>
              <a:t>Nadás</a:t>
            </a:r>
            <a:r>
              <a:rPr lang="cs-CZ" dirty="0"/>
              <a:t>). </a:t>
            </a:r>
          </a:p>
          <a:p>
            <a:r>
              <a:rPr lang="cs-CZ" dirty="0"/>
              <a:t>Uznání získala svou autobiografickou prózou </a:t>
            </a:r>
            <a:r>
              <a:rPr lang="cs-CZ" i="1" dirty="0" err="1"/>
              <a:t>Mehr</a:t>
            </a:r>
            <a:r>
              <a:rPr lang="cs-CZ" i="1" dirty="0"/>
              <a:t> </a:t>
            </a:r>
            <a:r>
              <a:rPr lang="cs-CZ" i="1" dirty="0" err="1"/>
              <a:t>Meer</a:t>
            </a:r>
            <a:r>
              <a:rPr lang="cs-CZ" dirty="0"/>
              <a:t>, za niž obdržela Švýcarskou knižní cenu (2009, č. 2013 </a:t>
            </a:r>
            <a:r>
              <a:rPr lang="cs-CZ" i="1" dirty="0"/>
              <a:t>Moře moří</a:t>
            </a:r>
            <a:r>
              <a:rPr lang="cs-CZ" dirty="0"/>
              <a:t>). Líčí v ní poeticky a esejisticky cestu své rodiny přes Maďarsko a Slovinsko až do švýcarského exilu. Vypráví také o studiích v Petrohradě a o setkávání s ruskou kulturou a literaturou.  </a:t>
            </a:r>
          </a:p>
          <a:p>
            <a:r>
              <a:rPr lang="cs-CZ" dirty="0"/>
              <a:t>Autobiograficky laděny jsou i její povídky ze sbírky </a:t>
            </a:r>
            <a:r>
              <a:rPr lang="cs-CZ" i="1" dirty="0" err="1"/>
              <a:t>Miramar</a:t>
            </a:r>
            <a:r>
              <a:rPr lang="cs-CZ" dirty="0"/>
              <a:t> (1986).</a:t>
            </a:r>
          </a:p>
        </p:txBody>
      </p:sp>
    </p:spTree>
    <p:extLst>
      <p:ext uri="{BB962C8B-B14F-4D97-AF65-F5344CB8AC3E}">
        <p14:creationId xmlns:p14="http://schemas.microsoft.com/office/powerpoint/2010/main" val="239012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89D76A-7A2C-4DC7-96C6-5AA704D304FD}"/>
              </a:ext>
            </a:extLst>
          </p:cNvPr>
          <p:cNvSpPr>
            <a:spLocks noGrp="1"/>
          </p:cNvSpPr>
          <p:nvPr>
            <p:ph type="title"/>
          </p:nvPr>
        </p:nvSpPr>
        <p:spPr/>
        <p:txBody>
          <a:bodyPr>
            <a:normAutofit/>
          </a:bodyPr>
          <a:lstStyle/>
          <a:p>
            <a:r>
              <a:rPr lang="cs-CZ" dirty="0"/>
              <a:t>Ze švýcarské historie po 1945</a:t>
            </a:r>
          </a:p>
        </p:txBody>
      </p:sp>
      <p:sp>
        <p:nvSpPr>
          <p:cNvPr id="3" name="Zástupný symbol pro obsah 2">
            <a:extLst>
              <a:ext uri="{FF2B5EF4-FFF2-40B4-BE49-F238E27FC236}">
                <a16:creationId xmlns:a16="http://schemas.microsoft.com/office/drawing/2014/main" id="{062EE0CC-5FDD-4890-B537-9BB8C3789457}"/>
              </a:ext>
            </a:extLst>
          </p:cNvPr>
          <p:cNvSpPr>
            <a:spLocks noGrp="1"/>
          </p:cNvSpPr>
          <p:nvPr>
            <p:ph idx="1"/>
          </p:nvPr>
        </p:nvSpPr>
        <p:spPr/>
        <p:txBody>
          <a:bodyPr>
            <a:normAutofit fontScale="70000" lnSpcReduction="20000"/>
          </a:bodyPr>
          <a:lstStyle/>
          <a:p>
            <a:r>
              <a:rPr lang="cs-CZ" dirty="0"/>
              <a:t>Švýcarsko zůstává po válce striktně neutrální, je častým útočištěm azylantů, místem mezinárodních mírových konferencí</a:t>
            </a:r>
          </a:p>
          <a:p>
            <a:r>
              <a:rPr lang="cs-CZ" dirty="0"/>
              <a:t>1948 přistupuje k Mezinárodnímu soudnímu dvoru</a:t>
            </a:r>
          </a:p>
          <a:p>
            <a:r>
              <a:rPr lang="cs-CZ" dirty="0"/>
              <a:t>Zvláště od roku 1951 modernizace švýcarské armády</a:t>
            </a:r>
          </a:p>
          <a:p>
            <a:r>
              <a:rPr lang="cs-CZ" dirty="0"/>
              <a:t>Přes neutralitu zůstává v Ženevě evropské sídlo OSN, do nějž Švýcarsko vstoupilo až roku 2002</a:t>
            </a:r>
          </a:p>
          <a:p>
            <a:r>
              <a:rPr lang="cs-CZ" dirty="0"/>
              <a:t>Od 1960 utvořena Evropská zóna volného obchodu (EFTA) spolu s Norskem, Dánskem, Rakouskem, Portugalskem a Švédskem</a:t>
            </a:r>
          </a:p>
          <a:p>
            <a:r>
              <a:rPr lang="cs-CZ" dirty="0"/>
              <a:t>1961 zakládajícím členem OECD (Organizace pro hospodářskou spolupráci a rozvoj)</a:t>
            </a:r>
          </a:p>
          <a:p>
            <a:r>
              <a:rPr lang="cs-CZ" dirty="0"/>
              <a:t>1963 členem Rady Evropy</a:t>
            </a:r>
          </a:p>
          <a:p>
            <a:r>
              <a:rPr lang="cs-CZ" dirty="0"/>
              <a:t>Po 1968 azyl pro asi 12.000 Čechoslováků</a:t>
            </a:r>
          </a:p>
          <a:p>
            <a:r>
              <a:rPr lang="cs-CZ" dirty="0"/>
              <a:t>1969 zavedení volebního práva pro ženy</a:t>
            </a:r>
          </a:p>
          <a:p>
            <a:r>
              <a:rPr lang="cs-CZ" dirty="0"/>
              <a:t>1973 členem OBSE</a:t>
            </a:r>
          </a:p>
        </p:txBody>
      </p:sp>
    </p:spTree>
    <p:extLst>
      <p:ext uri="{BB962C8B-B14F-4D97-AF65-F5344CB8AC3E}">
        <p14:creationId xmlns:p14="http://schemas.microsoft.com/office/powerpoint/2010/main" val="2724590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5003FE-EE99-435A-BE37-40A28D8CBECC}"/>
              </a:ext>
            </a:extLst>
          </p:cNvPr>
          <p:cNvSpPr>
            <a:spLocks noGrp="1"/>
          </p:cNvSpPr>
          <p:nvPr>
            <p:ph type="title"/>
          </p:nvPr>
        </p:nvSpPr>
        <p:spPr/>
        <p:txBody>
          <a:bodyPr>
            <a:normAutofit fontScale="90000"/>
          </a:bodyPr>
          <a:lstStyle/>
          <a:p>
            <a:r>
              <a:rPr lang="cs-CZ" dirty="0" err="1"/>
              <a:t>Catalin</a:t>
            </a:r>
            <a:r>
              <a:rPr lang="cs-CZ" dirty="0"/>
              <a:t> Dorian </a:t>
            </a:r>
            <a:r>
              <a:rPr lang="cs-CZ" dirty="0" err="1"/>
              <a:t>Florescu</a:t>
            </a:r>
            <a:r>
              <a:rPr lang="cs-CZ" dirty="0"/>
              <a:t> (nar. 1967 v Temešváru)</a:t>
            </a:r>
          </a:p>
        </p:txBody>
      </p:sp>
      <p:sp>
        <p:nvSpPr>
          <p:cNvPr id="3" name="Zástupný symbol pro obsah 2">
            <a:extLst>
              <a:ext uri="{FF2B5EF4-FFF2-40B4-BE49-F238E27FC236}">
                <a16:creationId xmlns:a16="http://schemas.microsoft.com/office/drawing/2014/main" id="{CC1EA448-50F1-4A15-8BBF-D3F508934B9E}"/>
              </a:ext>
            </a:extLst>
          </p:cNvPr>
          <p:cNvSpPr>
            <a:spLocks noGrp="1"/>
          </p:cNvSpPr>
          <p:nvPr>
            <p:ph idx="1"/>
          </p:nvPr>
        </p:nvSpPr>
        <p:spPr/>
        <p:txBody>
          <a:bodyPr/>
          <a:lstStyle/>
          <a:p>
            <a:r>
              <a:rPr lang="cs-CZ" dirty="0"/>
              <a:t>Der </a:t>
            </a:r>
            <a:r>
              <a:rPr lang="cs-CZ" dirty="0" err="1"/>
              <a:t>blinde</a:t>
            </a:r>
            <a:r>
              <a:rPr lang="cs-CZ" dirty="0"/>
              <a:t> </a:t>
            </a:r>
            <a:r>
              <a:rPr lang="cs-CZ" dirty="0" err="1"/>
              <a:t>Masseur</a:t>
            </a:r>
            <a:r>
              <a:rPr lang="cs-CZ" dirty="0"/>
              <a:t> (2006, Slepý masér )</a:t>
            </a:r>
          </a:p>
          <a:p>
            <a:r>
              <a:rPr lang="cs-CZ" dirty="0"/>
              <a:t>Zaira (2008)</a:t>
            </a:r>
          </a:p>
          <a:p>
            <a:r>
              <a:rPr lang="cs-CZ" dirty="0"/>
              <a:t>Jacob </a:t>
            </a:r>
            <a:r>
              <a:rPr lang="cs-CZ" dirty="0" err="1"/>
              <a:t>beschliesst</a:t>
            </a:r>
            <a:r>
              <a:rPr lang="cs-CZ" dirty="0"/>
              <a:t> </a:t>
            </a:r>
            <a:r>
              <a:rPr lang="cs-CZ" dirty="0" err="1"/>
              <a:t>zu</a:t>
            </a:r>
            <a:r>
              <a:rPr lang="cs-CZ" dirty="0"/>
              <a:t> </a:t>
            </a:r>
            <a:r>
              <a:rPr lang="cs-CZ" dirty="0" err="1"/>
              <a:t>lieben</a:t>
            </a:r>
            <a:r>
              <a:rPr lang="cs-CZ" dirty="0"/>
              <a:t> (2011, Jacob se rozhodl milovat) – švýcarská knižní cena</a:t>
            </a:r>
          </a:p>
          <a:p>
            <a:endParaRPr lang="cs-CZ" dirty="0"/>
          </a:p>
        </p:txBody>
      </p:sp>
    </p:spTree>
    <p:extLst>
      <p:ext uri="{BB962C8B-B14F-4D97-AF65-F5344CB8AC3E}">
        <p14:creationId xmlns:p14="http://schemas.microsoft.com/office/powerpoint/2010/main" val="1328663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142C8D-961E-43DF-AE35-49EA258A80A0}"/>
              </a:ext>
            </a:extLst>
          </p:cNvPr>
          <p:cNvSpPr>
            <a:spLocks noGrp="1"/>
          </p:cNvSpPr>
          <p:nvPr>
            <p:ph type="title"/>
          </p:nvPr>
        </p:nvSpPr>
        <p:spPr/>
        <p:txBody>
          <a:bodyPr/>
          <a:lstStyle/>
          <a:p>
            <a:r>
              <a:rPr lang="cs-CZ" dirty="0" err="1"/>
              <a:t>Urs</a:t>
            </a:r>
            <a:r>
              <a:rPr lang="cs-CZ" dirty="0"/>
              <a:t> </a:t>
            </a:r>
            <a:r>
              <a:rPr lang="cs-CZ" dirty="0" err="1"/>
              <a:t>Faes</a:t>
            </a:r>
            <a:r>
              <a:rPr lang="cs-CZ" dirty="0"/>
              <a:t> (nar. 1947 v </a:t>
            </a:r>
            <a:r>
              <a:rPr lang="cs-CZ" dirty="0" err="1"/>
              <a:t>Aarau</a:t>
            </a:r>
            <a:r>
              <a:rPr lang="cs-CZ" dirty="0"/>
              <a:t>)</a:t>
            </a:r>
          </a:p>
        </p:txBody>
      </p:sp>
      <p:sp>
        <p:nvSpPr>
          <p:cNvPr id="3" name="Zástupný symbol pro obsah 2">
            <a:extLst>
              <a:ext uri="{FF2B5EF4-FFF2-40B4-BE49-F238E27FC236}">
                <a16:creationId xmlns:a16="http://schemas.microsoft.com/office/drawing/2014/main" id="{1502F798-28E7-4B6D-80C5-0748E006B40C}"/>
              </a:ext>
            </a:extLst>
          </p:cNvPr>
          <p:cNvSpPr>
            <a:spLocks noGrp="1"/>
          </p:cNvSpPr>
          <p:nvPr>
            <p:ph idx="1"/>
          </p:nvPr>
        </p:nvSpPr>
        <p:spPr/>
        <p:txBody>
          <a:bodyPr>
            <a:normAutofit fontScale="47500" lnSpcReduction="20000"/>
          </a:bodyPr>
          <a:lstStyle/>
          <a:p>
            <a:r>
              <a:rPr lang="cs-CZ" dirty="0"/>
              <a:t>Vystudoval historii, germanistiku, filosofii a etnologii na univerzitě v Curychu. </a:t>
            </a:r>
          </a:p>
          <a:p>
            <a:r>
              <a:rPr lang="cs-CZ" dirty="0"/>
              <a:t>Od 70. let publikuje hlavně prózu, divadelní a rozhlasové hry. </a:t>
            </a:r>
          </a:p>
          <a:p>
            <a:r>
              <a:rPr lang="cs-CZ" dirty="0"/>
              <a:t>Mezi nejvýznamnější z jeho knih, vyznačujících se krásným jazykem a poměrně komplikovanou kompozicí</a:t>
            </a:r>
          </a:p>
          <a:p>
            <a:r>
              <a:rPr lang="cs-CZ" i="1" dirty="0"/>
              <a:t>Romány / novely:</a:t>
            </a:r>
          </a:p>
          <a:p>
            <a:r>
              <a:rPr lang="cs-CZ" i="1" dirty="0" err="1"/>
              <a:t>Sommerwende</a:t>
            </a:r>
            <a:r>
              <a:rPr lang="cs-CZ" dirty="0"/>
              <a:t> (1989, Letní obrat) </a:t>
            </a:r>
          </a:p>
          <a:p>
            <a:r>
              <a:rPr lang="cs-CZ" i="1" dirty="0" err="1"/>
              <a:t>Alphabet</a:t>
            </a:r>
            <a:r>
              <a:rPr lang="cs-CZ" i="1" dirty="0"/>
              <a:t> des </a:t>
            </a:r>
            <a:r>
              <a:rPr lang="cs-CZ" i="1" dirty="0" err="1"/>
              <a:t>Abschieds</a:t>
            </a:r>
            <a:r>
              <a:rPr lang="cs-CZ" dirty="0"/>
              <a:t> (1991, Abeceda rozloučení) </a:t>
            </a:r>
          </a:p>
          <a:p>
            <a:r>
              <a:rPr lang="cs-CZ" i="1" dirty="0" err="1"/>
              <a:t>Augenblicke</a:t>
            </a:r>
            <a:r>
              <a:rPr lang="cs-CZ" i="1" dirty="0"/>
              <a:t> </a:t>
            </a:r>
            <a:r>
              <a:rPr lang="cs-CZ" i="1" dirty="0" err="1"/>
              <a:t>im</a:t>
            </a:r>
            <a:r>
              <a:rPr lang="cs-CZ" i="1" dirty="0"/>
              <a:t> </a:t>
            </a:r>
            <a:r>
              <a:rPr lang="cs-CZ" i="1" dirty="0" err="1"/>
              <a:t>Paradies</a:t>
            </a:r>
            <a:r>
              <a:rPr lang="cs-CZ" dirty="0"/>
              <a:t> (1994, Okamžiky v ráji) </a:t>
            </a:r>
          </a:p>
          <a:p>
            <a:r>
              <a:rPr lang="cs-CZ" b="1" i="1" dirty="0" err="1"/>
              <a:t>Liebesarchiv</a:t>
            </a:r>
            <a:r>
              <a:rPr lang="cs-CZ" dirty="0"/>
              <a:t> (2007, Archiv lásky)  - autobiograficky laděný příběh jedné lásky a stop, které po ní zůstaly, a vyrovnávání se se vztahem k otci</a:t>
            </a:r>
          </a:p>
          <a:p>
            <a:r>
              <a:rPr lang="cs-CZ" b="1" i="1" dirty="0"/>
              <a:t>Paris. </a:t>
            </a:r>
            <a:r>
              <a:rPr lang="cs-CZ" b="1" i="1" dirty="0" err="1"/>
              <a:t>Eine</a:t>
            </a:r>
            <a:r>
              <a:rPr lang="cs-CZ" b="1" i="1" dirty="0"/>
              <a:t> </a:t>
            </a:r>
            <a:r>
              <a:rPr lang="cs-CZ" b="1" i="1" dirty="0" err="1"/>
              <a:t>Liebe</a:t>
            </a:r>
            <a:r>
              <a:rPr lang="cs-CZ" b="1" i="1" dirty="0"/>
              <a:t> </a:t>
            </a:r>
            <a:r>
              <a:rPr lang="cs-CZ" dirty="0"/>
              <a:t>(2012, česky 2013: Paříž. Láska)</a:t>
            </a:r>
          </a:p>
          <a:p>
            <a:r>
              <a:rPr lang="cs-CZ" b="1" i="1" dirty="0" err="1"/>
              <a:t>Ombra</a:t>
            </a:r>
            <a:r>
              <a:rPr lang="cs-CZ" i="1" dirty="0"/>
              <a:t> </a:t>
            </a:r>
            <a:r>
              <a:rPr lang="cs-CZ" dirty="0"/>
              <a:t>(1997, č. 2013 </a:t>
            </a:r>
            <a:r>
              <a:rPr lang="cs-CZ" i="1" dirty="0" err="1"/>
              <a:t>Ombra</a:t>
            </a:r>
            <a:r>
              <a:rPr lang="cs-CZ" dirty="0"/>
              <a:t>, přel. A. Nováková) - kombinuje příběh italského raně renesančního malíře </a:t>
            </a:r>
            <a:r>
              <a:rPr lang="cs-CZ" dirty="0" err="1"/>
              <a:t>Piera</a:t>
            </a:r>
            <a:r>
              <a:rPr lang="cs-CZ" dirty="0"/>
              <a:t> </a:t>
            </a:r>
            <a:r>
              <a:rPr lang="cs-CZ" dirty="0" err="1"/>
              <a:t>della</a:t>
            </a:r>
            <a:r>
              <a:rPr lang="cs-CZ" dirty="0"/>
              <a:t> Francescy, jeho fiktivního biografa, spisovatele </a:t>
            </a:r>
            <a:r>
              <a:rPr lang="cs-CZ" dirty="0" err="1"/>
              <a:t>Lema</a:t>
            </a:r>
            <a:r>
              <a:rPr lang="cs-CZ" dirty="0"/>
              <a:t> a </a:t>
            </a:r>
            <a:r>
              <a:rPr lang="cs-CZ" dirty="0" err="1"/>
              <a:t>Lemova</a:t>
            </a:r>
            <a:r>
              <a:rPr lang="cs-CZ" dirty="0"/>
              <a:t> přítele, který se vydává po stopách obou umělců s otázkou: Co z autora zůstává v jeho díle a nakolik lze z díla rekonstruovat autorův život? Děj se odehrává převážně v italské Umbrii, kde </a:t>
            </a:r>
            <a:r>
              <a:rPr lang="cs-CZ" dirty="0" err="1"/>
              <a:t>Urs</a:t>
            </a:r>
            <a:r>
              <a:rPr lang="cs-CZ" dirty="0"/>
              <a:t> </a:t>
            </a:r>
            <a:r>
              <a:rPr lang="cs-CZ" dirty="0" err="1"/>
              <a:t>Faes</a:t>
            </a:r>
            <a:r>
              <a:rPr lang="cs-CZ" dirty="0"/>
              <a:t>  žije.</a:t>
            </a:r>
          </a:p>
          <a:p>
            <a:r>
              <a:rPr lang="cs-CZ" dirty="0"/>
              <a:t> I téma románu je </a:t>
            </a:r>
            <a:r>
              <a:rPr lang="cs-CZ" dirty="0" err="1"/>
              <a:t>Faesovi</a:t>
            </a:r>
            <a:r>
              <a:rPr lang="cs-CZ" dirty="0"/>
              <a:t> důvěrně známé. Putování po stopách  </a:t>
            </a:r>
            <a:r>
              <a:rPr lang="cs-CZ" dirty="0" err="1"/>
              <a:t>Piera</a:t>
            </a:r>
            <a:r>
              <a:rPr lang="cs-CZ" dirty="0"/>
              <a:t> </a:t>
            </a:r>
            <a:r>
              <a:rPr lang="cs-CZ" dirty="0" err="1"/>
              <a:t>della</a:t>
            </a:r>
            <a:r>
              <a:rPr lang="cs-CZ" dirty="0"/>
              <a:t> Francescy zpracoval i v jednom ze svých raných děl, </a:t>
            </a:r>
            <a:r>
              <a:rPr lang="cs-CZ" b="1" i="1" dirty="0" err="1"/>
              <a:t>Wo</a:t>
            </a:r>
            <a:r>
              <a:rPr lang="cs-CZ" b="1" i="1" dirty="0"/>
              <a:t> Jerusalem </a:t>
            </a:r>
            <a:r>
              <a:rPr lang="cs-CZ" b="1" i="1" dirty="0" err="1"/>
              <a:t>an</a:t>
            </a:r>
            <a:r>
              <a:rPr lang="cs-CZ" b="1" i="1" dirty="0"/>
              <a:t> den Tiber </a:t>
            </a:r>
            <a:r>
              <a:rPr lang="cs-CZ" b="1" i="1" dirty="0" err="1"/>
              <a:t>kommt</a:t>
            </a:r>
            <a:r>
              <a:rPr lang="cs-CZ" b="1" i="1" dirty="0"/>
              <a:t>. </a:t>
            </a:r>
            <a:r>
              <a:rPr lang="cs-CZ" b="1" i="1" dirty="0" err="1"/>
              <a:t>Auf</a:t>
            </a:r>
            <a:r>
              <a:rPr lang="cs-CZ" b="1" i="1" dirty="0"/>
              <a:t> den </a:t>
            </a:r>
            <a:r>
              <a:rPr lang="cs-CZ" b="1" i="1" dirty="0" err="1"/>
              <a:t>Spuren</a:t>
            </a:r>
            <a:r>
              <a:rPr lang="cs-CZ" b="1" i="1" dirty="0"/>
              <a:t> </a:t>
            </a:r>
            <a:r>
              <a:rPr lang="cs-CZ" b="1" i="1" dirty="0" err="1"/>
              <a:t>Piero</a:t>
            </a:r>
            <a:r>
              <a:rPr lang="cs-CZ" b="1" i="1" dirty="0"/>
              <a:t> </a:t>
            </a:r>
            <a:r>
              <a:rPr lang="cs-CZ" b="1" i="1" dirty="0" err="1"/>
              <a:t>della</a:t>
            </a:r>
            <a:r>
              <a:rPr lang="cs-CZ" b="1" i="1" dirty="0"/>
              <a:t> </a:t>
            </a:r>
            <a:r>
              <a:rPr lang="cs-CZ" b="1" i="1" dirty="0" err="1"/>
              <a:t>Francescas</a:t>
            </a:r>
            <a:r>
              <a:rPr lang="cs-CZ" i="1" dirty="0"/>
              <a:t> (1997 Kde Jeruzalém přichází k Tibeře. Po stopách </a:t>
            </a:r>
            <a:r>
              <a:rPr lang="cs-CZ" dirty="0" err="1"/>
              <a:t>Piera</a:t>
            </a:r>
            <a:r>
              <a:rPr lang="cs-CZ" dirty="0"/>
              <a:t> </a:t>
            </a:r>
            <a:r>
              <a:rPr lang="cs-CZ" dirty="0" err="1"/>
              <a:t>della</a:t>
            </a:r>
            <a:r>
              <a:rPr lang="cs-CZ" dirty="0"/>
              <a:t> Francescy) </a:t>
            </a:r>
          </a:p>
          <a:p>
            <a:r>
              <a:rPr lang="cs-CZ" dirty="0"/>
              <a:t>Básnické sbírky: </a:t>
            </a:r>
            <a:r>
              <a:rPr lang="cs-CZ" i="1" dirty="0" err="1"/>
              <a:t>Eine</a:t>
            </a:r>
            <a:r>
              <a:rPr lang="cs-CZ" i="1" dirty="0"/>
              <a:t> </a:t>
            </a:r>
            <a:r>
              <a:rPr lang="cs-CZ" i="1" dirty="0" err="1"/>
              <a:t>Kerbe</a:t>
            </a:r>
            <a:r>
              <a:rPr lang="cs-CZ" i="1" dirty="0"/>
              <a:t> </a:t>
            </a:r>
            <a:r>
              <a:rPr lang="cs-CZ" i="1" dirty="0" err="1"/>
              <a:t>im</a:t>
            </a:r>
            <a:r>
              <a:rPr lang="cs-CZ" i="1" dirty="0"/>
              <a:t> </a:t>
            </a:r>
            <a:r>
              <a:rPr lang="cs-CZ" i="1" dirty="0" err="1"/>
              <a:t>Mittag</a:t>
            </a:r>
            <a:r>
              <a:rPr lang="cs-CZ" dirty="0"/>
              <a:t> (1975, Zářez o </a:t>
            </a:r>
            <a:r>
              <a:rPr lang="cs-CZ" dirty="0" err="1"/>
              <a:t>polednách</a:t>
            </a:r>
            <a:r>
              <a:rPr lang="cs-CZ" dirty="0"/>
              <a:t>) a </a:t>
            </a:r>
            <a:r>
              <a:rPr lang="cs-CZ" i="1" dirty="0" err="1"/>
              <a:t>Regenspur</a:t>
            </a:r>
            <a:r>
              <a:rPr lang="cs-CZ" dirty="0"/>
              <a:t> (1979, Stopy deště)</a:t>
            </a:r>
          </a:p>
          <a:p>
            <a:endParaRPr lang="cs-CZ" dirty="0"/>
          </a:p>
        </p:txBody>
      </p:sp>
    </p:spTree>
    <p:extLst>
      <p:ext uri="{BB962C8B-B14F-4D97-AF65-F5344CB8AC3E}">
        <p14:creationId xmlns:p14="http://schemas.microsoft.com/office/powerpoint/2010/main" val="1494676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AD62C0-2D7E-43E5-A8AA-C1108C36D16C}"/>
              </a:ext>
            </a:extLst>
          </p:cNvPr>
          <p:cNvSpPr>
            <a:spLocks noGrp="1"/>
          </p:cNvSpPr>
          <p:nvPr>
            <p:ph type="title"/>
          </p:nvPr>
        </p:nvSpPr>
        <p:spPr/>
        <p:txBody>
          <a:bodyPr anchor="b">
            <a:normAutofit/>
          </a:bodyPr>
          <a:lstStyle/>
          <a:p>
            <a:r>
              <a:rPr lang="cs-CZ" dirty="0" err="1"/>
              <a:t>Urs</a:t>
            </a:r>
            <a:r>
              <a:rPr lang="cs-CZ" dirty="0"/>
              <a:t> </a:t>
            </a:r>
            <a:r>
              <a:rPr lang="cs-CZ" dirty="0" err="1"/>
              <a:t>Faes</a:t>
            </a:r>
            <a:r>
              <a:rPr lang="cs-CZ" dirty="0"/>
              <a:t>: </a:t>
            </a:r>
            <a:r>
              <a:rPr lang="cs-CZ" dirty="0" err="1"/>
              <a:t>Ombra</a:t>
            </a:r>
            <a:endParaRPr lang="cs-CZ" dirty="0"/>
          </a:p>
        </p:txBody>
      </p:sp>
      <p:pic>
        <p:nvPicPr>
          <p:cNvPr id="2050" name="Picture 2" descr="Nativity - Piero della Francesca jako tisk anebo olejomalba">
            <a:extLst>
              <a:ext uri="{FF2B5EF4-FFF2-40B4-BE49-F238E27FC236}">
                <a16:creationId xmlns:a16="http://schemas.microsoft.com/office/drawing/2014/main" id="{4A3C48F0-F8A4-4146-80D7-9F04F280AB1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tretch/>
        </p:blipFill>
        <p:spPr bwMode="auto">
          <a:xfrm>
            <a:off x="899592" y="1772816"/>
            <a:ext cx="2812632" cy="2232248"/>
          </a:xfrm>
          <a:prstGeom prst="rect">
            <a:avLst/>
          </a:prstGeom>
          <a:solidFill>
            <a:srgbClr val="FFFFFF"/>
          </a:solidFill>
        </p:spPr>
      </p:pic>
      <p:pic>
        <p:nvPicPr>
          <p:cNvPr id="2052" name="Picture 4" descr="Vzkříšení - Piero della Francesca | ARTMUSEUM.CZ">
            <a:extLst>
              <a:ext uri="{FF2B5EF4-FFF2-40B4-BE49-F238E27FC236}">
                <a16:creationId xmlns:a16="http://schemas.microsoft.com/office/drawing/2014/main" id="{7FCE72A3-5C6B-4557-804B-7887D4C912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916832"/>
            <a:ext cx="3335363"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747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C711FD-45D8-4D4B-A3F8-F5CEFC931BAF}"/>
              </a:ext>
            </a:extLst>
          </p:cNvPr>
          <p:cNvSpPr>
            <a:spLocks noGrp="1"/>
          </p:cNvSpPr>
          <p:nvPr>
            <p:ph type="title"/>
          </p:nvPr>
        </p:nvSpPr>
        <p:spPr/>
        <p:txBody>
          <a:bodyPr/>
          <a:lstStyle/>
          <a:p>
            <a:r>
              <a:rPr lang="cs-CZ" dirty="0"/>
              <a:t>Ralph </a:t>
            </a:r>
            <a:r>
              <a:rPr lang="cs-CZ" dirty="0" err="1"/>
              <a:t>Dutli</a:t>
            </a:r>
            <a:r>
              <a:rPr lang="cs-CZ" dirty="0"/>
              <a:t> (nar. 1954)</a:t>
            </a:r>
          </a:p>
        </p:txBody>
      </p:sp>
      <p:sp>
        <p:nvSpPr>
          <p:cNvPr id="3" name="Zástupný obsah 2">
            <a:extLst>
              <a:ext uri="{FF2B5EF4-FFF2-40B4-BE49-F238E27FC236}">
                <a16:creationId xmlns:a16="http://schemas.microsoft.com/office/drawing/2014/main" id="{8447F9B4-3ABC-4EDB-8968-8F8DC67DAE56}"/>
              </a:ext>
            </a:extLst>
          </p:cNvPr>
          <p:cNvSpPr>
            <a:spLocks noGrp="1"/>
          </p:cNvSpPr>
          <p:nvPr>
            <p:ph idx="1"/>
          </p:nvPr>
        </p:nvSpPr>
        <p:spPr/>
        <p:txBody>
          <a:bodyPr>
            <a:normAutofit fontScale="77500" lnSpcReduction="20000"/>
          </a:bodyPr>
          <a:lstStyle/>
          <a:p>
            <a:r>
              <a:rPr lang="cs-CZ" dirty="0"/>
              <a:t>Rusista a romanista</a:t>
            </a:r>
          </a:p>
          <a:p>
            <a:r>
              <a:rPr lang="cs-CZ" dirty="0"/>
              <a:t>Překladatel O. </a:t>
            </a:r>
            <a:r>
              <a:rPr lang="cs-CZ" dirty="0" err="1"/>
              <a:t>Mandelštama</a:t>
            </a:r>
            <a:r>
              <a:rPr lang="cs-CZ" dirty="0"/>
              <a:t> , M. </a:t>
            </a:r>
            <a:r>
              <a:rPr lang="cs-CZ" dirty="0" err="1"/>
              <a:t>Cvetajevy</a:t>
            </a:r>
            <a:r>
              <a:rPr lang="cs-CZ" dirty="0"/>
              <a:t> aj. Brodského </a:t>
            </a:r>
          </a:p>
          <a:p>
            <a:r>
              <a:rPr lang="cs-CZ" dirty="0"/>
              <a:t>O </a:t>
            </a:r>
            <a:r>
              <a:rPr lang="cs-CZ" dirty="0" err="1"/>
              <a:t>Mandelštamovy</a:t>
            </a:r>
            <a:r>
              <a:rPr lang="cs-CZ" dirty="0"/>
              <a:t> 4 knihy - např. </a:t>
            </a:r>
            <a:r>
              <a:rPr lang="cs-CZ" dirty="0" err="1"/>
              <a:t>Meine</a:t>
            </a:r>
            <a:r>
              <a:rPr lang="cs-CZ" dirty="0"/>
              <a:t> </a:t>
            </a:r>
            <a:r>
              <a:rPr lang="cs-CZ" dirty="0" err="1"/>
              <a:t>Zeit</a:t>
            </a:r>
            <a:r>
              <a:rPr lang="cs-CZ" dirty="0"/>
              <a:t>, mein </a:t>
            </a:r>
            <a:r>
              <a:rPr lang="cs-CZ" dirty="0" err="1"/>
              <a:t>Tier</a:t>
            </a:r>
            <a:r>
              <a:rPr lang="cs-CZ" dirty="0"/>
              <a:t> (2003, Můj čas, mé zvíře)</a:t>
            </a:r>
          </a:p>
          <a:p>
            <a:r>
              <a:rPr lang="cs-CZ" dirty="0"/>
              <a:t>Eseje o provensálské, francouzské a ruské literatuře, včetně rozsáhlého projektu CD o ruské literatuře</a:t>
            </a:r>
          </a:p>
          <a:p>
            <a:r>
              <a:rPr lang="cs-CZ" dirty="0"/>
              <a:t>Romány:</a:t>
            </a:r>
          </a:p>
          <a:p>
            <a:r>
              <a:rPr lang="cs-CZ" dirty="0" err="1"/>
              <a:t>Soutins</a:t>
            </a:r>
            <a:r>
              <a:rPr lang="cs-CZ" dirty="0"/>
              <a:t> </a:t>
            </a:r>
            <a:r>
              <a:rPr lang="cs-CZ" dirty="0" err="1"/>
              <a:t>letzte</a:t>
            </a:r>
            <a:r>
              <a:rPr lang="cs-CZ" dirty="0"/>
              <a:t> </a:t>
            </a:r>
            <a:r>
              <a:rPr lang="cs-CZ" dirty="0" err="1"/>
              <a:t>Fahrt</a:t>
            </a:r>
            <a:r>
              <a:rPr lang="cs-CZ" dirty="0"/>
              <a:t> (2013, česky: 2016, Poslední cesta </a:t>
            </a:r>
            <a:r>
              <a:rPr lang="cs-CZ" dirty="0" err="1"/>
              <a:t>Chaima</a:t>
            </a:r>
            <a:r>
              <a:rPr lang="cs-CZ" dirty="0"/>
              <a:t> </a:t>
            </a:r>
            <a:r>
              <a:rPr lang="cs-CZ" dirty="0" err="1"/>
              <a:t>Soutina</a:t>
            </a:r>
            <a:r>
              <a:rPr lang="cs-CZ" dirty="0"/>
              <a:t>) – Ch. </a:t>
            </a:r>
            <a:r>
              <a:rPr lang="cs-CZ" dirty="0" err="1"/>
              <a:t>Soutine</a:t>
            </a:r>
            <a:r>
              <a:rPr lang="cs-CZ" dirty="0"/>
              <a:t> (1893-1943) </a:t>
            </a:r>
          </a:p>
          <a:p>
            <a:r>
              <a:rPr lang="cs-CZ" dirty="0"/>
              <a:t>Die </a:t>
            </a:r>
            <a:r>
              <a:rPr lang="cs-CZ" dirty="0" err="1"/>
              <a:t>Liebenden</a:t>
            </a:r>
            <a:r>
              <a:rPr lang="cs-CZ" dirty="0"/>
              <a:t> von </a:t>
            </a:r>
            <a:r>
              <a:rPr lang="cs-CZ" dirty="0" err="1"/>
              <a:t>Mantua</a:t>
            </a:r>
            <a:r>
              <a:rPr lang="cs-CZ" dirty="0"/>
              <a:t> (2015, Mantovští milenci) – zemětřesení 2012 a objev koster  snad mileneckého páru otevírá bizarní kriminální příběh</a:t>
            </a:r>
          </a:p>
        </p:txBody>
      </p:sp>
    </p:spTree>
    <p:extLst>
      <p:ext uri="{BB962C8B-B14F-4D97-AF65-F5344CB8AC3E}">
        <p14:creationId xmlns:p14="http://schemas.microsoft.com/office/powerpoint/2010/main" val="1774728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4B26C6-2457-4E98-97E4-D9B60D07146E}"/>
              </a:ext>
            </a:extLst>
          </p:cNvPr>
          <p:cNvSpPr>
            <a:spLocks noGrp="1"/>
          </p:cNvSpPr>
          <p:nvPr>
            <p:ph type="title"/>
          </p:nvPr>
        </p:nvSpPr>
        <p:spPr/>
        <p:txBody>
          <a:bodyPr/>
          <a:lstStyle/>
          <a:p>
            <a:r>
              <a:rPr lang="cs-CZ" dirty="0"/>
              <a:t>Günther </a:t>
            </a:r>
            <a:r>
              <a:rPr lang="cs-CZ" dirty="0" err="1"/>
              <a:t>Wallraff</a:t>
            </a:r>
            <a:r>
              <a:rPr lang="cs-CZ" dirty="0"/>
              <a:t>: </a:t>
            </a:r>
          </a:p>
        </p:txBody>
      </p:sp>
      <p:sp>
        <p:nvSpPr>
          <p:cNvPr id="3" name="Zástupný symbol pro obsah 2">
            <a:extLst>
              <a:ext uri="{FF2B5EF4-FFF2-40B4-BE49-F238E27FC236}">
                <a16:creationId xmlns:a16="http://schemas.microsoft.com/office/drawing/2014/main" id="{9418D1DD-B463-45CA-98C0-DECE7493233D}"/>
              </a:ext>
            </a:extLst>
          </p:cNvPr>
          <p:cNvSpPr>
            <a:spLocks noGrp="1"/>
          </p:cNvSpPr>
          <p:nvPr>
            <p:ph idx="1"/>
          </p:nvPr>
        </p:nvSpPr>
        <p:spPr/>
        <p:txBody>
          <a:bodyPr/>
          <a:lstStyle/>
          <a:p>
            <a:r>
              <a:rPr lang="cs-CZ" dirty="0"/>
              <a:t>Je jeho dílo spíše literaturou nebo žurnalistikou?</a:t>
            </a:r>
          </a:p>
          <a:p>
            <a:r>
              <a:rPr lang="cs-CZ" dirty="0"/>
              <a:t>Kde končí veřejný zájem a začíná nedotknutelné soukromí a jaké prostředky jsou ještě akceptovatelné?</a:t>
            </a:r>
          </a:p>
          <a:p>
            <a:r>
              <a:rPr lang="cs-CZ" dirty="0"/>
              <a:t>Jaký vliv má (mít) umění na společnost a jak vnímáte „investigativní žurnalistiku“?</a:t>
            </a:r>
          </a:p>
        </p:txBody>
      </p:sp>
    </p:spTree>
    <p:extLst>
      <p:ext uri="{BB962C8B-B14F-4D97-AF65-F5344CB8AC3E}">
        <p14:creationId xmlns:p14="http://schemas.microsoft.com/office/powerpoint/2010/main" val="387502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02231A-E46F-4838-A744-E1E1A3F51143}"/>
              </a:ext>
            </a:extLst>
          </p:cNvPr>
          <p:cNvSpPr>
            <a:spLocks noGrp="1"/>
          </p:cNvSpPr>
          <p:nvPr>
            <p:ph type="title"/>
          </p:nvPr>
        </p:nvSpPr>
        <p:spPr/>
        <p:txBody>
          <a:bodyPr>
            <a:normAutofit fontScale="90000"/>
          </a:bodyPr>
          <a:lstStyle/>
          <a:p>
            <a:r>
              <a:rPr lang="cs-CZ" dirty="0"/>
              <a:t>Vybraná témata švýcarské literatury</a:t>
            </a:r>
          </a:p>
        </p:txBody>
      </p:sp>
      <p:sp>
        <p:nvSpPr>
          <p:cNvPr id="3" name="Zástupný symbol pro obsah 2">
            <a:extLst>
              <a:ext uri="{FF2B5EF4-FFF2-40B4-BE49-F238E27FC236}">
                <a16:creationId xmlns:a16="http://schemas.microsoft.com/office/drawing/2014/main" id="{AE7C24DA-AFBF-4292-ACE3-7EA0C7B358DB}"/>
              </a:ext>
            </a:extLst>
          </p:cNvPr>
          <p:cNvSpPr>
            <a:spLocks noGrp="1"/>
          </p:cNvSpPr>
          <p:nvPr>
            <p:ph idx="1"/>
          </p:nvPr>
        </p:nvSpPr>
        <p:spPr/>
        <p:txBody>
          <a:bodyPr>
            <a:normAutofit lnSpcReduction="10000"/>
          </a:bodyPr>
          <a:lstStyle/>
          <a:p>
            <a:r>
              <a:rPr lang="cs-CZ" dirty="0"/>
              <a:t>1. problém jazyka – reflektuje také mnohojazyčnost Švýcarska: Existuje specifická švýcarská kultura, nebo jsou švýcarští autoři spíše příslušníky regionální německé, italské a francouzské kultury?</a:t>
            </a:r>
          </a:p>
          <a:p>
            <a:r>
              <a:rPr lang="cs-CZ" dirty="0"/>
              <a:t>2. témata odpovědnosti za současný svět: odpovědnost vědců za objevy</a:t>
            </a:r>
          </a:p>
          <a:p>
            <a:r>
              <a:rPr lang="cs-CZ" dirty="0"/>
              <a:t>3. existenciální problémy</a:t>
            </a:r>
          </a:p>
          <a:p>
            <a:r>
              <a:rPr lang="cs-CZ" dirty="0"/>
              <a:t>4. problém imigrantů a soužití různých národů</a:t>
            </a:r>
          </a:p>
        </p:txBody>
      </p:sp>
    </p:spTree>
    <p:extLst>
      <p:ext uri="{BB962C8B-B14F-4D97-AF65-F5344CB8AC3E}">
        <p14:creationId xmlns:p14="http://schemas.microsoft.com/office/powerpoint/2010/main" val="216784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1F02DD-4F0E-4F77-B90E-74725EBE4FFB}"/>
              </a:ext>
            </a:extLst>
          </p:cNvPr>
          <p:cNvSpPr>
            <a:spLocks noGrp="1"/>
          </p:cNvSpPr>
          <p:nvPr>
            <p:ph type="title"/>
          </p:nvPr>
        </p:nvSpPr>
        <p:spPr/>
        <p:txBody>
          <a:bodyPr>
            <a:normAutofit fontScale="90000"/>
          </a:bodyPr>
          <a:lstStyle/>
          <a:p>
            <a:r>
              <a:rPr lang="cs-CZ" dirty="0"/>
              <a:t>Eduard </a:t>
            </a:r>
            <a:r>
              <a:rPr lang="cs-CZ" dirty="0" err="1"/>
              <a:t>Gomringer</a:t>
            </a:r>
            <a:r>
              <a:rPr lang="cs-CZ" dirty="0"/>
              <a:t> (nar. 1925 v Bolívii)</a:t>
            </a:r>
          </a:p>
        </p:txBody>
      </p:sp>
      <p:sp>
        <p:nvSpPr>
          <p:cNvPr id="3" name="Zástupný symbol pro obsah 2">
            <a:extLst>
              <a:ext uri="{FF2B5EF4-FFF2-40B4-BE49-F238E27FC236}">
                <a16:creationId xmlns:a16="http://schemas.microsoft.com/office/drawing/2014/main" id="{9CAE508E-C88F-4AAA-B8B7-FD6EEFBCED75}"/>
              </a:ext>
            </a:extLst>
          </p:cNvPr>
          <p:cNvSpPr>
            <a:spLocks noGrp="1"/>
          </p:cNvSpPr>
          <p:nvPr>
            <p:ph idx="1"/>
          </p:nvPr>
        </p:nvSpPr>
        <p:spPr/>
        <p:txBody>
          <a:bodyPr/>
          <a:lstStyle/>
          <a:p>
            <a:r>
              <a:rPr lang="cs-CZ" dirty="0"/>
              <a:t>Zakladatel tzv. konkrétní poezie, tedy poezie, která pracuje s </a:t>
            </a:r>
            <a:r>
              <a:rPr lang="cs-CZ" dirty="0" err="1"/>
              <a:t>materialitou</a:t>
            </a:r>
            <a:r>
              <a:rPr lang="cs-CZ" dirty="0"/>
              <a:t> slova a písma: 1953 33 </a:t>
            </a:r>
            <a:r>
              <a:rPr lang="cs-CZ" dirty="0" err="1"/>
              <a:t>Konstellationen</a:t>
            </a:r>
            <a:endParaRPr lang="cs-CZ" dirty="0"/>
          </a:p>
        </p:txBody>
      </p:sp>
      <p:pic>
        <p:nvPicPr>
          <p:cNvPr id="5" name="Obrázek 4">
            <a:extLst>
              <a:ext uri="{FF2B5EF4-FFF2-40B4-BE49-F238E27FC236}">
                <a16:creationId xmlns:a16="http://schemas.microsoft.com/office/drawing/2014/main" id="{79CE4EA3-3575-4B51-AA44-7F3038A823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429000"/>
            <a:ext cx="4536504" cy="2971410"/>
          </a:xfrm>
          <a:prstGeom prst="rect">
            <a:avLst/>
          </a:prstGeom>
        </p:spPr>
      </p:pic>
    </p:spTree>
    <p:extLst>
      <p:ext uri="{BB962C8B-B14F-4D97-AF65-F5344CB8AC3E}">
        <p14:creationId xmlns:p14="http://schemas.microsoft.com/office/powerpoint/2010/main" val="368613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724C2D-DD1E-46D9-AAC2-3D6EB1586FD4}"/>
              </a:ext>
            </a:extLst>
          </p:cNvPr>
          <p:cNvSpPr>
            <a:spLocks noGrp="1"/>
          </p:cNvSpPr>
          <p:nvPr>
            <p:ph type="title"/>
          </p:nvPr>
        </p:nvSpPr>
        <p:spPr/>
        <p:txBody>
          <a:bodyPr>
            <a:normAutofit fontScale="90000"/>
          </a:bodyPr>
          <a:lstStyle/>
          <a:p>
            <a:r>
              <a:rPr lang="cs-CZ" dirty="0" err="1"/>
              <a:t>Konkretní</a:t>
            </a:r>
            <a:r>
              <a:rPr lang="cs-CZ" dirty="0"/>
              <a:t> poezie – německy píšící autoři</a:t>
            </a:r>
          </a:p>
        </p:txBody>
      </p:sp>
      <p:sp>
        <p:nvSpPr>
          <p:cNvPr id="3" name="Zástupný symbol pro obsah 2">
            <a:extLst>
              <a:ext uri="{FF2B5EF4-FFF2-40B4-BE49-F238E27FC236}">
                <a16:creationId xmlns:a16="http://schemas.microsoft.com/office/drawing/2014/main" id="{4CB2ECD6-97D7-4D44-B251-6D5751F04A28}"/>
              </a:ext>
            </a:extLst>
          </p:cNvPr>
          <p:cNvSpPr>
            <a:spLocks noGrp="1"/>
          </p:cNvSpPr>
          <p:nvPr>
            <p:ph idx="1"/>
          </p:nvPr>
        </p:nvSpPr>
        <p:spPr/>
        <p:txBody>
          <a:bodyPr>
            <a:normAutofit fontScale="85000" lnSpcReduction="20000"/>
          </a:bodyPr>
          <a:lstStyle/>
          <a:p>
            <a:r>
              <a:rPr lang="cs-CZ" dirty="0"/>
              <a:t>Christian </a:t>
            </a:r>
            <a:r>
              <a:rPr lang="cs-CZ" dirty="0" err="1"/>
              <a:t>Morgenstern</a:t>
            </a:r>
            <a:r>
              <a:rPr lang="cs-CZ" dirty="0"/>
              <a:t> (1871-1914)</a:t>
            </a:r>
          </a:p>
          <a:p>
            <a:r>
              <a:rPr lang="cs-CZ" dirty="0"/>
              <a:t>Raoul </a:t>
            </a:r>
            <a:r>
              <a:rPr lang="cs-CZ" dirty="0" err="1"/>
              <a:t>Hausmann</a:t>
            </a:r>
            <a:r>
              <a:rPr lang="cs-CZ" dirty="0"/>
              <a:t> (1886-1971)</a:t>
            </a:r>
          </a:p>
          <a:p>
            <a:r>
              <a:rPr lang="cs-CZ" dirty="0"/>
              <a:t>Joseph </a:t>
            </a:r>
            <a:r>
              <a:rPr lang="cs-CZ" dirty="0" err="1"/>
              <a:t>Beuys</a:t>
            </a:r>
            <a:r>
              <a:rPr lang="cs-CZ" dirty="0"/>
              <a:t> (1921-1986)</a:t>
            </a:r>
          </a:p>
          <a:p>
            <a:r>
              <a:rPr lang="cs-CZ" dirty="0"/>
              <a:t>Kurt </a:t>
            </a:r>
            <a:r>
              <a:rPr lang="cs-CZ" dirty="0" err="1"/>
              <a:t>Schwitters</a:t>
            </a:r>
            <a:r>
              <a:rPr lang="cs-CZ" dirty="0"/>
              <a:t> (1887-1948)</a:t>
            </a:r>
          </a:p>
          <a:p>
            <a:r>
              <a:rPr lang="cs-CZ" dirty="0"/>
              <a:t>Ernst Jandl (1925-2000)</a:t>
            </a:r>
          </a:p>
          <a:p>
            <a:r>
              <a:rPr lang="cs-CZ" dirty="0"/>
              <a:t>Klaus Groh (nar. 1936)</a:t>
            </a:r>
          </a:p>
          <a:p>
            <a:r>
              <a:rPr lang="cs-CZ" dirty="0"/>
              <a:t>Helmut </a:t>
            </a:r>
            <a:r>
              <a:rPr lang="cs-CZ" dirty="0" err="1"/>
              <a:t>Heißenbüttel</a:t>
            </a:r>
            <a:r>
              <a:rPr lang="cs-CZ" dirty="0"/>
              <a:t> (1921-1996)</a:t>
            </a:r>
          </a:p>
          <a:p>
            <a:r>
              <a:rPr lang="cs-CZ" dirty="0"/>
              <a:t>Arno Schmidt (1914-1979)</a:t>
            </a:r>
          </a:p>
          <a:p>
            <a:r>
              <a:rPr lang="cs-CZ" dirty="0"/>
              <a:t>Kurt </a:t>
            </a:r>
            <a:r>
              <a:rPr lang="cs-CZ" dirty="0" err="1"/>
              <a:t>Marti</a:t>
            </a:r>
            <a:r>
              <a:rPr lang="cs-CZ" dirty="0"/>
              <a:t> (</a:t>
            </a:r>
            <a:r>
              <a:rPr lang="cs-CZ" dirty="0" err="1"/>
              <a:t>Schweiz</a:t>
            </a:r>
            <a:r>
              <a:rPr lang="cs-CZ" dirty="0"/>
              <a:t>) (1921-2017)</a:t>
            </a:r>
          </a:p>
          <a:p>
            <a:r>
              <a:rPr lang="cs-CZ" dirty="0"/>
              <a:t>Reinhard </a:t>
            </a:r>
            <a:r>
              <a:rPr lang="cs-CZ" dirty="0" err="1"/>
              <a:t>Döhl</a:t>
            </a:r>
            <a:r>
              <a:rPr lang="cs-CZ" dirty="0"/>
              <a:t> (1934-2004)</a:t>
            </a:r>
          </a:p>
        </p:txBody>
      </p:sp>
    </p:spTree>
    <p:extLst>
      <p:ext uri="{BB962C8B-B14F-4D97-AF65-F5344CB8AC3E}">
        <p14:creationId xmlns:p14="http://schemas.microsoft.com/office/powerpoint/2010/main" val="3182570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Konkrétní poezie – experimentální poezie</a:t>
            </a:r>
          </a:p>
        </p:txBody>
      </p:sp>
      <p:pic>
        <p:nvPicPr>
          <p:cNvPr id="4" name="Zástupný symbol pro obsah 3" descr="Apfel.jpg"/>
          <p:cNvPicPr>
            <a:picLocks noGrp="1" noChangeAspect="1"/>
          </p:cNvPicPr>
          <p:nvPr>
            <p:ph idx="1"/>
          </p:nvPr>
        </p:nvPicPr>
        <p:blipFill>
          <a:blip r:embed="rId2" cstate="print"/>
          <a:stretch>
            <a:fillRect/>
          </a:stretch>
        </p:blipFill>
        <p:spPr>
          <a:xfrm>
            <a:off x="5364088" y="1556792"/>
            <a:ext cx="3374107" cy="3124173"/>
          </a:xfrm>
        </p:spPr>
      </p:pic>
      <p:sp>
        <p:nvSpPr>
          <p:cNvPr id="5" name="TextovéPole 4"/>
          <p:cNvSpPr txBox="1"/>
          <p:nvPr/>
        </p:nvSpPr>
        <p:spPr>
          <a:xfrm>
            <a:off x="1331640" y="2555612"/>
            <a:ext cx="3672408" cy="1077218"/>
          </a:xfrm>
          <a:prstGeom prst="rect">
            <a:avLst/>
          </a:prstGeom>
          <a:noFill/>
        </p:spPr>
        <p:txBody>
          <a:bodyPr wrap="square" rtlCol="0">
            <a:spAutoFit/>
          </a:bodyPr>
          <a:lstStyle/>
          <a:p>
            <a:r>
              <a:rPr lang="cs-CZ" sz="3200" dirty="0"/>
              <a:t>např. </a:t>
            </a:r>
            <a:r>
              <a:rPr lang="cs-CZ" sz="3200" dirty="0" err="1"/>
              <a:t>Reinhard</a:t>
            </a:r>
            <a:r>
              <a:rPr lang="cs-CZ" sz="3200" dirty="0"/>
              <a:t> </a:t>
            </a:r>
            <a:r>
              <a:rPr lang="cs-CZ" sz="3200" dirty="0" err="1"/>
              <a:t>Döhl</a:t>
            </a:r>
            <a:r>
              <a:rPr lang="cs-CZ" sz="3200" dirty="0"/>
              <a:t>: </a:t>
            </a:r>
            <a:r>
              <a:rPr lang="cs-CZ" sz="3200" dirty="0" err="1"/>
              <a:t>Apfelgedicht</a:t>
            </a:r>
            <a:r>
              <a:rPr lang="cs-CZ" sz="3200" dirty="0"/>
              <a:t>(1965)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2BB84D-A8CA-4C2E-9CCA-78035C080110}"/>
              </a:ext>
            </a:extLst>
          </p:cNvPr>
          <p:cNvSpPr>
            <a:spLocks noGrp="1"/>
          </p:cNvSpPr>
          <p:nvPr>
            <p:ph type="title"/>
          </p:nvPr>
        </p:nvSpPr>
        <p:spPr/>
        <p:txBody>
          <a:bodyPr/>
          <a:lstStyle/>
          <a:p>
            <a:r>
              <a:rPr lang="cs-CZ" dirty="0"/>
              <a:t>Robert </a:t>
            </a:r>
            <a:r>
              <a:rPr lang="cs-CZ" dirty="0" err="1"/>
              <a:t>Walser</a:t>
            </a:r>
            <a:r>
              <a:rPr lang="cs-CZ" dirty="0"/>
              <a:t> (1878 – 1956)</a:t>
            </a:r>
          </a:p>
        </p:txBody>
      </p:sp>
      <p:sp>
        <p:nvSpPr>
          <p:cNvPr id="3" name="Zástupný symbol pro obsah 2">
            <a:extLst>
              <a:ext uri="{FF2B5EF4-FFF2-40B4-BE49-F238E27FC236}">
                <a16:creationId xmlns:a16="http://schemas.microsoft.com/office/drawing/2014/main" id="{BAA6A4D7-4070-4EF2-81F5-F416F38EB40D}"/>
              </a:ext>
            </a:extLst>
          </p:cNvPr>
          <p:cNvSpPr>
            <a:spLocks noGrp="1"/>
          </p:cNvSpPr>
          <p:nvPr>
            <p:ph idx="1"/>
          </p:nvPr>
        </p:nvSpPr>
        <p:spPr/>
        <p:txBody>
          <a:bodyPr>
            <a:normAutofit fontScale="77500" lnSpcReduction="20000"/>
          </a:bodyPr>
          <a:lstStyle/>
          <a:p>
            <a:r>
              <a:rPr lang="cs-CZ" dirty="0"/>
              <a:t>Narozen u Bernu do chudé rodiny, v níž měla důležitou  roli  jeho matka, která ovšem zemřela velmi brzy, a navíc byla psychicky labilní (schizofrenie), což </a:t>
            </a:r>
            <a:r>
              <a:rPr lang="cs-CZ" dirty="0" err="1"/>
              <a:t>Walsera</a:t>
            </a:r>
            <a:r>
              <a:rPr lang="cs-CZ" dirty="0"/>
              <a:t> velmi poznamenalo</a:t>
            </a:r>
          </a:p>
          <a:p>
            <a:r>
              <a:rPr lang="cs-CZ" dirty="0"/>
              <a:t>V životě těžko hledal své místo, nenalézal je ani v měšťanském životě (jako bankovní úředník) ani v životě bohémském</a:t>
            </a:r>
          </a:p>
          <a:p>
            <a:r>
              <a:rPr lang="cs-CZ" dirty="0"/>
              <a:t>Z jeho díla:</a:t>
            </a:r>
          </a:p>
          <a:p>
            <a:r>
              <a:rPr lang="cs-CZ" dirty="0"/>
              <a:t>1907Geschwister </a:t>
            </a:r>
            <a:r>
              <a:rPr lang="cs-CZ" dirty="0" err="1"/>
              <a:t>Tanner</a:t>
            </a:r>
            <a:r>
              <a:rPr lang="cs-CZ" dirty="0"/>
              <a:t> – hodně autobiografické</a:t>
            </a:r>
          </a:p>
          <a:p>
            <a:r>
              <a:rPr lang="cs-CZ" dirty="0"/>
              <a:t>1908 Der </a:t>
            </a:r>
            <a:r>
              <a:rPr lang="cs-CZ" dirty="0" err="1"/>
              <a:t>Gehülfe</a:t>
            </a:r>
            <a:r>
              <a:rPr lang="cs-CZ" dirty="0"/>
              <a:t> (Pomocník)</a:t>
            </a:r>
          </a:p>
          <a:p>
            <a:r>
              <a:rPr lang="cs-CZ" dirty="0"/>
              <a:t>1909 Jakob van </a:t>
            </a:r>
            <a:r>
              <a:rPr lang="cs-CZ" dirty="0" err="1"/>
              <a:t>Hunten</a:t>
            </a:r>
            <a:r>
              <a:rPr lang="cs-CZ" dirty="0"/>
              <a:t>. </a:t>
            </a:r>
            <a:r>
              <a:rPr lang="cs-CZ" dirty="0" err="1"/>
              <a:t>Tagebuch</a:t>
            </a:r>
            <a:endParaRPr lang="cs-CZ" dirty="0"/>
          </a:p>
          <a:p>
            <a:r>
              <a:rPr lang="cs-CZ" dirty="0"/>
              <a:t>Jeho hlavní doménou však byly krátké až miniaturní črty (i Mikrogramy)</a:t>
            </a:r>
          </a:p>
          <a:p>
            <a:endParaRPr lang="cs-CZ" dirty="0"/>
          </a:p>
        </p:txBody>
      </p:sp>
    </p:spTree>
    <p:extLst>
      <p:ext uri="{BB962C8B-B14F-4D97-AF65-F5344CB8AC3E}">
        <p14:creationId xmlns:p14="http://schemas.microsoft.com/office/powerpoint/2010/main" val="150188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Hermann Hesse (1887 </a:t>
            </a:r>
            <a:r>
              <a:rPr lang="cs-CZ" dirty="0" err="1"/>
              <a:t>Calw</a:t>
            </a:r>
            <a:r>
              <a:rPr lang="cs-CZ" dirty="0"/>
              <a:t> – 1962 </a:t>
            </a:r>
            <a:r>
              <a:rPr lang="cs-CZ" dirty="0" err="1"/>
              <a:t>Montagnola</a:t>
            </a:r>
            <a:r>
              <a:rPr lang="cs-CZ" dirty="0"/>
              <a:t>)</a:t>
            </a:r>
          </a:p>
        </p:txBody>
      </p:sp>
      <p:pic>
        <p:nvPicPr>
          <p:cNvPr id="4" name="Zástupný symbol pro obsah 3" descr="Hermann_Hesse.jpg"/>
          <p:cNvPicPr>
            <a:picLocks noGrp="1" noChangeAspect="1"/>
          </p:cNvPicPr>
          <p:nvPr>
            <p:ph sz="half" idx="1"/>
          </p:nvPr>
        </p:nvPicPr>
        <p:blipFill>
          <a:blip r:embed="rId2" cstate="print"/>
          <a:stretch>
            <a:fillRect/>
          </a:stretch>
        </p:blipFill>
        <p:spPr>
          <a:xfrm>
            <a:off x="696288" y="1600200"/>
            <a:ext cx="3560424" cy="4525963"/>
          </a:xfrm>
        </p:spPr>
      </p:pic>
      <p:sp>
        <p:nvSpPr>
          <p:cNvPr id="5" name="Zástupný symbol pro obsah 4"/>
          <p:cNvSpPr>
            <a:spLocks noGrp="1"/>
          </p:cNvSpPr>
          <p:nvPr>
            <p:ph sz="half" idx="2"/>
          </p:nvPr>
        </p:nvSpPr>
        <p:spPr/>
        <p:txBody>
          <a:bodyPr>
            <a:normAutofit fontScale="70000" lnSpcReduction="20000"/>
          </a:bodyPr>
          <a:lstStyle/>
          <a:p>
            <a:r>
              <a:rPr lang="cs-CZ" i="1" dirty="0"/>
              <a:t>Der </a:t>
            </a:r>
            <a:r>
              <a:rPr lang="cs-CZ" i="1" dirty="0" err="1"/>
              <a:t>Steppenwolf</a:t>
            </a:r>
            <a:r>
              <a:rPr lang="cs-CZ" i="1" dirty="0"/>
              <a:t> </a:t>
            </a:r>
            <a:r>
              <a:rPr lang="cs-CZ" dirty="0"/>
              <a:t>(1927, Stepní vlk): krize jedince a lidské existence vůbec</a:t>
            </a:r>
          </a:p>
          <a:p>
            <a:r>
              <a:rPr lang="cs-CZ" i="1" dirty="0" err="1"/>
              <a:t>Demian</a:t>
            </a:r>
            <a:r>
              <a:rPr lang="cs-CZ" dirty="0"/>
              <a:t> (1919)</a:t>
            </a:r>
          </a:p>
          <a:p>
            <a:r>
              <a:rPr lang="cs-CZ" i="1" dirty="0" err="1"/>
              <a:t>Klingsors</a:t>
            </a:r>
            <a:r>
              <a:rPr lang="cs-CZ" i="1" dirty="0"/>
              <a:t> </a:t>
            </a:r>
            <a:r>
              <a:rPr lang="cs-CZ" i="1" dirty="0" err="1"/>
              <a:t>letzter</a:t>
            </a:r>
            <a:r>
              <a:rPr lang="cs-CZ" i="1" dirty="0"/>
              <a:t> Sommer. </a:t>
            </a:r>
            <a:r>
              <a:rPr lang="cs-CZ" dirty="0"/>
              <a:t>(1920)</a:t>
            </a:r>
          </a:p>
          <a:p>
            <a:r>
              <a:rPr lang="de-DE" i="1" dirty="0" err="1"/>
              <a:t>Knulp</a:t>
            </a:r>
            <a:r>
              <a:rPr lang="de-DE" i="1" dirty="0"/>
              <a:t>. Drei Geschichten aus dem Leben </a:t>
            </a:r>
            <a:r>
              <a:rPr lang="de-DE" i="1" dirty="0" err="1"/>
              <a:t>Knulps</a:t>
            </a:r>
            <a:r>
              <a:rPr lang="cs-CZ" i="1" dirty="0"/>
              <a:t> (1919)</a:t>
            </a:r>
            <a:endParaRPr lang="cs-CZ" dirty="0"/>
          </a:p>
          <a:p>
            <a:r>
              <a:rPr lang="cs-CZ" i="1" dirty="0" err="1"/>
              <a:t>Das</a:t>
            </a:r>
            <a:r>
              <a:rPr lang="cs-CZ" i="1" dirty="0"/>
              <a:t> </a:t>
            </a:r>
            <a:r>
              <a:rPr lang="cs-CZ" i="1" dirty="0" err="1"/>
              <a:t>Glasperlenspiel</a:t>
            </a:r>
            <a:r>
              <a:rPr lang="cs-CZ" i="1" dirty="0"/>
              <a:t> (Hra se skleněnými perlami,</a:t>
            </a:r>
            <a:r>
              <a:rPr lang="cs-CZ" dirty="0"/>
              <a:t>1943): otázka odpovědnosti vědy za svět, možnost uspořádání společnosti, problém fikce a reality</a:t>
            </a:r>
          </a:p>
          <a:p>
            <a:r>
              <a:rPr lang="cs-CZ" dirty="0"/>
              <a:t>Nobelova cena za literaturu 1946</a:t>
            </a:r>
          </a:p>
        </p:txBody>
      </p:sp>
    </p:spTree>
    <p:extLst>
      <p:ext uri="{BB962C8B-B14F-4D97-AF65-F5344CB8AC3E}">
        <p14:creationId xmlns:p14="http://schemas.microsoft.com/office/powerpoint/2010/main" val="52452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Švýcarská (německy psaná) literatura 2. poloviny 20. století</a:t>
            </a:r>
          </a:p>
        </p:txBody>
      </p:sp>
      <p:sp>
        <p:nvSpPr>
          <p:cNvPr id="3" name="Zástupný symbol pro obsah 2"/>
          <p:cNvSpPr>
            <a:spLocks noGrp="1"/>
          </p:cNvSpPr>
          <p:nvPr>
            <p:ph idx="1"/>
          </p:nvPr>
        </p:nvSpPr>
        <p:spPr/>
        <p:txBody>
          <a:bodyPr>
            <a:normAutofit lnSpcReduction="10000"/>
          </a:bodyPr>
          <a:lstStyle/>
          <a:p>
            <a:r>
              <a:rPr lang="cs-CZ" dirty="0"/>
              <a:t>Max </a:t>
            </a:r>
            <a:r>
              <a:rPr lang="cs-CZ" dirty="0" err="1"/>
              <a:t>Frisch</a:t>
            </a:r>
            <a:r>
              <a:rPr lang="cs-CZ" dirty="0"/>
              <a:t> (1911-1991)</a:t>
            </a:r>
          </a:p>
          <a:p>
            <a:pPr marL="0" indent="0">
              <a:buNone/>
            </a:pPr>
            <a:r>
              <a:rPr lang="cs-CZ" sz="2400" dirty="0" err="1"/>
              <a:t>Stiller</a:t>
            </a:r>
            <a:r>
              <a:rPr lang="cs-CZ" sz="2400" dirty="0"/>
              <a:t>, 1954 – touha po nové identitě</a:t>
            </a:r>
          </a:p>
          <a:p>
            <a:pPr marL="0" indent="0">
              <a:buNone/>
            </a:pPr>
            <a:r>
              <a:rPr lang="cs-CZ" sz="2400" dirty="0"/>
              <a:t>Homo </a:t>
            </a:r>
            <a:r>
              <a:rPr lang="cs-CZ" sz="2400" dirty="0" err="1"/>
              <a:t>Faber</a:t>
            </a:r>
            <a:r>
              <a:rPr lang="cs-CZ" sz="2400" dirty="0"/>
              <a:t>, 1957 – obraz technika</a:t>
            </a:r>
          </a:p>
          <a:p>
            <a:pPr marL="0" indent="0">
              <a:buNone/>
            </a:pPr>
            <a:r>
              <a:rPr lang="cs-CZ" sz="2400" dirty="0" err="1"/>
              <a:t>Blaubart</a:t>
            </a:r>
            <a:r>
              <a:rPr lang="cs-CZ" sz="2400" dirty="0"/>
              <a:t> (Modrovous), 1982</a:t>
            </a:r>
          </a:p>
          <a:p>
            <a:pPr marL="0" indent="0">
              <a:buNone/>
            </a:pPr>
            <a:r>
              <a:rPr lang="cs-CZ" sz="2400" dirty="0"/>
              <a:t>Andorra, 1961</a:t>
            </a:r>
          </a:p>
          <a:p>
            <a:r>
              <a:rPr lang="cs-CZ" dirty="0"/>
              <a:t>Friedrich </a:t>
            </a:r>
            <a:r>
              <a:rPr lang="cs-CZ" dirty="0" err="1"/>
              <a:t>Dürrenmatt</a:t>
            </a:r>
            <a:r>
              <a:rPr lang="cs-CZ" dirty="0"/>
              <a:t> (1921-1990)</a:t>
            </a:r>
          </a:p>
          <a:p>
            <a:pPr marL="0" indent="0">
              <a:buNone/>
            </a:pPr>
            <a:r>
              <a:rPr lang="cs-CZ" dirty="0"/>
              <a:t>Der Richter </a:t>
            </a:r>
            <a:r>
              <a:rPr lang="cs-CZ" dirty="0" err="1"/>
              <a:t>und</a:t>
            </a:r>
            <a:r>
              <a:rPr lang="cs-CZ" dirty="0"/>
              <a:t> </a:t>
            </a:r>
            <a:r>
              <a:rPr lang="cs-CZ" dirty="0" err="1"/>
              <a:t>sein</a:t>
            </a:r>
            <a:r>
              <a:rPr lang="cs-CZ" dirty="0"/>
              <a:t> </a:t>
            </a:r>
            <a:r>
              <a:rPr lang="cs-CZ" dirty="0" err="1"/>
              <a:t>Henker</a:t>
            </a:r>
            <a:r>
              <a:rPr lang="cs-CZ" dirty="0"/>
              <a:t>, 1950</a:t>
            </a:r>
          </a:p>
          <a:p>
            <a:pPr marL="0" indent="0">
              <a:buNone/>
            </a:pPr>
            <a:r>
              <a:rPr lang="cs-CZ" dirty="0"/>
              <a:t>Der </a:t>
            </a:r>
            <a:r>
              <a:rPr lang="cs-CZ" dirty="0" err="1"/>
              <a:t>Besuch</a:t>
            </a:r>
            <a:r>
              <a:rPr lang="cs-CZ" dirty="0"/>
              <a:t> der </a:t>
            </a:r>
            <a:r>
              <a:rPr lang="cs-CZ" dirty="0" err="1"/>
              <a:t>alten</a:t>
            </a:r>
            <a:r>
              <a:rPr lang="cs-CZ" dirty="0"/>
              <a:t> Dame, 1956</a:t>
            </a:r>
          </a:p>
          <a:p>
            <a:pPr marL="0" indent="0">
              <a:buNone/>
            </a:pPr>
            <a:r>
              <a:rPr lang="cs-CZ" dirty="0"/>
              <a:t>Die </a:t>
            </a:r>
            <a:r>
              <a:rPr lang="cs-CZ" dirty="0" err="1"/>
              <a:t>Physiker</a:t>
            </a:r>
            <a:r>
              <a:rPr lang="cs-CZ" dirty="0"/>
              <a:t>, 1962</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1712" y="1340768"/>
            <a:ext cx="2592288" cy="2592288"/>
          </a:xfrm>
          <a:prstGeom prst="rect">
            <a:avLst/>
          </a:prstGeom>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2" y="4509120"/>
            <a:ext cx="2404938" cy="1603292"/>
          </a:xfrm>
          <a:prstGeom prst="rect">
            <a:avLst/>
          </a:prstGeom>
        </p:spPr>
      </p:pic>
    </p:spTree>
    <p:extLst>
      <p:ext uri="{BB962C8B-B14F-4D97-AF65-F5344CB8AC3E}">
        <p14:creationId xmlns:p14="http://schemas.microsoft.com/office/powerpoint/2010/main" val="1432657292"/>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2080</Words>
  <Application>Microsoft Office PowerPoint</Application>
  <PresentationFormat>Předvádění na obrazovce (4:3)</PresentationFormat>
  <Paragraphs>147</Paragraphs>
  <Slides>24</Slides>
  <Notes>0</Notes>
  <HiddenSlides>0</HiddenSlides>
  <MMClips>0</MMClips>
  <ScaleCrop>false</ScaleCrop>
  <HeadingPairs>
    <vt:vector size="8" baseType="variant">
      <vt:variant>
        <vt:lpstr>Použitá písma</vt:lpstr>
      </vt:variant>
      <vt:variant>
        <vt:i4>2</vt:i4>
      </vt:variant>
      <vt:variant>
        <vt:lpstr>Motiv</vt:lpstr>
      </vt:variant>
      <vt:variant>
        <vt:i4>1</vt:i4>
      </vt:variant>
      <vt:variant>
        <vt:lpstr>Vložené servery OLE</vt:lpstr>
      </vt:variant>
      <vt:variant>
        <vt:i4>1</vt:i4>
      </vt:variant>
      <vt:variant>
        <vt:lpstr>Nadpisy snímků</vt:lpstr>
      </vt:variant>
      <vt:variant>
        <vt:i4>24</vt:i4>
      </vt:variant>
    </vt:vector>
  </HeadingPairs>
  <TitlesOfParts>
    <vt:vector size="28" baseType="lpstr">
      <vt:lpstr>Arial</vt:lpstr>
      <vt:lpstr>Calibri</vt:lpstr>
      <vt:lpstr>Motiv sady Office</vt:lpstr>
      <vt:lpstr>Objekt prostředí balíčkovače</vt:lpstr>
      <vt:lpstr>Německá literatura 20. stol.</vt:lpstr>
      <vt:lpstr>Ze švýcarské historie po 1945</vt:lpstr>
      <vt:lpstr>Vybraná témata švýcarské literatury</vt:lpstr>
      <vt:lpstr>Eduard Gomringer (nar. 1925 v Bolívii)</vt:lpstr>
      <vt:lpstr>Konkretní poezie – německy píšící autoři</vt:lpstr>
      <vt:lpstr>Konkrétní poezie – experimentální poezie</vt:lpstr>
      <vt:lpstr>Robert Walser (1878 – 1956)</vt:lpstr>
      <vt:lpstr>Hermann Hesse (1887 Calw – 1962 Montagnola)</vt:lpstr>
      <vt:lpstr>Švýcarská (německy psaná) literatura 2. poloviny 20. století</vt:lpstr>
      <vt:lpstr>Max Frisch (1911 – 1991)</vt:lpstr>
      <vt:lpstr>Friedrich Dürrenmatt (1921 – 1990)</vt:lpstr>
      <vt:lpstr>Peter Bichsel (nar. 1935) a Skupina Olten</vt:lpstr>
      <vt:lpstr>Skupina Olten a Peter Bichsel</vt:lpstr>
      <vt:lpstr>Adolf Muschg (nar. 1934 v Curychu)</vt:lpstr>
      <vt:lpstr>Adolf Muschg</vt:lpstr>
      <vt:lpstr>Muschg</vt:lpstr>
      <vt:lpstr>Erica Pedretti (nar. 1930 ve Šternberku)</vt:lpstr>
      <vt:lpstr>Erica Pedretti</vt:lpstr>
      <vt:lpstr>Ilma Rakusa (nar. 1946)</vt:lpstr>
      <vt:lpstr>Catalin Dorian Florescu (nar. 1967 v Temešváru)</vt:lpstr>
      <vt:lpstr>Urs Faes (nar. 1947 v Aarau)</vt:lpstr>
      <vt:lpstr>Urs Faes: Ombra</vt:lpstr>
      <vt:lpstr>Ralph Dutli (nar. 1954)</vt:lpstr>
      <vt:lpstr>Günther Wallraff: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Německá literatura 20. stol.</dc:title>
  <dc:creator>Alena Zelená</dc:creator>
  <cp:lastModifiedBy>Alena Zelená</cp:lastModifiedBy>
  <cp:revision>4</cp:revision>
  <dcterms:created xsi:type="dcterms:W3CDTF">2020-04-14T20:13:52Z</dcterms:created>
  <dcterms:modified xsi:type="dcterms:W3CDTF">2021-04-19T19:26:04Z</dcterms:modified>
</cp:coreProperties>
</file>