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1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4" autoAdjust="0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4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0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4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9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7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66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7E33-8FF8-44E6-A65B-9164D5D77C46}" type="datetimeFigureOut">
              <a:rPr lang="cs-CZ" smtClean="0"/>
              <a:t>08.10.2023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642E962-EEE2-4C79-AA44-D0654C0AFD0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9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EF52BE-109D-86DE-2F83-3826290CD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cs-CZ" sz="4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 a feminismus</a:t>
            </a:r>
            <a:br>
              <a:rPr lang="cs-CZ" sz="4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8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B6770-8C9C-084A-8C81-1E67839A3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4171479" cy="1610643"/>
          </a:xfrm>
        </p:spPr>
        <p:txBody>
          <a:bodyPr>
            <a:normAutofit/>
          </a:bodyPr>
          <a:lstStyle/>
          <a:p>
            <a:r>
              <a:rPr lang="cs-CZ" sz="1600"/>
              <a:t>přehled aktuálního bádání v souvislosti s využitím ego-dokumentů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bsah obrázku Lidská tvář, kresba, obraz, kreslené&#10;&#10;Popis byl vytvořen automaticky">
            <a:extLst>
              <a:ext uri="{FF2B5EF4-FFF2-40B4-BE49-F238E27FC236}">
                <a16:creationId xmlns:a16="http://schemas.microsoft.com/office/drawing/2014/main" id="{E38CBA0D-7892-62E4-1641-3F6387FAD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521" y="805583"/>
            <a:ext cx="4210221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8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C7C8C-40AC-AE89-8642-1A566580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Česky Kontext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6C96F-2091-C911-8B36-C4E862B49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Ústav hospodářských a sociálních dějin (od 90. let první PVP a semináře)</a:t>
            </a:r>
          </a:p>
          <a:p>
            <a:r>
              <a:rPr lang="cs-CZ" dirty="0"/>
              <a:t>Pracovně aktivní ženy = žádné babičky (K+K+K se vytrácí)</a:t>
            </a:r>
          </a:p>
          <a:p>
            <a:r>
              <a:rPr lang="cs-CZ" dirty="0"/>
              <a:t>Dějiny ženské emancipace</a:t>
            </a:r>
          </a:p>
          <a:p>
            <a:r>
              <a:rPr lang="cs-CZ" dirty="0"/>
              <a:t>Dějiny žen v souvislosti s dějinami dětí (sociální politika, spolky)</a:t>
            </a:r>
          </a:p>
          <a:p>
            <a:endParaRPr lang="cs-CZ" dirty="0"/>
          </a:p>
          <a:p>
            <a:r>
              <a:rPr lang="cs-CZ" dirty="0"/>
              <a:t>Pavla Horská, Milena </a:t>
            </a:r>
            <a:r>
              <a:rPr lang="cs-CZ" dirty="0" err="1"/>
              <a:t>Lenderová</a:t>
            </a:r>
            <a:r>
              <a:rPr lang="cs-CZ" dirty="0"/>
              <a:t>, Denisa Nečasová, Jana Malínská, Marie </a:t>
            </a:r>
            <a:r>
              <a:rPr lang="cs-CZ" dirty="0" err="1"/>
              <a:t>Bahenská</a:t>
            </a:r>
            <a:r>
              <a:rPr lang="cs-CZ" dirty="0"/>
              <a:t>, Dana Musilová, Jana Burešová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34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253" name="Group 10252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0254" name="Rectangle 10253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5" name="Rectangle 10254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4" name="Picture 4">
            <a:extLst>
              <a:ext uri="{FF2B5EF4-FFF2-40B4-BE49-F238E27FC236}">
                <a16:creationId xmlns:a16="http://schemas.microsoft.com/office/drawing/2014/main" id="{1DA82A76-7BDE-1C88-75DF-06928D37C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-1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2E61F52-5345-3504-1300-96B7AF3B9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18016" b="-1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7" name="Straight Connector 10256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F966028-A73E-7D95-0BEB-AE3E394F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Pavla Horská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FF560B-5B7E-1770-B51C-33B67D0C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0259" name="Picture 10258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61" name="Straight Connector 10260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0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1276" name="Rectangle 11275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7" name="Rectangle 11276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91BE84E-4B4F-E9BF-54ED-3C58F79A1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7" r="27303" b="-2"/>
          <a:stretch/>
        </p:blipFill>
        <p:spPr>
          <a:xfrm>
            <a:off x="1266519" y="1116346"/>
            <a:ext cx="2328669" cy="3865108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89B234A6-7142-E998-3610-89B8583A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5" r="21579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9" name="Straight Connector 11278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050306D-C1E3-297E-3961-491E0A7F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Milena </a:t>
            </a:r>
            <a:r>
              <a:rPr lang="cs-CZ" b="1" dirty="0" err="1"/>
              <a:t>Lenderová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0C95D-E677-DB6E-2FA6-9F34FFCF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1281" name="Picture 11280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301" name="Group 12300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2302" name="Rectangle 12301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3" name="Rectangle 12302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2" name="Picture 4">
            <a:extLst>
              <a:ext uri="{FF2B5EF4-FFF2-40B4-BE49-F238E27FC236}">
                <a16:creationId xmlns:a16="http://schemas.microsoft.com/office/drawing/2014/main" id="{835D6C35-8B1A-B530-0CE6-85649BD0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r="2" b="2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9723DD0-5C6B-3ECC-BBDF-7BC709FD3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r="31974" b="-2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05" name="Straight Connector 12304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BD3ECEF-2497-6A89-1D41-529B853B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Denisa </a:t>
            </a:r>
            <a:r>
              <a:rPr lang="cs-CZ" b="1" dirty="0" err="1"/>
              <a:t>NeČASOVÁ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A1654-0CE8-A6DB-B154-19F9540C4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2307" name="Picture 12306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09" name="Straight Connector 12308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3324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F094153-F66B-381E-4C55-7B45ED6F7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20128" b="2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8993C0-1ED3-87E9-9AA9-E8BF9E9B7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57" r="2" b="2"/>
          <a:stretch/>
        </p:blipFill>
        <p:spPr>
          <a:xfrm>
            <a:off x="3758914" y="1116345"/>
            <a:ext cx="2328670" cy="3865108"/>
          </a:xfrm>
          <a:prstGeom prst="rect">
            <a:avLst/>
          </a:prstGeom>
        </p:spPr>
      </p:pic>
      <p:cxnSp>
        <p:nvCxnSpPr>
          <p:cNvPr id="13327" name="Straight Connector 13326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77E2ECA-714F-89AC-DE1F-BDFD5AD3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Jana </a:t>
            </a:r>
            <a:r>
              <a:rPr lang="cs-CZ" b="1" dirty="0" err="1"/>
              <a:t>MalÍnskÁ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02712-92BF-BA3D-9516-CEBC649C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3329" name="Picture 13328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331" name="Straight Connector 13330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397" name="Group 16396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6398" name="Rectangle 16397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9" name="Rectangle 16398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8" name="Picture 4">
            <a:extLst>
              <a:ext uri="{FF2B5EF4-FFF2-40B4-BE49-F238E27FC236}">
                <a16:creationId xmlns:a16="http://schemas.microsoft.com/office/drawing/2014/main" id="{CE64A5C7-8E3A-E426-7C1D-54C9BEF42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r="19878" b="2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C46A9838-A376-ED65-351F-785179A3B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r="4752" b="-2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01" name="Straight Connector 16400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944E8A9-6DC3-96C9-FE17-80B21F9A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Dana </a:t>
            </a:r>
            <a:r>
              <a:rPr lang="cs-CZ" b="1" dirty="0" err="1"/>
              <a:t>MusilovÁ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4772A-C403-B227-0BC8-4D763034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6403" name="Picture 16402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405" name="Straight Connector 16404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8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1DA35F2A-BC6A-4485-ACA0-3D9155D3C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E603BBD1-F027-426A-AF27-9E36D37D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351" name="Group 14350">
            <a:extLst>
              <a:ext uri="{FF2B5EF4-FFF2-40B4-BE49-F238E27FC236}">
                <a16:creationId xmlns:a16="http://schemas.microsoft.com/office/drawing/2014/main" id="{13BB7247-163A-4496-9EC4-191387657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6091791" cy="5149101"/>
            <a:chOff x="5446003" y="583365"/>
            <a:chExt cx="6091790" cy="5181928"/>
          </a:xfrm>
        </p:grpSpPr>
        <p:sp>
          <p:nvSpPr>
            <p:cNvPr id="14352" name="Rectangle 14351">
              <a:extLst>
                <a:ext uri="{FF2B5EF4-FFF2-40B4-BE49-F238E27FC236}">
                  <a16:creationId xmlns:a16="http://schemas.microsoft.com/office/drawing/2014/main" id="{AB2D327D-E1F7-4A35-9266-D2313C702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3" name="Rectangle 14352">
              <a:extLst>
                <a:ext uri="{FF2B5EF4-FFF2-40B4-BE49-F238E27FC236}">
                  <a16:creationId xmlns:a16="http://schemas.microsoft.com/office/drawing/2014/main" id="{A7206862-6434-4365-A991-B62B5A1A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DE7972B-1693-ADB8-4602-3CF128AC0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19254" b="-2"/>
          <a:stretch/>
        </p:blipFill>
        <p:spPr bwMode="auto">
          <a:xfrm>
            <a:off x="1266519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3C0B2FED-930D-DF4E-BC4D-D7B9F793F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18128" b="2"/>
          <a:stretch/>
        </p:blipFill>
        <p:spPr bwMode="auto">
          <a:xfrm>
            <a:off x="3758914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55" name="Straight Connector 14354">
            <a:extLst>
              <a:ext uri="{FF2B5EF4-FFF2-40B4-BE49-F238E27FC236}">
                <a16:creationId xmlns:a16="http://schemas.microsoft.com/office/drawing/2014/main" id="{2729F16E-E141-4064-88CF-130463102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4301" y="1847088"/>
            <a:ext cx="3542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5D3076E-52E7-9E96-61A3-EDA233D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821" y="804519"/>
            <a:ext cx="3543993" cy="1049235"/>
          </a:xfrm>
        </p:spPr>
        <p:txBody>
          <a:bodyPr>
            <a:normAutofit/>
          </a:bodyPr>
          <a:lstStyle/>
          <a:p>
            <a:r>
              <a:rPr lang="cs-CZ" b="1" dirty="0"/>
              <a:t>Marie </a:t>
            </a:r>
            <a:r>
              <a:rPr lang="cs-CZ" b="1" dirty="0" err="1"/>
              <a:t>Bahenská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A2291-62E9-C283-E231-12F4BA61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821" y="2015732"/>
            <a:ext cx="3543993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4357" name="Picture 14356">
            <a:extLst>
              <a:ext uri="{FF2B5EF4-FFF2-40B4-BE49-F238E27FC236}">
                <a16:creationId xmlns:a16="http://schemas.microsoft.com/office/drawing/2014/main" id="{5AC7EF37-C3C9-4AAD-B903-6A5178126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359" name="Straight Connector 14358">
            <a:extLst>
              <a:ext uri="{FF2B5EF4-FFF2-40B4-BE49-F238E27FC236}">
                <a16:creationId xmlns:a16="http://schemas.microsoft.com/office/drawing/2014/main" id="{CDC715A8-ABE1-48DF-9F59-050D68464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2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70AE7AF-8F8D-0965-BB3B-A3DF8549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cs-CZ" b="1" dirty="0"/>
              <a:t>Jana </a:t>
            </a:r>
            <a:r>
              <a:rPr lang="cs-CZ" b="1" dirty="0" err="1"/>
              <a:t>BUreŠOVÁ</a:t>
            </a:r>
            <a:endParaRPr lang="cs-CZ" b="1" dirty="0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373" name="Group 15372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5374" name="Rectangle 15373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5" name="Rectangle 15374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4850639-575D-A46D-8AEE-2A559012D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" b="-2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E85867-E1C2-5A65-62B4-4807F3172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15377" name="Picture 15376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379" name="Straight Connector 15378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85EA87-D647-14AE-6E8B-B0E3C4CF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Kezzyčova kritika: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F81D3F-262F-008D-C088-FA98B02AE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1640" y="805583"/>
            <a:ext cx="4485983" cy="466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8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C3FC7D4-E89F-EBBD-7FF3-09C76737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Proto-feministické dějiny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EE459B-0123-6BDE-7BB0-867791EFB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rané texty zabývající se otázkou žen v dějinách: </a:t>
            </a:r>
          </a:p>
          <a:p>
            <a:r>
              <a:rPr lang="cs-CZ" dirty="0"/>
              <a:t>ALICE CLARK,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Women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Seventeenth</a:t>
            </a:r>
            <a:r>
              <a:rPr lang="cs-CZ" dirty="0"/>
              <a:t> </a:t>
            </a:r>
            <a:r>
              <a:rPr lang="cs-CZ" dirty="0" err="1"/>
              <a:t>Century</a:t>
            </a:r>
            <a:r>
              <a:rPr lang="cs-CZ" dirty="0"/>
              <a:t>, London 1919.</a:t>
            </a:r>
          </a:p>
          <a:p>
            <a:r>
              <a:rPr lang="cs-CZ" dirty="0"/>
              <a:t>B. L. HUTCHINS, </a:t>
            </a:r>
            <a:r>
              <a:rPr lang="cs-CZ" dirty="0" err="1"/>
              <a:t>Women</a:t>
            </a:r>
            <a:r>
              <a:rPr lang="cs-CZ" dirty="0"/>
              <a:t> in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, London 1915.</a:t>
            </a:r>
          </a:p>
          <a:p>
            <a:r>
              <a:rPr lang="cs-CZ" dirty="0"/>
              <a:t>IVY PINCHBECK, </a:t>
            </a:r>
            <a:r>
              <a:rPr lang="cs-CZ" dirty="0" err="1"/>
              <a:t>Women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 1750–1850, London 1930.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422D43-40D9-42BD-DAA5-472FA7BEF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2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DD0321D-0DE5-2E16-C223-802E4F1D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cs-CZ" b="1" dirty="0"/>
              <a:t>Konjunktura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67FB3-5E03-0D7F-ECC8-187C666F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600" dirty="0"/>
              <a:t>Konjunkturální téma/koncept/obor ??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60./70. léta v USA = 2. vlna feminismu = „primitivní akumulace“</a:t>
            </a:r>
          </a:p>
          <a:p>
            <a:pPr>
              <a:lnSpc>
                <a:spcPct val="110000"/>
              </a:lnSpc>
            </a:pPr>
            <a:r>
              <a:rPr lang="cs-CZ" sz="1600" dirty="0"/>
              <a:t>Proč se dějinami žen zabývají prakticky výhradně historičky? (dějiny mužů? Vojenské dějiny?)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r>
              <a:rPr lang="cs-CZ" sz="1600" dirty="0" err="1">
                <a:solidFill>
                  <a:srgbClr val="FF0000"/>
                </a:solidFill>
              </a:rPr>
              <a:t>Kezzyčova</a:t>
            </a:r>
            <a:r>
              <a:rPr lang="cs-CZ" sz="1600" dirty="0">
                <a:solidFill>
                  <a:srgbClr val="FF0000"/>
                </a:solidFill>
              </a:rPr>
              <a:t> kritika: mají všechny ženy stejné dějiny?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>
              <a:lnSpc>
                <a:spcPct val="110000"/>
              </a:lnSpc>
            </a:pPr>
            <a:endParaRPr lang="cs-CZ" sz="1600" dirty="0"/>
          </a:p>
        </p:txBody>
      </p:sp>
      <p:pic>
        <p:nvPicPr>
          <p:cNvPr id="3074" name="Picture 2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F85AB5CF-5923-94AC-ADA4-9303AA5A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765642"/>
            <a:ext cx="4960442" cy="27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308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7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3" name="Rectangle 4132">
            <a:extLst>
              <a:ext uri="{FF2B5EF4-FFF2-40B4-BE49-F238E27FC236}">
                <a16:creationId xmlns:a16="http://schemas.microsoft.com/office/drawing/2014/main" id="{E1EEADDE-5A0B-4669-AC30-1501E119D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35" name="Straight Connector 4134">
            <a:extLst>
              <a:ext uri="{FF2B5EF4-FFF2-40B4-BE49-F238E27FC236}">
                <a16:creationId xmlns:a16="http://schemas.microsoft.com/office/drawing/2014/main" id="{4E8D17F3-70C1-458A-8090-50C174EDC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FF6901D-DFD5-B1D0-241B-F115B6F9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cs-CZ" sz="2200" b="1"/>
              <a:t>Objev GENDERU</a:t>
            </a:r>
            <a:br>
              <a:rPr lang="cs-CZ" sz="2200" b="1"/>
            </a:br>
            <a:endParaRPr lang="cs-CZ" sz="2200" b="1"/>
          </a:p>
        </p:txBody>
      </p:sp>
      <p:sp>
        <p:nvSpPr>
          <p:cNvPr id="4137" name="Rectangle 4136">
            <a:extLst>
              <a:ext uri="{FF2B5EF4-FFF2-40B4-BE49-F238E27FC236}">
                <a16:creationId xmlns:a16="http://schemas.microsoft.com/office/drawing/2014/main" id="{C04AA68D-B951-406F-82F5-5AE53515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127A39-7C4B-1D80-2FB5-2D3EDCC7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000"/>
              <a:t>V od 70. a 80. let se rozhořela diskuse, jakým způsob s dějinami žen pracovat = jsou jen doplňkem, nebo je třeba vytvořit nové paradigma?</a:t>
            </a:r>
          </a:p>
          <a:p>
            <a:pPr>
              <a:lnSpc>
                <a:spcPct val="110000"/>
              </a:lnSpc>
            </a:pPr>
            <a:r>
              <a:rPr lang="cs-CZ" sz="1000"/>
              <a:t>DAVIDOFF, </a:t>
            </a:r>
            <a:r>
              <a:rPr lang="cs-CZ" sz="1000" err="1"/>
              <a:t>Leonore</a:t>
            </a:r>
            <a:r>
              <a:rPr lang="cs-CZ" sz="1000"/>
              <a:t> -  HALL, Catherine, </a:t>
            </a:r>
            <a:r>
              <a:rPr lang="cs-CZ" sz="1000" err="1"/>
              <a:t>Family</a:t>
            </a:r>
            <a:r>
              <a:rPr lang="cs-CZ" sz="1000"/>
              <a:t> </a:t>
            </a:r>
            <a:r>
              <a:rPr lang="cs-CZ" sz="1000" err="1"/>
              <a:t>Fortunes</a:t>
            </a:r>
            <a:r>
              <a:rPr lang="cs-CZ" sz="1000"/>
              <a:t>: </a:t>
            </a:r>
            <a:r>
              <a:rPr lang="cs-CZ" sz="1000" err="1"/>
              <a:t>Men</a:t>
            </a:r>
            <a:r>
              <a:rPr lang="cs-CZ" sz="1000"/>
              <a:t> and </a:t>
            </a:r>
            <a:r>
              <a:rPr lang="cs-CZ" sz="1000" err="1"/>
              <a:t>Women</a:t>
            </a:r>
            <a:r>
              <a:rPr lang="cs-CZ" sz="1000"/>
              <a:t> </a:t>
            </a:r>
            <a:r>
              <a:rPr lang="cs-CZ" sz="1000" err="1"/>
              <a:t>of</a:t>
            </a:r>
            <a:r>
              <a:rPr lang="cs-CZ" sz="1000"/>
              <a:t> </a:t>
            </a:r>
            <a:r>
              <a:rPr lang="cs-CZ" sz="1000" err="1"/>
              <a:t>the</a:t>
            </a:r>
            <a:r>
              <a:rPr lang="cs-CZ" sz="1000"/>
              <a:t> </a:t>
            </a:r>
            <a:r>
              <a:rPr lang="cs-CZ" sz="1000" err="1"/>
              <a:t>English</a:t>
            </a:r>
            <a:r>
              <a:rPr lang="cs-CZ" sz="1000"/>
              <a:t> </a:t>
            </a:r>
            <a:r>
              <a:rPr lang="cs-CZ" sz="1000" err="1"/>
              <a:t>Middle</a:t>
            </a:r>
            <a:r>
              <a:rPr lang="cs-CZ" sz="1000"/>
              <a:t> </a:t>
            </a:r>
            <a:r>
              <a:rPr lang="cs-CZ" sz="1000" err="1"/>
              <a:t>Class</a:t>
            </a:r>
            <a:r>
              <a:rPr lang="cs-CZ" sz="1000"/>
              <a:t> 1789-1850, London 1987.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000"/>
          </a:p>
          <a:p>
            <a:pPr>
              <a:lnSpc>
                <a:spcPct val="110000"/>
              </a:lnSpc>
            </a:pPr>
            <a:r>
              <a:rPr lang="cs-CZ" sz="1000"/>
              <a:t>80. léta = kulturní podmínění pohlaví (vznik konceptu genderu) = „muži a ženy“ se nerodí, ale jsou utvářeny!</a:t>
            </a:r>
          </a:p>
          <a:p>
            <a:pPr>
              <a:lnSpc>
                <a:spcPct val="110000"/>
              </a:lnSpc>
            </a:pPr>
            <a:endParaRPr lang="cs-CZ" sz="1000"/>
          </a:p>
          <a:p>
            <a:pPr marL="0" indent="0">
              <a:lnSpc>
                <a:spcPct val="110000"/>
              </a:lnSpc>
              <a:buNone/>
            </a:pPr>
            <a:r>
              <a:rPr lang="cs-CZ" sz="1000"/>
              <a:t>== dějiny žen se mění v dějiny „genderových vztahů“ (jako vedlejší produkt vznikají dějiny mužů)</a:t>
            </a:r>
          </a:p>
        </p:txBody>
      </p:sp>
      <p:grpSp>
        <p:nvGrpSpPr>
          <p:cNvPr id="4139" name="Group 4138">
            <a:extLst>
              <a:ext uri="{FF2B5EF4-FFF2-40B4-BE49-F238E27FC236}">
                <a16:creationId xmlns:a16="http://schemas.microsoft.com/office/drawing/2014/main" id="{3986DC8C-B602-46ED-A6F5-BB2156B5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4140" name="Rectangle 4139">
              <a:extLst>
                <a:ext uri="{FF2B5EF4-FFF2-40B4-BE49-F238E27FC236}">
                  <a16:creationId xmlns:a16="http://schemas.microsoft.com/office/drawing/2014/main" id="{4259E990-C6A2-4E47-8AB2-91087E259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1" name="Rectangle 4140">
              <a:extLst>
                <a:ext uri="{FF2B5EF4-FFF2-40B4-BE49-F238E27FC236}">
                  <a16:creationId xmlns:a16="http://schemas.microsoft.com/office/drawing/2014/main" id="{CCB4CC82-73CE-4B5C-BCE9-B27AF1132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E3BBA74C-A023-11D0-CE11-8C2119008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r="13089" b="2"/>
          <a:stretch/>
        </p:blipFill>
        <p:spPr bwMode="auto">
          <a:xfrm>
            <a:off x="4631927" y="1124557"/>
            <a:ext cx="1980590" cy="3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6F40161-F0B6-BA42-D621-8A99B1105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7" b="2"/>
          <a:stretch/>
        </p:blipFill>
        <p:spPr bwMode="auto">
          <a:xfrm>
            <a:off x="6776243" y="1122808"/>
            <a:ext cx="1980590" cy="3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5145227-91BE-ED5C-3F07-BD36041B3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25" r="13719" b="1"/>
          <a:stretch/>
        </p:blipFill>
        <p:spPr>
          <a:xfrm>
            <a:off x="8926749" y="1122808"/>
            <a:ext cx="1980590" cy="3857960"/>
          </a:xfrm>
          <a:prstGeom prst="rect">
            <a:avLst/>
          </a:prstGeom>
        </p:spPr>
      </p:pic>
      <p:pic>
        <p:nvPicPr>
          <p:cNvPr id="4143" name="Picture 4142">
            <a:extLst>
              <a:ext uri="{FF2B5EF4-FFF2-40B4-BE49-F238E27FC236}">
                <a16:creationId xmlns:a16="http://schemas.microsoft.com/office/drawing/2014/main" id="{3ECB0CC5-B4EA-4C1C-AAD2-8ED22DF21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45" name="Straight Connector 4144">
            <a:extLst>
              <a:ext uri="{FF2B5EF4-FFF2-40B4-BE49-F238E27FC236}">
                <a16:creationId xmlns:a16="http://schemas.microsoft.com/office/drawing/2014/main" id="{93B4925D-E266-4C63-AD33-0CD7702C9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8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6CC8A62-1171-7F0A-B83A-2E9C087E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Dějiny ŽEN vs. Dějiny GENDERU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4C43A-5115-B038-BD9B-7DB0806A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/>
              <a:t>Genderové dějiny měli oproti dějinám žen mnohem silnější epistemologickou sílu</a:t>
            </a:r>
          </a:p>
          <a:p>
            <a:pPr>
              <a:lnSpc>
                <a:spcPct val="110000"/>
              </a:lnSpc>
            </a:pPr>
            <a:r>
              <a:rPr lang="cs-CZ" sz="1700"/>
              <a:t>Nejde o nové téma, ale spíše o nový pohled!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/>
              <a:t>-přístupy dějin žen se nevyznačovaly neutralitou, ale zcela proklamativně na ni ve své většině nahlíželi prizmatem útlaku a porobení. = SHEILA ROWBOTHAM, </a:t>
            </a:r>
            <a:r>
              <a:rPr lang="cs-CZ" sz="1700" err="1"/>
              <a:t>Hidden</a:t>
            </a:r>
            <a:r>
              <a:rPr lang="cs-CZ" sz="1700"/>
              <a:t> </a:t>
            </a:r>
            <a:r>
              <a:rPr lang="cs-CZ" sz="1700" err="1"/>
              <a:t>from</a:t>
            </a:r>
            <a:r>
              <a:rPr lang="cs-CZ" sz="1700"/>
              <a:t> </a:t>
            </a:r>
            <a:r>
              <a:rPr lang="cs-CZ" sz="1700" err="1"/>
              <a:t>History</a:t>
            </a:r>
            <a:r>
              <a:rPr lang="cs-CZ" sz="1700"/>
              <a:t>. 300 </a:t>
            </a:r>
            <a:r>
              <a:rPr lang="cs-CZ" sz="1700" err="1"/>
              <a:t>Years</a:t>
            </a:r>
            <a:r>
              <a:rPr lang="cs-CZ" sz="1700"/>
              <a:t> </a:t>
            </a:r>
            <a:r>
              <a:rPr lang="cs-CZ" sz="1700" err="1"/>
              <a:t>of</a:t>
            </a:r>
            <a:r>
              <a:rPr lang="cs-CZ" sz="1700"/>
              <a:t> </a:t>
            </a:r>
            <a:r>
              <a:rPr lang="cs-CZ" sz="1700" err="1"/>
              <a:t>Women’s</a:t>
            </a:r>
            <a:r>
              <a:rPr lang="cs-CZ" sz="1700"/>
              <a:t> </a:t>
            </a:r>
            <a:r>
              <a:rPr lang="cs-CZ" sz="1700" err="1"/>
              <a:t>Oppresion</a:t>
            </a:r>
            <a:r>
              <a:rPr lang="cs-CZ" sz="1700"/>
              <a:t> and </a:t>
            </a:r>
            <a:r>
              <a:rPr lang="cs-CZ" sz="1700" err="1"/>
              <a:t>the</a:t>
            </a:r>
            <a:r>
              <a:rPr lang="cs-CZ" sz="1700"/>
              <a:t> </a:t>
            </a:r>
            <a:r>
              <a:rPr lang="cs-CZ" sz="1700" err="1"/>
              <a:t>Fight</a:t>
            </a:r>
            <a:r>
              <a:rPr lang="cs-CZ" sz="1700"/>
              <a:t> </a:t>
            </a:r>
            <a:r>
              <a:rPr lang="cs-CZ" sz="1700" err="1"/>
              <a:t>Against</a:t>
            </a:r>
            <a:r>
              <a:rPr lang="cs-CZ" sz="1700"/>
              <a:t> </a:t>
            </a:r>
            <a:r>
              <a:rPr lang="cs-CZ" sz="1700" err="1"/>
              <a:t>it</a:t>
            </a:r>
            <a:r>
              <a:rPr lang="cs-CZ" sz="1700"/>
              <a:t>, London 1977.</a:t>
            </a:r>
          </a:p>
          <a:p>
            <a:pPr>
              <a:lnSpc>
                <a:spcPct val="110000"/>
              </a:lnSpc>
            </a:pPr>
            <a:endParaRPr lang="cs-CZ" sz="1700"/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Rectangle 5134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5963947A-E7D1-C4EF-F8BD-42A87BFB6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2"/>
          <a:stretch/>
        </p:blipFill>
        <p:spPr bwMode="auto">
          <a:xfrm>
            <a:off x="8116373" y="1116345"/>
            <a:ext cx="2799103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D6610-D43B-4F77-6561-FC5A6486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b="1" dirty="0"/>
              <a:t>Inspirace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4FD42A0-6A23-1CE1-728F-03EC692F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79" y="2810957"/>
            <a:ext cx="4960443" cy="18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EC9074-36C8-F7C9-3EB7-98861B94C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100"/>
              <a:t>Spolupráce s dějinami „zdola“ (</a:t>
            </a:r>
            <a:r>
              <a:rPr lang="cs-CZ" sz="1100" err="1"/>
              <a:t>Annales</a:t>
            </a:r>
            <a:r>
              <a:rPr lang="cs-CZ" sz="1100"/>
              <a:t>, sociální historikové, levicové hnutí)</a:t>
            </a:r>
          </a:p>
          <a:p>
            <a:pPr>
              <a:lnSpc>
                <a:spcPct val="110000"/>
              </a:lnSpc>
            </a:pPr>
            <a:r>
              <a:rPr lang="cs-CZ" sz="1100"/>
              <a:t>Marxistická terminologie (</a:t>
            </a:r>
            <a:r>
              <a:rPr lang="cs-CZ" sz="1100" err="1"/>
              <a:t>vykořišťování</a:t>
            </a:r>
            <a:r>
              <a:rPr lang="cs-CZ" sz="1100"/>
              <a:t>, sexuální třída,…) = rozkol, zda je nepřítelem kapitalismus nebo patriarchát</a:t>
            </a:r>
          </a:p>
          <a:p>
            <a:pPr>
              <a:lnSpc>
                <a:spcPct val="110000"/>
              </a:lnSpc>
            </a:pPr>
            <a:endParaRPr lang="cs-CZ" sz="1100"/>
          </a:p>
          <a:p>
            <a:pPr>
              <a:lnSpc>
                <a:spcPct val="110000"/>
              </a:lnSpc>
            </a:pPr>
            <a:r>
              <a:rPr lang="cs-CZ" sz="1100"/>
              <a:t>Zásadní vliv na </a:t>
            </a:r>
            <a:r>
              <a:rPr lang="cs-CZ" sz="1100" err="1"/>
              <a:t>poststrukturalismus</a:t>
            </a:r>
            <a:r>
              <a:rPr lang="cs-CZ" sz="1100"/>
              <a:t> (reflexivní, zkušenostní, aktérské, interpretační dějiny) = dekonstruktivní techniky, ženská zkušenost se liší (aktérky, prostory, nástroje…)</a:t>
            </a:r>
          </a:p>
          <a:p>
            <a:pPr>
              <a:lnSpc>
                <a:spcPct val="110000"/>
              </a:lnSpc>
            </a:pPr>
            <a:endParaRPr lang="cs-CZ" sz="1100"/>
          </a:p>
          <a:p>
            <a:pPr>
              <a:lnSpc>
                <a:spcPct val="110000"/>
              </a:lnSpc>
            </a:pPr>
            <a:r>
              <a:rPr lang="cs-CZ" sz="1100"/>
              <a:t>Vliv na didaktiku a populární dějiny (CARTER)</a:t>
            </a:r>
          </a:p>
          <a:p>
            <a:pPr>
              <a:lnSpc>
                <a:spcPct val="110000"/>
              </a:lnSpc>
            </a:pPr>
            <a:r>
              <a:rPr lang="cs-CZ" sz="1100"/>
              <a:t>Vliv socioložek (historičky se obtížně prosazovali)</a:t>
            </a:r>
          </a:p>
          <a:p>
            <a:pPr>
              <a:lnSpc>
                <a:spcPct val="110000"/>
              </a:lnSpc>
            </a:pPr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99395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1F8D503-7DE2-C3EA-197B-7A0E4F50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Institucionální </a:t>
            </a:r>
            <a:r>
              <a:rPr lang="cs-CZ" b="1" dirty="0" err="1"/>
              <a:t>zakotvenÍ</a:t>
            </a:r>
            <a:endParaRPr lang="cs-CZ" b="1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1CDD7-2E72-F226-2E6B-B2B565DC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 err="1"/>
              <a:t>Women‘s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(Portsmouth)</a:t>
            </a:r>
          </a:p>
          <a:p>
            <a:r>
              <a:rPr lang="cs-CZ" dirty="0" err="1"/>
              <a:t>L‘Historie</a:t>
            </a:r>
            <a:r>
              <a:rPr lang="cs-CZ" dirty="0"/>
              <a:t> des </a:t>
            </a:r>
            <a:r>
              <a:rPr lang="cs-CZ" dirty="0" err="1"/>
              <a:t>gemmes</a:t>
            </a:r>
            <a:r>
              <a:rPr lang="cs-CZ" dirty="0"/>
              <a:t> en </a:t>
            </a:r>
            <a:r>
              <a:rPr lang="cs-CZ" dirty="0" err="1"/>
              <a:t>Occident</a:t>
            </a:r>
            <a:r>
              <a:rPr lang="cs-CZ" dirty="0"/>
              <a:t> (Georges Duby. 3000 stránek, 5 svazků)</a:t>
            </a:r>
          </a:p>
          <a:p>
            <a:r>
              <a:rPr lang="cs-CZ" dirty="0" err="1"/>
              <a:t>Women‘s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Resources</a:t>
            </a:r>
            <a:r>
              <a:rPr lang="cs-CZ" dirty="0"/>
              <a:t> Centre; feministický archiv v </a:t>
            </a:r>
            <a:r>
              <a:rPr lang="cs-CZ" dirty="0" err="1"/>
              <a:t>Bathu</a:t>
            </a:r>
            <a:r>
              <a:rPr lang="cs-CZ" dirty="0"/>
              <a:t>, Lesbický archiv v </a:t>
            </a:r>
            <a:r>
              <a:rPr lang="cs-CZ" dirty="0" err="1"/>
              <a:t>Menchesteru</a:t>
            </a:r>
            <a:r>
              <a:rPr lang="cs-CZ" dirty="0"/>
              <a:t>, nakladatelství </a:t>
            </a:r>
            <a:r>
              <a:rPr lang="cs-CZ" dirty="0" err="1"/>
              <a:t>Virgo</a:t>
            </a:r>
            <a:r>
              <a:rPr lang="cs-CZ" dirty="0"/>
              <a:t> </a:t>
            </a:r>
            <a:r>
              <a:rPr lang="cs-CZ" dirty="0" err="1"/>
              <a:t>Press</a:t>
            </a:r>
            <a:endParaRPr lang="cs-CZ" dirty="0"/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3" name="Rectangle 7182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F3D69CD-8305-1BFC-B0FE-6D3A2FB5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7932" y="1116345"/>
            <a:ext cx="271598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7186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89" name="Straight Connector 7188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7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70FB0BF-FB71-AEDD-1001-36174728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 err="1"/>
              <a:t>TEmatické</a:t>
            </a:r>
            <a:r>
              <a:rPr lang="cs-CZ" b="1" dirty="0"/>
              <a:t> pole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2A1AE-F052-7E16-EA6D-CEF04FE63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/>
              <a:t>Příliš úzké, převládají „ženy doby XY“ (Josef Janáček)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/>
              <a:t>Otázka feminismu jako takového (proudy, štěpení, proč nemá monolitickou politickou platformu…)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/>
              <a:t>Tendence upřednostňovat prameny neinstitucionální povahy (ego-dokumenty.) </a:t>
            </a:r>
          </a:p>
          <a:p>
            <a:pPr>
              <a:lnSpc>
                <a:spcPct val="110000"/>
              </a:lnSpc>
            </a:pPr>
            <a:endParaRPr lang="cs-CZ" sz="1700"/>
          </a:p>
          <a:p>
            <a:pPr>
              <a:lnSpc>
                <a:spcPct val="110000"/>
              </a:lnSpc>
            </a:pPr>
            <a:r>
              <a:rPr lang="cs-CZ" sz="1700"/>
              <a:t>Je to „módní“ ? (dějiny vojenství)</a:t>
            </a: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Rectangle 8206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4DAC934-3616-5888-71B8-D6BB8544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73" y="1195720"/>
            <a:ext cx="2799103" cy="37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8210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3" name="Straight Connector 8212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1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4BE214B-2C92-47AF-8D90-698211103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186D07CD-E0E5-42ED-BA28-6CB6ADC3B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68839B7-31C5-ADC3-24EA-01DDB115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cs-CZ" b="1" dirty="0"/>
              <a:t>ČESKÝ KONTEXT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369A020F-4984-4DD0-898A-B60A4882B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3857A-E86D-8A6E-5FCD-06388CF32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r>
              <a:rPr lang="cs-CZ" dirty="0"/>
              <a:t>Genderové dějiny (ale i dějiny žen) v českém prostředí: až v …. ?? (proč?)</a:t>
            </a:r>
          </a:p>
          <a:p>
            <a:r>
              <a:rPr lang="cs-CZ" dirty="0"/>
              <a:t>Tradice historické demografie a sociologie</a:t>
            </a:r>
          </a:p>
          <a:p>
            <a:r>
              <a:rPr lang="cs-CZ" dirty="0"/>
              <a:t>Realizace „dějiny žen“ v rámci ději národního obrození (diskuse nad seriálem o B. Němcové)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A3761B47-AE33-47C9-9636-19D4B313F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9230" name="Rectangle 9229">
              <a:extLst>
                <a:ext uri="{FF2B5EF4-FFF2-40B4-BE49-F238E27FC236}">
                  <a16:creationId xmlns:a16="http://schemas.microsoft.com/office/drawing/2014/main" id="{9E204B78-8026-4E1E-9C59-5F523ECDD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DDDEB6F1-F54D-4345-B8DF-72D72C71E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4380F474-D468-4F2F-8BE9-F343F8D1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A31713-DFE6-962D-A433-DC10B935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8601" y="1116345"/>
            <a:ext cx="275464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9234">
            <a:extLst>
              <a:ext uri="{FF2B5EF4-FFF2-40B4-BE49-F238E27FC236}">
                <a16:creationId xmlns:a16="http://schemas.microsoft.com/office/drawing/2014/main" id="{D757EBBD-8611-41C1-8124-C151D0957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E40D0D8B-2D5E-48A4-BBD5-8CB09A86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06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336</TotalTime>
  <Words>596</Words>
  <Application>Microsoft Office PowerPoint</Application>
  <PresentationFormat>Širokoúhlá obrazovka</PresentationFormat>
  <Paragraphs>68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Galerie</vt:lpstr>
      <vt:lpstr>Gender a feminismus </vt:lpstr>
      <vt:lpstr>Proto-feministické dějiny</vt:lpstr>
      <vt:lpstr>Konjunktura </vt:lpstr>
      <vt:lpstr>Objev GENDERU </vt:lpstr>
      <vt:lpstr>Dějiny ŽEN vs. Dějiny GENDERU</vt:lpstr>
      <vt:lpstr>Inspirace </vt:lpstr>
      <vt:lpstr>Institucionální zakotvenÍ</vt:lpstr>
      <vt:lpstr>TEmatické pole</vt:lpstr>
      <vt:lpstr>ČESKÝ KONTEXT</vt:lpstr>
      <vt:lpstr>Česky Kontext 2</vt:lpstr>
      <vt:lpstr>Pavla Horská</vt:lpstr>
      <vt:lpstr>Milena Lenderová</vt:lpstr>
      <vt:lpstr>Denisa NeČASOVÁ</vt:lpstr>
      <vt:lpstr>Jana MalÍnskÁ</vt:lpstr>
      <vt:lpstr>Dana MusilovÁ</vt:lpstr>
      <vt:lpstr>Marie Bahenská</vt:lpstr>
      <vt:lpstr>Jana BUreŠOVÁ</vt:lpstr>
      <vt:lpstr>Kezzyčova kritika: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 feminismus </dc:title>
  <dc:creator>Vojtěch Kessler</dc:creator>
  <cp:lastModifiedBy>Vojtěch Kessler</cp:lastModifiedBy>
  <cp:revision>7</cp:revision>
  <dcterms:created xsi:type="dcterms:W3CDTF">2023-10-08T11:14:16Z</dcterms:created>
  <dcterms:modified xsi:type="dcterms:W3CDTF">2023-10-08T17:28:14Z</dcterms:modified>
</cp:coreProperties>
</file>