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94" r:id="rId1"/>
  </p:sldMasterIdLst>
  <p:notesMasterIdLst>
    <p:notesMasterId r:id="rId62"/>
  </p:notesMasterIdLst>
  <p:sldIdLst>
    <p:sldId id="256" r:id="rId2"/>
    <p:sldId id="257" r:id="rId3"/>
    <p:sldId id="258" r:id="rId4"/>
    <p:sldId id="263" r:id="rId5"/>
    <p:sldId id="264" r:id="rId6"/>
    <p:sldId id="262" r:id="rId7"/>
    <p:sldId id="265" r:id="rId8"/>
    <p:sldId id="266" r:id="rId9"/>
    <p:sldId id="267" r:id="rId10"/>
    <p:sldId id="268" r:id="rId11"/>
    <p:sldId id="269" r:id="rId12"/>
    <p:sldId id="274" r:id="rId13"/>
    <p:sldId id="270" r:id="rId14"/>
    <p:sldId id="271" r:id="rId15"/>
    <p:sldId id="275" r:id="rId16"/>
    <p:sldId id="272" r:id="rId17"/>
    <p:sldId id="273" r:id="rId18"/>
    <p:sldId id="276" r:id="rId19"/>
    <p:sldId id="277" r:id="rId20"/>
    <p:sldId id="278" r:id="rId21"/>
    <p:sldId id="309" r:id="rId22"/>
    <p:sldId id="311" r:id="rId23"/>
    <p:sldId id="310" r:id="rId24"/>
    <p:sldId id="317" r:id="rId25"/>
    <p:sldId id="318" r:id="rId26"/>
    <p:sldId id="319" r:id="rId27"/>
    <p:sldId id="320" r:id="rId28"/>
    <p:sldId id="321" r:id="rId29"/>
    <p:sldId id="259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312" r:id="rId41"/>
    <p:sldId id="313" r:id="rId42"/>
    <p:sldId id="314" r:id="rId43"/>
    <p:sldId id="260" r:id="rId44"/>
    <p:sldId id="289" r:id="rId45"/>
    <p:sldId id="290" r:id="rId46"/>
    <p:sldId id="291" r:id="rId47"/>
    <p:sldId id="292" r:id="rId48"/>
    <p:sldId id="293" r:id="rId49"/>
    <p:sldId id="294" r:id="rId50"/>
    <p:sldId id="295" r:id="rId51"/>
    <p:sldId id="298" r:id="rId52"/>
    <p:sldId id="302" r:id="rId53"/>
    <p:sldId id="299" r:id="rId54"/>
    <p:sldId id="300" r:id="rId55"/>
    <p:sldId id="301" r:id="rId56"/>
    <p:sldId id="303" r:id="rId57"/>
    <p:sldId id="304" r:id="rId58"/>
    <p:sldId id="305" r:id="rId59"/>
    <p:sldId id="306" r:id="rId60"/>
    <p:sldId id="307" r:id="rId6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BBC1A6C-48E9-421E-9F20-F7EC5038A9A2}" v="15" dt="2023-10-13T13:43:08.68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8" d="100"/>
          <a:sy n="58" d="100"/>
        </p:scale>
        <p:origin x="1480" y="3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microsoft.com/office/2015/10/relationships/revisionInfo" Target="revisionInfo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A369E9-4FD0-43DB-882D-1541236AB73D}" type="datetimeFigureOut">
              <a:rPr lang="cs-CZ" smtClean="0"/>
              <a:pPr/>
              <a:t>16.10.2023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ABAE76-06AC-440C-90F4-C2A82939330F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189357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ABAE76-06AC-440C-90F4-C2A82939330F}" type="slidenum">
              <a:rPr lang="cs-CZ" smtClean="0"/>
              <a:pPr/>
              <a:t>56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02495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418195" y="0"/>
            <a:ext cx="731520" cy="6858000"/>
          </a:xfrm>
          <a:prstGeom prst="rect">
            <a:avLst/>
          </a:prstGeom>
          <a:solidFill>
            <a:srgbClr val="303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46404" y="758952"/>
            <a:ext cx="7063740" cy="4041648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6600" baseline="0">
                <a:solidFill>
                  <a:schemeClr val="tx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46404" y="4800600"/>
            <a:ext cx="7063740" cy="1691640"/>
          </a:xfrm>
        </p:spPr>
        <p:txBody>
          <a:bodyPr>
            <a:normAutofit/>
          </a:bodyPr>
          <a:lstStyle>
            <a:lvl1pPr marL="0" indent="0" algn="l">
              <a:buNone/>
              <a:defRPr sz="2000" baseline="0">
                <a:solidFill>
                  <a:schemeClr val="tx1">
                    <a:lumMod val="6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20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342900" cy="6858000"/>
          </a:xfrm>
          <a:prstGeom prst="rect">
            <a:avLst/>
          </a:prstGeom>
          <a:solidFill>
            <a:srgbClr val="303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E88C8-A27D-4E44-AAA8-D9996F4D4623}" type="datetimeFigureOut">
              <a:rPr lang="cs-CZ" smtClean="0"/>
              <a:pPr/>
              <a:t>16.10.2023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74651-4CE9-4A62-A384-A6ABB1A775AE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910591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E88C8-A27D-4E44-AAA8-D9996F4D4623}" type="datetimeFigureOut">
              <a:rPr lang="cs-CZ" smtClean="0"/>
              <a:pPr/>
              <a:t>16.10.2023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74651-4CE9-4A62-A384-A6ABB1A775AE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888462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86525" y="381000"/>
            <a:ext cx="1857375" cy="5897562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1500" y="381000"/>
            <a:ext cx="5800725" cy="5897562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E88C8-A27D-4E44-AAA8-D9996F4D4623}" type="datetimeFigureOut">
              <a:rPr lang="cs-CZ" smtClean="0"/>
              <a:pPr/>
              <a:t>16.10.2023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74651-4CE9-4A62-A384-A6ABB1A775AE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243875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E88C8-A27D-4E44-AAA8-D9996F4D4623}" type="datetimeFigureOut">
              <a:rPr lang="cs-CZ" smtClean="0"/>
              <a:pPr/>
              <a:t>16.10.2023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74651-4CE9-4A62-A384-A6ABB1A775AE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331168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6404" y="758952"/>
            <a:ext cx="7063740" cy="4041648"/>
          </a:xfrm>
        </p:spPr>
        <p:txBody>
          <a:bodyPr anchor="b">
            <a:normAutofit/>
          </a:bodyPr>
          <a:lstStyle>
            <a:lvl1pPr>
              <a:lnSpc>
                <a:spcPct val="85000"/>
              </a:lnSpc>
              <a:defRPr sz="66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46404" y="4800600"/>
            <a:ext cx="7063740" cy="169164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>
                    <a:lumMod val="6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E88C8-A27D-4E44-AAA8-D9996F4D4623}" type="datetimeFigureOut">
              <a:rPr lang="cs-CZ" smtClean="0"/>
              <a:pPr/>
              <a:t>16.10.2023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74651-4CE9-4A62-A384-A6ABB1A775AE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342900" cy="6858000"/>
          </a:xfrm>
          <a:prstGeom prst="rect">
            <a:avLst/>
          </a:prstGeom>
          <a:solidFill>
            <a:srgbClr val="303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8239385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46404" y="1828801"/>
            <a:ext cx="3360420" cy="435133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94860" y="1828801"/>
            <a:ext cx="3360420" cy="435133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E88C8-A27D-4E44-AAA8-D9996F4D4623}" type="datetimeFigureOut">
              <a:rPr lang="cs-CZ" smtClean="0"/>
              <a:pPr/>
              <a:t>16.10.2023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74651-4CE9-4A62-A384-A6ABB1A775AE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052938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46404" y="1717185"/>
            <a:ext cx="3360420" cy="7315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800" b="0">
                <a:solidFill>
                  <a:schemeClr val="tx1">
                    <a:lumMod val="65000"/>
                  </a:schemeClr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46404" y="2507550"/>
            <a:ext cx="336042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599432" y="1717185"/>
            <a:ext cx="3364992" cy="7315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1800"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94860" y="2507550"/>
            <a:ext cx="336042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E88C8-A27D-4E44-AAA8-D9996F4D4623}" type="datetimeFigureOut">
              <a:rPr lang="cs-CZ" smtClean="0"/>
              <a:pPr/>
              <a:t>16.10.2023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74651-4CE9-4A62-A384-A6ABB1A775AE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567086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E88C8-A27D-4E44-AAA8-D9996F4D4623}" type="datetimeFigureOut">
              <a:rPr lang="cs-CZ" smtClean="0"/>
              <a:pPr/>
              <a:t>16.10.2023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74651-4CE9-4A62-A384-A6ABB1A775AE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495012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E88C8-A27D-4E44-AAA8-D9996F4D4623}" type="datetimeFigureOut">
              <a:rPr lang="cs-CZ" smtClean="0"/>
              <a:pPr/>
              <a:t>16.10.2023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74651-4CE9-4A62-A384-A6ABB1A775AE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470773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457201"/>
            <a:ext cx="2400300" cy="1600197"/>
          </a:xfrm>
        </p:spPr>
        <p:txBody>
          <a:bodyPr anchor="b">
            <a:normAutofit/>
          </a:bodyPr>
          <a:lstStyle>
            <a:lvl1pPr>
              <a:defRPr sz="2800" b="0" baseline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78200" y="685800"/>
            <a:ext cx="4559300" cy="5486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2099735"/>
            <a:ext cx="2400300" cy="3810001"/>
          </a:xfrm>
        </p:spPr>
        <p:txBody>
          <a:bodyPr>
            <a:normAutofit/>
          </a:bodyPr>
          <a:lstStyle>
            <a:lvl1pPr marL="0" indent="0">
              <a:lnSpc>
                <a:spcPct val="114000"/>
              </a:lnSpc>
              <a:spcBef>
                <a:spcPts val="800"/>
              </a:spcBef>
              <a:buNone/>
              <a:defRPr sz="13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E88C8-A27D-4E44-AAA8-D9996F4D4623}" type="datetimeFigureOut">
              <a:rPr lang="cs-CZ" smtClean="0"/>
              <a:pPr/>
              <a:t>16.10.2023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74651-4CE9-4A62-A384-A6ABB1A775AE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313484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5105400"/>
            <a:ext cx="8469630" cy="17526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257800"/>
            <a:ext cx="7486650" cy="914400"/>
          </a:xfrm>
        </p:spPr>
        <p:txBody>
          <a:bodyPr anchor="b">
            <a:normAutofit/>
          </a:bodyPr>
          <a:lstStyle>
            <a:lvl1pPr>
              <a:defRPr sz="2800" b="0">
                <a:solidFill>
                  <a:schemeClr val="tx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1"/>
            <a:ext cx="8469630" cy="512892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6108590"/>
            <a:ext cx="7486650" cy="59701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300">
                <a:solidFill>
                  <a:schemeClr val="tx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E88C8-A27D-4E44-AAA8-D9996F4D4623}" type="datetimeFigureOut">
              <a:rPr lang="cs-CZ" smtClean="0"/>
              <a:pPr/>
              <a:t>16.10.2023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74651-4CE9-4A62-A384-A6ABB1A775AE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107005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418195" y="0"/>
            <a:ext cx="731520" cy="6858000"/>
          </a:xfrm>
          <a:prstGeom prst="rect">
            <a:avLst/>
          </a:prstGeom>
          <a:solidFill>
            <a:srgbClr val="303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46404" y="365760"/>
            <a:ext cx="7269480" cy="13255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46404" y="1828801"/>
            <a:ext cx="644652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7831456" y="1044178"/>
            <a:ext cx="1904999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0">
                <a:solidFill>
                  <a:srgbClr val="969696"/>
                </a:solidFill>
              </a:defRPr>
            </a:lvl1pPr>
          </a:lstStyle>
          <a:p>
            <a:fld id="{326E88C8-A27D-4E44-AAA8-D9996F4D4623}" type="datetimeFigureOut">
              <a:rPr lang="cs-CZ" smtClean="0"/>
              <a:pPr/>
              <a:t>16.10.2023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6993255" y="4092178"/>
            <a:ext cx="3581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41055" y="6172201"/>
            <a:ext cx="685800" cy="593725"/>
          </a:xfrm>
          <a:prstGeom prst="rect">
            <a:avLst/>
          </a:prstGeom>
        </p:spPr>
        <p:txBody>
          <a:bodyPr vert="horz" lIns="27432" tIns="45720" rIns="27432" bIns="45720" rtlCol="0" anchor="ctr">
            <a:normAutofit/>
          </a:bodyPr>
          <a:lstStyle>
            <a:lvl1pPr algn="ctr">
              <a:defRPr sz="3200">
                <a:solidFill>
                  <a:srgbClr val="777777"/>
                </a:solidFill>
              </a:defRPr>
            </a:lvl1pPr>
          </a:lstStyle>
          <a:p>
            <a:fld id="{A2674651-4CE9-4A62-A384-A6ABB1A775AE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4107518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95" r:id="rId1"/>
    <p:sldLayoutId id="2147483896" r:id="rId2"/>
    <p:sldLayoutId id="2147483897" r:id="rId3"/>
    <p:sldLayoutId id="2147483898" r:id="rId4"/>
    <p:sldLayoutId id="2147483899" r:id="rId5"/>
    <p:sldLayoutId id="2147483900" r:id="rId6"/>
    <p:sldLayoutId id="2147483901" r:id="rId7"/>
    <p:sldLayoutId id="2147483902" r:id="rId8"/>
    <p:sldLayoutId id="2147483903" r:id="rId9"/>
    <p:sldLayoutId id="2147483904" r:id="rId10"/>
    <p:sldLayoutId id="214748390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 spc="-5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5000"/>
        </a:lnSpc>
        <a:spcBef>
          <a:spcPts val="1400"/>
        </a:spcBef>
        <a:spcAft>
          <a:spcPts val="200"/>
        </a:spcAft>
        <a:buClr>
          <a:schemeClr val="accent1"/>
        </a:buClr>
        <a:buSzPct val="80000"/>
        <a:buFont typeface="Arial" pitchFamily="34" charset="0"/>
        <a:buChar char="•"/>
        <a:defRPr sz="1800" kern="1200" spc="1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hyperlink" Target="https://nmaahc.si.edu/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0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9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ero umístěné nad řádkem podpisu">
            <a:extLst>
              <a:ext uri="{FF2B5EF4-FFF2-40B4-BE49-F238E27FC236}">
                <a16:creationId xmlns:a16="http://schemas.microsoft.com/office/drawing/2014/main" id="{B6F1F85D-3B7A-000A-9109-CFA534ACFFC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bg1">
                <a:tint val="45000"/>
                <a:satMod val="400000"/>
              </a:schemeClr>
            </a:duotone>
            <a:alphaModFix amt="15000"/>
          </a:blip>
          <a:srcRect l="11000" r="-1" b="-1"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Mezinárodní inspirace</a:t>
            </a:r>
          </a:p>
        </p:txBody>
      </p:sp>
      <p:sp>
        <p:nvSpPr>
          <p:cNvPr id="3" name="Podnadpis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64008" indent="0">
              <a:buNone/>
            </a:pPr>
            <a:r>
              <a:rPr lang="cs-CZ" dirty="0"/>
              <a:t>19. 10. 2023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2E14EF6E-9E32-E9CC-CBA0-808684DAEA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7317" y="2014605"/>
            <a:ext cx="6455882" cy="4870779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4CAF12E-65FC-4341-AE5D-E634F118E5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69630" y="0"/>
            <a:ext cx="685800" cy="6858000"/>
          </a:xfrm>
          <a:prstGeom prst="rect">
            <a:avLst/>
          </a:prstGeom>
          <a:solidFill>
            <a:srgbClr val="303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0A86763-F274-4DD1-92AB-08A2407A18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42900" cy="6858000"/>
          </a:xfrm>
          <a:prstGeom prst="rect">
            <a:avLst/>
          </a:prstGeom>
          <a:solidFill>
            <a:srgbClr val="303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982717" y="758952"/>
            <a:ext cx="2346895" cy="4041648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85000"/>
              </a:lnSpc>
            </a:pPr>
            <a:r>
              <a:rPr lang="en-US" sz="4300"/>
              <a:t>Imperial War Museum</a:t>
            </a:r>
          </a:p>
        </p:txBody>
      </p:sp>
      <p:pic>
        <p:nvPicPr>
          <p:cNvPr id="6" name="Zástupný symbol pro obsah 5" descr="IMG_0680.jpg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/>
          <a:srcRect r="17785" b="4"/>
          <a:stretch/>
        </p:blipFill>
        <p:spPr>
          <a:xfrm>
            <a:off x="342900" y="1"/>
            <a:ext cx="2593719" cy="420623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06879D90-AD2B-4124-9637-2D2770F4F0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72065" y="0"/>
            <a:ext cx="2557445" cy="2651760"/>
          </a:xfrm>
          <a:prstGeom prst="rect">
            <a:avLst/>
          </a:prstGeom>
          <a:solidFill>
            <a:schemeClr val="accent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BCE25AC-BB03-456A-AF76-DA6118F287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2900" y="4367107"/>
            <a:ext cx="2593719" cy="2490893"/>
          </a:xfrm>
          <a:prstGeom prst="rect">
            <a:avLst/>
          </a:prstGeom>
          <a:solidFill>
            <a:schemeClr val="accent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Zástupný symbol pro obsah 4" descr="IMG_0678.jpg"/>
          <p:cNvPicPr>
            <a:picLocks noGrp="1" noChangeAspect="1"/>
          </p:cNvPicPr>
          <p:nvPr>
            <p:ph sz="half" idx="1"/>
          </p:nvPr>
        </p:nvPicPr>
        <p:blipFill rotWithShape="1">
          <a:blip r:embed="rId3" cstate="print"/>
          <a:srcRect l="33209" r="19379" b="3"/>
          <a:stretch/>
        </p:blipFill>
        <p:spPr>
          <a:xfrm>
            <a:off x="3072066" y="2812627"/>
            <a:ext cx="2557446" cy="4045373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F4ADA65C-BA4C-42BE-84D1-1AF286B7F9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69630" y="0"/>
            <a:ext cx="685800" cy="6858000"/>
          </a:xfrm>
          <a:prstGeom prst="rect">
            <a:avLst/>
          </a:prstGeom>
          <a:solidFill>
            <a:srgbClr val="303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42F5EBA-F777-4A1C-8E30-62DA7F55AE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42900" cy="6858000"/>
          </a:xfrm>
          <a:prstGeom prst="rect">
            <a:avLst/>
          </a:prstGeom>
          <a:solidFill>
            <a:srgbClr val="303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0457123F-05AC-44DA-AB68-7EEB5037B4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51489"/>
            <a:ext cx="8469630" cy="260651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800" y="4624001"/>
            <a:ext cx="7333202" cy="1152524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85000"/>
              </a:lnSpc>
            </a:pPr>
            <a:r>
              <a:rPr lang="en-US" sz="4200"/>
              <a:t>Imperial War Museum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D5B72A58-68FB-4622-9517-F006C7F865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5800" y="5747950"/>
            <a:ext cx="7333202" cy="594360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5000"/>
              </a:lnSpc>
              <a:spcBef>
                <a:spcPts val="1400"/>
              </a:spcBef>
            </a:pPr>
            <a:r>
              <a:rPr lang="en-US" sz="1200">
                <a:solidFill>
                  <a:schemeClr val="tx1">
                    <a:lumMod val="65000"/>
                  </a:schemeClr>
                </a:solidFill>
              </a:rPr>
              <a:t>Emoce…</a:t>
            </a:r>
          </a:p>
        </p:txBody>
      </p:sp>
      <p:pic>
        <p:nvPicPr>
          <p:cNvPr id="5" name="Zástupný symbol pro obsah 4" descr="IMG_0681.jpg"/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print"/>
          <a:srcRect t="18610" b="14461"/>
          <a:stretch/>
        </p:blipFill>
        <p:spPr>
          <a:xfrm>
            <a:off x="20" y="10"/>
            <a:ext cx="8469610" cy="425147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42261B7-FAAD-47CA-A9BE-38E09E2CC5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69630" y="0"/>
            <a:ext cx="685800" cy="6858000"/>
          </a:xfrm>
          <a:prstGeom prst="rect">
            <a:avLst/>
          </a:prstGeom>
          <a:solidFill>
            <a:srgbClr val="303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751975" y="365760"/>
            <a:ext cx="4470251" cy="132556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/>
              <a:t>Imperial War Museum</a:t>
            </a:r>
          </a:p>
        </p:txBody>
      </p:sp>
      <p:pic>
        <p:nvPicPr>
          <p:cNvPr id="5" name="Zástupný symbol pro obsah 4" descr="IMG_0677.jpg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/>
          <a:srcRect l="28712" r="31960" b="3"/>
          <a:stretch/>
        </p:blipFill>
        <p:spPr>
          <a:xfrm>
            <a:off x="722424" y="973085"/>
            <a:ext cx="2558559" cy="4879075"/>
          </a:xfrm>
          <a:prstGeom prst="rect">
            <a:avLst/>
          </a:prstGeom>
          <a:noFill/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E6483AC0-E497-4F01-8CC9-9F3700296F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2394" y="645106"/>
            <a:ext cx="3035597" cy="5527094"/>
          </a:xfrm>
          <a:prstGeom prst="rect">
            <a:avLst/>
          </a:prstGeom>
          <a:noFill/>
          <a:ln>
            <a:solidFill>
              <a:schemeClr val="tx1"/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2"/>
          </p:nvPr>
        </p:nvSpPr>
        <p:spPr>
          <a:xfrm>
            <a:off x="3758020" y="1828800"/>
            <a:ext cx="4477625" cy="4351337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/>
              <a:t>Výstava o první světové válce</a:t>
            </a:r>
          </a:p>
          <a:p>
            <a:r>
              <a:rPr lang="en-US"/>
              <a:t>Spojení předmětu, informace, multimédií, emocí</a:t>
            </a:r>
          </a:p>
          <a:p>
            <a:r>
              <a:rPr lang="en-US"/>
              <a:t>Britský pohled – střet Britů a Němců</a:t>
            </a:r>
          </a:p>
          <a:p>
            <a:r>
              <a:rPr lang="en-US"/>
              <a:t>Jedna z nejlepších výstav – kontext, příběh, přiblížení 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4CAF12E-65FC-4341-AE5D-E634F118E5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69630" y="0"/>
            <a:ext cx="685800" cy="6858000"/>
          </a:xfrm>
          <a:prstGeom prst="rect">
            <a:avLst/>
          </a:prstGeom>
          <a:solidFill>
            <a:srgbClr val="303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0A86763-F274-4DD1-92AB-08A2407A18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42900" cy="6858000"/>
          </a:xfrm>
          <a:prstGeom prst="rect">
            <a:avLst/>
          </a:prstGeom>
          <a:solidFill>
            <a:srgbClr val="303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B4E380C5-7749-43BA-8882-FCA204E04E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51489"/>
            <a:ext cx="8469630" cy="260651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800" y="4624001"/>
            <a:ext cx="7333202" cy="1152524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85000"/>
              </a:lnSpc>
            </a:pPr>
            <a:r>
              <a:rPr lang="en-US" sz="4200"/>
              <a:t>British Museum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6CE6671-CF24-4AFF-9AA3-19B3A7A5A2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42900" cy="6858000"/>
          </a:xfrm>
          <a:prstGeom prst="rect">
            <a:avLst/>
          </a:prstGeom>
          <a:solidFill>
            <a:srgbClr val="303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6" name="Zástupný symbol pro obsah 5" descr="brrr.jpg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/>
          <a:srcRect l="25885" r="14623" b="-2"/>
          <a:stretch/>
        </p:blipFill>
        <p:spPr>
          <a:xfrm>
            <a:off x="342899" y="10"/>
            <a:ext cx="5187442" cy="4251479"/>
          </a:xfrm>
          <a:prstGeom prst="rect">
            <a:avLst/>
          </a:prstGeom>
        </p:spPr>
      </p:pic>
      <p:pic>
        <p:nvPicPr>
          <p:cNvPr id="5" name="Zástupný symbol pro obsah 4" descr="brt.jpg"/>
          <p:cNvPicPr>
            <a:picLocks noGrp="1" noChangeAspect="1"/>
          </p:cNvPicPr>
          <p:nvPr>
            <p:ph sz="half" idx="1"/>
          </p:nvPr>
        </p:nvPicPr>
        <p:blipFill rotWithShape="1">
          <a:blip r:embed="rId3" cstate="print"/>
          <a:srcRect l="23608" r="11555" b="1"/>
          <a:stretch/>
        </p:blipFill>
        <p:spPr>
          <a:xfrm>
            <a:off x="5650992" y="10"/>
            <a:ext cx="2818638" cy="4251479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74CAF12E-65FC-4341-AE5D-E634F118E5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69630" y="0"/>
            <a:ext cx="685800" cy="6858000"/>
          </a:xfrm>
          <a:prstGeom prst="rect">
            <a:avLst/>
          </a:prstGeom>
          <a:solidFill>
            <a:srgbClr val="303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0A86763-F274-4DD1-92AB-08A2407A18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42900" cy="6858000"/>
          </a:xfrm>
          <a:prstGeom prst="rect">
            <a:avLst/>
          </a:prstGeom>
          <a:solidFill>
            <a:srgbClr val="303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B4E380C5-7749-43BA-8882-FCA204E04E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51489"/>
            <a:ext cx="8469630" cy="260651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800" y="4624001"/>
            <a:ext cx="7333202" cy="1152524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85000"/>
              </a:lnSpc>
            </a:pPr>
            <a:r>
              <a:rPr lang="en-US" sz="4200"/>
              <a:t>British Museum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6CE6671-CF24-4AFF-9AA3-19B3A7A5A2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42900" cy="6858000"/>
          </a:xfrm>
          <a:prstGeom prst="rect">
            <a:avLst/>
          </a:prstGeom>
          <a:solidFill>
            <a:srgbClr val="303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5" name="Zástupný symbol pro obsah 4" descr="brrre.jpg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/>
          <a:srcRect l="19794" r="15238" b="1"/>
          <a:stretch/>
        </p:blipFill>
        <p:spPr>
          <a:xfrm>
            <a:off x="342899" y="10"/>
            <a:ext cx="5187442" cy="4251479"/>
          </a:xfrm>
          <a:prstGeom prst="rect">
            <a:avLst/>
          </a:prstGeom>
        </p:spPr>
      </p:pic>
      <p:pic>
        <p:nvPicPr>
          <p:cNvPr id="10" name="Zástupný symbol pro obsah 9" descr="brtz.jpg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/>
          <a:srcRect l="10797" r="808" b="3"/>
          <a:stretch/>
        </p:blipFill>
        <p:spPr>
          <a:xfrm>
            <a:off x="5650992" y="10"/>
            <a:ext cx="2818638" cy="4251479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CC5CC88-D452-405A-A68E-CB09DB9099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69630" y="0"/>
            <a:ext cx="685800" cy="6858000"/>
          </a:xfrm>
          <a:prstGeom prst="rect">
            <a:avLst/>
          </a:prstGeom>
          <a:solidFill>
            <a:srgbClr val="303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82873" y="640080"/>
            <a:ext cx="2767819" cy="132556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800"/>
              <a:t>British Museum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2"/>
          </p:nvPr>
        </p:nvSpPr>
        <p:spPr>
          <a:xfrm>
            <a:off x="482873" y="1936955"/>
            <a:ext cx="2767819" cy="4243182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1400"/>
              <a:t>Klasická budova, klasická instituce</a:t>
            </a:r>
          </a:p>
          <a:p>
            <a:r>
              <a:rPr lang="en-US" sz="1400"/>
              <a:t>Kombinace s moderní architekturou </a:t>
            </a:r>
          </a:p>
          <a:p>
            <a:r>
              <a:rPr lang="en-US" sz="1400"/>
              <a:t>Klasická témata – klíčové exponáty</a:t>
            </a:r>
          </a:p>
          <a:p>
            <a:r>
              <a:rPr lang="en-US" sz="1400"/>
              <a:t>Důraz na prezentaci předmětu, neexistence kontextu a příběhu</a:t>
            </a:r>
          </a:p>
          <a:p>
            <a:r>
              <a:rPr lang="en-US" sz="1400"/>
              <a:t>Minimum multimédií</a:t>
            </a:r>
          </a:p>
        </p:txBody>
      </p:sp>
      <p:pic>
        <p:nvPicPr>
          <p:cNvPr id="5" name="Zástupný symbol pro obsah 4" descr="brt.jpg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/>
          <a:stretch/>
        </p:blipFill>
        <p:spPr>
          <a:xfrm>
            <a:off x="3490722" y="1176575"/>
            <a:ext cx="4616802" cy="451511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74CAF12E-65FC-4341-AE5D-E634F118E5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69630" y="0"/>
            <a:ext cx="685800" cy="6858000"/>
          </a:xfrm>
          <a:prstGeom prst="rect">
            <a:avLst/>
          </a:prstGeom>
          <a:solidFill>
            <a:srgbClr val="303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0A86763-F274-4DD1-92AB-08A2407A18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42900" cy="6858000"/>
          </a:xfrm>
          <a:prstGeom prst="rect">
            <a:avLst/>
          </a:prstGeom>
          <a:solidFill>
            <a:srgbClr val="303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B4E380C5-7749-43BA-8882-FCA204E04E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51489"/>
            <a:ext cx="8469630" cy="260651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800" y="4624001"/>
            <a:ext cx="7333202" cy="1152524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85000"/>
              </a:lnSpc>
            </a:pPr>
            <a:r>
              <a:rPr lang="en-US" sz="4200"/>
              <a:t>Výstava Keltové  - British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6CE6671-CF24-4AFF-9AA3-19B3A7A5A2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42900" cy="6858000"/>
          </a:xfrm>
          <a:prstGeom prst="rect">
            <a:avLst/>
          </a:prstGeom>
          <a:solidFill>
            <a:srgbClr val="303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8" name="Zástupný symbol pro obsah 7" descr="kelti.jpg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/>
          <a:srcRect t="35390" r="-3" b="3140"/>
          <a:stretch/>
        </p:blipFill>
        <p:spPr>
          <a:xfrm>
            <a:off x="342899" y="10"/>
            <a:ext cx="5187442" cy="4251479"/>
          </a:xfrm>
          <a:prstGeom prst="rect">
            <a:avLst/>
          </a:prstGeom>
        </p:spPr>
      </p:pic>
      <p:pic>
        <p:nvPicPr>
          <p:cNvPr id="7" name="Zástupný symbol pro obsah 6" descr="krizz.jpg"/>
          <p:cNvPicPr>
            <a:picLocks noGrp="1" noChangeAspect="1"/>
          </p:cNvPicPr>
          <p:nvPr>
            <p:ph sz="half" idx="1"/>
          </p:nvPr>
        </p:nvPicPr>
        <p:blipFill rotWithShape="1">
          <a:blip r:embed="rId3" cstate="print"/>
          <a:srcRect l="5907" r="5699" b="3"/>
          <a:stretch/>
        </p:blipFill>
        <p:spPr>
          <a:xfrm>
            <a:off x="5650992" y="10"/>
            <a:ext cx="2818638" cy="4251479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74CAF12E-65FC-4341-AE5D-E634F118E5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69630" y="0"/>
            <a:ext cx="685800" cy="6858000"/>
          </a:xfrm>
          <a:prstGeom prst="rect">
            <a:avLst/>
          </a:prstGeom>
          <a:solidFill>
            <a:srgbClr val="303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0A86763-F274-4DD1-92AB-08A2407A18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42900" cy="6858000"/>
          </a:xfrm>
          <a:prstGeom prst="rect">
            <a:avLst/>
          </a:prstGeom>
          <a:solidFill>
            <a:srgbClr val="303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B4E380C5-7749-43BA-8882-FCA204E04E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51489"/>
            <a:ext cx="8469630" cy="260651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800" y="4624001"/>
            <a:ext cx="7333202" cy="1152524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85000"/>
              </a:lnSpc>
            </a:pPr>
            <a:r>
              <a:rPr lang="en-US" sz="4200"/>
              <a:t>Nature History Museum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6CE6671-CF24-4AFF-9AA3-19B3A7A5A2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42900" cy="6858000"/>
          </a:xfrm>
          <a:prstGeom prst="rect">
            <a:avLst/>
          </a:prstGeom>
          <a:solidFill>
            <a:srgbClr val="303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8" name="Zástupný symbol pro obsah 7" descr="nature.jpg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/>
          <a:srcRect t="5328" r="-3" b="33203"/>
          <a:stretch/>
        </p:blipFill>
        <p:spPr>
          <a:xfrm>
            <a:off x="342899" y="10"/>
            <a:ext cx="5187442" cy="4251479"/>
          </a:xfrm>
          <a:prstGeom prst="rect">
            <a:avLst/>
          </a:prstGeom>
        </p:spPr>
      </p:pic>
      <p:pic>
        <p:nvPicPr>
          <p:cNvPr id="5" name="Zástupný symbol pro obsah 4" descr="IMG_0728.JPG"/>
          <p:cNvPicPr>
            <a:picLocks noGrp="1" noChangeAspect="1"/>
          </p:cNvPicPr>
          <p:nvPr>
            <p:ph sz="half" idx="1"/>
          </p:nvPr>
        </p:nvPicPr>
        <p:blipFill rotWithShape="1">
          <a:blip r:embed="rId3" cstate="print"/>
          <a:srcRect l="21807" r="28471" b="3"/>
          <a:stretch/>
        </p:blipFill>
        <p:spPr>
          <a:xfrm>
            <a:off x="5650992" y="10"/>
            <a:ext cx="2818638" cy="4251479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74CAF12E-65FC-4341-AE5D-E634F118E5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69630" y="0"/>
            <a:ext cx="685800" cy="6858000"/>
          </a:xfrm>
          <a:prstGeom prst="rect">
            <a:avLst/>
          </a:prstGeom>
          <a:solidFill>
            <a:srgbClr val="303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0A86763-F274-4DD1-92AB-08A2407A18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42900" cy="6858000"/>
          </a:xfrm>
          <a:prstGeom prst="rect">
            <a:avLst/>
          </a:prstGeom>
          <a:solidFill>
            <a:srgbClr val="303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B4E380C5-7749-43BA-8882-FCA204E04E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51489"/>
            <a:ext cx="8469630" cy="260651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800" y="4624001"/>
            <a:ext cx="7333202" cy="1152524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85000"/>
              </a:lnSpc>
            </a:pPr>
            <a:r>
              <a:rPr lang="en-US" sz="4200"/>
              <a:t>Nature History Museum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6CE6671-CF24-4AFF-9AA3-19B3A7A5A2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42900" cy="6858000"/>
          </a:xfrm>
          <a:prstGeom prst="rect">
            <a:avLst/>
          </a:prstGeom>
          <a:solidFill>
            <a:srgbClr val="303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Zástupný symbol pro obsah 6" descr="arch.jpg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/>
          <a:srcRect r="8491" b="3"/>
          <a:stretch/>
        </p:blipFill>
        <p:spPr>
          <a:xfrm>
            <a:off x="342899" y="10"/>
            <a:ext cx="5187442" cy="4251479"/>
          </a:xfrm>
          <a:prstGeom prst="rect">
            <a:avLst/>
          </a:prstGeom>
        </p:spPr>
      </p:pic>
      <p:pic>
        <p:nvPicPr>
          <p:cNvPr id="8" name="Zástupný symbol pro obsah 7" descr="coccoon.jpg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/>
          <a:srcRect l="3195" r="8410" b="3"/>
          <a:stretch/>
        </p:blipFill>
        <p:spPr>
          <a:xfrm>
            <a:off x="5650992" y="10"/>
            <a:ext cx="2818638" cy="4251479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4CAF12E-65FC-4341-AE5D-E634F118E5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69630" y="0"/>
            <a:ext cx="685800" cy="6858000"/>
          </a:xfrm>
          <a:prstGeom prst="rect">
            <a:avLst/>
          </a:prstGeom>
          <a:solidFill>
            <a:srgbClr val="303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0A86763-F274-4DD1-92AB-08A2407A18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42900" cy="6858000"/>
          </a:xfrm>
          <a:prstGeom prst="rect">
            <a:avLst/>
          </a:prstGeom>
          <a:solidFill>
            <a:srgbClr val="303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B4E380C5-7749-43BA-8882-FCA204E04E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51489"/>
            <a:ext cx="8469630" cy="260651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800" y="4624001"/>
            <a:ext cx="7333202" cy="1152524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85000"/>
              </a:lnSpc>
            </a:pPr>
            <a:r>
              <a:rPr lang="en-US" sz="4200"/>
              <a:t>Nature History Museum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6CE6671-CF24-4AFF-9AA3-19B3A7A5A2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42900" cy="6858000"/>
          </a:xfrm>
          <a:prstGeom prst="rect">
            <a:avLst/>
          </a:prstGeom>
          <a:solidFill>
            <a:srgbClr val="303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6" name="Zástupný symbol pro obsah 5" descr="dino.jpg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/>
          <a:srcRect l="194" r="8297" b="3"/>
          <a:stretch/>
        </p:blipFill>
        <p:spPr>
          <a:xfrm>
            <a:off x="342899" y="10"/>
            <a:ext cx="5187442" cy="4251479"/>
          </a:xfrm>
          <a:prstGeom prst="rect">
            <a:avLst/>
          </a:prstGeom>
        </p:spPr>
      </p:pic>
      <p:pic>
        <p:nvPicPr>
          <p:cNvPr id="5" name="Zástupný symbol pro obsah 4" descr="darw.jpg"/>
          <p:cNvPicPr>
            <a:picLocks noGrp="1" noChangeAspect="1"/>
          </p:cNvPicPr>
          <p:nvPr>
            <p:ph sz="half" idx="1"/>
          </p:nvPr>
        </p:nvPicPr>
        <p:blipFill rotWithShape="1">
          <a:blip r:embed="rId3" cstate="print"/>
          <a:srcRect l="4969" r="6637" b="3"/>
          <a:stretch/>
        </p:blipFill>
        <p:spPr>
          <a:xfrm>
            <a:off x="5650992" y="10"/>
            <a:ext cx="2818638" cy="4251479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42261B7-FAAD-47CA-A9BE-38E09E2CC5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69630" y="0"/>
            <a:ext cx="685800" cy="6858000"/>
          </a:xfrm>
          <a:prstGeom prst="rect">
            <a:avLst/>
          </a:prstGeom>
          <a:solidFill>
            <a:srgbClr val="303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909006" y="640080"/>
            <a:ext cx="2306877" cy="132556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600"/>
              <a:t>Místa - srovnatelnosti</a:t>
            </a:r>
          </a:p>
        </p:txBody>
      </p:sp>
      <p:pic>
        <p:nvPicPr>
          <p:cNvPr id="5" name="Zástupný obsah 4" descr="Obsah obrázku budova, exteriér, tráva, vládní budova&#10;&#10;Popis byl vytvořen automaticky">
            <a:extLst>
              <a:ext uri="{FF2B5EF4-FFF2-40B4-BE49-F238E27FC236}">
                <a16:creationId xmlns:a16="http://schemas.microsoft.com/office/drawing/2014/main" id="{6B557722-A9D6-4AAA-B355-E7301169FE9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11" r="21227"/>
          <a:stretch/>
        </p:blipFill>
        <p:spPr>
          <a:xfrm>
            <a:off x="20" y="10"/>
            <a:ext cx="5664688" cy="6857990"/>
          </a:xfrm>
          <a:prstGeom prst="rect">
            <a:avLst/>
          </a:prstGeom>
          <a:noFill/>
        </p:spPr>
      </p:pic>
      <p:sp>
        <p:nvSpPr>
          <p:cNvPr id="3" name="Zástupný symbol pro obsah 2"/>
          <p:cNvSpPr>
            <a:spLocks noGrp="1"/>
          </p:cNvSpPr>
          <p:nvPr>
            <p:ph sz="half" idx="2"/>
          </p:nvPr>
        </p:nvSpPr>
        <p:spPr>
          <a:xfrm>
            <a:off x="5909006" y="1936955"/>
            <a:ext cx="2306877" cy="4243182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buSzPct val="100000"/>
            </a:pPr>
            <a:r>
              <a:rPr lang="en-US" sz="900"/>
              <a:t>Londýn – velké instituce, výstavní projekty, historické prostory</a:t>
            </a:r>
          </a:p>
          <a:p>
            <a:pPr>
              <a:buSzPct val="100000"/>
            </a:pPr>
            <a:r>
              <a:rPr lang="en-US" sz="900"/>
              <a:t>New York – Museum of Natural History</a:t>
            </a:r>
          </a:p>
          <a:p>
            <a:pPr>
              <a:buSzPct val="100000"/>
            </a:pPr>
            <a:r>
              <a:rPr lang="en-US" sz="900"/>
              <a:t>Washington - National Museum of African American History and Culture</a:t>
            </a:r>
          </a:p>
          <a:p>
            <a:pPr>
              <a:buSzPct val="100000"/>
            </a:pPr>
            <a:r>
              <a:rPr lang="en-US" sz="900"/>
              <a:t>Los Angeles/San Francisco - tolerace, menšiny, interakce</a:t>
            </a:r>
          </a:p>
          <a:p>
            <a:pPr>
              <a:buSzPct val="100000"/>
            </a:pPr>
            <a:r>
              <a:rPr lang="en-US" sz="900"/>
              <a:t>Vídeň – srovnatelná architektura, nové expozice, podobná témata</a:t>
            </a:r>
          </a:p>
          <a:p>
            <a:pPr>
              <a:buSzPct val="100000"/>
            </a:pPr>
            <a:r>
              <a:rPr lang="en-US" sz="900"/>
              <a:t>Berlín – Historické muzeum, Památník holocaustu</a:t>
            </a:r>
          </a:p>
          <a:p>
            <a:pPr>
              <a:buSzPct val="100000"/>
            </a:pPr>
            <a:r>
              <a:rPr lang="en-US" sz="900"/>
              <a:t>Hirošima – památník události – expozice</a:t>
            </a:r>
          </a:p>
          <a:p>
            <a:pPr>
              <a:buSzPct val="100000"/>
            </a:pPr>
            <a:r>
              <a:rPr lang="en-US" sz="900"/>
              <a:t>Varšava – inspirativní příběh 20. století, moderní architektura</a:t>
            </a:r>
          </a:p>
          <a:p>
            <a:pPr>
              <a:buSzPct val="100000"/>
            </a:pPr>
            <a:r>
              <a:rPr lang="en-US" sz="900"/>
              <a:t>Pobaltí – tradice, soudobé dějiny, interaktivita, investice do paměti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C4AE69B-16FA-4154-94E5-0F510D614B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69630" y="0"/>
            <a:ext cx="685800" cy="6858000"/>
          </a:xfrm>
          <a:prstGeom prst="rect">
            <a:avLst/>
          </a:prstGeom>
          <a:solidFill>
            <a:srgbClr val="303030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42261B7-FAAD-47CA-A9BE-38E09E2CC5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69630" y="0"/>
            <a:ext cx="685800" cy="6858000"/>
          </a:xfrm>
          <a:prstGeom prst="rect">
            <a:avLst/>
          </a:prstGeom>
          <a:solidFill>
            <a:srgbClr val="303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723967" y="365760"/>
            <a:ext cx="4498259" cy="132556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/>
              <a:t>Nature History Museum</a:t>
            </a:r>
          </a:p>
        </p:txBody>
      </p:sp>
      <p:pic>
        <p:nvPicPr>
          <p:cNvPr id="5" name="Zástupný symbol pro obsah 4" descr="hrd.jpg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/>
          <a:srcRect l="16987" r="16114" b="-1"/>
          <a:stretch/>
        </p:blipFill>
        <p:spPr>
          <a:xfrm>
            <a:off x="20" y="-97654"/>
            <a:ext cx="3489963" cy="6955654"/>
          </a:xfrm>
          <a:prstGeom prst="rect">
            <a:avLst/>
          </a:prstGeom>
          <a:noFill/>
        </p:spPr>
      </p:pic>
      <p:sp>
        <p:nvSpPr>
          <p:cNvPr id="3" name="Zástupný symbol pro obsah 2"/>
          <p:cNvSpPr>
            <a:spLocks noGrp="1"/>
          </p:cNvSpPr>
          <p:nvPr>
            <p:ph sz="half" idx="2"/>
          </p:nvPr>
        </p:nvSpPr>
        <p:spPr>
          <a:xfrm>
            <a:off x="3723967" y="1828800"/>
            <a:ext cx="4511678" cy="4351337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/>
              <a:t>Klasická budova</a:t>
            </a:r>
          </a:p>
          <a:p>
            <a:r>
              <a:rPr lang="en-US"/>
              <a:t>Nová vkládaná architektura</a:t>
            </a:r>
          </a:p>
          <a:p>
            <a:r>
              <a:rPr lang="en-US"/>
              <a:t>Multimédia</a:t>
            </a:r>
          </a:p>
          <a:p>
            <a:r>
              <a:rPr lang="en-US"/>
              <a:t>Kombinace autenticity a hravosti</a:t>
            </a:r>
          </a:p>
          <a:p>
            <a:r>
              <a:rPr lang="en-US"/>
              <a:t>Doplnění dalšími provozy</a:t>
            </a:r>
          </a:p>
          <a:p>
            <a:r>
              <a:rPr lang="en-US"/>
              <a:t>Spojení vědy a muzea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F98C7A3-67B7-4AC0-A6C8-CC7111EEDE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69630" y="0"/>
            <a:ext cx="685800" cy="6858000"/>
          </a:xfrm>
          <a:prstGeom prst="rect">
            <a:avLst/>
          </a:prstGeom>
          <a:solidFill>
            <a:srgbClr val="303030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" name="Rectangle 1032">
            <a:extLst>
              <a:ext uri="{FF2B5EF4-FFF2-40B4-BE49-F238E27FC236}">
                <a16:creationId xmlns:a16="http://schemas.microsoft.com/office/drawing/2014/main" id="{74CAF12E-65FC-4341-AE5D-E634F118E5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69630" y="0"/>
            <a:ext cx="685800" cy="6858000"/>
          </a:xfrm>
          <a:prstGeom prst="rect">
            <a:avLst/>
          </a:prstGeom>
          <a:solidFill>
            <a:srgbClr val="303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35" name="Rectangle 1034">
            <a:extLst>
              <a:ext uri="{FF2B5EF4-FFF2-40B4-BE49-F238E27FC236}">
                <a16:creationId xmlns:a16="http://schemas.microsoft.com/office/drawing/2014/main" id="{B0A86763-F274-4DD1-92AB-08A2407A18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42900" cy="6858000"/>
          </a:xfrm>
          <a:prstGeom prst="rect">
            <a:avLst/>
          </a:prstGeom>
          <a:solidFill>
            <a:srgbClr val="303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037" name="Rectangle 1036">
            <a:extLst>
              <a:ext uri="{FF2B5EF4-FFF2-40B4-BE49-F238E27FC236}">
                <a16:creationId xmlns:a16="http://schemas.microsoft.com/office/drawing/2014/main" id="{B4E380C5-7749-43BA-8882-FCA204E04E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51489"/>
            <a:ext cx="8469630" cy="260651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800" y="4624001"/>
            <a:ext cx="7333202" cy="1152524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85000"/>
              </a:lnSpc>
            </a:pPr>
            <a:r>
              <a:rPr lang="en-US" sz="3900"/>
              <a:t>NY – Museum of Natural History</a:t>
            </a:r>
          </a:p>
        </p:txBody>
      </p:sp>
      <p:sp>
        <p:nvSpPr>
          <p:cNvPr id="1039" name="Rectangle 1038">
            <a:extLst>
              <a:ext uri="{FF2B5EF4-FFF2-40B4-BE49-F238E27FC236}">
                <a16:creationId xmlns:a16="http://schemas.microsoft.com/office/drawing/2014/main" id="{96CE6671-CF24-4AFF-9AA3-19B3A7A5A2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42900" cy="6858000"/>
          </a:xfrm>
          <a:prstGeom prst="rect">
            <a:avLst/>
          </a:prstGeom>
          <a:solidFill>
            <a:srgbClr val="303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028" name="Picture 4" descr="C:\Users\stehlikmi\Documents\IMG_4828.JPG"/>
          <p:cNvPicPr>
            <a:picLocks noChangeAspect="1" noChangeArrowheads="1"/>
          </p:cNvPicPr>
          <p:nvPr/>
        </p:nvPicPr>
        <p:blipFill rotWithShape="1">
          <a:blip r:embed="rId2" cstate="print"/>
          <a:srcRect r="8491" b="3"/>
          <a:stretch/>
        </p:blipFill>
        <p:spPr bwMode="auto">
          <a:xfrm>
            <a:off x="342899" y="10"/>
            <a:ext cx="5187442" cy="4251479"/>
          </a:xfrm>
          <a:prstGeom prst="rect">
            <a:avLst/>
          </a:prstGeom>
          <a:noFill/>
        </p:spPr>
      </p:pic>
      <p:pic>
        <p:nvPicPr>
          <p:cNvPr id="1027" name="Picture 3" descr="C:\Users\stehlikmi\Documents\IMG_4822.JPG"/>
          <p:cNvPicPr>
            <a:picLocks noChangeAspect="1" noChangeArrowheads="1"/>
          </p:cNvPicPr>
          <p:nvPr/>
        </p:nvPicPr>
        <p:blipFill rotWithShape="1">
          <a:blip r:embed="rId3" cstate="print"/>
          <a:srcRect l="11603" r="3" b="3"/>
          <a:stretch/>
        </p:blipFill>
        <p:spPr bwMode="auto">
          <a:xfrm>
            <a:off x="5650992" y="10"/>
            <a:ext cx="2818638" cy="425147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D5E0904-721C-4D68-9EB8-1C9752E329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429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135328" y="758952"/>
            <a:ext cx="2139754" cy="4041648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85000"/>
              </a:lnSpc>
            </a:pPr>
            <a:r>
              <a:rPr lang="en-US" sz="3300"/>
              <a:t>National Museum of African American History and Culture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708137" y="1773252"/>
            <a:ext cx="4962617" cy="330239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758123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4CAF12E-65FC-4341-AE5D-E634F118E5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69630" y="0"/>
            <a:ext cx="685800" cy="6858000"/>
          </a:xfrm>
          <a:prstGeom prst="rect">
            <a:avLst/>
          </a:prstGeom>
          <a:solidFill>
            <a:srgbClr val="303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0A86763-F274-4DD1-92AB-08A2407A18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42900" cy="6858000"/>
          </a:xfrm>
          <a:prstGeom prst="rect">
            <a:avLst/>
          </a:prstGeom>
          <a:solidFill>
            <a:srgbClr val="303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B4E380C5-7749-43BA-8882-FCA204E04E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51489"/>
            <a:ext cx="8469630" cy="260651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800" y="4624001"/>
            <a:ext cx="7333202" cy="1152524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85000"/>
              </a:lnSpc>
            </a:pPr>
            <a:r>
              <a:rPr lang="en-US" sz="2600">
                <a:effectLst/>
                <a:hlinkClick r:id="rId2"/>
              </a:rPr>
              <a:t>National Museum of African American History and Culture</a:t>
            </a:r>
            <a:br>
              <a:rPr lang="en-US" sz="2600">
                <a:effectLst/>
              </a:rPr>
            </a:br>
            <a:endParaRPr lang="en-US" sz="260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6CE6671-CF24-4AFF-9AA3-19B3A7A5A2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42900" cy="6858000"/>
          </a:xfrm>
          <a:prstGeom prst="rect">
            <a:avLst/>
          </a:prstGeom>
          <a:solidFill>
            <a:srgbClr val="303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2" r="2679" b="3"/>
          <a:stretch/>
        </p:blipFill>
        <p:spPr>
          <a:xfrm>
            <a:off x="342899" y="10"/>
            <a:ext cx="5187442" cy="4251479"/>
          </a:xfrm>
          <a:prstGeom prst="rect">
            <a:avLst/>
          </a:prstGeom>
        </p:spPr>
      </p:pic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60" r="13518" b="3"/>
          <a:stretch/>
        </p:blipFill>
        <p:spPr>
          <a:xfrm>
            <a:off x="5650992" y="10"/>
            <a:ext cx="2818638" cy="4251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91737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74CAF12E-65FC-4341-AE5D-E634F118E5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69630" y="0"/>
            <a:ext cx="685800" cy="6858000"/>
          </a:xfrm>
          <a:prstGeom prst="rect">
            <a:avLst/>
          </a:prstGeom>
          <a:solidFill>
            <a:srgbClr val="303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0A86763-F274-4DD1-92AB-08A2407A18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42900" cy="6858000"/>
          </a:xfrm>
          <a:prstGeom prst="rect">
            <a:avLst/>
          </a:prstGeom>
          <a:solidFill>
            <a:srgbClr val="303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B4E380C5-7749-43BA-8882-FCA204E04E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51489"/>
            <a:ext cx="8469630" cy="260651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A267A3F-1647-ED16-D19A-81499AD6B5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4624001"/>
            <a:ext cx="7333202" cy="1152524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85000"/>
              </a:lnSpc>
            </a:pPr>
            <a:r>
              <a:rPr lang="en-US" sz="4200"/>
              <a:t>LA – Museum of Tolerance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6CE6671-CF24-4AFF-9AA3-19B3A7A5A2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42900" cy="6858000"/>
          </a:xfrm>
          <a:prstGeom prst="rect">
            <a:avLst/>
          </a:prstGeom>
          <a:solidFill>
            <a:srgbClr val="303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8" name="Zástupný obsah 7" descr="Obsah obrázku text, zeď, patro, interiér&#10;&#10;Popis byl vytvořen automaticky">
            <a:extLst>
              <a:ext uri="{FF2B5EF4-FFF2-40B4-BE49-F238E27FC236}">
                <a16:creationId xmlns:a16="http://schemas.microsoft.com/office/drawing/2014/main" id="{B06F8A2F-07EA-8886-A845-E7BA87C6158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533" r="-3" b="-3"/>
          <a:stretch/>
        </p:blipFill>
        <p:spPr>
          <a:xfrm>
            <a:off x="342899" y="10"/>
            <a:ext cx="5187442" cy="4251479"/>
          </a:xfrm>
          <a:prstGeom prst="rect">
            <a:avLst/>
          </a:prstGeom>
        </p:spPr>
      </p:pic>
      <p:pic>
        <p:nvPicPr>
          <p:cNvPr id="6" name="Zástupný obsah 5" descr="Obsah obrázku text, strop, patro, interiér&#10;&#10;Popis byl vytvořen automaticky">
            <a:extLst>
              <a:ext uri="{FF2B5EF4-FFF2-40B4-BE49-F238E27FC236}">
                <a16:creationId xmlns:a16="http://schemas.microsoft.com/office/drawing/2014/main" id="{693AD677-CFCD-8AEE-A276-38EE0EC070D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03" r="3" b="3"/>
          <a:stretch/>
        </p:blipFill>
        <p:spPr>
          <a:xfrm>
            <a:off x="5650992" y="10"/>
            <a:ext cx="2818638" cy="4251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71968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74CAF12E-65FC-4341-AE5D-E634F118E5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69630" y="0"/>
            <a:ext cx="685800" cy="6858000"/>
          </a:xfrm>
          <a:prstGeom prst="rect">
            <a:avLst/>
          </a:prstGeom>
          <a:solidFill>
            <a:srgbClr val="303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0A86763-F274-4DD1-92AB-08A2407A18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42900" cy="6858000"/>
          </a:xfrm>
          <a:prstGeom prst="rect">
            <a:avLst/>
          </a:prstGeom>
          <a:solidFill>
            <a:srgbClr val="303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B4E380C5-7749-43BA-8882-FCA204E04E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51489"/>
            <a:ext cx="8469630" cy="260651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9C7843B-C63E-4C22-8CDD-4F33D1A4B5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4624001"/>
            <a:ext cx="7333202" cy="1152524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85000"/>
              </a:lnSpc>
            </a:pPr>
            <a:r>
              <a:rPr lang="en-US" sz="4200"/>
              <a:t>LA – museum od Tolerance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6CE6671-CF24-4AFF-9AA3-19B3A7A5A2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42900" cy="6858000"/>
          </a:xfrm>
          <a:prstGeom prst="rect">
            <a:avLst/>
          </a:prstGeom>
          <a:solidFill>
            <a:srgbClr val="303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6" name="Zástupný obsah 5" descr="Obsah obrázku modrá, světlo, světlé, fialová&#10;&#10;Popis byl vytvořen automaticky">
            <a:extLst>
              <a:ext uri="{FF2B5EF4-FFF2-40B4-BE49-F238E27FC236}">
                <a16:creationId xmlns:a16="http://schemas.microsoft.com/office/drawing/2014/main" id="{D509D3AD-8496-4D99-9CB1-DEA84B92BD6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91" b="3"/>
          <a:stretch/>
        </p:blipFill>
        <p:spPr>
          <a:xfrm>
            <a:off x="342899" y="10"/>
            <a:ext cx="5187442" cy="4251479"/>
          </a:xfrm>
          <a:prstGeom prst="rect">
            <a:avLst/>
          </a:prstGeom>
        </p:spPr>
      </p:pic>
      <p:pic>
        <p:nvPicPr>
          <p:cNvPr id="8" name="Zástupný obsah 7">
            <a:extLst>
              <a:ext uri="{FF2B5EF4-FFF2-40B4-BE49-F238E27FC236}">
                <a16:creationId xmlns:a16="http://schemas.microsoft.com/office/drawing/2014/main" id="{55ABA81D-8947-D229-3CF2-CF7EC234769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76" r="39102" b="3"/>
          <a:stretch/>
        </p:blipFill>
        <p:spPr>
          <a:xfrm>
            <a:off x="5650992" y="10"/>
            <a:ext cx="2818638" cy="4251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35935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42261B7-FAAD-47CA-A9BE-38E09E2CC5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69630" y="0"/>
            <a:ext cx="685800" cy="6858000"/>
          </a:xfrm>
          <a:prstGeom prst="rect">
            <a:avLst/>
          </a:prstGeom>
          <a:solidFill>
            <a:srgbClr val="303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886C1B4-701C-9B9D-B6A2-AE0C83046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51975" y="365760"/>
            <a:ext cx="4470251" cy="132556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/>
              <a:t>La – museum of Tolerance</a:t>
            </a:r>
          </a:p>
        </p:txBody>
      </p:sp>
      <p:pic>
        <p:nvPicPr>
          <p:cNvPr id="6" name="Zástupný obsah 5" descr="Obsah obrázku text&#10;&#10;Popis byl vytvořen automaticky">
            <a:extLst>
              <a:ext uri="{FF2B5EF4-FFF2-40B4-BE49-F238E27FC236}">
                <a16:creationId xmlns:a16="http://schemas.microsoft.com/office/drawing/2014/main" id="{40C9884B-FA07-925E-32DB-69DE1420D6D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05" r="39367" b="3"/>
          <a:stretch/>
        </p:blipFill>
        <p:spPr>
          <a:xfrm>
            <a:off x="722424" y="973085"/>
            <a:ext cx="2558559" cy="4879075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E6483AC0-E497-4F01-8CC9-9F3700296F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2394" y="645106"/>
            <a:ext cx="3035597" cy="5527094"/>
          </a:xfrm>
          <a:prstGeom prst="rect">
            <a:avLst/>
          </a:prstGeom>
          <a:noFill/>
          <a:ln>
            <a:solidFill>
              <a:schemeClr val="tx1"/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09BC723C-A33D-CF7F-8700-FD9B4BBCFE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758020" y="1828800"/>
            <a:ext cx="4477625" cy="4351337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/>
              <a:t>Emoce</a:t>
            </a:r>
          </a:p>
          <a:p>
            <a:r>
              <a:rPr lang="en-US"/>
              <a:t>Informace</a:t>
            </a:r>
          </a:p>
          <a:p>
            <a:r>
              <a:rPr lang="en-US"/>
              <a:t>Moderní technologie</a:t>
            </a:r>
          </a:p>
          <a:p>
            <a:r>
              <a:rPr lang="en-US"/>
              <a:t>Interaktivita</a:t>
            </a:r>
          </a:p>
          <a:p>
            <a:r>
              <a:rPr lang="en-US"/>
              <a:t>Ztotožnění</a:t>
            </a:r>
          </a:p>
          <a:p>
            <a:r>
              <a:rPr lang="en-US"/>
              <a:t>Kombinace přístupů</a:t>
            </a:r>
          </a:p>
        </p:txBody>
      </p:sp>
    </p:spTree>
    <p:extLst>
      <p:ext uri="{BB962C8B-B14F-4D97-AF65-F5344CB8AC3E}">
        <p14:creationId xmlns:p14="http://schemas.microsoft.com/office/powerpoint/2010/main" val="151470882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1CC5CC88-D452-405A-A68E-CB09DB9099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69630" y="0"/>
            <a:ext cx="685800" cy="6858000"/>
          </a:xfrm>
          <a:prstGeom prst="rect">
            <a:avLst/>
          </a:prstGeom>
          <a:solidFill>
            <a:srgbClr val="303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6AA65DE3-8F25-810C-3CB1-9EBF799B4D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873" y="640080"/>
            <a:ext cx="2767819" cy="132556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800"/>
              <a:t>LA – Academy Museum of motion Pictures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A34124C8-72EA-7323-A249-E3F2BE7003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82873" y="1936955"/>
            <a:ext cx="2767819" cy="4243182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1400"/>
              <a:t>Muzeum filmové akademie</a:t>
            </a:r>
          </a:p>
          <a:p>
            <a:r>
              <a:rPr lang="en-US" sz="1400"/>
              <a:t>Moderní výstavní přístup</a:t>
            </a:r>
          </a:p>
          <a:p>
            <a:r>
              <a:rPr lang="en-US" sz="1400"/>
              <a:t>Uměřenost mezi předmětem a médii</a:t>
            </a:r>
          </a:p>
          <a:p>
            <a:r>
              <a:rPr lang="en-US" sz="1400"/>
              <a:t>Prostor</a:t>
            </a:r>
          </a:p>
          <a:p>
            <a:r>
              <a:rPr lang="en-US" sz="1400"/>
              <a:t>Světlo</a:t>
            </a:r>
          </a:p>
          <a:p>
            <a:r>
              <a:rPr lang="en-US" sz="1400"/>
              <a:t>Témata – afroamerické kořeny filmu</a:t>
            </a:r>
          </a:p>
        </p:txBody>
      </p:sp>
      <p:pic>
        <p:nvPicPr>
          <p:cNvPr id="6" name="Zástupný obsah 5" descr="Obsah obrázku patro, interiér, strop, několik&#10;&#10;Popis byl vytvořen automaticky">
            <a:extLst>
              <a:ext uri="{FF2B5EF4-FFF2-40B4-BE49-F238E27FC236}">
                <a16:creationId xmlns:a16="http://schemas.microsoft.com/office/drawing/2014/main" id="{48C17592-EE5E-9AB7-77E4-9759B3F39FB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0722" y="1702829"/>
            <a:ext cx="4616802" cy="3462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4876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4">
            <a:extLst>
              <a:ext uri="{FF2B5EF4-FFF2-40B4-BE49-F238E27FC236}">
                <a16:creationId xmlns:a16="http://schemas.microsoft.com/office/drawing/2014/main" id="{7197AD1C-0A46-4A50-AE13-987D94F835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69630" y="0"/>
            <a:ext cx="685800" cy="6858000"/>
          </a:xfrm>
          <a:prstGeom prst="rect">
            <a:avLst/>
          </a:prstGeom>
          <a:solidFill>
            <a:srgbClr val="303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92D4C03-2A52-4974-9CDB-7B264419E1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42900" cy="6858000"/>
          </a:xfrm>
          <a:prstGeom prst="rect">
            <a:avLst/>
          </a:prstGeom>
          <a:solidFill>
            <a:srgbClr val="303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0BFE5B47-603C-408D-9704-029F87C5A2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51489"/>
            <a:ext cx="8469630" cy="260651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0C5E54FE-3211-4BF3-DD94-391E01FED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4624001"/>
            <a:ext cx="7333202" cy="1152524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85000"/>
              </a:lnSpc>
            </a:pPr>
            <a:r>
              <a:rPr lang="en-US" sz="39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San Francisco – GLBT Museum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9DBE04E-7B46-483E-A4E4-525A0E0AC6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429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8" name="Zástupný obsah 7" descr="Obsah obrázku text&#10;&#10;Popis byl vytvořen automaticky">
            <a:extLst>
              <a:ext uri="{FF2B5EF4-FFF2-40B4-BE49-F238E27FC236}">
                <a16:creationId xmlns:a16="http://schemas.microsoft.com/office/drawing/2014/main" id="{9996C38E-8CF3-8A0E-9373-5DB1C573806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16" r="23350" b="3"/>
          <a:stretch/>
        </p:blipFill>
        <p:spPr>
          <a:xfrm>
            <a:off x="342900" y="7853"/>
            <a:ext cx="2728609" cy="4251489"/>
          </a:xfrm>
          <a:prstGeom prst="rect">
            <a:avLst/>
          </a:prstGeom>
        </p:spPr>
      </p:pic>
      <p:pic>
        <p:nvPicPr>
          <p:cNvPr id="6" name="Zástupný obsah 5" descr="Obsah obrázku text, budova, exteriér, podepsat&#10;&#10;Popis byl vytvořen automaticky">
            <a:extLst>
              <a:ext uri="{FF2B5EF4-FFF2-40B4-BE49-F238E27FC236}">
                <a16:creationId xmlns:a16="http://schemas.microsoft.com/office/drawing/2014/main" id="{0FC7B883-9EC6-2780-302A-184B719944A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596" b="3"/>
          <a:stretch/>
        </p:blipFill>
        <p:spPr>
          <a:xfrm>
            <a:off x="3071509" y="7853"/>
            <a:ext cx="2691401" cy="4251489"/>
          </a:xfrm>
          <a:prstGeom prst="rect">
            <a:avLst/>
          </a:prstGeom>
        </p:spPr>
      </p:pic>
      <p:pic>
        <p:nvPicPr>
          <p:cNvPr id="10" name="Obrázek 9" descr="Obsah obrázku text&#10;&#10;Popis byl vytvořen automaticky">
            <a:extLst>
              <a:ext uri="{FF2B5EF4-FFF2-40B4-BE49-F238E27FC236}">
                <a16:creationId xmlns:a16="http://schemas.microsoft.com/office/drawing/2014/main" id="{67B22D1B-2D9E-980D-897A-D6E0F30E39D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3" r="8912" b="3"/>
          <a:stretch/>
        </p:blipFill>
        <p:spPr>
          <a:xfrm>
            <a:off x="5762910" y="7853"/>
            <a:ext cx="2706720" cy="4251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36582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4CAF12E-65FC-4341-AE5D-E634F118E5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69630" y="0"/>
            <a:ext cx="685800" cy="6858000"/>
          </a:xfrm>
          <a:prstGeom prst="rect">
            <a:avLst/>
          </a:prstGeom>
          <a:solidFill>
            <a:srgbClr val="303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0A86763-F274-4DD1-92AB-08A2407A18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42900" cy="6858000"/>
          </a:xfrm>
          <a:prstGeom prst="rect">
            <a:avLst/>
          </a:prstGeom>
          <a:solidFill>
            <a:srgbClr val="303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B4E380C5-7749-43BA-8882-FCA204E04E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51489"/>
            <a:ext cx="8469630" cy="260651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800" y="4624001"/>
            <a:ext cx="7333202" cy="1152524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85000"/>
              </a:lnSpc>
            </a:pPr>
            <a:r>
              <a:rPr lang="en-US" sz="4200"/>
              <a:t>Vídeň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6CE6671-CF24-4AFF-9AA3-19B3A7A5A2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42900" cy="6858000"/>
          </a:xfrm>
          <a:prstGeom prst="rect">
            <a:avLst/>
          </a:prstGeom>
          <a:solidFill>
            <a:srgbClr val="303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6" name="Zástupný symbol pro obsah 5" descr="kunst2.jpg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/>
          <a:srcRect l="10253" r="8551" b="-1"/>
          <a:stretch/>
        </p:blipFill>
        <p:spPr>
          <a:xfrm>
            <a:off x="342899" y="10"/>
            <a:ext cx="5187442" cy="4251479"/>
          </a:xfrm>
          <a:prstGeom prst="rect">
            <a:avLst/>
          </a:prstGeom>
        </p:spPr>
      </p:pic>
      <p:pic>
        <p:nvPicPr>
          <p:cNvPr id="5" name="Zástupný symbol pro obsah 4" descr="kunst.jpg"/>
          <p:cNvPicPr>
            <a:picLocks noGrp="1" noChangeAspect="1"/>
          </p:cNvPicPr>
          <p:nvPr>
            <p:ph sz="half" idx="1"/>
          </p:nvPr>
        </p:nvPicPr>
        <p:blipFill rotWithShape="1">
          <a:blip r:embed="rId3" cstate="print"/>
          <a:srcRect l="27725" r="28156" b="-1"/>
          <a:stretch/>
        </p:blipFill>
        <p:spPr>
          <a:xfrm>
            <a:off x="5650992" y="10"/>
            <a:ext cx="2818638" cy="4251479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Londýn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cs-CZ" dirty="0"/>
              <a:t>Victoria Albert</a:t>
            </a:r>
          </a:p>
          <a:p>
            <a:r>
              <a:rPr lang="cs-CZ" dirty="0" err="1"/>
              <a:t>Nature</a:t>
            </a:r>
            <a:r>
              <a:rPr lang="cs-CZ" dirty="0"/>
              <a:t> </a:t>
            </a:r>
            <a:r>
              <a:rPr lang="cs-CZ" dirty="0" err="1"/>
              <a:t>History</a:t>
            </a:r>
            <a:endParaRPr lang="cs-CZ" dirty="0"/>
          </a:p>
          <a:p>
            <a:r>
              <a:rPr lang="cs-CZ" dirty="0" err="1"/>
              <a:t>British</a:t>
            </a:r>
            <a:r>
              <a:rPr lang="cs-CZ" dirty="0"/>
              <a:t> Museum</a:t>
            </a:r>
          </a:p>
          <a:p>
            <a:r>
              <a:rPr lang="cs-CZ" dirty="0" err="1"/>
              <a:t>Imperial</a:t>
            </a:r>
            <a:r>
              <a:rPr lang="cs-CZ" dirty="0"/>
              <a:t> </a:t>
            </a:r>
            <a:r>
              <a:rPr lang="cs-CZ" dirty="0" err="1"/>
              <a:t>War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283968" y="1722437"/>
            <a:ext cx="4402832" cy="4525963"/>
          </a:xfrm>
        </p:spPr>
        <p:txBody>
          <a:bodyPr/>
          <a:lstStyle/>
          <a:p>
            <a:r>
              <a:rPr lang="cs-CZ" dirty="0"/>
              <a:t>Uměleckoprůmyslové – galerijní prezentace</a:t>
            </a:r>
          </a:p>
          <a:p>
            <a:r>
              <a:rPr lang="cs-CZ" dirty="0"/>
              <a:t>Přírodovědecké</a:t>
            </a:r>
          </a:p>
          <a:p>
            <a:r>
              <a:rPr lang="cs-CZ" dirty="0"/>
              <a:t>Klasické expozice – historie, archeologie, konkrétní výstavní projekty</a:t>
            </a:r>
          </a:p>
          <a:p>
            <a:r>
              <a:rPr lang="cs-CZ" dirty="0"/>
              <a:t>Tematické výstavy - </a:t>
            </a:r>
            <a:r>
              <a:rPr lang="cs-CZ" dirty="0" err="1"/>
              <a:t>interaktivita</a:t>
            </a:r>
            <a:endParaRPr lang="cs-CZ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4CAF12E-65FC-4341-AE5D-E634F118E5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69630" y="0"/>
            <a:ext cx="685800" cy="6858000"/>
          </a:xfrm>
          <a:prstGeom prst="rect">
            <a:avLst/>
          </a:prstGeom>
          <a:solidFill>
            <a:srgbClr val="303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0A86763-F274-4DD1-92AB-08A2407A18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42900" cy="6858000"/>
          </a:xfrm>
          <a:prstGeom prst="rect">
            <a:avLst/>
          </a:prstGeom>
          <a:solidFill>
            <a:srgbClr val="303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B4E380C5-7749-43BA-8882-FCA204E04E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51489"/>
            <a:ext cx="8469630" cy="260651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800" y="4624001"/>
            <a:ext cx="7333202" cy="1152524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85000"/>
              </a:lnSpc>
            </a:pPr>
            <a:r>
              <a:rPr lang="en-US" sz="4200"/>
              <a:t>Naturhistorische Museum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6CE6671-CF24-4AFF-9AA3-19B3A7A5A2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42900" cy="6858000"/>
          </a:xfrm>
          <a:prstGeom prst="rect">
            <a:avLst/>
          </a:prstGeom>
          <a:solidFill>
            <a:srgbClr val="303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5" name="Zástupný symbol pro obsah 4" descr="IMG_1551.JPG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/>
          <a:srcRect l="6175" r="2316" b="3"/>
          <a:stretch/>
        </p:blipFill>
        <p:spPr>
          <a:xfrm>
            <a:off x="342899" y="10"/>
            <a:ext cx="5187442" cy="4251479"/>
          </a:xfrm>
          <a:prstGeom prst="rect">
            <a:avLst/>
          </a:prstGeom>
        </p:spPr>
      </p:pic>
      <p:pic>
        <p:nvPicPr>
          <p:cNvPr id="6" name="Zástupný symbol pro obsah 5" descr="IMG_1545.JPG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/>
          <a:srcRect l="32957" r="17321" b="3"/>
          <a:stretch/>
        </p:blipFill>
        <p:spPr>
          <a:xfrm>
            <a:off x="5650992" y="10"/>
            <a:ext cx="2818638" cy="4251479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74CAF12E-65FC-4341-AE5D-E634F118E5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69630" y="0"/>
            <a:ext cx="685800" cy="6858000"/>
          </a:xfrm>
          <a:prstGeom prst="rect">
            <a:avLst/>
          </a:prstGeom>
          <a:solidFill>
            <a:srgbClr val="303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0A86763-F274-4DD1-92AB-08A2407A18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42900" cy="6858000"/>
          </a:xfrm>
          <a:prstGeom prst="rect">
            <a:avLst/>
          </a:prstGeom>
          <a:solidFill>
            <a:srgbClr val="303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B4E380C5-7749-43BA-8882-FCA204E04E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51489"/>
            <a:ext cx="8469630" cy="260651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800" y="4624001"/>
            <a:ext cx="7333202" cy="1152524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85000"/>
              </a:lnSpc>
            </a:pPr>
            <a:r>
              <a:rPr lang="en-US" sz="4200"/>
              <a:t>Naturhistorische Museum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6CE6671-CF24-4AFF-9AA3-19B3A7A5A2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42900" cy="6858000"/>
          </a:xfrm>
          <a:prstGeom prst="rect">
            <a:avLst/>
          </a:prstGeom>
          <a:solidFill>
            <a:srgbClr val="303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8" name="Zástupný symbol pro obsah 7" descr="natur22.jpg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/>
          <a:srcRect t="17464" r="-3" b="21067"/>
          <a:stretch/>
        </p:blipFill>
        <p:spPr>
          <a:xfrm>
            <a:off x="342899" y="10"/>
            <a:ext cx="5187442" cy="4251479"/>
          </a:xfrm>
          <a:prstGeom prst="rect">
            <a:avLst/>
          </a:prstGeom>
        </p:spPr>
      </p:pic>
      <p:pic>
        <p:nvPicPr>
          <p:cNvPr id="7" name="Zástupný symbol pro obsah 6" descr="natur1.jpg"/>
          <p:cNvPicPr>
            <a:picLocks noGrp="1" noChangeAspect="1"/>
          </p:cNvPicPr>
          <p:nvPr>
            <p:ph sz="half" idx="1"/>
          </p:nvPr>
        </p:nvPicPr>
        <p:blipFill rotWithShape="1">
          <a:blip r:embed="rId3" cstate="print"/>
          <a:srcRect l="6796" r="4809" b="3"/>
          <a:stretch/>
        </p:blipFill>
        <p:spPr>
          <a:xfrm>
            <a:off x="5650992" y="10"/>
            <a:ext cx="2818638" cy="4251479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74CAF12E-65FC-4341-AE5D-E634F118E5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69630" y="0"/>
            <a:ext cx="685800" cy="6858000"/>
          </a:xfrm>
          <a:prstGeom prst="rect">
            <a:avLst/>
          </a:prstGeom>
          <a:solidFill>
            <a:srgbClr val="303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0A86763-F274-4DD1-92AB-08A2407A18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42900" cy="6858000"/>
          </a:xfrm>
          <a:prstGeom prst="rect">
            <a:avLst/>
          </a:prstGeom>
          <a:solidFill>
            <a:srgbClr val="303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B4E380C5-7749-43BA-8882-FCA204E04E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51489"/>
            <a:ext cx="8469630" cy="260651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800" y="4624001"/>
            <a:ext cx="7333202" cy="1152524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85000"/>
              </a:lnSpc>
            </a:pPr>
            <a:r>
              <a:rPr lang="en-US" sz="4200"/>
              <a:t>Naturhistorische Museum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6CE6671-CF24-4AFF-9AA3-19B3A7A5A2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42900" cy="6858000"/>
          </a:xfrm>
          <a:prstGeom prst="rect">
            <a:avLst/>
          </a:prstGeom>
          <a:solidFill>
            <a:srgbClr val="303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Zástupný symbol pro obsah 6" descr="IMG_1570.JPG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/>
          <a:srcRect l="8489" r="3" b="3"/>
          <a:stretch/>
        </p:blipFill>
        <p:spPr>
          <a:xfrm>
            <a:off x="342899" y="10"/>
            <a:ext cx="5187442" cy="4251479"/>
          </a:xfrm>
          <a:prstGeom prst="rect">
            <a:avLst/>
          </a:prstGeom>
        </p:spPr>
      </p:pic>
      <p:pic>
        <p:nvPicPr>
          <p:cNvPr id="8" name="Zástupný symbol pro obsah 7" descr="IMG_1567.JPG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/>
          <a:srcRect l="9889" r="40389" b="3"/>
          <a:stretch/>
        </p:blipFill>
        <p:spPr>
          <a:xfrm>
            <a:off x="5650992" y="10"/>
            <a:ext cx="2818638" cy="4251479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4CAF12E-65FC-4341-AE5D-E634F118E5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69630" y="0"/>
            <a:ext cx="685800" cy="6858000"/>
          </a:xfrm>
          <a:prstGeom prst="rect">
            <a:avLst/>
          </a:prstGeom>
          <a:solidFill>
            <a:srgbClr val="303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0A86763-F274-4DD1-92AB-08A2407A18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42900" cy="6858000"/>
          </a:xfrm>
          <a:prstGeom prst="rect">
            <a:avLst/>
          </a:prstGeom>
          <a:solidFill>
            <a:srgbClr val="303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B4E380C5-7749-43BA-8882-FCA204E04E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51489"/>
            <a:ext cx="8469630" cy="260651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800" y="4624001"/>
            <a:ext cx="7333202" cy="1152524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85000"/>
              </a:lnSpc>
            </a:pPr>
            <a:r>
              <a:rPr lang="en-US" sz="4200"/>
              <a:t>Naturhistorische Museum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6CE6671-CF24-4AFF-9AA3-19B3A7A5A2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42900" cy="6858000"/>
          </a:xfrm>
          <a:prstGeom prst="rect">
            <a:avLst/>
          </a:prstGeom>
          <a:solidFill>
            <a:srgbClr val="303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5" name="Zástupný symbol pro obsah 4" descr="IMG_1575.JPG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/>
          <a:srcRect l="8489" r="3" b="3"/>
          <a:stretch/>
        </p:blipFill>
        <p:spPr>
          <a:xfrm>
            <a:off x="342899" y="10"/>
            <a:ext cx="5187442" cy="4251479"/>
          </a:xfrm>
          <a:prstGeom prst="rect">
            <a:avLst/>
          </a:prstGeom>
        </p:spPr>
      </p:pic>
      <p:pic>
        <p:nvPicPr>
          <p:cNvPr id="6" name="Zástupný symbol pro obsah 5" descr="IMG_1581.JPG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/>
          <a:srcRect l="12635" r="21069" b="3"/>
          <a:stretch/>
        </p:blipFill>
        <p:spPr>
          <a:xfrm>
            <a:off x="5650992" y="10"/>
            <a:ext cx="2818638" cy="4251479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4CAF12E-65FC-4341-AE5D-E634F118E5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69630" y="0"/>
            <a:ext cx="685800" cy="6858000"/>
          </a:xfrm>
          <a:prstGeom prst="rect">
            <a:avLst/>
          </a:prstGeom>
          <a:solidFill>
            <a:srgbClr val="303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0A86763-F274-4DD1-92AB-08A2407A18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42900" cy="6858000"/>
          </a:xfrm>
          <a:prstGeom prst="rect">
            <a:avLst/>
          </a:prstGeom>
          <a:solidFill>
            <a:srgbClr val="303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B4E380C5-7749-43BA-8882-FCA204E04E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51489"/>
            <a:ext cx="8469630" cy="260651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800" y="4624001"/>
            <a:ext cx="7333202" cy="1152524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85000"/>
              </a:lnSpc>
            </a:pPr>
            <a:r>
              <a:rPr lang="en-US" sz="4200"/>
              <a:t>Naturhistorische Museum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6CE6671-CF24-4AFF-9AA3-19B3A7A5A2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42900" cy="6858000"/>
          </a:xfrm>
          <a:prstGeom prst="rect">
            <a:avLst/>
          </a:prstGeom>
          <a:solidFill>
            <a:srgbClr val="303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5" name="Zástupný symbol pro obsah 4" descr="IMG_1598.JPG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/>
          <a:srcRect l="3611" r="4880" b="3"/>
          <a:stretch/>
        </p:blipFill>
        <p:spPr>
          <a:xfrm>
            <a:off x="342899" y="10"/>
            <a:ext cx="5187442" cy="4251479"/>
          </a:xfrm>
          <a:prstGeom prst="rect">
            <a:avLst/>
          </a:prstGeom>
        </p:spPr>
      </p:pic>
      <p:pic>
        <p:nvPicPr>
          <p:cNvPr id="6" name="Zástupný symbol pro obsah 5" descr="IMG_1578.JPG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/>
          <a:srcRect l="16098" r="17606" b="3"/>
          <a:stretch/>
        </p:blipFill>
        <p:spPr>
          <a:xfrm>
            <a:off x="5650992" y="10"/>
            <a:ext cx="2818638" cy="4251479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4CAF12E-65FC-4341-AE5D-E634F118E5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69630" y="0"/>
            <a:ext cx="685800" cy="6858000"/>
          </a:xfrm>
          <a:prstGeom prst="rect">
            <a:avLst/>
          </a:prstGeom>
          <a:solidFill>
            <a:srgbClr val="303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0A86763-F274-4DD1-92AB-08A2407A18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42900" cy="6858000"/>
          </a:xfrm>
          <a:prstGeom prst="rect">
            <a:avLst/>
          </a:prstGeom>
          <a:solidFill>
            <a:srgbClr val="303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B4E380C5-7749-43BA-8882-FCA204E04E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51489"/>
            <a:ext cx="8469630" cy="260651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800" y="4624001"/>
            <a:ext cx="7333202" cy="1152524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85000"/>
              </a:lnSpc>
            </a:pPr>
            <a:r>
              <a:rPr lang="en-US" sz="4200"/>
              <a:t>Naturhistorische Museum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6CE6671-CF24-4AFF-9AA3-19B3A7A5A2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42900" cy="6858000"/>
          </a:xfrm>
          <a:prstGeom prst="rect">
            <a:avLst/>
          </a:prstGeom>
          <a:solidFill>
            <a:srgbClr val="303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5" name="Zástupný symbol pro obsah 4" descr="IMG_1622.JPG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/>
          <a:srcRect l="6432" r="2060" b="3"/>
          <a:stretch/>
        </p:blipFill>
        <p:spPr>
          <a:xfrm>
            <a:off x="342899" y="10"/>
            <a:ext cx="5187442" cy="4251479"/>
          </a:xfrm>
          <a:prstGeom prst="rect">
            <a:avLst/>
          </a:prstGeom>
        </p:spPr>
      </p:pic>
      <p:pic>
        <p:nvPicPr>
          <p:cNvPr id="6" name="Zástupný symbol pro obsah 5" descr="IMG_1627.JPG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/>
          <a:srcRect l="33701" r="3" b="3"/>
          <a:stretch/>
        </p:blipFill>
        <p:spPr>
          <a:xfrm>
            <a:off x="5650992" y="10"/>
            <a:ext cx="2818638" cy="4251479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4CAF12E-65FC-4341-AE5D-E634F118E5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69630" y="0"/>
            <a:ext cx="685800" cy="6858000"/>
          </a:xfrm>
          <a:prstGeom prst="rect">
            <a:avLst/>
          </a:prstGeom>
          <a:solidFill>
            <a:srgbClr val="303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0A86763-F274-4DD1-92AB-08A2407A18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42900" cy="6858000"/>
          </a:xfrm>
          <a:prstGeom prst="rect">
            <a:avLst/>
          </a:prstGeom>
          <a:solidFill>
            <a:srgbClr val="303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B4E380C5-7749-43BA-8882-FCA204E04E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51489"/>
            <a:ext cx="8469630" cy="260651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800" y="4624001"/>
            <a:ext cx="7333202" cy="1152524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85000"/>
              </a:lnSpc>
            </a:pPr>
            <a:r>
              <a:rPr lang="en-US" sz="4200"/>
              <a:t>Naturhistorische Museum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6CE6671-CF24-4AFF-9AA3-19B3A7A5A2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42900" cy="6858000"/>
          </a:xfrm>
          <a:prstGeom prst="rect">
            <a:avLst/>
          </a:prstGeom>
          <a:solidFill>
            <a:srgbClr val="303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5" name="Zástupný symbol pro obsah 4" descr="IMG_1629.JPG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/>
          <a:srcRect t="6954" r="3" b="11091"/>
          <a:stretch/>
        </p:blipFill>
        <p:spPr>
          <a:xfrm>
            <a:off x="342899" y="10"/>
            <a:ext cx="5187442" cy="4251479"/>
          </a:xfrm>
          <a:prstGeom prst="rect">
            <a:avLst/>
          </a:prstGeom>
        </p:spPr>
      </p:pic>
      <p:pic>
        <p:nvPicPr>
          <p:cNvPr id="6" name="Zástupný symbol pro obsah 5" descr="IMG_1644.JPG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/>
          <a:srcRect l="12798" r="20906" b="3"/>
          <a:stretch/>
        </p:blipFill>
        <p:spPr>
          <a:xfrm>
            <a:off x="5650992" y="10"/>
            <a:ext cx="2818638" cy="4251479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4CAF12E-65FC-4341-AE5D-E634F118E5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69630" y="0"/>
            <a:ext cx="685800" cy="6858000"/>
          </a:xfrm>
          <a:prstGeom prst="rect">
            <a:avLst/>
          </a:prstGeom>
          <a:solidFill>
            <a:srgbClr val="303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0A86763-F274-4DD1-92AB-08A2407A18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42900" cy="6858000"/>
          </a:xfrm>
          <a:prstGeom prst="rect">
            <a:avLst/>
          </a:prstGeom>
          <a:solidFill>
            <a:srgbClr val="303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B4E380C5-7749-43BA-8882-FCA204E04E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51489"/>
            <a:ext cx="8469630" cy="260651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800" y="4624001"/>
            <a:ext cx="7333202" cy="1152524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85000"/>
              </a:lnSpc>
            </a:pPr>
            <a:r>
              <a:rPr lang="en-US" sz="4200"/>
              <a:t>Naturhistorische Museum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6CE6671-CF24-4AFF-9AA3-19B3A7A5A2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42900" cy="6858000"/>
          </a:xfrm>
          <a:prstGeom prst="rect">
            <a:avLst/>
          </a:prstGeom>
          <a:solidFill>
            <a:srgbClr val="303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5" name="Zástupný symbol pro obsah 4" descr="IMG_1646.JPG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/>
          <a:srcRect l="4108" r="4383" b="3"/>
          <a:stretch/>
        </p:blipFill>
        <p:spPr>
          <a:xfrm>
            <a:off x="342899" y="10"/>
            <a:ext cx="5187442" cy="4251479"/>
          </a:xfrm>
          <a:prstGeom prst="rect">
            <a:avLst/>
          </a:prstGeom>
        </p:spPr>
      </p:pic>
      <p:pic>
        <p:nvPicPr>
          <p:cNvPr id="6" name="Zástupný symbol pro obsah 5" descr="IMG_1650.JPG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/>
          <a:srcRect l="28929" r="4775" b="3"/>
          <a:stretch/>
        </p:blipFill>
        <p:spPr>
          <a:xfrm>
            <a:off x="5650992" y="10"/>
            <a:ext cx="2818638" cy="4251479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4CAF12E-65FC-4341-AE5D-E634F118E5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69630" y="0"/>
            <a:ext cx="685800" cy="6858000"/>
          </a:xfrm>
          <a:prstGeom prst="rect">
            <a:avLst/>
          </a:prstGeom>
          <a:solidFill>
            <a:srgbClr val="303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0A86763-F274-4DD1-92AB-08A2407A18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42900" cy="6858000"/>
          </a:xfrm>
          <a:prstGeom prst="rect">
            <a:avLst/>
          </a:prstGeom>
          <a:solidFill>
            <a:srgbClr val="303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B4E380C5-7749-43BA-8882-FCA204E04E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51489"/>
            <a:ext cx="8469630" cy="260651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800" y="4624001"/>
            <a:ext cx="7333202" cy="1152524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85000"/>
              </a:lnSpc>
            </a:pPr>
            <a:r>
              <a:rPr lang="en-US" sz="4200"/>
              <a:t>Naturhistorische Museum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6CE6671-CF24-4AFF-9AA3-19B3A7A5A2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42900" cy="6858000"/>
          </a:xfrm>
          <a:prstGeom prst="rect">
            <a:avLst/>
          </a:prstGeom>
          <a:solidFill>
            <a:srgbClr val="303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5" name="Zástupný symbol pro obsah 4" descr="IMG_1688.JPG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/>
          <a:srcRect l="6515" r="1976" b="3"/>
          <a:stretch/>
        </p:blipFill>
        <p:spPr>
          <a:xfrm>
            <a:off x="342899" y="10"/>
            <a:ext cx="5187442" cy="4251479"/>
          </a:xfrm>
          <a:prstGeom prst="rect">
            <a:avLst/>
          </a:prstGeom>
        </p:spPr>
      </p:pic>
      <p:pic>
        <p:nvPicPr>
          <p:cNvPr id="6" name="Zástupný symbol pro obsah 5" descr="IMG_1690.JPG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/>
          <a:srcRect l="32230" r="18048" b="3"/>
          <a:stretch/>
        </p:blipFill>
        <p:spPr>
          <a:xfrm>
            <a:off x="5650992" y="10"/>
            <a:ext cx="2818638" cy="4251479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42261B7-FAAD-47CA-A9BE-38E09E2CC5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69630" y="0"/>
            <a:ext cx="685800" cy="6858000"/>
          </a:xfrm>
          <a:prstGeom prst="rect">
            <a:avLst/>
          </a:prstGeom>
          <a:solidFill>
            <a:srgbClr val="303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723967" y="365760"/>
            <a:ext cx="4498259" cy="132556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/>
              <a:t>Naturhistorische Museum</a:t>
            </a:r>
          </a:p>
        </p:txBody>
      </p:sp>
      <p:pic>
        <p:nvPicPr>
          <p:cNvPr id="5" name="Zástupný symbol pro obsah 4" descr="st3.jpg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/>
          <a:srcRect l="26128" r="6972" b="-1"/>
          <a:stretch/>
        </p:blipFill>
        <p:spPr>
          <a:xfrm>
            <a:off x="20" y="-97654"/>
            <a:ext cx="3489963" cy="6955654"/>
          </a:xfrm>
          <a:prstGeom prst="rect">
            <a:avLst/>
          </a:prstGeom>
          <a:noFill/>
        </p:spPr>
      </p:pic>
      <p:sp>
        <p:nvSpPr>
          <p:cNvPr id="3" name="Zástupný symbol pro obsah 2"/>
          <p:cNvSpPr>
            <a:spLocks noGrp="1"/>
          </p:cNvSpPr>
          <p:nvPr>
            <p:ph sz="half" idx="2"/>
          </p:nvPr>
        </p:nvSpPr>
        <p:spPr>
          <a:xfrm>
            <a:off x="3723967" y="1828800"/>
            <a:ext cx="4511678" cy="4351337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/>
              <a:t>Klasická budova, částečně nové expozice</a:t>
            </a:r>
          </a:p>
          <a:p>
            <a:r>
              <a:rPr lang="en-US"/>
              <a:t>Archeologie, antropologie</a:t>
            </a:r>
          </a:p>
          <a:p>
            <a:r>
              <a:rPr lang="en-US"/>
              <a:t>Různost přístupu, multimédia a historický mobiliář</a:t>
            </a:r>
          </a:p>
          <a:p>
            <a:r>
              <a:rPr lang="en-US"/>
              <a:t>Kontext, informace, vyzdvižení špičkových exponátů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F98C7A3-67B7-4AC0-A6C8-CC7111EEDE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69630" y="0"/>
            <a:ext cx="685800" cy="6858000"/>
          </a:xfrm>
          <a:prstGeom prst="rect">
            <a:avLst/>
          </a:prstGeom>
          <a:solidFill>
            <a:srgbClr val="303030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4CAF12E-65FC-4341-AE5D-E634F118E5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69630" y="0"/>
            <a:ext cx="685800" cy="6858000"/>
          </a:xfrm>
          <a:prstGeom prst="rect">
            <a:avLst/>
          </a:prstGeom>
          <a:solidFill>
            <a:srgbClr val="303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0A86763-F274-4DD1-92AB-08A2407A18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42900" cy="6858000"/>
          </a:xfrm>
          <a:prstGeom prst="rect">
            <a:avLst/>
          </a:prstGeom>
          <a:solidFill>
            <a:srgbClr val="303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B4E380C5-7749-43BA-8882-FCA204E04E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51489"/>
            <a:ext cx="8469630" cy="260651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800" y="4624001"/>
            <a:ext cx="7333202" cy="1152524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85000"/>
              </a:lnSpc>
            </a:pPr>
            <a:r>
              <a:rPr lang="en-US" sz="4200"/>
              <a:t>Victoria Albert Museum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6CE6671-CF24-4AFF-9AA3-19B3A7A5A2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42900" cy="6858000"/>
          </a:xfrm>
          <a:prstGeom prst="rect">
            <a:avLst/>
          </a:prstGeom>
          <a:solidFill>
            <a:srgbClr val="303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5" name="Zástupný symbol pro obsah 4" descr="The+Renaissance+City+1350+1600.jpg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/>
          <a:srcRect l="6975" r="17069" b="-1"/>
          <a:stretch/>
        </p:blipFill>
        <p:spPr>
          <a:xfrm>
            <a:off x="342899" y="10"/>
            <a:ext cx="5187442" cy="4251479"/>
          </a:xfrm>
          <a:prstGeom prst="rect">
            <a:avLst/>
          </a:prstGeom>
        </p:spPr>
      </p:pic>
      <p:pic>
        <p:nvPicPr>
          <p:cNvPr id="6" name="Zástupný symbol pro obsah 5" descr="hdr-architecture-gallery-415.jpg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/>
          <a:srcRect l="52730" r="18597"/>
          <a:stretch/>
        </p:blipFill>
        <p:spPr>
          <a:xfrm>
            <a:off x="5650992" y="10"/>
            <a:ext cx="2818638" cy="4251479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5">
            <a:extLst>
              <a:ext uri="{FF2B5EF4-FFF2-40B4-BE49-F238E27FC236}">
                <a16:creationId xmlns:a16="http://schemas.microsoft.com/office/drawing/2014/main" id="{68F88FF5-09E7-4469-9F3B-CFCD37FDD6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69630" y="0"/>
            <a:ext cx="685800" cy="6858000"/>
          </a:xfrm>
          <a:prstGeom prst="rect">
            <a:avLst/>
          </a:prstGeom>
          <a:solidFill>
            <a:srgbClr val="303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736307" y="365760"/>
            <a:ext cx="3479577" cy="132556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800"/>
              <a:t>Berlín – Historické muzeum</a:t>
            </a:r>
          </a:p>
        </p:txBody>
      </p:sp>
      <p:pic>
        <p:nvPicPr>
          <p:cNvPr id="5" name="Zástupný symbol pro obsah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53" r="2483" b="1"/>
          <a:stretch/>
        </p:blipFill>
        <p:spPr>
          <a:xfrm>
            <a:off x="120864" y="160866"/>
            <a:ext cx="4338729" cy="3772147"/>
          </a:xfrm>
          <a:custGeom>
            <a:avLst/>
            <a:gdLst/>
            <a:ahLst/>
            <a:cxnLst/>
            <a:rect l="l" t="t" r="r" b="b"/>
            <a:pathLst>
              <a:path w="3762123" h="3772147">
                <a:moveTo>
                  <a:pt x="0" y="0"/>
                </a:moveTo>
                <a:lnTo>
                  <a:pt x="3762123" y="0"/>
                </a:lnTo>
                <a:lnTo>
                  <a:pt x="3762123" y="2803198"/>
                </a:lnTo>
                <a:lnTo>
                  <a:pt x="1898122" y="2803198"/>
                </a:lnTo>
                <a:lnTo>
                  <a:pt x="1898122" y="3772147"/>
                </a:lnTo>
                <a:lnTo>
                  <a:pt x="0" y="3772147"/>
                </a:lnTo>
                <a:close/>
              </a:path>
            </a:pathLst>
          </a:custGeom>
        </p:spPr>
      </p:pic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D19064C7-E35C-F06F-6665-0A98C67898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736307" y="1828800"/>
            <a:ext cx="3508041" cy="4476750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buSzPct val="100000"/>
            </a:pPr>
            <a:endParaRPr lang="en-US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85" r="14025" b="4"/>
          <a:stretch/>
        </p:blipFill>
        <p:spPr>
          <a:xfrm>
            <a:off x="120864" y="4093879"/>
            <a:ext cx="2191887" cy="2617988"/>
          </a:xfrm>
          <a:prstGeom prst="rect">
            <a:avLst/>
          </a:prstGeom>
        </p:spPr>
      </p:pic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" r="24452" b="-4"/>
          <a:stretch/>
        </p:blipFill>
        <p:spPr>
          <a:xfrm>
            <a:off x="2436778" y="3124931"/>
            <a:ext cx="2022815" cy="3586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17228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4CAF12E-65FC-4341-AE5D-E634F118E5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69630" y="0"/>
            <a:ext cx="685800" cy="6858000"/>
          </a:xfrm>
          <a:prstGeom prst="rect">
            <a:avLst/>
          </a:prstGeom>
          <a:solidFill>
            <a:srgbClr val="303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0A86763-F274-4DD1-92AB-08A2407A18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42900" cy="6858000"/>
          </a:xfrm>
          <a:prstGeom prst="rect">
            <a:avLst/>
          </a:prstGeom>
          <a:solidFill>
            <a:srgbClr val="303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B4E380C5-7749-43BA-8882-FCA204E04E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51489"/>
            <a:ext cx="8469630" cy="260651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800" y="4624001"/>
            <a:ext cx="7333202" cy="1152524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85000"/>
              </a:lnSpc>
            </a:pPr>
            <a:r>
              <a:rPr lang="en-US" sz="39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Berlín – Památník holocaustu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6CE6671-CF24-4AFF-9AA3-19B3A7A5A2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42900" cy="6858000"/>
          </a:xfrm>
          <a:prstGeom prst="rect">
            <a:avLst/>
          </a:prstGeom>
          <a:solidFill>
            <a:srgbClr val="303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21" r="3" b="13425"/>
          <a:stretch/>
        </p:blipFill>
        <p:spPr>
          <a:xfrm>
            <a:off x="342899" y="10"/>
            <a:ext cx="5187442" cy="4251479"/>
          </a:xfrm>
          <a:prstGeom prst="rect">
            <a:avLst/>
          </a:prstGeom>
        </p:spPr>
      </p:pic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39" r="19665" b="3"/>
          <a:stretch/>
        </p:blipFill>
        <p:spPr>
          <a:xfrm>
            <a:off x="5650992" y="10"/>
            <a:ext cx="2818638" cy="4251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49745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13461BBE-C5BE-4218-89E1-1EE36FA8DC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69630" y="0"/>
            <a:ext cx="685800" cy="6858000"/>
          </a:xfrm>
          <a:prstGeom prst="rect">
            <a:avLst/>
          </a:prstGeom>
          <a:solidFill>
            <a:srgbClr val="303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CAF8667-CCF2-43EA-ABFD-9077CFC595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42900" cy="6858000"/>
          </a:xfrm>
          <a:prstGeom prst="rect">
            <a:avLst/>
          </a:prstGeom>
          <a:solidFill>
            <a:srgbClr val="303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6733114-4EE7-415B-B722-6280896FBF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2900" y="0"/>
            <a:ext cx="8115300" cy="494995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803A216B-67F0-4D22-AD5D-2C630B6E81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2900" y="5105400"/>
            <a:ext cx="8126730" cy="1752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08137" y="5181600"/>
            <a:ext cx="7617326" cy="1076324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85000"/>
              </a:lnSpc>
            </a:pPr>
            <a:r>
              <a:rPr lang="en-US" sz="43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Hirošima – památník události</a:t>
            </a:r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16" r="-1" b="36260"/>
          <a:stretch/>
        </p:blipFill>
        <p:spPr>
          <a:xfrm>
            <a:off x="822960" y="1250201"/>
            <a:ext cx="3462655" cy="2605000"/>
          </a:xfrm>
          <a:prstGeom prst="rect">
            <a:avLst/>
          </a:prstGeom>
        </p:spPr>
      </p:pic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58" r="30769"/>
          <a:stretch/>
        </p:blipFill>
        <p:spPr>
          <a:xfrm>
            <a:off x="4708434" y="640081"/>
            <a:ext cx="3099615" cy="3825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18175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12">
            <a:extLst>
              <a:ext uri="{FF2B5EF4-FFF2-40B4-BE49-F238E27FC236}">
                <a16:creationId xmlns:a16="http://schemas.microsoft.com/office/drawing/2014/main" id="{13461BBE-C5BE-4218-89E1-1EE36FA8DC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69630" y="0"/>
            <a:ext cx="685800" cy="6858000"/>
          </a:xfrm>
          <a:prstGeom prst="rect">
            <a:avLst/>
          </a:prstGeom>
          <a:solidFill>
            <a:srgbClr val="303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CAF8667-CCF2-43EA-ABFD-9077CFC595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42900" cy="6858000"/>
          </a:xfrm>
          <a:prstGeom prst="rect">
            <a:avLst/>
          </a:prstGeom>
          <a:solidFill>
            <a:srgbClr val="303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6733114-4EE7-415B-B722-6280896FBF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2900" y="0"/>
            <a:ext cx="8115300" cy="494995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803A216B-67F0-4D22-AD5D-2C630B6E81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2900" y="5105400"/>
            <a:ext cx="8126730" cy="1752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08137" y="5181600"/>
            <a:ext cx="7617326" cy="1076324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85000"/>
              </a:lnSpc>
            </a:pPr>
            <a:r>
              <a:rPr lang="en-US" sz="47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Varšava</a:t>
            </a:r>
          </a:p>
        </p:txBody>
      </p:sp>
      <p:pic>
        <p:nvPicPr>
          <p:cNvPr id="8" name="Zástupný symbol pro obsah 7" descr="varss.jpg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/>
          <a:srcRect l="16372" r="14808" b="-3"/>
          <a:stretch/>
        </p:blipFill>
        <p:spPr>
          <a:xfrm>
            <a:off x="822960" y="878544"/>
            <a:ext cx="3462655" cy="3348313"/>
          </a:xfrm>
          <a:prstGeom prst="rect">
            <a:avLst/>
          </a:prstGeom>
        </p:spPr>
      </p:pic>
      <p:pic>
        <p:nvPicPr>
          <p:cNvPr id="5" name="Zástupný symbol pro obsah 4" descr="varava2.jpg"/>
          <p:cNvPicPr>
            <a:picLocks noGrp="1" noChangeAspect="1"/>
          </p:cNvPicPr>
          <p:nvPr>
            <p:ph sz="half" idx="1"/>
          </p:nvPr>
        </p:nvPicPr>
        <p:blipFill rotWithShape="1">
          <a:blip r:embed="rId3" cstate="print"/>
          <a:srcRect l="25642" r="17342" b="1"/>
          <a:stretch/>
        </p:blipFill>
        <p:spPr>
          <a:xfrm>
            <a:off x="4526914" y="879099"/>
            <a:ext cx="3462656" cy="3347204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13461BBE-C5BE-4218-89E1-1EE36FA8DC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69630" y="0"/>
            <a:ext cx="685800" cy="6858000"/>
          </a:xfrm>
          <a:prstGeom prst="rect">
            <a:avLst/>
          </a:prstGeom>
          <a:solidFill>
            <a:srgbClr val="303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CAF8667-CCF2-43EA-ABFD-9077CFC595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42900" cy="6858000"/>
          </a:xfrm>
          <a:prstGeom prst="rect">
            <a:avLst/>
          </a:prstGeom>
          <a:solidFill>
            <a:srgbClr val="303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6733114-4EE7-415B-B722-6280896FBF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2900" y="0"/>
            <a:ext cx="8115300" cy="494995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803A216B-67F0-4D22-AD5D-2C630B6E81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2900" y="5105400"/>
            <a:ext cx="8126730" cy="1752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08137" y="5181600"/>
            <a:ext cx="7617326" cy="1076324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85000"/>
              </a:lnSpc>
            </a:pPr>
            <a:r>
              <a:rPr lang="en-US"/>
              <a:t>Muzeum varšavského povstání</a:t>
            </a:r>
          </a:p>
        </p:txBody>
      </p:sp>
      <p:pic>
        <p:nvPicPr>
          <p:cNvPr id="5" name="Zástupný symbol pro obsah 4" descr="varrr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281526" y="640081"/>
            <a:ext cx="2545523" cy="3825240"/>
          </a:xfrm>
          <a:prstGeom prst="rect">
            <a:avLst/>
          </a:prstGeom>
        </p:spPr>
      </p:pic>
      <p:pic>
        <p:nvPicPr>
          <p:cNvPr id="6" name="Zástupný symbol pro obsah 5" descr="varrrrr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526914" y="1255876"/>
            <a:ext cx="3462656" cy="2593649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42261B7-FAAD-47CA-A9BE-38E09E2CC5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69630" y="0"/>
            <a:ext cx="685800" cy="6858000"/>
          </a:xfrm>
          <a:prstGeom prst="rect">
            <a:avLst/>
          </a:prstGeom>
          <a:solidFill>
            <a:srgbClr val="303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46404" y="365760"/>
            <a:ext cx="7269480" cy="132556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/>
              <a:t>Muzeum varšavského povstání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946404" y="1828800"/>
            <a:ext cx="4237185" cy="4351337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/>
              <a:t>Konkrétní historická událost 1944</a:t>
            </a:r>
          </a:p>
          <a:p>
            <a:r>
              <a:rPr lang="en-US"/>
              <a:t>Podpora města a státu</a:t>
            </a:r>
          </a:p>
          <a:p>
            <a:r>
              <a:rPr lang="en-US"/>
              <a:t>Zásadní příběh národních dějin</a:t>
            </a:r>
          </a:p>
          <a:p>
            <a:r>
              <a:rPr lang="en-US"/>
              <a:t>Cílové skupiny, instalační přístup</a:t>
            </a:r>
          </a:p>
          <a:p>
            <a:r>
              <a:rPr lang="en-US"/>
              <a:t>Aktivity kolem expozice</a:t>
            </a:r>
          </a:p>
        </p:txBody>
      </p:sp>
      <p:pic>
        <p:nvPicPr>
          <p:cNvPr id="5" name="Zástupný symbol pro obsah 4" descr="varsava.jpg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/>
          <a:srcRect l="31116" r="22457" b="-1"/>
          <a:stretch/>
        </p:blipFill>
        <p:spPr>
          <a:xfrm>
            <a:off x="5587376" y="1933575"/>
            <a:ext cx="2478466" cy="3639872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0">
            <a:extLst>
              <a:ext uri="{FF2B5EF4-FFF2-40B4-BE49-F238E27FC236}">
                <a16:creationId xmlns:a16="http://schemas.microsoft.com/office/drawing/2014/main" id="{74CAF12E-65FC-4341-AE5D-E634F118E5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69630" y="0"/>
            <a:ext cx="685800" cy="6858000"/>
          </a:xfrm>
          <a:prstGeom prst="rect">
            <a:avLst/>
          </a:prstGeom>
          <a:solidFill>
            <a:srgbClr val="303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0A86763-F274-4DD1-92AB-08A2407A18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42900" cy="6858000"/>
          </a:xfrm>
          <a:prstGeom prst="rect">
            <a:avLst/>
          </a:prstGeom>
          <a:solidFill>
            <a:srgbClr val="303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B4E380C5-7749-43BA-8882-FCA204E04E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51489"/>
            <a:ext cx="8469630" cy="260651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800" y="4624001"/>
            <a:ext cx="7333202" cy="1152524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85000"/>
              </a:lnSpc>
            </a:pPr>
            <a:r>
              <a:rPr lang="en-US" sz="39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POLIN – Muzeum polských Židů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6CE6671-CF24-4AFF-9AA3-19B3A7A5A2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42900" cy="6858000"/>
          </a:xfrm>
          <a:prstGeom prst="rect">
            <a:avLst/>
          </a:prstGeom>
          <a:solidFill>
            <a:srgbClr val="303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6" name="Zástupný symbol pro obsah 5" descr="IMG_1099.JPG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/>
          <a:srcRect l="3218" r="5274" b="3"/>
          <a:stretch/>
        </p:blipFill>
        <p:spPr>
          <a:xfrm>
            <a:off x="342899" y="10"/>
            <a:ext cx="5187442" cy="4251479"/>
          </a:xfrm>
          <a:prstGeom prst="rect">
            <a:avLst/>
          </a:prstGeom>
        </p:spPr>
      </p:pic>
      <p:pic>
        <p:nvPicPr>
          <p:cNvPr id="5" name="Zástupný symbol pro obsah 4" descr="IMG_1096.JPG"/>
          <p:cNvPicPr>
            <a:picLocks noGrp="1" noChangeAspect="1"/>
          </p:cNvPicPr>
          <p:nvPr>
            <p:ph sz="half" idx="1"/>
          </p:nvPr>
        </p:nvPicPr>
        <p:blipFill rotWithShape="1">
          <a:blip r:embed="rId3" cstate="print"/>
          <a:srcRect l="30866" r="19412" b="3"/>
          <a:stretch/>
        </p:blipFill>
        <p:spPr>
          <a:xfrm>
            <a:off x="5650992" y="10"/>
            <a:ext cx="2818638" cy="4251479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13461BBE-C5BE-4218-89E1-1EE36FA8DC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69630" y="0"/>
            <a:ext cx="685800" cy="6858000"/>
          </a:xfrm>
          <a:prstGeom prst="rect">
            <a:avLst/>
          </a:prstGeom>
          <a:solidFill>
            <a:srgbClr val="303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CAF8667-CCF2-43EA-ABFD-9077CFC595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42900" cy="6858000"/>
          </a:xfrm>
          <a:prstGeom prst="rect">
            <a:avLst/>
          </a:prstGeom>
          <a:solidFill>
            <a:srgbClr val="303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6733114-4EE7-415B-B722-6280896FBF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2900" y="0"/>
            <a:ext cx="8115300" cy="494995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803A216B-67F0-4D22-AD5D-2C630B6E81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2900" y="5105400"/>
            <a:ext cx="8126730" cy="1752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08137" y="5181600"/>
            <a:ext cx="7617326" cy="1076324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85000"/>
              </a:lnSpc>
            </a:pPr>
            <a:r>
              <a:rPr lang="en-US" sz="36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POLIN – Muzeum polských Židů</a:t>
            </a:r>
          </a:p>
        </p:txBody>
      </p:sp>
      <p:pic>
        <p:nvPicPr>
          <p:cNvPr id="6" name="Zástupný symbol pro obsah 5" descr="IMG_1102.JPG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/>
          <a:srcRect l="308"/>
          <a:stretch/>
        </p:blipFill>
        <p:spPr>
          <a:xfrm>
            <a:off x="822960" y="1250194"/>
            <a:ext cx="3462655" cy="2605014"/>
          </a:xfrm>
          <a:prstGeom prst="rect">
            <a:avLst/>
          </a:prstGeom>
        </p:spPr>
      </p:pic>
      <p:pic>
        <p:nvPicPr>
          <p:cNvPr id="5" name="Zástupný symbol pro obsah 4" descr="IMG_1098.JPG"/>
          <p:cNvPicPr>
            <a:picLocks noGrp="1" noChangeAspect="1"/>
          </p:cNvPicPr>
          <p:nvPr>
            <p:ph sz="half" idx="1"/>
          </p:nvPr>
        </p:nvPicPr>
        <p:blipFill rotWithShape="1">
          <a:blip r:embed="rId3" cstate="print"/>
          <a:srcRect l="25496" r="13731"/>
          <a:stretch/>
        </p:blipFill>
        <p:spPr>
          <a:xfrm>
            <a:off x="4708434" y="640081"/>
            <a:ext cx="3099615" cy="3825240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13461BBE-C5BE-4218-89E1-1EE36FA8DC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69630" y="0"/>
            <a:ext cx="685800" cy="6858000"/>
          </a:xfrm>
          <a:prstGeom prst="rect">
            <a:avLst/>
          </a:prstGeom>
          <a:solidFill>
            <a:srgbClr val="303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CAF8667-CCF2-43EA-ABFD-9077CFC595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42900" cy="6858000"/>
          </a:xfrm>
          <a:prstGeom prst="rect">
            <a:avLst/>
          </a:prstGeom>
          <a:solidFill>
            <a:srgbClr val="303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6733114-4EE7-415B-B722-6280896FBF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2900" y="0"/>
            <a:ext cx="8115300" cy="494995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803A216B-67F0-4D22-AD5D-2C630B6E81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2900" y="5105400"/>
            <a:ext cx="8126730" cy="1752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08137" y="5181600"/>
            <a:ext cx="7617326" cy="1076324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85000"/>
              </a:lnSpc>
            </a:pPr>
            <a:r>
              <a:rPr lang="en-US" sz="36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POLIN – Muzeum polských Židů</a:t>
            </a:r>
          </a:p>
        </p:txBody>
      </p:sp>
      <p:pic>
        <p:nvPicPr>
          <p:cNvPr id="6" name="Zástupný symbol pro obsah 5" descr="IMG_1116.JPG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/>
          <a:srcRect l="24109" r="15118"/>
          <a:stretch/>
        </p:blipFill>
        <p:spPr>
          <a:xfrm>
            <a:off x="1004478" y="640081"/>
            <a:ext cx="3099618" cy="3825240"/>
          </a:xfrm>
          <a:prstGeom prst="rect">
            <a:avLst/>
          </a:prstGeom>
        </p:spPr>
      </p:pic>
      <p:pic>
        <p:nvPicPr>
          <p:cNvPr id="5" name="Zástupný symbol pro obsah 4" descr="IMG_1119.JPG"/>
          <p:cNvPicPr>
            <a:picLocks noGrp="1" noChangeAspect="1"/>
          </p:cNvPicPr>
          <p:nvPr>
            <p:ph sz="half" idx="1"/>
          </p:nvPr>
        </p:nvPicPr>
        <p:blipFill rotWithShape="1">
          <a:blip r:embed="rId3" cstate="print"/>
          <a:srcRect r="307"/>
          <a:stretch/>
        </p:blipFill>
        <p:spPr>
          <a:xfrm>
            <a:off x="4526914" y="1250205"/>
            <a:ext cx="3462656" cy="2604991"/>
          </a:xfrm>
          <a:prstGeom prst="rect">
            <a:avLst/>
          </a:prstGeo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13461BBE-C5BE-4218-89E1-1EE36FA8DC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69630" y="0"/>
            <a:ext cx="685800" cy="6858000"/>
          </a:xfrm>
          <a:prstGeom prst="rect">
            <a:avLst/>
          </a:prstGeom>
          <a:solidFill>
            <a:srgbClr val="303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CAF8667-CCF2-43EA-ABFD-9077CFC595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42900" cy="6858000"/>
          </a:xfrm>
          <a:prstGeom prst="rect">
            <a:avLst/>
          </a:prstGeom>
          <a:solidFill>
            <a:srgbClr val="303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6733114-4EE7-415B-B722-6280896FBF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2900" y="0"/>
            <a:ext cx="8115300" cy="494995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803A216B-67F0-4D22-AD5D-2C630B6E81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2900" y="5105400"/>
            <a:ext cx="8126730" cy="1752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08137" y="5181600"/>
            <a:ext cx="7617326" cy="1076324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85000"/>
              </a:lnSpc>
            </a:pPr>
            <a:r>
              <a:rPr lang="en-US" sz="36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POLIN – Muzeum polských Židů</a:t>
            </a:r>
          </a:p>
        </p:txBody>
      </p:sp>
      <p:pic>
        <p:nvPicPr>
          <p:cNvPr id="12" name="Zástupný symbol pro obsah 11" descr="zideee.jpg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/>
          <a:srcRect t="7442" r="3" b="3"/>
          <a:stretch/>
        </p:blipFill>
        <p:spPr>
          <a:xfrm>
            <a:off x="1004483" y="640081"/>
            <a:ext cx="3099608" cy="3825240"/>
          </a:xfrm>
          <a:prstGeom prst="rect">
            <a:avLst/>
          </a:prstGeom>
        </p:spPr>
      </p:pic>
      <p:pic>
        <p:nvPicPr>
          <p:cNvPr id="7" name="Zástupný symbol pro obsah 6" descr="zide.jpg"/>
          <p:cNvPicPr>
            <a:picLocks noGrp="1" noChangeAspect="1"/>
          </p:cNvPicPr>
          <p:nvPr>
            <p:ph sz="half" idx="1"/>
          </p:nvPr>
        </p:nvPicPr>
        <p:blipFill rotWithShape="1">
          <a:blip r:embed="rId3" cstate="print"/>
          <a:srcRect t="33059" r="-1" b="10516"/>
          <a:stretch/>
        </p:blipFill>
        <p:spPr>
          <a:xfrm>
            <a:off x="4526914" y="1250178"/>
            <a:ext cx="3462656" cy="260504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10">
            <a:extLst>
              <a:ext uri="{FF2B5EF4-FFF2-40B4-BE49-F238E27FC236}">
                <a16:creationId xmlns:a16="http://schemas.microsoft.com/office/drawing/2014/main" id="{74CAF12E-65FC-4341-AE5D-E634F118E5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69630" y="0"/>
            <a:ext cx="685800" cy="6858000"/>
          </a:xfrm>
          <a:prstGeom prst="rect">
            <a:avLst/>
          </a:prstGeom>
          <a:solidFill>
            <a:srgbClr val="303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" name="Rectangle 12">
            <a:extLst>
              <a:ext uri="{FF2B5EF4-FFF2-40B4-BE49-F238E27FC236}">
                <a16:creationId xmlns:a16="http://schemas.microsoft.com/office/drawing/2014/main" id="{B0A86763-F274-4DD1-92AB-08A2407A18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42900" cy="6858000"/>
          </a:xfrm>
          <a:prstGeom prst="rect">
            <a:avLst/>
          </a:prstGeom>
          <a:solidFill>
            <a:srgbClr val="303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23" name="Rectangle 14">
            <a:extLst>
              <a:ext uri="{FF2B5EF4-FFF2-40B4-BE49-F238E27FC236}">
                <a16:creationId xmlns:a16="http://schemas.microsoft.com/office/drawing/2014/main" id="{B4E380C5-7749-43BA-8882-FCA204E04E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51489"/>
            <a:ext cx="8469630" cy="260651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800" y="4624001"/>
            <a:ext cx="7333202" cy="1152524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85000"/>
              </a:lnSpc>
            </a:pPr>
            <a:r>
              <a:rPr lang="en-US" sz="4200"/>
              <a:t>Victoria Albert Museum</a:t>
            </a:r>
          </a:p>
        </p:txBody>
      </p:sp>
      <p:sp>
        <p:nvSpPr>
          <p:cNvPr id="24" name="Rectangle 16">
            <a:extLst>
              <a:ext uri="{FF2B5EF4-FFF2-40B4-BE49-F238E27FC236}">
                <a16:creationId xmlns:a16="http://schemas.microsoft.com/office/drawing/2014/main" id="{96CE6671-CF24-4AFF-9AA3-19B3A7A5A2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42900" cy="6858000"/>
          </a:xfrm>
          <a:prstGeom prst="rect">
            <a:avLst/>
          </a:prstGeom>
          <a:solidFill>
            <a:srgbClr val="303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5" name="Zástupný symbol pro obsah 4" descr="skloVA.jpg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/>
          <a:srcRect l="15093" r="16349" b="-2"/>
          <a:stretch/>
        </p:blipFill>
        <p:spPr>
          <a:xfrm>
            <a:off x="342899" y="10"/>
            <a:ext cx="5187442" cy="4251479"/>
          </a:xfrm>
          <a:prstGeom prst="rect">
            <a:avLst/>
          </a:prstGeom>
        </p:spPr>
      </p:pic>
      <p:pic>
        <p:nvPicPr>
          <p:cNvPr id="6" name="Zástupný symbol pro obsah 5" descr="VAA.jpg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/>
          <a:srcRect l="15703" r="34381" b="-2"/>
          <a:stretch/>
        </p:blipFill>
        <p:spPr>
          <a:xfrm>
            <a:off x="5650992" y="10"/>
            <a:ext cx="2818638" cy="4251479"/>
          </a:xfrm>
          <a:prstGeom prst="rect">
            <a:avLst/>
          </a:prstGeo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CC5CC88-D452-405A-A68E-CB09DB9099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69630" y="0"/>
            <a:ext cx="685800" cy="6858000"/>
          </a:xfrm>
          <a:prstGeom prst="rect">
            <a:avLst/>
          </a:prstGeom>
          <a:solidFill>
            <a:srgbClr val="303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82873" y="640080"/>
            <a:ext cx="2767819" cy="132556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800"/>
              <a:t>POLIN – Muzeum polských Židů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2"/>
          </p:nvPr>
        </p:nvSpPr>
        <p:spPr>
          <a:xfrm>
            <a:off x="482873" y="1936955"/>
            <a:ext cx="2767819" cy="4243182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buSzPct val="100000"/>
            </a:pPr>
            <a:r>
              <a:rPr lang="en-US" sz="1400"/>
              <a:t>Zahraniční investice</a:t>
            </a:r>
          </a:p>
          <a:p>
            <a:pPr>
              <a:buSzPct val="100000"/>
            </a:pPr>
            <a:r>
              <a:rPr lang="en-US" sz="1400"/>
              <a:t>Traumatické téma</a:t>
            </a:r>
          </a:p>
          <a:p>
            <a:pPr>
              <a:buSzPct val="100000"/>
            </a:pPr>
            <a:r>
              <a:rPr lang="en-US" sz="1400"/>
              <a:t>Grafika, elektronika</a:t>
            </a:r>
          </a:p>
          <a:p>
            <a:pPr>
              <a:buSzPct val="100000"/>
            </a:pPr>
            <a:r>
              <a:rPr lang="en-US" sz="1400"/>
              <a:t>Konferenční centrum</a:t>
            </a:r>
          </a:p>
          <a:p>
            <a:pPr>
              <a:buSzPct val="100000"/>
            </a:pPr>
            <a:r>
              <a:rPr lang="en-US" sz="1400"/>
              <a:t>Bez sbírkových předmětů (!) – slabina</a:t>
            </a:r>
          </a:p>
          <a:p>
            <a:pPr>
              <a:buSzPct val="100000"/>
            </a:pPr>
            <a:r>
              <a:rPr lang="en-US" sz="1400"/>
              <a:t>Moderní trendy – architektura domu a muzeum</a:t>
            </a:r>
          </a:p>
        </p:txBody>
      </p:sp>
      <p:pic>
        <p:nvPicPr>
          <p:cNvPr id="5" name="Zástupný symbol pro obsah 4" descr="IMG_1121.JPG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/>
          <a:stretch/>
        </p:blipFill>
        <p:spPr>
          <a:xfrm>
            <a:off x="3490722" y="1702829"/>
            <a:ext cx="4616802" cy="346260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6">
            <a:extLst>
              <a:ext uri="{FF2B5EF4-FFF2-40B4-BE49-F238E27FC236}">
                <a16:creationId xmlns:a16="http://schemas.microsoft.com/office/drawing/2014/main" id="{74CAF12E-65FC-4341-AE5D-E634F118E5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69630" y="0"/>
            <a:ext cx="685800" cy="6858000"/>
          </a:xfrm>
          <a:prstGeom prst="rect">
            <a:avLst/>
          </a:prstGeom>
          <a:solidFill>
            <a:srgbClr val="303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0A86763-F274-4DD1-92AB-08A2407A18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42900" cy="6858000"/>
          </a:xfrm>
          <a:prstGeom prst="rect">
            <a:avLst/>
          </a:prstGeom>
          <a:solidFill>
            <a:srgbClr val="303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B4E380C5-7749-43BA-8882-FCA204E04E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51489"/>
            <a:ext cx="8469630" cy="260651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800" y="4624001"/>
            <a:ext cx="7333202" cy="1152524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85000"/>
              </a:lnSpc>
            </a:pPr>
            <a:r>
              <a:rPr lang="en-US" sz="42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Riga – soudobé dějiny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6CE6671-CF24-4AFF-9AA3-19B3A7A5A2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42900" cy="6858000"/>
          </a:xfrm>
          <a:prstGeom prst="rect">
            <a:avLst/>
          </a:prstGeom>
          <a:solidFill>
            <a:srgbClr val="303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2" name="Zástupný symbol pro obsah 11" descr="okupace.jpg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/>
          <a:srcRect l="17228" r="17592" b="1"/>
          <a:stretch/>
        </p:blipFill>
        <p:spPr>
          <a:xfrm>
            <a:off x="342899" y="10"/>
            <a:ext cx="5187442" cy="4251479"/>
          </a:xfrm>
          <a:prstGeom prst="rect">
            <a:avLst/>
          </a:prstGeom>
        </p:spPr>
      </p:pic>
      <p:pic>
        <p:nvPicPr>
          <p:cNvPr id="5" name="Zástupný symbol pro obsah 4" descr="IMG_1887.JPG"/>
          <p:cNvPicPr>
            <a:picLocks noGrp="1" noChangeAspect="1"/>
          </p:cNvPicPr>
          <p:nvPr>
            <p:ph sz="half" idx="1"/>
          </p:nvPr>
        </p:nvPicPr>
        <p:blipFill rotWithShape="1">
          <a:blip r:embed="rId3" cstate="print"/>
          <a:srcRect l="12029" r="21675" b="3"/>
          <a:stretch/>
        </p:blipFill>
        <p:spPr>
          <a:xfrm>
            <a:off x="5650992" y="10"/>
            <a:ext cx="2818638" cy="4251479"/>
          </a:xfrm>
          <a:prstGeom prst="rect">
            <a:avLst/>
          </a:prstGeo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842261B7-FAAD-47CA-A9BE-38E09E2CC5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69630" y="0"/>
            <a:ext cx="685800" cy="6858000"/>
          </a:xfrm>
          <a:prstGeom prst="rect">
            <a:avLst/>
          </a:prstGeom>
          <a:solidFill>
            <a:srgbClr val="303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751975" y="365760"/>
            <a:ext cx="4470251" cy="132556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/>
              <a:t>Riga</a:t>
            </a:r>
          </a:p>
        </p:txBody>
      </p:sp>
      <p:pic>
        <p:nvPicPr>
          <p:cNvPr id="11" name="Zástupný symbol pro obsah 10" descr="IMG_1833.JPG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/>
          <a:srcRect l="27005" r="33666" b="3"/>
          <a:stretch/>
        </p:blipFill>
        <p:spPr>
          <a:xfrm>
            <a:off x="722424" y="973085"/>
            <a:ext cx="2558559" cy="4879075"/>
          </a:xfrm>
          <a:prstGeom prst="rect">
            <a:avLst/>
          </a:prstGeom>
          <a:noFill/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E6483AC0-E497-4F01-8CC9-9F3700296F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2394" y="645106"/>
            <a:ext cx="3035597" cy="5527094"/>
          </a:xfrm>
          <a:prstGeom prst="rect">
            <a:avLst/>
          </a:prstGeom>
          <a:noFill/>
          <a:ln>
            <a:solidFill>
              <a:schemeClr val="tx1"/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2"/>
          </p:nvPr>
        </p:nvSpPr>
        <p:spPr>
          <a:xfrm>
            <a:off x="3758020" y="1828800"/>
            <a:ext cx="4477625" cy="4351337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/>
              <a:t>Rekonstrukce starých objektů</a:t>
            </a:r>
          </a:p>
          <a:p>
            <a:r>
              <a:rPr lang="en-US"/>
              <a:t>Důraz na umělecké sbírky</a:t>
            </a:r>
          </a:p>
          <a:p>
            <a:r>
              <a:rPr lang="en-US"/>
              <a:t>Důraz na soudobé dějiny</a:t>
            </a:r>
          </a:p>
          <a:p>
            <a:r>
              <a:rPr lang="en-US"/>
              <a:t>Investice do muzea okupace</a:t>
            </a:r>
          </a:p>
          <a:p>
            <a:r>
              <a:rPr lang="en-US"/>
              <a:t>Politický „úkol“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12">
            <a:extLst>
              <a:ext uri="{FF2B5EF4-FFF2-40B4-BE49-F238E27FC236}">
                <a16:creationId xmlns:a16="http://schemas.microsoft.com/office/drawing/2014/main" id="{13461BBE-C5BE-4218-89E1-1EE36FA8DC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69630" y="0"/>
            <a:ext cx="685800" cy="6858000"/>
          </a:xfrm>
          <a:prstGeom prst="rect">
            <a:avLst/>
          </a:prstGeom>
          <a:solidFill>
            <a:srgbClr val="303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CAF8667-CCF2-43EA-ABFD-9077CFC595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42900" cy="6858000"/>
          </a:xfrm>
          <a:prstGeom prst="rect">
            <a:avLst/>
          </a:prstGeom>
          <a:solidFill>
            <a:srgbClr val="303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6733114-4EE7-415B-B722-6280896FBF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2900" y="0"/>
            <a:ext cx="8115300" cy="494995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803A216B-67F0-4D22-AD5D-2C630B6E81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2900" y="5105400"/>
            <a:ext cx="8126730" cy="1752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08137" y="5181600"/>
            <a:ext cx="7617326" cy="1076324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85000"/>
              </a:lnSpc>
            </a:pPr>
            <a:r>
              <a:rPr lang="en-US" sz="36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Estonsko – nové Národní muzeum</a:t>
            </a:r>
          </a:p>
        </p:txBody>
      </p:sp>
      <p:pic>
        <p:nvPicPr>
          <p:cNvPr id="6" name="Zástupný symbol pro obsah 5" descr="IMG_1995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822960" y="1254205"/>
            <a:ext cx="3462655" cy="2596991"/>
          </a:xfrm>
          <a:prstGeom prst="rect">
            <a:avLst/>
          </a:prstGeom>
        </p:spPr>
      </p:pic>
      <p:pic>
        <p:nvPicPr>
          <p:cNvPr id="8" name="Zástupný symbol pro obsah 7" descr="tartu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4526914" y="1570172"/>
            <a:ext cx="3462656" cy="1965057"/>
          </a:xfrm>
          <a:prstGeom prst="rect">
            <a:avLst/>
          </a:prstGeom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13461BBE-C5BE-4218-89E1-1EE36FA8DC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69630" y="0"/>
            <a:ext cx="685800" cy="6858000"/>
          </a:xfrm>
          <a:prstGeom prst="rect">
            <a:avLst/>
          </a:prstGeom>
          <a:solidFill>
            <a:srgbClr val="303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CAF8667-CCF2-43EA-ABFD-9077CFC595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42900" cy="6858000"/>
          </a:xfrm>
          <a:prstGeom prst="rect">
            <a:avLst/>
          </a:prstGeom>
          <a:solidFill>
            <a:srgbClr val="303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6733114-4EE7-415B-B722-6280896FBF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2900" y="0"/>
            <a:ext cx="8115300" cy="494995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803A216B-67F0-4D22-AD5D-2C630B6E81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2900" y="5105400"/>
            <a:ext cx="8126730" cy="1752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08137" y="5181600"/>
            <a:ext cx="7617326" cy="1076324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85000"/>
              </a:lnSpc>
            </a:pPr>
            <a:r>
              <a:rPr lang="en-US" sz="43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Estonsko – muzeum okupace</a:t>
            </a:r>
          </a:p>
        </p:txBody>
      </p:sp>
      <p:pic>
        <p:nvPicPr>
          <p:cNvPr id="6" name="Zástupný symbol pro obsah 5" descr="IMG_2105.JPG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/>
          <a:srcRect r="3" b="7445"/>
          <a:stretch/>
        </p:blipFill>
        <p:spPr>
          <a:xfrm>
            <a:off x="1004482" y="640081"/>
            <a:ext cx="3099610" cy="3825240"/>
          </a:xfrm>
          <a:prstGeom prst="rect">
            <a:avLst/>
          </a:prstGeom>
        </p:spPr>
      </p:pic>
      <p:pic>
        <p:nvPicPr>
          <p:cNvPr id="5" name="Zástupný symbol pro obsah 4" descr="IMG_2104.JPG"/>
          <p:cNvPicPr>
            <a:picLocks noGrp="1" noChangeAspect="1"/>
          </p:cNvPicPr>
          <p:nvPr>
            <p:ph sz="half" idx="1"/>
          </p:nvPr>
        </p:nvPicPr>
        <p:blipFill rotWithShape="1">
          <a:blip r:embed="rId3" cstate="print"/>
          <a:srcRect r="307"/>
          <a:stretch/>
        </p:blipFill>
        <p:spPr>
          <a:xfrm>
            <a:off x="4526914" y="1250205"/>
            <a:ext cx="3462656" cy="2604991"/>
          </a:xfrm>
          <a:prstGeom prst="rect">
            <a:avLst/>
          </a:prstGeom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13461BBE-C5BE-4218-89E1-1EE36FA8DC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69630" y="0"/>
            <a:ext cx="685800" cy="6858000"/>
          </a:xfrm>
          <a:prstGeom prst="rect">
            <a:avLst/>
          </a:prstGeom>
          <a:solidFill>
            <a:srgbClr val="303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CAF8667-CCF2-43EA-ABFD-9077CFC595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42900" cy="6858000"/>
          </a:xfrm>
          <a:prstGeom prst="rect">
            <a:avLst/>
          </a:prstGeom>
          <a:solidFill>
            <a:srgbClr val="303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6733114-4EE7-415B-B722-6280896FBF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2900" y="0"/>
            <a:ext cx="8115300" cy="494995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803A216B-67F0-4D22-AD5D-2C630B6E81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2900" y="5105400"/>
            <a:ext cx="8126730" cy="1752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08137" y="5181600"/>
            <a:ext cx="7617326" cy="1076324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85000"/>
              </a:lnSpc>
            </a:pPr>
            <a:r>
              <a:rPr lang="en-US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Estonsko – historické muzeum</a:t>
            </a:r>
          </a:p>
        </p:txBody>
      </p:sp>
      <p:pic>
        <p:nvPicPr>
          <p:cNvPr id="6" name="Zástupný symbol pro obsah 5" descr="IMG_2031.JPG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/>
          <a:srcRect r="3" b="7445"/>
          <a:stretch/>
        </p:blipFill>
        <p:spPr>
          <a:xfrm>
            <a:off x="1004482" y="640081"/>
            <a:ext cx="3099610" cy="3825240"/>
          </a:xfrm>
          <a:prstGeom prst="rect">
            <a:avLst/>
          </a:prstGeom>
        </p:spPr>
      </p:pic>
      <p:pic>
        <p:nvPicPr>
          <p:cNvPr id="5" name="Zástupný symbol pro obsah 4" descr="IMG_2034.JPG"/>
          <p:cNvPicPr>
            <a:picLocks noGrp="1" noChangeAspect="1"/>
          </p:cNvPicPr>
          <p:nvPr>
            <p:ph sz="half" idx="1"/>
          </p:nvPr>
        </p:nvPicPr>
        <p:blipFill rotWithShape="1">
          <a:blip r:embed="rId3" cstate="print"/>
          <a:srcRect l="308"/>
          <a:stretch/>
        </p:blipFill>
        <p:spPr>
          <a:xfrm>
            <a:off x="4526914" y="1250194"/>
            <a:ext cx="3462656" cy="2605014"/>
          </a:xfrm>
          <a:prstGeom prst="rect">
            <a:avLst/>
          </a:prstGeom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13461BBE-C5BE-4218-89E1-1EE36FA8DC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69630" y="0"/>
            <a:ext cx="685800" cy="6858000"/>
          </a:xfrm>
          <a:prstGeom prst="rect">
            <a:avLst/>
          </a:prstGeom>
          <a:solidFill>
            <a:srgbClr val="303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CAF8667-CCF2-43EA-ABFD-9077CFC595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42900" cy="6858000"/>
          </a:xfrm>
          <a:prstGeom prst="rect">
            <a:avLst/>
          </a:prstGeom>
          <a:solidFill>
            <a:srgbClr val="303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6733114-4EE7-415B-B722-6280896FBF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2900" y="0"/>
            <a:ext cx="8115300" cy="494995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803A216B-67F0-4D22-AD5D-2C630B6E81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2900" y="5105400"/>
            <a:ext cx="8126730" cy="1752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08137" y="5181600"/>
            <a:ext cx="7617326" cy="1076324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85000"/>
              </a:lnSpc>
            </a:pPr>
            <a:r>
              <a:rPr lang="en-US" sz="36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Estonsko – námořnické muzeum</a:t>
            </a:r>
          </a:p>
        </p:txBody>
      </p:sp>
      <p:pic>
        <p:nvPicPr>
          <p:cNvPr id="8" name="Zástupný symbol pro obsah 7" descr="IMG_2050.JPG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/>
          <a:srcRect r="3" b="7445"/>
          <a:stretch/>
        </p:blipFill>
        <p:spPr>
          <a:xfrm>
            <a:off x="1004482" y="640081"/>
            <a:ext cx="3099610" cy="3825240"/>
          </a:xfrm>
          <a:prstGeom prst="rect">
            <a:avLst/>
          </a:prstGeom>
        </p:spPr>
      </p:pic>
      <p:pic>
        <p:nvPicPr>
          <p:cNvPr id="5" name="Zástupný symbol pro obsah 4" descr="IMG_2047.JPG"/>
          <p:cNvPicPr>
            <a:picLocks noGrp="1" noChangeAspect="1"/>
          </p:cNvPicPr>
          <p:nvPr>
            <p:ph sz="half" idx="1"/>
          </p:nvPr>
        </p:nvPicPr>
        <p:blipFill rotWithShape="1">
          <a:blip r:embed="rId4" cstate="print"/>
          <a:srcRect r="307"/>
          <a:stretch/>
        </p:blipFill>
        <p:spPr>
          <a:xfrm>
            <a:off x="4526914" y="1250205"/>
            <a:ext cx="3462656" cy="2604991"/>
          </a:xfrm>
          <a:prstGeom prst="rect">
            <a:avLst/>
          </a:prstGeom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13461BBE-C5BE-4218-89E1-1EE36FA8DC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69630" y="0"/>
            <a:ext cx="685800" cy="6858000"/>
          </a:xfrm>
          <a:prstGeom prst="rect">
            <a:avLst/>
          </a:prstGeom>
          <a:solidFill>
            <a:srgbClr val="303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CAF8667-CCF2-43EA-ABFD-9077CFC595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42900" cy="6858000"/>
          </a:xfrm>
          <a:prstGeom prst="rect">
            <a:avLst/>
          </a:prstGeom>
          <a:solidFill>
            <a:srgbClr val="303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6733114-4EE7-415B-B722-6280896FBF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2900" y="0"/>
            <a:ext cx="8115300" cy="494995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803A216B-67F0-4D22-AD5D-2C630B6E81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2900" y="5105400"/>
            <a:ext cx="8126730" cy="1752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08137" y="5181600"/>
            <a:ext cx="7617326" cy="1076324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85000"/>
              </a:lnSpc>
            </a:pPr>
            <a:r>
              <a:rPr lang="en-US" sz="36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Estonské – námořnické muzeum</a:t>
            </a:r>
          </a:p>
        </p:txBody>
      </p:sp>
      <p:pic>
        <p:nvPicPr>
          <p:cNvPr id="5" name="Zástupný symbol pro obsah 4" descr="IMG_2058.JPG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/>
          <a:srcRect l="23263" r="15964"/>
          <a:stretch/>
        </p:blipFill>
        <p:spPr>
          <a:xfrm>
            <a:off x="1004478" y="640081"/>
            <a:ext cx="3099618" cy="3825240"/>
          </a:xfrm>
          <a:prstGeom prst="rect">
            <a:avLst/>
          </a:prstGeom>
        </p:spPr>
      </p:pic>
      <p:pic>
        <p:nvPicPr>
          <p:cNvPr id="6" name="Zástupný symbol pro obsah 5" descr="IMG_2088.JPG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/>
          <a:srcRect l="308"/>
          <a:stretch/>
        </p:blipFill>
        <p:spPr>
          <a:xfrm>
            <a:off x="4526914" y="1250194"/>
            <a:ext cx="3462656" cy="2605014"/>
          </a:xfrm>
          <a:prstGeom prst="rect">
            <a:avLst/>
          </a:prstGeom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815348" y="609600"/>
            <a:ext cx="3841955" cy="19050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</a:rPr>
              <a:t>Estonsko</a:t>
            </a:r>
          </a:p>
        </p:txBody>
      </p:sp>
      <p:pic>
        <p:nvPicPr>
          <p:cNvPr id="5" name="Zástupný symbol pro obsah 4" descr="IMG_2064.JPG"/>
          <p:cNvPicPr>
            <a:picLocks noGrp="1" noChangeAspect="1"/>
          </p:cNvPicPr>
          <p:nvPr>
            <p:ph sz="half" idx="1"/>
          </p:nvPr>
        </p:nvPicPr>
        <p:blipFill rotWithShape="1">
          <a:blip r:embed="rId3" cstate="print"/>
          <a:stretch/>
        </p:blipFill>
        <p:spPr>
          <a:xfrm>
            <a:off x="558848" y="645106"/>
            <a:ext cx="3935811" cy="5247747"/>
          </a:xfrm>
          <a:prstGeom prst="roundRect">
            <a:avLst>
              <a:gd name="adj" fmla="val 3517"/>
            </a:avLst>
          </a:prstGeom>
          <a:noFill/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  <p:sp>
        <p:nvSpPr>
          <p:cNvPr id="3" name="Zástupný symbol pro obsah 2"/>
          <p:cNvSpPr>
            <a:spLocks noGrp="1"/>
          </p:cNvSpPr>
          <p:nvPr>
            <p:ph sz="half" idx="2"/>
          </p:nvPr>
        </p:nvSpPr>
        <p:spPr>
          <a:xfrm>
            <a:off x="4815348" y="2666999"/>
            <a:ext cx="3841955" cy="3216276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SzPct val="100000"/>
            </a:pPr>
            <a:r>
              <a:rPr lang="en-US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</a:rPr>
              <a:t>Soudobé dějiny jako velké téma</a:t>
            </a:r>
          </a:p>
          <a:p>
            <a:pPr>
              <a:buSzPct val="100000"/>
            </a:pPr>
            <a:r>
              <a:rPr lang="en-US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</a:rPr>
              <a:t>Elektronizace</a:t>
            </a:r>
          </a:p>
          <a:p>
            <a:pPr>
              <a:buSzPct val="100000"/>
            </a:pPr>
            <a:r>
              <a:rPr lang="en-US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</a:rPr>
              <a:t>Interaktivita</a:t>
            </a:r>
          </a:p>
          <a:p>
            <a:pPr>
              <a:buSzPct val="100000"/>
            </a:pPr>
            <a:r>
              <a:rPr lang="en-US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</a:rPr>
              <a:t>Konzervativní vs. moderní</a:t>
            </a:r>
          </a:p>
          <a:p>
            <a:pPr>
              <a:buSzPct val="100000"/>
            </a:pPr>
            <a:r>
              <a:rPr lang="en-US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</a:rPr>
              <a:t>Architektura</a:t>
            </a:r>
          </a:p>
          <a:p>
            <a:pPr>
              <a:buSzPct val="100000"/>
            </a:pPr>
            <a:r>
              <a:rPr lang="en-US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</a:rPr>
              <a:t>Investice do budov</a:t>
            </a:r>
          </a:p>
          <a:p>
            <a:pPr>
              <a:buSzPct val="100000"/>
            </a:pPr>
            <a:endParaRPr lang="en-US">
              <a:gradFill flip="none" rotWithShape="1">
                <a:gsLst>
                  <a:gs pos="0">
                    <a:schemeClr val="tx1"/>
                  </a:gs>
                  <a:gs pos="100000">
                    <a:schemeClr val="tx1">
                      <a:lumMod val="75000"/>
                    </a:schemeClr>
                  </a:gs>
                </a:gsLst>
                <a:lin ang="5580000" scaled="0"/>
                <a:tileRect/>
              </a:gradFill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747406" y="990601"/>
            <a:ext cx="4540534" cy="463296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4800" dirty="0" err="1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Závěry</a:t>
            </a:r>
            <a:endParaRPr lang="en-US" sz="4800" dirty="0">
              <a:gradFill flip="none" rotWithShape="1">
                <a:gsLst>
                  <a:gs pos="0">
                    <a:schemeClr val="tx1"/>
                  </a:gs>
                  <a:gs pos="100000">
                    <a:schemeClr val="tx1">
                      <a:lumMod val="65000"/>
                    </a:schemeClr>
                  </a:gs>
                </a:gsLst>
                <a:lin ang="5580000" scaled="0"/>
                <a:tileRect/>
              </a:gradFill>
              <a:effectLst>
                <a:glow rad="38100">
                  <a:schemeClr val="bg1">
                    <a:lumMod val="65000"/>
                    <a:lumOff val="35000"/>
                    <a:alpha val="50000"/>
                  </a:schemeClr>
                </a:glow>
                <a:outerShdw blurRad="28575" dist="31750" dir="13200000" algn="tl" rotWithShape="0">
                  <a:srgbClr val="000000">
                    <a:alpha val="25000"/>
                  </a:srgbClr>
                </a:outerShdw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type="body" idx="1"/>
          </p:nvPr>
        </p:nvSpPr>
        <p:spPr>
          <a:xfrm>
            <a:off x="856059" y="990600"/>
            <a:ext cx="2393717" cy="4632960"/>
          </a:xfrm>
        </p:spPr>
        <p:txBody>
          <a:bodyPr vert="horz" lIns="91440" tIns="45720" rIns="91440" bIns="45720" rtlCol="0" anchor="ctr">
            <a:normAutofit fontScale="92500" lnSpcReduction="20000"/>
          </a:bodyPr>
          <a:lstStyle/>
          <a:p>
            <a:pPr algn="ctr">
              <a:buSzPct val="100000"/>
            </a:pPr>
            <a:r>
              <a:rPr lang="en-US" sz="1900" dirty="0" err="1"/>
              <a:t>Charakter</a:t>
            </a:r>
            <a:r>
              <a:rPr lang="en-US" sz="1900" dirty="0"/>
              <a:t> </a:t>
            </a:r>
            <a:r>
              <a:rPr lang="en-US" sz="1900" dirty="0" err="1"/>
              <a:t>institucí</a:t>
            </a:r>
            <a:endParaRPr lang="en-US" sz="1900" dirty="0"/>
          </a:p>
          <a:p>
            <a:pPr algn="ctr">
              <a:buSzPct val="100000"/>
            </a:pPr>
            <a:r>
              <a:rPr lang="en-US" sz="1900" dirty="0" err="1"/>
              <a:t>Způsob</a:t>
            </a:r>
            <a:r>
              <a:rPr lang="en-US" sz="1900" dirty="0"/>
              <a:t> </a:t>
            </a:r>
            <a:r>
              <a:rPr lang="en-US" sz="1900" dirty="0" err="1"/>
              <a:t>instalace</a:t>
            </a:r>
            <a:endParaRPr lang="en-US" sz="1900" dirty="0"/>
          </a:p>
          <a:p>
            <a:pPr algn="ctr">
              <a:buSzPct val="100000"/>
            </a:pPr>
            <a:r>
              <a:rPr lang="en-US" sz="1900" dirty="0" err="1"/>
              <a:t>Soudobé</a:t>
            </a:r>
            <a:r>
              <a:rPr lang="en-US" sz="1900" dirty="0"/>
              <a:t> </a:t>
            </a:r>
            <a:r>
              <a:rPr lang="en-US" sz="1900" dirty="0" err="1"/>
              <a:t>dějiny</a:t>
            </a:r>
            <a:endParaRPr lang="cs-CZ" sz="1900" dirty="0"/>
          </a:p>
          <a:p>
            <a:pPr algn="ctr">
              <a:buSzPct val="100000"/>
            </a:pPr>
            <a:r>
              <a:rPr lang="cs-CZ" sz="1900" dirty="0"/>
              <a:t>Menšiny</a:t>
            </a:r>
          </a:p>
          <a:p>
            <a:pPr algn="ctr">
              <a:buSzPct val="100000"/>
            </a:pPr>
            <a:r>
              <a:rPr lang="cs-CZ" sz="1900" dirty="0"/>
              <a:t>Udržitelnost</a:t>
            </a:r>
            <a:endParaRPr lang="en-US" sz="1900" dirty="0"/>
          </a:p>
          <a:p>
            <a:pPr algn="ctr">
              <a:buSzPct val="100000"/>
            </a:pPr>
            <a:r>
              <a:rPr lang="en-US" sz="1900" dirty="0" err="1"/>
              <a:t>Konzervativnost</a:t>
            </a:r>
            <a:r>
              <a:rPr lang="en-US" sz="1900" dirty="0"/>
              <a:t> – </a:t>
            </a:r>
            <a:r>
              <a:rPr lang="en-US" sz="1900" dirty="0" err="1"/>
              <a:t>modernita</a:t>
            </a:r>
            <a:r>
              <a:rPr lang="en-US" sz="1900" dirty="0"/>
              <a:t> – design </a:t>
            </a:r>
          </a:p>
          <a:p>
            <a:pPr algn="ctr">
              <a:buSzPct val="100000"/>
            </a:pPr>
            <a:r>
              <a:rPr lang="en-US" sz="1900" dirty="0" err="1"/>
              <a:t>Interaktivita</a:t>
            </a:r>
            <a:endParaRPr lang="en-US" sz="1900" dirty="0"/>
          </a:p>
          <a:p>
            <a:pPr algn="ctr">
              <a:buSzPct val="100000"/>
            </a:pPr>
            <a:r>
              <a:rPr lang="en-US" sz="1900" dirty="0"/>
              <a:t>Muzeum </a:t>
            </a:r>
            <a:r>
              <a:rPr lang="en-US" sz="1900" dirty="0" err="1"/>
              <a:t>jako</a:t>
            </a:r>
            <a:r>
              <a:rPr lang="en-US" sz="1900" dirty="0"/>
              <a:t> </a:t>
            </a:r>
            <a:r>
              <a:rPr lang="en-US" sz="1900" dirty="0" err="1"/>
              <a:t>kulturní</a:t>
            </a:r>
            <a:r>
              <a:rPr lang="en-US" sz="1900" dirty="0"/>
              <a:t> centrum</a:t>
            </a:r>
          </a:p>
          <a:p>
            <a:pPr algn="ctr">
              <a:buSzPct val="100000"/>
            </a:pPr>
            <a:endParaRPr lang="en-US" sz="1900" dirty="0"/>
          </a:p>
          <a:p>
            <a:pPr algn="ctr">
              <a:buSzPct val="100000"/>
            </a:pPr>
            <a:r>
              <a:rPr lang="en-US" sz="1900" dirty="0" err="1"/>
              <a:t>Možné</a:t>
            </a:r>
            <a:r>
              <a:rPr lang="en-US" sz="1900" dirty="0"/>
              <a:t> </a:t>
            </a:r>
            <a:r>
              <a:rPr lang="en-US" sz="1900" dirty="0" err="1"/>
              <a:t>inspirace</a:t>
            </a:r>
            <a:r>
              <a:rPr lang="en-US" sz="1900" dirty="0"/>
              <a:t> – </a:t>
            </a:r>
            <a:r>
              <a:rPr lang="en-US" sz="1900" dirty="0" err="1"/>
              <a:t>pozitivní</a:t>
            </a:r>
            <a:r>
              <a:rPr lang="en-US" sz="1900" dirty="0"/>
              <a:t> </a:t>
            </a:r>
            <a:r>
              <a:rPr lang="en-US" sz="1900" dirty="0" err="1"/>
              <a:t>i</a:t>
            </a:r>
            <a:r>
              <a:rPr lang="en-US" sz="1900" dirty="0"/>
              <a:t> </a:t>
            </a:r>
            <a:r>
              <a:rPr lang="en-US" sz="1900" dirty="0" err="1"/>
              <a:t>negativní</a:t>
            </a:r>
            <a:endParaRPr lang="en-US" sz="19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74CAF12E-65FC-4341-AE5D-E634F118E5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69630" y="0"/>
            <a:ext cx="685800" cy="6858000"/>
          </a:xfrm>
          <a:prstGeom prst="rect">
            <a:avLst/>
          </a:prstGeom>
          <a:solidFill>
            <a:srgbClr val="303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0A86763-F274-4DD1-92AB-08A2407A18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42900" cy="6858000"/>
          </a:xfrm>
          <a:prstGeom prst="rect">
            <a:avLst/>
          </a:prstGeom>
          <a:solidFill>
            <a:srgbClr val="303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B4E380C5-7749-43BA-8882-FCA204E04E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51489"/>
            <a:ext cx="8469630" cy="260651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800" y="4624001"/>
            <a:ext cx="7333202" cy="1152524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85000"/>
              </a:lnSpc>
            </a:pPr>
            <a:r>
              <a:rPr lang="en-US" sz="4200"/>
              <a:t>Victoria Albert Museum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6CE6671-CF24-4AFF-9AA3-19B3A7A5A2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42900" cy="6858000"/>
          </a:xfrm>
          <a:prstGeom prst="rect">
            <a:avLst/>
          </a:prstGeom>
          <a:solidFill>
            <a:srgbClr val="303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0" name="Zástupný symbol pro obsah 9" descr="IMG_0652.jpg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/>
          <a:srcRect t="1781" r="-3" b="36750"/>
          <a:stretch/>
        </p:blipFill>
        <p:spPr>
          <a:xfrm>
            <a:off x="342899" y="10"/>
            <a:ext cx="5187442" cy="4251479"/>
          </a:xfrm>
          <a:prstGeom prst="rect">
            <a:avLst/>
          </a:prstGeom>
        </p:spPr>
      </p:pic>
      <p:pic>
        <p:nvPicPr>
          <p:cNvPr id="7" name="Zástupný symbol pro obsah 6" descr="IMG_0653.jpg"/>
          <p:cNvPicPr>
            <a:picLocks noGrp="1" noChangeAspect="1"/>
          </p:cNvPicPr>
          <p:nvPr>
            <p:ph sz="half" idx="1"/>
          </p:nvPr>
        </p:nvPicPr>
        <p:blipFill rotWithShape="1">
          <a:blip r:embed="rId3" cstate="print"/>
          <a:srcRect r="11605" b="3"/>
          <a:stretch/>
        </p:blipFill>
        <p:spPr>
          <a:xfrm>
            <a:off x="5650992" y="10"/>
            <a:ext cx="2818638" cy="4251479"/>
          </a:xfrm>
          <a:prstGeom prst="rect">
            <a:avLst/>
          </a:prstGeom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30634" y="714375"/>
            <a:ext cx="2499716" cy="5076826"/>
          </a:xfrm>
        </p:spPr>
        <p:txBody>
          <a:bodyPr anchor="ctr">
            <a:normAutofit/>
          </a:bodyPr>
          <a:lstStyle/>
          <a:p>
            <a:r>
              <a:rPr lang="cs-CZ" sz="3500"/>
              <a:t>Inspirace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729784" y="714375"/>
            <a:ext cx="4690313" cy="5076825"/>
          </a:xfrm>
        </p:spPr>
        <p:txBody>
          <a:bodyPr>
            <a:normAutofit/>
          </a:bodyPr>
          <a:lstStyle/>
          <a:p>
            <a:r>
              <a:rPr lang="cs-CZ">
                <a:solidFill>
                  <a:schemeClr val="tx1"/>
                </a:solidFill>
              </a:rPr>
              <a:t>Stará architektura – moderní expozice</a:t>
            </a:r>
          </a:p>
          <a:p>
            <a:r>
              <a:rPr lang="cs-CZ">
                <a:solidFill>
                  <a:schemeClr val="tx1"/>
                </a:solidFill>
              </a:rPr>
              <a:t>Soudobé dějiny</a:t>
            </a:r>
          </a:p>
          <a:p>
            <a:r>
              <a:rPr lang="cs-CZ">
                <a:solidFill>
                  <a:schemeClr val="tx1"/>
                </a:solidFill>
              </a:rPr>
              <a:t>Moderní technologie, interaktivita</a:t>
            </a:r>
          </a:p>
          <a:p>
            <a:r>
              <a:rPr lang="cs-CZ">
                <a:solidFill>
                  <a:schemeClr val="tx1"/>
                </a:solidFill>
              </a:rPr>
              <a:t>Přehlednost návštěvnických tras</a:t>
            </a:r>
          </a:p>
          <a:p>
            <a:r>
              <a:rPr lang="cs-CZ">
                <a:solidFill>
                  <a:schemeClr val="tx1"/>
                </a:solidFill>
              </a:rPr>
              <a:t>Víceúčelovost – role muzea</a:t>
            </a:r>
          </a:p>
          <a:p>
            <a:r>
              <a:rPr lang="cs-CZ">
                <a:solidFill>
                  <a:schemeClr val="tx1"/>
                </a:solidFill>
              </a:rPr>
              <a:t>Architektura – samoúčelnost…</a:t>
            </a:r>
          </a:p>
          <a:p>
            <a:endParaRPr lang="cs-CZ">
              <a:solidFill>
                <a:schemeClr val="tx1"/>
              </a:solidFill>
            </a:endParaRPr>
          </a:p>
          <a:p>
            <a:r>
              <a:rPr lang="cs-CZ">
                <a:solidFill>
                  <a:schemeClr val="tx1"/>
                </a:solidFill>
              </a:rPr>
              <a:t>Postup příprav, organizace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CC5CC88-D452-405A-A68E-CB09DB9099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69630" y="0"/>
            <a:ext cx="685800" cy="6858000"/>
          </a:xfrm>
          <a:prstGeom prst="rect">
            <a:avLst/>
          </a:prstGeom>
          <a:solidFill>
            <a:srgbClr val="303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82873" y="640080"/>
            <a:ext cx="2767819" cy="132556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800"/>
              <a:t>Victoria Albert Museum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2"/>
          </p:nvPr>
        </p:nvSpPr>
        <p:spPr>
          <a:xfrm>
            <a:off x="482873" y="1936955"/>
            <a:ext cx="2767819" cy="4243182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1400"/>
              <a:t>Galerijní typ</a:t>
            </a:r>
          </a:p>
          <a:p>
            <a:r>
              <a:rPr lang="en-US" sz="1400"/>
              <a:t>Různost architektury dle tras</a:t>
            </a:r>
          </a:p>
          <a:p>
            <a:r>
              <a:rPr lang="en-US" sz="1400"/>
              <a:t>Důraz na exponáty</a:t>
            </a:r>
          </a:p>
          <a:p>
            <a:r>
              <a:rPr lang="en-US" sz="1400"/>
              <a:t>Historická budova, přirozené světlo</a:t>
            </a:r>
          </a:p>
          <a:p>
            <a:r>
              <a:rPr lang="en-US" sz="1400"/>
              <a:t>Propojení s dalšími provozy – kavárna, obchod</a:t>
            </a:r>
          </a:p>
        </p:txBody>
      </p:sp>
      <p:pic>
        <p:nvPicPr>
          <p:cNvPr id="5" name="Zástupný symbol pro obsah 4" descr="IMG_0646.JPG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/>
          <a:stretch/>
        </p:blipFill>
        <p:spPr>
          <a:xfrm>
            <a:off x="3490722" y="1702829"/>
            <a:ext cx="4616802" cy="346260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74CAF12E-65FC-4341-AE5D-E634F118E5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69630" y="0"/>
            <a:ext cx="685800" cy="6858000"/>
          </a:xfrm>
          <a:prstGeom prst="rect">
            <a:avLst/>
          </a:prstGeom>
          <a:solidFill>
            <a:srgbClr val="303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0A86763-F274-4DD1-92AB-08A2407A18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42900" cy="6858000"/>
          </a:xfrm>
          <a:prstGeom prst="rect">
            <a:avLst/>
          </a:prstGeom>
          <a:solidFill>
            <a:srgbClr val="303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B4E380C5-7749-43BA-8882-FCA204E04E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51489"/>
            <a:ext cx="8469630" cy="260651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800" y="4624001"/>
            <a:ext cx="7333202" cy="1152524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85000"/>
              </a:lnSpc>
            </a:pPr>
            <a:r>
              <a:rPr lang="en-US" sz="4200"/>
              <a:t>Imperial War Museum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6CE6671-CF24-4AFF-9AA3-19B3A7A5A2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42900" cy="6858000"/>
          </a:xfrm>
          <a:prstGeom prst="rect">
            <a:avLst/>
          </a:prstGeom>
          <a:solidFill>
            <a:srgbClr val="303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5" name="Zástupný symbol pro obsah 4" descr="IMG_0668.JPG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/>
          <a:srcRect r="8491" b="3"/>
          <a:stretch/>
        </p:blipFill>
        <p:spPr>
          <a:xfrm>
            <a:off x="342899" y="10"/>
            <a:ext cx="5187442" cy="4251479"/>
          </a:xfrm>
          <a:prstGeom prst="rect">
            <a:avLst/>
          </a:prstGeom>
        </p:spPr>
      </p:pic>
      <p:pic>
        <p:nvPicPr>
          <p:cNvPr id="8" name="Zástupný symbol pro obsah 7" descr="IMG_0674.jpg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/>
          <a:srcRect l="9621" r="1985" b="3"/>
          <a:stretch/>
        </p:blipFill>
        <p:spPr>
          <a:xfrm>
            <a:off x="5650992" y="10"/>
            <a:ext cx="2818638" cy="4251479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74CAF12E-65FC-4341-AE5D-E634F118E5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69630" y="0"/>
            <a:ext cx="685800" cy="6858000"/>
          </a:xfrm>
          <a:prstGeom prst="rect">
            <a:avLst/>
          </a:prstGeom>
          <a:solidFill>
            <a:srgbClr val="303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0A86763-F274-4DD1-92AB-08A2407A18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42900" cy="6858000"/>
          </a:xfrm>
          <a:prstGeom prst="rect">
            <a:avLst/>
          </a:prstGeom>
          <a:solidFill>
            <a:srgbClr val="303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B4E380C5-7749-43BA-8882-FCA204E04E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51489"/>
            <a:ext cx="8469630" cy="260651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800" y="4624001"/>
            <a:ext cx="7333202" cy="1152524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85000"/>
              </a:lnSpc>
            </a:pPr>
            <a:r>
              <a:rPr lang="en-US" sz="4200"/>
              <a:t>Imperial War Museum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6CE6671-CF24-4AFF-9AA3-19B3A7A5A2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42900" cy="6858000"/>
          </a:xfrm>
          <a:prstGeom prst="rect">
            <a:avLst/>
          </a:prstGeom>
          <a:solidFill>
            <a:srgbClr val="303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5" name="Zástupný symbol pro obsah 4" descr="IMG_0673.JPG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/>
          <a:srcRect l="8489" r="3" b="3"/>
          <a:stretch/>
        </p:blipFill>
        <p:spPr>
          <a:xfrm>
            <a:off x="342899" y="10"/>
            <a:ext cx="5187442" cy="4251479"/>
          </a:xfrm>
          <a:prstGeom prst="rect">
            <a:avLst/>
          </a:prstGeom>
        </p:spPr>
      </p:pic>
      <p:pic>
        <p:nvPicPr>
          <p:cNvPr id="8" name="Zástupný symbol pro obsah 7" descr="IMG_0675.jpg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/>
          <a:srcRect l="7931" r="3674" b="3"/>
          <a:stretch/>
        </p:blipFill>
        <p:spPr>
          <a:xfrm>
            <a:off x="5650992" y="10"/>
            <a:ext cx="2818638" cy="4251479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Pohled">
  <a:themeElements>
    <a:clrScheme name="Pohled">
      <a:dk1>
        <a:sysClr val="windowText" lastClr="000000"/>
      </a:dk1>
      <a:lt1>
        <a:sysClr val="window" lastClr="FFFFFF"/>
      </a:lt1>
      <a:dk2>
        <a:srgbClr val="564B3C"/>
      </a:dk2>
      <a:lt2>
        <a:srgbClr val="ECEDD1"/>
      </a:lt2>
      <a:accent1>
        <a:srgbClr val="93A299"/>
      </a:accent1>
      <a:accent2>
        <a:srgbClr val="CB4B30"/>
      </a:accent2>
      <a:accent3>
        <a:srgbClr val="B5AE53"/>
      </a:accent3>
      <a:accent4>
        <a:srgbClr val="6F6A7A"/>
      </a:accent4>
      <a:accent5>
        <a:srgbClr val="E8B54D"/>
      </a:accent5>
      <a:accent6>
        <a:srgbClr val="8A7952"/>
      </a:accent6>
      <a:hlink>
        <a:srgbClr val="9F9F0B"/>
      </a:hlink>
      <a:folHlink>
        <a:srgbClr val="B2B2B2"/>
      </a:folHlink>
    </a:clrScheme>
    <a:fontScheme name="Pohled">
      <a:maj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Pohled">
      <a:fillStyleLst>
        <a:solidFill>
          <a:schemeClr val="phClr"/>
        </a:solidFill>
        <a:solidFill>
          <a:schemeClr val="phClr">
            <a:tint val="60000"/>
            <a:satMod val="120000"/>
          </a:schemeClr>
        </a:solidFill>
        <a:solidFill>
          <a:schemeClr val="phClr">
            <a:shade val="75000"/>
            <a:satMod val="13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3970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95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240" dir="5400000" algn="tl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9525" prstMaterial="flat">
            <a:bevelT w="0" h="0" prst="coolSlant"/>
            <a:contourClr>
              <a:schemeClr val="phClr">
                <a:shade val="35000"/>
                <a:satMod val="130000"/>
              </a:schemeClr>
            </a:contourClr>
          </a:sp3d>
        </a:effectStyle>
        <a:effectStyle>
          <a:effectLst>
            <a:outerShdw blurRad="76200" dist="25400" dir="5400000" algn="tl" rotWithShape="0">
              <a:srgbClr val="000000">
                <a:alpha val="5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9050" prstMaterial="flat">
            <a:bevelT w="0" h="0" prst="coolSlant"/>
            <a:contourClr>
              <a:schemeClr val="phClr">
                <a:shade val="35000"/>
                <a:satMod val="14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4000"/>
                <a:shade val="98000"/>
                <a:satMod val="130000"/>
                <a:lumMod val="102000"/>
              </a:schemeClr>
            </a:gs>
            <a:gs pos="100000">
              <a:schemeClr val="phClr">
                <a:tint val="98000"/>
                <a:shade val="78000"/>
                <a:satMod val="14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iew" id="{BA0EB5A6-F2D4-4F82-977B-64ADEE4A2A69}" vid="{3866257B-E5CE-4C43-9210-F2DE76BE10B5}"/>
    </a:ext>
  </a:extLst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Pohled</Template>
  <TotalTime>33</TotalTime>
  <Words>586</Words>
  <Application>Microsoft Office PowerPoint</Application>
  <PresentationFormat>Předvádění na obrazovce (4:3)</PresentationFormat>
  <Paragraphs>156</Paragraphs>
  <Slides>60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60</vt:i4>
      </vt:variant>
    </vt:vector>
  </HeadingPairs>
  <TitlesOfParts>
    <vt:vector size="65" baseType="lpstr">
      <vt:lpstr>Arial</vt:lpstr>
      <vt:lpstr>Calibri</vt:lpstr>
      <vt:lpstr>Century Schoolbook</vt:lpstr>
      <vt:lpstr>Wingdings 2</vt:lpstr>
      <vt:lpstr>Pohled</vt:lpstr>
      <vt:lpstr>Mezinárodní inspirace</vt:lpstr>
      <vt:lpstr>Místa - srovnatelnosti</vt:lpstr>
      <vt:lpstr>Londýn</vt:lpstr>
      <vt:lpstr>Victoria Albert Museum</vt:lpstr>
      <vt:lpstr>Victoria Albert Museum</vt:lpstr>
      <vt:lpstr>Victoria Albert Museum</vt:lpstr>
      <vt:lpstr>Victoria Albert Museum</vt:lpstr>
      <vt:lpstr>Imperial War Museum</vt:lpstr>
      <vt:lpstr>Imperial War Museum</vt:lpstr>
      <vt:lpstr>Imperial War Museum</vt:lpstr>
      <vt:lpstr>Imperial War Museum</vt:lpstr>
      <vt:lpstr>Imperial War Museum</vt:lpstr>
      <vt:lpstr>British Museum</vt:lpstr>
      <vt:lpstr>British Museum</vt:lpstr>
      <vt:lpstr>British Museum</vt:lpstr>
      <vt:lpstr>Výstava Keltové  - British</vt:lpstr>
      <vt:lpstr>Nature History Museum</vt:lpstr>
      <vt:lpstr>Nature History Museum</vt:lpstr>
      <vt:lpstr>Nature History Museum</vt:lpstr>
      <vt:lpstr>Nature History Museum</vt:lpstr>
      <vt:lpstr>NY – Museum of Natural History</vt:lpstr>
      <vt:lpstr>National Museum of African American History and Culture</vt:lpstr>
      <vt:lpstr>National Museum of African American History and Culture </vt:lpstr>
      <vt:lpstr>LA – Museum of Tolerance</vt:lpstr>
      <vt:lpstr>LA – museum od Tolerance</vt:lpstr>
      <vt:lpstr>La – museum of Tolerance</vt:lpstr>
      <vt:lpstr>LA – Academy Museum of motion Pictures</vt:lpstr>
      <vt:lpstr>San Francisco – GLBT Museum</vt:lpstr>
      <vt:lpstr>Vídeň</vt:lpstr>
      <vt:lpstr>Naturhistorische Museum</vt:lpstr>
      <vt:lpstr>Naturhistorische Museum</vt:lpstr>
      <vt:lpstr>Naturhistorische Museum</vt:lpstr>
      <vt:lpstr>Naturhistorische Museum</vt:lpstr>
      <vt:lpstr>Naturhistorische Museum</vt:lpstr>
      <vt:lpstr>Naturhistorische Museum</vt:lpstr>
      <vt:lpstr>Naturhistorische Museum</vt:lpstr>
      <vt:lpstr>Naturhistorische Museum</vt:lpstr>
      <vt:lpstr>Naturhistorische Museum</vt:lpstr>
      <vt:lpstr>Naturhistorische Museum</vt:lpstr>
      <vt:lpstr>Berlín – Historické muzeum</vt:lpstr>
      <vt:lpstr>Berlín – Památník holocaustu</vt:lpstr>
      <vt:lpstr>Hirošima – památník události</vt:lpstr>
      <vt:lpstr>Varšava</vt:lpstr>
      <vt:lpstr>Muzeum varšavského povstání</vt:lpstr>
      <vt:lpstr>Muzeum varšavského povstání</vt:lpstr>
      <vt:lpstr>POLIN – Muzeum polských Židů</vt:lpstr>
      <vt:lpstr>POLIN – Muzeum polských Židů</vt:lpstr>
      <vt:lpstr>POLIN – Muzeum polských Židů</vt:lpstr>
      <vt:lpstr>POLIN – Muzeum polských Židů</vt:lpstr>
      <vt:lpstr>POLIN – Muzeum polských Židů</vt:lpstr>
      <vt:lpstr>Riga – soudobé dějiny</vt:lpstr>
      <vt:lpstr>Riga</vt:lpstr>
      <vt:lpstr>Estonsko – nové Národní muzeum</vt:lpstr>
      <vt:lpstr>Estonsko – muzeum okupace</vt:lpstr>
      <vt:lpstr>Estonsko – historické muzeum</vt:lpstr>
      <vt:lpstr>Estonsko – námořnické muzeum</vt:lpstr>
      <vt:lpstr>Estonské – námořnické muzeum</vt:lpstr>
      <vt:lpstr>Estonsko</vt:lpstr>
      <vt:lpstr>Závěry</vt:lpstr>
      <vt:lpstr>Inspirace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Inspirace</dc:title>
  <dc:creator>Michal Stehlik</dc:creator>
  <cp:lastModifiedBy>Stehlík Michal</cp:lastModifiedBy>
  <cp:revision>4</cp:revision>
  <dcterms:created xsi:type="dcterms:W3CDTF">2020-12-17T08:04:14Z</dcterms:created>
  <dcterms:modified xsi:type="dcterms:W3CDTF">2023-10-16T10:34:18Z</dcterms:modified>
</cp:coreProperties>
</file>