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7" r:id="rId4"/>
    <p:sldId id="288" r:id="rId5"/>
    <p:sldId id="289" r:id="rId6"/>
    <p:sldId id="291" r:id="rId7"/>
    <p:sldId id="292" r:id="rId8"/>
    <p:sldId id="290" r:id="rId9"/>
    <p:sldId id="279" r:id="rId10"/>
    <p:sldId id="282" r:id="rId11"/>
    <p:sldId id="280" r:id="rId12"/>
    <p:sldId id="281" r:id="rId13"/>
    <p:sldId id="285" r:id="rId14"/>
    <p:sldId id="294" r:id="rId15"/>
    <p:sldId id="295" r:id="rId16"/>
    <p:sldId id="296" r:id="rId17"/>
    <p:sldId id="297" r:id="rId18"/>
    <p:sldId id="298" r:id="rId19"/>
    <p:sldId id="299" r:id="rId20"/>
    <p:sldId id="283" r:id="rId21"/>
    <p:sldId id="300" r:id="rId22"/>
    <p:sldId id="263" r:id="rId23"/>
  </p:sldIdLst>
  <p:sldSz cx="9144000" cy="6858000" type="screen4x3"/>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varScale="1">
        <p:scale>
          <a:sx n="104" d="100"/>
          <a:sy n="104" d="100"/>
        </p:scale>
        <p:origin x="13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14.12.2020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14.12.2020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14.12.2020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14.12.2020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14.12.2020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14.12.2020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A6D095D-6575-430C-9FEE-7D93B7DB1B8C}" type="datetimeFigureOut">
              <a:rPr lang="cs-CZ" smtClean="0"/>
              <a:pPr/>
              <a:t>14.12.2020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7A6D095D-6575-430C-9FEE-7D93B7DB1B8C}" type="datetimeFigureOut">
              <a:rPr lang="cs-CZ" smtClean="0"/>
              <a:pPr/>
              <a:t>14.12.2020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A6D095D-6575-430C-9FEE-7D93B7DB1B8C}" type="datetimeFigureOut">
              <a:rPr lang="cs-CZ" smtClean="0"/>
              <a:pPr/>
              <a:t>14.12.2020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14.12.2020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14.12.2020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D095D-6575-430C-9FEE-7D93B7DB1B8C}" type="datetimeFigureOut">
              <a:rPr lang="cs-CZ" smtClean="0"/>
              <a:pPr/>
              <a:t>14.12.2020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5C496-EF68-481A-A9CF-3ABEE7D842B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Právo I</a:t>
            </a:r>
            <a:endParaRPr lang="cs-CZ" dirty="0"/>
          </a:p>
        </p:txBody>
      </p:sp>
      <p:sp>
        <p:nvSpPr>
          <p:cNvPr id="3" name="Podnadpis 2"/>
          <p:cNvSpPr>
            <a:spLocks noGrp="1"/>
          </p:cNvSpPr>
          <p:nvPr>
            <p:ph type="subTitle" idx="1"/>
          </p:nvPr>
        </p:nvSpPr>
        <p:spPr/>
        <p:txBody>
          <a:bodyPr/>
          <a:lstStyle/>
          <a:p>
            <a:r>
              <a:rPr lang="cs-CZ" dirty="0"/>
              <a:t>přednáška –</a:t>
            </a:r>
            <a:r>
              <a:rPr lang="cs-CZ" sz="2800" dirty="0"/>
              <a:t> </a:t>
            </a:r>
            <a:r>
              <a:rPr lang="cs-CZ" sz="2400" b="1" dirty="0"/>
              <a:t>subjekty práv akty aplikace práva</a:t>
            </a:r>
            <a:endParaRPr lang="cs-CZ"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2400" b="1" dirty="0"/>
              <a:t>Právo I –  AKTY APLIKACE PRÁVA</a:t>
            </a:r>
            <a:endParaRPr lang="cs-CZ" sz="2400" dirty="0"/>
          </a:p>
        </p:txBody>
      </p:sp>
      <p:sp>
        <p:nvSpPr>
          <p:cNvPr id="3" name="Zástupný symbol pro obsah 2"/>
          <p:cNvSpPr>
            <a:spLocks noGrp="1"/>
          </p:cNvSpPr>
          <p:nvPr>
            <p:ph idx="1"/>
          </p:nvPr>
        </p:nvSpPr>
        <p:spPr>
          <a:xfrm>
            <a:off x="457200" y="980728"/>
            <a:ext cx="8229600" cy="5544616"/>
          </a:xfrm>
        </p:spPr>
        <p:txBody>
          <a:bodyPr>
            <a:normAutofit lnSpcReduction="10000"/>
          </a:bodyPr>
          <a:lstStyle/>
          <a:p>
            <a:pPr algn="just">
              <a:buNone/>
            </a:pPr>
            <a:r>
              <a:rPr lang="cs-CZ" dirty="0"/>
              <a:t>Aplikace práva soudy a jinými orgány  veřejné moci = rozhodnutí = individuální právní akt</a:t>
            </a:r>
          </a:p>
          <a:p>
            <a:pPr>
              <a:buNone/>
            </a:pPr>
            <a:r>
              <a:rPr lang="cs-CZ" dirty="0"/>
              <a:t>Jednak projev vůle veřejné moci </a:t>
            </a:r>
          </a:p>
          <a:p>
            <a:pPr>
              <a:buNone/>
            </a:pPr>
            <a:r>
              <a:rPr lang="cs-CZ" dirty="0"/>
              <a:t>Jednak součást procesu ochrany subjektivních práv</a:t>
            </a:r>
          </a:p>
          <a:p>
            <a:pPr>
              <a:buNone/>
            </a:pPr>
            <a:r>
              <a:rPr lang="cs-CZ" dirty="0"/>
              <a:t>Příklady:</a:t>
            </a:r>
          </a:p>
          <a:p>
            <a:r>
              <a:rPr lang="cs-CZ" dirty="0"/>
              <a:t>Rozhodnutí soudu (usnesení, rozsudek, platební rozkaz, trestní příkaz)</a:t>
            </a:r>
          </a:p>
          <a:p>
            <a:r>
              <a:rPr lang="cs-CZ" dirty="0"/>
              <a:t>Rozhodnutí jiného orgánu veřejné moci – územní rozhodnutí</a:t>
            </a:r>
          </a:p>
          <a:p>
            <a:r>
              <a:rPr lang="cs-CZ" dirty="0"/>
              <a:t>Akt osoby povolané k tomu zákonem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2400" b="1" dirty="0"/>
              <a:t>Právo I –  AKTY APLIKACE PRÁVA</a:t>
            </a:r>
            <a:endParaRPr lang="cs-CZ" sz="2400" dirty="0"/>
          </a:p>
        </p:txBody>
      </p:sp>
      <p:sp>
        <p:nvSpPr>
          <p:cNvPr id="3" name="Zástupný symbol pro obsah 2"/>
          <p:cNvSpPr>
            <a:spLocks noGrp="1"/>
          </p:cNvSpPr>
          <p:nvPr>
            <p:ph idx="1"/>
          </p:nvPr>
        </p:nvSpPr>
        <p:spPr>
          <a:xfrm>
            <a:off x="457200" y="836712"/>
            <a:ext cx="8229600" cy="5289451"/>
          </a:xfrm>
        </p:spPr>
        <p:txBody>
          <a:bodyPr>
            <a:normAutofit/>
          </a:bodyPr>
          <a:lstStyle/>
          <a:p>
            <a:pPr marL="0" indent="0">
              <a:buNone/>
            </a:pPr>
            <a:endParaRPr lang="cs-CZ" dirty="0"/>
          </a:p>
          <a:p>
            <a:pPr marL="0" indent="0">
              <a:buNone/>
            </a:pPr>
            <a:r>
              <a:rPr lang="cs-CZ" dirty="0"/>
              <a:t>Jednání v právním slova smyslu:</a:t>
            </a:r>
          </a:p>
          <a:p>
            <a:pPr marL="0" indent="0">
              <a:buNone/>
            </a:pPr>
            <a:endParaRPr lang="cs-CZ" dirty="0"/>
          </a:p>
          <a:p>
            <a:pPr marL="0" indent="0">
              <a:buNone/>
            </a:pPr>
            <a:r>
              <a:rPr lang="cs-CZ" dirty="0"/>
              <a:t>A) soukromoprávní jednání = právní úkony</a:t>
            </a:r>
          </a:p>
          <a:p>
            <a:pPr marL="0" indent="0">
              <a:buNone/>
            </a:pPr>
            <a:endParaRPr lang="cs-CZ" dirty="0"/>
          </a:p>
          <a:p>
            <a:pPr marL="0" indent="0">
              <a:buNone/>
            </a:pPr>
            <a:r>
              <a:rPr lang="cs-CZ" dirty="0"/>
              <a:t>B) veřejnoprávní jednání = rozhodnutí</a:t>
            </a:r>
          </a:p>
          <a:p>
            <a:pPr marL="0" indent="0">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800" b="1" dirty="0"/>
              <a:t>Právo I –  AKTY APLIKACE PRÁVA</a:t>
            </a:r>
          </a:p>
        </p:txBody>
      </p:sp>
      <p:sp>
        <p:nvSpPr>
          <p:cNvPr id="3" name="Zástupný symbol pro obsah 2"/>
          <p:cNvSpPr>
            <a:spLocks noGrp="1"/>
          </p:cNvSpPr>
          <p:nvPr>
            <p:ph idx="1"/>
          </p:nvPr>
        </p:nvSpPr>
        <p:spPr>
          <a:xfrm>
            <a:off x="457200" y="1052736"/>
            <a:ext cx="8229600" cy="5544616"/>
          </a:xfrm>
        </p:spPr>
        <p:txBody>
          <a:bodyPr>
            <a:normAutofit lnSpcReduction="10000"/>
          </a:bodyPr>
          <a:lstStyle/>
          <a:p>
            <a:pPr marL="0" indent="0">
              <a:buNone/>
            </a:pPr>
            <a:r>
              <a:rPr lang="cs-CZ" dirty="0"/>
              <a:t>Regulace chování </a:t>
            </a:r>
            <a:r>
              <a:rPr lang="cs-CZ" dirty="0" err="1"/>
              <a:t>contra</a:t>
            </a:r>
            <a:r>
              <a:rPr lang="cs-CZ" dirty="0"/>
              <a:t> legem</a:t>
            </a:r>
          </a:p>
          <a:p>
            <a:pPr marL="0" indent="0">
              <a:buNone/>
            </a:pPr>
            <a:endParaRPr lang="cs-CZ" dirty="0"/>
          </a:p>
          <a:p>
            <a:pPr marL="0" indent="0" algn="just">
              <a:buNone/>
            </a:pPr>
            <a:r>
              <a:rPr lang="cs-CZ" dirty="0"/>
              <a:t>Orgány veřejné moci vydávají na základě pravomoci a kompetence individuální právní akty –  akty aplikace práva (rozhodnutí)</a:t>
            </a:r>
          </a:p>
          <a:p>
            <a:pPr marL="0" indent="0" algn="just">
              <a:buNone/>
            </a:pPr>
            <a:endParaRPr lang="cs-CZ" dirty="0"/>
          </a:p>
          <a:p>
            <a:pPr marL="0" indent="0" algn="just">
              <a:buNone/>
            </a:pPr>
            <a:r>
              <a:rPr lang="cs-CZ" dirty="0"/>
              <a:t>Proces rozhodování:</a:t>
            </a:r>
          </a:p>
          <a:p>
            <a:pPr marL="514350" indent="-514350" algn="just">
              <a:buAutoNum type="alphaLcParenR"/>
            </a:pPr>
            <a:r>
              <a:rPr lang="cs-CZ" dirty="0" err="1"/>
              <a:t>Questio</a:t>
            </a:r>
            <a:r>
              <a:rPr lang="cs-CZ" dirty="0"/>
              <a:t> facti</a:t>
            </a:r>
          </a:p>
          <a:p>
            <a:pPr marL="514350" indent="-514350" algn="just">
              <a:buAutoNum type="alphaLcParenR"/>
            </a:pPr>
            <a:r>
              <a:rPr lang="cs-CZ" dirty="0" err="1"/>
              <a:t>Questio</a:t>
            </a:r>
            <a:r>
              <a:rPr lang="cs-CZ" dirty="0"/>
              <a:t> </a:t>
            </a:r>
            <a:r>
              <a:rPr lang="cs-CZ" dirty="0" err="1"/>
              <a:t>iuris</a:t>
            </a:r>
            <a:r>
              <a:rPr lang="cs-CZ" dirty="0"/>
              <a:t> </a:t>
            </a:r>
          </a:p>
          <a:p>
            <a:pPr marL="514350" indent="-514350" algn="just">
              <a:buAutoNum type="alphaLcParenR"/>
            </a:pPr>
            <a:r>
              <a:rPr lang="cs-CZ" dirty="0"/>
              <a:t>Vydání rozhodnutí</a:t>
            </a:r>
          </a:p>
          <a:p>
            <a:pPr marL="0" indent="0" algn="just">
              <a:buNone/>
            </a:pPr>
            <a:endParaRPr lang="cs-CZ" dirty="0"/>
          </a:p>
          <a:p>
            <a:pPr marL="0" indent="0" algn="just">
              <a:buNone/>
            </a:pPr>
            <a:endParaRPr lang="cs-CZ" dirty="0"/>
          </a:p>
          <a:p>
            <a:pPr marL="514350" indent="-514350" algn="just">
              <a:buAutoNum type="alphaLcParenR"/>
            </a:pPr>
            <a:endParaRPr lang="cs-CZ" dirty="0"/>
          </a:p>
          <a:p>
            <a:pPr marL="0" indent="0" algn="just">
              <a:buNone/>
            </a:pP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4210188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Právo I –  AKTY APLIKACE PRÁVA</a:t>
            </a:r>
            <a:endParaRPr lang="cs-CZ" sz="3200" dirty="0"/>
          </a:p>
        </p:txBody>
      </p:sp>
      <p:sp>
        <p:nvSpPr>
          <p:cNvPr id="3" name="Zástupný symbol pro obsah 2"/>
          <p:cNvSpPr>
            <a:spLocks noGrp="1"/>
          </p:cNvSpPr>
          <p:nvPr>
            <p:ph idx="1"/>
          </p:nvPr>
        </p:nvSpPr>
        <p:spPr/>
        <p:txBody>
          <a:bodyPr/>
          <a:lstStyle/>
          <a:p>
            <a:r>
              <a:rPr lang="cs-CZ" dirty="0"/>
              <a:t>Ad a) </a:t>
            </a:r>
            <a:r>
              <a:rPr lang="cs-CZ" b="1" dirty="0" err="1"/>
              <a:t>questio</a:t>
            </a:r>
            <a:r>
              <a:rPr lang="cs-CZ" b="1" dirty="0"/>
              <a:t> </a:t>
            </a:r>
            <a:r>
              <a:rPr lang="cs-CZ" b="1" dirty="0" err="1"/>
              <a:t>iuris</a:t>
            </a:r>
            <a:r>
              <a:rPr lang="cs-CZ" dirty="0"/>
              <a:t>:</a:t>
            </a:r>
          </a:p>
          <a:p>
            <a:pPr algn="just"/>
            <a:r>
              <a:rPr lang="cs-CZ" dirty="0"/>
              <a:t>Orgán v.m. zjistí a vyloží právní normy, podle nichž je povinen případ posoudit, popř. použije analogii (je-li to přípustné), tj. určí v rámci systému práva normu relevantní a provede její výklad (</a:t>
            </a:r>
            <a:r>
              <a:rPr lang="cs-CZ" dirty="0" err="1"/>
              <a:t>interperetaci</a:t>
            </a:r>
            <a:r>
              <a:rPr lang="cs-CZ"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Právo I –  AKTY APLIKACE PRÁVA</a:t>
            </a:r>
            <a:endParaRPr lang="cs-CZ" sz="3200" dirty="0"/>
          </a:p>
        </p:txBody>
      </p:sp>
      <p:sp>
        <p:nvSpPr>
          <p:cNvPr id="3" name="Zástupný symbol pro obsah 2"/>
          <p:cNvSpPr>
            <a:spLocks noGrp="1"/>
          </p:cNvSpPr>
          <p:nvPr>
            <p:ph idx="1"/>
          </p:nvPr>
        </p:nvSpPr>
        <p:spPr/>
        <p:txBody>
          <a:bodyPr>
            <a:normAutofit lnSpcReduction="10000"/>
          </a:bodyPr>
          <a:lstStyle/>
          <a:p>
            <a:r>
              <a:rPr lang="cs-CZ" dirty="0"/>
              <a:t>Ad b) </a:t>
            </a:r>
            <a:r>
              <a:rPr lang="cs-CZ" b="1" dirty="0" err="1"/>
              <a:t>questio</a:t>
            </a:r>
            <a:r>
              <a:rPr lang="cs-CZ" b="1" dirty="0"/>
              <a:t> facti</a:t>
            </a:r>
            <a:r>
              <a:rPr lang="cs-CZ" dirty="0"/>
              <a:t>:</a:t>
            </a:r>
          </a:p>
          <a:p>
            <a:r>
              <a:rPr lang="cs-CZ" dirty="0"/>
              <a:t>Orgán v.m. poznává  v podstatných rysech skutečnosti rozhodovaného případu a </a:t>
            </a:r>
            <a:r>
              <a:rPr lang="cs-CZ" dirty="0" err="1"/>
              <a:t>jeji</a:t>
            </a:r>
            <a:r>
              <a:rPr lang="cs-CZ" dirty="0"/>
              <a:t> význam tj. zjišťuje „pravdu“</a:t>
            </a:r>
          </a:p>
          <a:p>
            <a:r>
              <a:rPr lang="cs-CZ" dirty="0"/>
              <a:t>Jednota vnímání a myšlení, aktivní  zjišťování konkrétních skutečností, přímé poznání skutečností je prakticky vyloučeno      nahrazuje se poznáním nepřímým v procesu </a:t>
            </a:r>
            <a:r>
              <a:rPr lang="cs-CZ" b="1" dirty="0"/>
              <a:t>dokazování</a:t>
            </a:r>
          </a:p>
        </p:txBody>
      </p:sp>
      <p:sp>
        <p:nvSpPr>
          <p:cNvPr id="5" name="Šipka: doprava 4">
            <a:extLst>
              <a:ext uri="{FF2B5EF4-FFF2-40B4-BE49-F238E27FC236}">
                <a16:creationId xmlns:a16="http://schemas.microsoft.com/office/drawing/2014/main" id="{890B281B-570E-4038-8D4A-5E479A588488}"/>
              </a:ext>
            </a:extLst>
          </p:cNvPr>
          <p:cNvSpPr/>
          <p:nvPr/>
        </p:nvSpPr>
        <p:spPr>
          <a:xfrm>
            <a:off x="6660232" y="4581128"/>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2800" b="1" dirty="0"/>
              <a:t>Právo I –  AKTY APLIKACE PRÁVA</a:t>
            </a:r>
            <a:endParaRPr lang="cs-CZ" sz="2800"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pPr>
              <a:buNone/>
            </a:pPr>
            <a:r>
              <a:rPr lang="cs-CZ" b="1" dirty="0"/>
              <a:t>Dokazování:</a:t>
            </a:r>
          </a:p>
          <a:p>
            <a:pPr algn="just">
              <a:buFontTx/>
              <a:buChar char="-"/>
            </a:pPr>
            <a:r>
              <a:rPr lang="cs-CZ" b="1" dirty="0"/>
              <a:t>Na základě důkazů se zjišťuje pravdivost tvrzení (nutno vyvolávat pohyb v řízení uložením povinnosti účastníkům)</a:t>
            </a:r>
          </a:p>
          <a:p>
            <a:pPr algn="just">
              <a:buFontTx/>
              <a:buChar char="-"/>
            </a:pPr>
            <a:r>
              <a:rPr lang="cs-CZ" b="1" dirty="0"/>
              <a:t>Důkazy : Přímé a nepřímé</a:t>
            </a:r>
          </a:p>
          <a:p>
            <a:pPr algn="just">
              <a:buFontTx/>
              <a:buChar char="-"/>
            </a:pPr>
            <a:r>
              <a:rPr lang="cs-CZ" b="1" dirty="0"/>
              <a:t>Hodnocení důkazů – zásadně každý zvlášť a ve vzájemných souvislostech, odstranění domněnek, využití praktických i vědeckých poznatků = součást aktivního zjišťování skutečnosti</a:t>
            </a:r>
          </a:p>
          <a:p>
            <a:pPr algn="just">
              <a:buFontTx/>
              <a:buChar char="-"/>
            </a:pPr>
            <a:r>
              <a:rPr lang="cs-CZ" b="1" dirty="0"/>
              <a:t>Rozdíly v typech procesu:</a:t>
            </a:r>
          </a:p>
          <a:p>
            <a:pPr algn="just">
              <a:buFontTx/>
              <a:buChar char="-"/>
            </a:pPr>
            <a:r>
              <a:rPr lang="cs-CZ" b="1" dirty="0"/>
              <a:t>Civilní řízení – usiluje se o zjištění maximální pravděpodobnosti, přičemž se odstraňují v maximální míře rozumné pochybnosti</a:t>
            </a:r>
          </a:p>
          <a:p>
            <a:pPr algn="just">
              <a:buFontTx/>
              <a:buChar char="-"/>
            </a:pPr>
            <a:r>
              <a:rPr lang="cs-CZ" b="1" dirty="0"/>
              <a:t>Trestní řízení – zásada „in </a:t>
            </a:r>
            <a:r>
              <a:rPr lang="cs-CZ" b="1" dirty="0" err="1"/>
              <a:t>dubio</a:t>
            </a:r>
            <a:r>
              <a:rPr lang="cs-CZ" b="1" dirty="0"/>
              <a:t> pro </a:t>
            </a:r>
            <a:r>
              <a:rPr lang="cs-CZ" b="1" dirty="0" err="1"/>
              <a:t>reo</a:t>
            </a:r>
            <a:r>
              <a:rPr lang="cs-CZ" b="1" dirty="0"/>
              <a:t>“</a:t>
            </a:r>
          </a:p>
          <a:p>
            <a:pPr algn="just">
              <a:buFontTx/>
              <a:buChar char="-"/>
            </a:pPr>
            <a:endParaRPr lang="cs-CZ" b="1" dirty="0"/>
          </a:p>
          <a:p>
            <a:pPr>
              <a:buFontTx/>
              <a:buChar char="-"/>
            </a:pPr>
            <a:endParaRPr lang="cs-CZ"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400" b="1" dirty="0"/>
              <a:t>Právo I –  AKTY APLIKACE PRÁVA</a:t>
            </a:r>
            <a:endParaRPr lang="cs-CZ" sz="2400" dirty="0"/>
          </a:p>
        </p:txBody>
      </p:sp>
      <p:sp>
        <p:nvSpPr>
          <p:cNvPr id="3" name="Zástupný symbol pro obsah 2"/>
          <p:cNvSpPr>
            <a:spLocks noGrp="1"/>
          </p:cNvSpPr>
          <p:nvPr>
            <p:ph idx="1"/>
          </p:nvPr>
        </p:nvSpPr>
        <p:spPr>
          <a:xfrm>
            <a:off x="457200" y="836712"/>
            <a:ext cx="8229600" cy="5616624"/>
          </a:xfrm>
        </p:spPr>
        <p:txBody>
          <a:bodyPr>
            <a:normAutofit fontScale="40000" lnSpcReduction="20000"/>
          </a:bodyPr>
          <a:lstStyle/>
          <a:p>
            <a:pPr>
              <a:buNone/>
            </a:pPr>
            <a:r>
              <a:rPr lang="cs-CZ" sz="4200" b="1" dirty="0"/>
              <a:t>Ad c) rozhodnutí ve věci samé:</a:t>
            </a:r>
          </a:p>
          <a:p>
            <a:pPr>
              <a:buNone/>
            </a:pPr>
            <a:endParaRPr lang="cs-CZ" sz="4200" dirty="0"/>
          </a:p>
          <a:p>
            <a:pPr algn="just">
              <a:buNone/>
            </a:pPr>
            <a:r>
              <a:rPr lang="cs-CZ" sz="4200" dirty="0"/>
              <a:t>- až po rozřešení </a:t>
            </a:r>
            <a:r>
              <a:rPr lang="cs-CZ" sz="4200" dirty="0" err="1"/>
              <a:t>questionis</a:t>
            </a:r>
            <a:r>
              <a:rPr lang="cs-CZ" sz="4200" dirty="0"/>
              <a:t> </a:t>
            </a:r>
            <a:r>
              <a:rPr lang="cs-CZ" sz="4200" dirty="0" err="1"/>
              <a:t>iuris</a:t>
            </a:r>
            <a:r>
              <a:rPr lang="cs-CZ" sz="4200" dirty="0"/>
              <a:t> a </a:t>
            </a:r>
            <a:r>
              <a:rPr lang="cs-CZ" sz="4200" dirty="0" err="1"/>
              <a:t>questionis</a:t>
            </a:r>
            <a:r>
              <a:rPr lang="cs-CZ" sz="4200" dirty="0"/>
              <a:t> facti</a:t>
            </a:r>
          </a:p>
          <a:p>
            <a:pPr algn="just">
              <a:buNone/>
            </a:pPr>
            <a:r>
              <a:rPr lang="cs-CZ" sz="4200" dirty="0"/>
              <a:t>- Vydání výroku, jímž je formulováno </a:t>
            </a:r>
            <a:r>
              <a:rPr lang="cs-CZ" sz="4200" dirty="0" err="1"/>
              <a:t>subjektivněprávní</a:t>
            </a:r>
            <a:r>
              <a:rPr lang="cs-CZ" sz="4200" dirty="0"/>
              <a:t> postavení účastníků</a:t>
            </a:r>
          </a:p>
          <a:p>
            <a:pPr algn="just">
              <a:buNone/>
            </a:pPr>
            <a:endParaRPr lang="cs-CZ" sz="4200" dirty="0"/>
          </a:p>
          <a:p>
            <a:pPr algn="just">
              <a:buNone/>
            </a:pPr>
            <a:r>
              <a:rPr lang="cs-CZ" sz="4200" b="1" dirty="0"/>
              <a:t>Účinnost aktu aplikace práva:</a:t>
            </a:r>
          </a:p>
          <a:p>
            <a:pPr algn="just">
              <a:buNone/>
            </a:pPr>
            <a:r>
              <a:rPr lang="cs-CZ" sz="4200" dirty="0"/>
              <a:t> = schopnost vyvolat zamýšlené účinky</a:t>
            </a:r>
          </a:p>
          <a:p>
            <a:pPr algn="just">
              <a:buFontTx/>
              <a:buChar char="-"/>
            </a:pPr>
            <a:r>
              <a:rPr lang="cs-CZ" sz="4200" dirty="0"/>
              <a:t>Nastává  buď stanoveným dnem nebo oznámením účastníků, ale může být odložena opravnými prostředky (s odkladnými účinky nebo bez nich)</a:t>
            </a:r>
          </a:p>
          <a:p>
            <a:pPr algn="just">
              <a:buNone/>
            </a:pPr>
            <a:endParaRPr lang="cs-CZ" sz="4200" dirty="0"/>
          </a:p>
          <a:p>
            <a:pPr algn="just">
              <a:buNone/>
            </a:pPr>
            <a:r>
              <a:rPr lang="cs-CZ" sz="4200" b="1" dirty="0"/>
              <a:t>Presumpce správnosti:</a:t>
            </a:r>
          </a:p>
          <a:p>
            <a:pPr algn="just">
              <a:buFontTx/>
              <a:buChar char="-"/>
            </a:pPr>
            <a:r>
              <a:rPr lang="cs-CZ" sz="4200" dirty="0"/>
              <a:t>Je-li rozhodnutí vydáno, předpokládá se jeho správnost až do doby, kdy není rozhodnuto o jeho nesprávnosti. Ačkoli má vadu, má i účinky</a:t>
            </a:r>
          </a:p>
          <a:p>
            <a:pPr algn="just">
              <a:buFontTx/>
              <a:buChar char="-"/>
            </a:pPr>
            <a:endParaRPr lang="cs-CZ" sz="4200" dirty="0"/>
          </a:p>
          <a:p>
            <a:pPr algn="just">
              <a:buNone/>
            </a:pPr>
            <a:r>
              <a:rPr lang="cs-CZ" sz="4200" b="1" dirty="0" err="1"/>
              <a:t>Paakt</a:t>
            </a:r>
            <a:r>
              <a:rPr lang="cs-CZ" sz="4200" b="1" dirty="0"/>
              <a:t> – nicotný právní akt:</a:t>
            </a:r>
          </a:p>
          <a:p>
            <a:pPr algn="just">
              <a:buNone/>
            </a:pPr>
            <a:r>
              <a:rPr lang="cs-CZ" sz="4200" dirty="0"/>
              <a:t>Nemá právní účinky, není rozhodnutím, resp. je pouze zdánlivým rozhodnutím, právně neexistuje</a:t>
            </a:r>
          </a:p>
          <a:p>
            <a:pPr algn="just">
              <a:buNone/>
            </a:pPr>
            <a:endParaRPr lang="cs-CZ" dirty="0"/>
          </a:p>
          <a:p>
            <a:pPr algn="just">
              <a:buNone/>
            </a:pPr>
            <a:endParaRPr lang="cs-CZ" dirty="0"/>
          </a:p>
          <a:p>
            <a:pPr>
              <a:buNone/>
            </a:pPr>
            <a:r>
              <a:rPr lang="cs-CZ"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2400" b="1" dirty="0"/>
              <a:t>Právo I –  AKTY APLIKACE PRÁVA</a:t>
            </a:r>
            <a:endParaRPr lang="cs-CZ" sz="2400" dirty="0"/>
          </a:p>
        </p:txBody>
      </p:sp>
      <p:sp>
        <p:nvSpPr>
          <p:cNvPr id="3" name="Zástupný symbol pro obsah 2"/>
          <p:cNvSpPr>
            <a:spLocks noGrp="1"/>
          </p:cNvSpPr>
          <p:nvPr>
            <p:ph idx="1"/>
          </p:nvPr>
        </p:nvSpPr>
        <p:spPr>
          <a:xfrm>
            <a:off x="457200" y="980728"/>
            <a:ext cx="8229600" cy="5145435"/>
          </a:xfrm>
        </p:spPr>
        <p:txBody>
          <a:bodyPr>
            <a:normAutofit/>
          </a:bodyPr>
          <a:lstStyle/>
          <a:p>
            <a:pPr>
              <a:buNone/>
            </a:pPr>
            <a:r>
              <a:rPr lang="cs-CZ" b="1" dirty="0"/>
              <a:t>Právní moc aktu aplikace práva:</a:t>
            </a:r>
          </a:p>
          <a:p>
            <a:pPr>
              <a:buFontTx/>
              <a:buChar char="-"/>
            </a:pPr>
            <a:r>
              <a:rPr lang="cs-CZ" dirty="0"/>
              <a:t>nastává, </a:t>
            </a:r>
            <a:r>
              <a:rPr lang="cs-CZ" b="1" dirty="0"/>
              <a:t>nelze-li jej napadnout řádnými opravnými prostředk</a:t>
            </a:r>
            <a:r>
              <a:rPr lang="cs-CZ" dirty="0"/>
              <a:t>y</a:t>
            </a:r>
          </a:p>
          <a:p>
            <a:pPr>
              <a:buFontTx/>
              <a:buChar char="-"/>
            </a:pPr>
            <a:r>
              <a:rPr lang="cs-CZ" dirty="0"/>
              <a:t>Stává se </a:t>
            </a:r>
            <a:r>
              <a:rPr lang="cs-CZ" b="1" dirty="0"/>
              <a:t>závazným</a:t>
            </a:r>
            <a:r>
              <a:rPr lang="cs-CZ" dirty="0"/>
              <a:t> (materiální stránka)</a:t>
            </a:r>
          </a:p>
          <a:p>
            <a:pPr>
              <a:buFontTx/>
              <a:buChar char="-"/>
            </a:pPr>
            <a:r>
              <a:rPr lang="cs-CZ" dirty="0"/>
              <a:t>Stává se </a:t>
            </a:r>
            <a:r>
              <a:rPr lang="cs-CZ" b="1" dirty="0"/>
              <a:t>nezměnitelným</a:t>
            </a:r>
            <a:r>
              <a:rPr lang="cs-CZ" dirty="0"/>
              <a:t> (formální stránka)</a:t>
            </a:r>
          </a:p>
          <a:p>
            <a:pPr>
              <a:buNone/>
            </a:pPr>
            <a:r>
              <a:rPr lang="cs-CZ" b="1" dirty="0"/>
              <a:t>Právní moc aktu aplikace práva zakládá překážka</a:t>
            </a:r>
            <a:r>
              <a:rPr lang="cs-CZ" dirty="0"/>
              <a:t>:</a:t>
            </a:r>
          </a:p>
          <a:p>
            <a:pPr>
              <a:buNone/>
            </a:pPr>
            <a:r>
              <a:rPr lang="cs-CZ" dirty="0" err="1"/>
              <a:t>Rei</a:t>
            </a:r>
            <a:r>
              <a:rPr lang="cs-CZ" dirty="0"/>
              <a:t> </a:t>
            </a:r>
            <a:r>
              <a:rPr lang="cs-CZ" dirty="0" err="1"/>
              <a:t>iudicatae</a:t>
            </a:r>
            <a:r>
              <a:rPr lang="cs-CZ" dirty="0"/>
              <a:t>, Ne bis </a:t>
            </a:r>
            <a:r>
              <a:rPr lang="cs-CZ" dirty="0" err="1"/>
              <a:t>idem</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2400" b="1" dirty="0"/>
              <a:t>Právo I –  AKTY APLIKACE PRÁVA</a:t>
            </a:r>
            <a:endParaRPr lang="cs-CZ" sz="2400" dirty="0"/>
          </a:p>
        </p:txBody>
      </p:sp>
      <p:sp>
        <p:nvSpPr>
          <p:cNvPr id="3" name="Zástupný symbol pro obsah 2"/>
          <p:cNvSpPr>
            <a:spLocks noGrp="1"/>
          </p:cNvSpPr>
          <p:nvPr>
            <p:ph idx="1"/>
          </p:nvPr>
        </p:nvSpPr>
        <p:spPr>
          <a:xfrm>
            <a:off x="457200" y="980728"/>
            <a:ext cx="8229600" cy="5145435"/>
          </a:xfrm>
        </p:spPr>
        <p:txBody>
          <a:bodyPr>
            <a:normAutofit fontScale="85000" lnSpcReduction="20000"/>
          </a:bodyPr>
          <a:lstStyle/>
          <a:p>
            <a:pPr algn="just">
              <a:buNone/>
            </a:pPr>
            <a:r>
              <a:rPr lang="cs-CZ" b="1" dirty="0"/>
              <a:t>Vykonatelnost aktu aplikace práva:</a:t>
            </a:r>
          </a:p>
          <a:p>
            <a:pPr algn="just">
              <a:buFontTx/>
              <a:buChar char="-"/>
            </a:pPr>
            <a:r>
              <a:rPr lang="cs-CZ" b="1" dirty="0"/>
              <a:t>Možnost vymoci určitými prostředky splnění povinností subjektů, pokud tak neučiní dobrovolně</a:t>
            </a:r>
          </a:p>
          <a:p>
            <a:pPr algn="just">
              <a:buFontTx/>
              <a:buChar char="-"/>
            </a:pPr>
            <a:endParaRPr lang="cs-CZ" b="1" dirty="0"/>
          </a:p>
          <a:p>
            <a:pPr algn="just">
              <a:buFontTx/>
              <a:buChar char="-"/>
            </a:pPr>
            <a:r>
              <a:rPr lang="cs-CZ" b="1" dirty="0"/>
              <a:t>Může ale nemusí splývat s účinností a právní mocí</a:t>
            </a:r>
          </a:p>
          <a:p>
            <a:pPr algn="just">
              <a:buFontTx/>
              <a:buChar char="-"/>
            </a:pPr>
            <a:endParaRPr lang="cs-CZ" b="1" dirty="0"/>
          </a:p>
          <a:p>
            <a:pPr algn="just">
              <a:buFontTx/>
              <a:buChar char="-"/>
            </a:pPr>
            <a:r>
              <a:rPr lang="cs-CZ" b="1" dirty="0"/>
              <a:t>Nastává tehdy pokud nelze vznést řádný opravný prostředek  + pokud marně uplynula lhůta k plnění (</a:t>
            </a:r>
            <a:r>
              <a:rPr lang="cs-CZ" b="1" dirty="0" err="1"/>
              <a:t>pariční</a:t>
            </a:r>
            <a:r>
              <a:rPr lang="cs-CZ" b="1" dirty="0"/>
              <a:t> lhůta)</a:t>
            </a:r>
          </a:p>
          <a:p>
            <a:pPr algn="just">
              <a:buFontTx/>
              <a:buChar char="-"/>
            </a:pPr>
            <a:endParaRPr lang="cs-CZ" b="1" dirty="0"/>
          </a:p>
          <a:p>
            <a:pPr algn="just">
              <a:buFontTx/>
              <a:buChar char="-"/>
            </a:pPr>
            <a:r>
              <a:rPr lang="cs-CZ" b="1" dirty="0"/>
              <a:t>Ve vykonatelnosti se projevu autorita aktu aplikace práva a závaznost (vůči adresátům, vůči orgánu, který jej vydal a i vůči jiným orgánům veřejné moci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2800" b="1" dirty="0"/>
              <a:t>Právo I –  AKTY APLIKACE PRÁVA</a:t>
            </a:r>
            <a:endParaRPr lang="cs-CZ" sz="2800" dirty="0"/>
          </a:p>
        </p:txBody>
      </p:sp>
      <p:sp>
        <p:nvSpPr>
          <p:cNvPr id="3" name="Zástupný symbol pro obsah 2"/>
          <p:cNvSpPr>
            <a:spLocks noGrp="1"/>
          </p:cNvSpPr>
          <p:nvPr>
            <p:ph idx="1"/>
          </p:nvPr>
        </p:nvSpPr>
        <p:spPr/>
        <p:txBody>
          <a:bodyPr>
            <a:normAutofit lnSpcReduction="10000"/>
          </a:bodyPr>
          <a:lstStyle/>
          <a:p>
            <a:pPr>
              <a:buNone/>
            </a:pPr>
            <a:r>
              <a:rPr lang="cs-CZ" b="1" dirty="0"/>
              <a:t>Struktura rozhodnutí</a:t>
            </a:r>
          </a:p>
          <a:p>
            <a:pPr>
              <a:buFontTx/>
              <a:buChar char="-"/>
            </a:pPr>
            <a:r>
              <a:rPr lang="cs-CZ" dirty="0"/>
              <a:t>Označení orgánu v.m. a věci</a:t>
            </a:r>
          </a:p>
          <a:p>
            <a:pPr>
              <a:buFontTx/>
              <a:buChar char="-"/>
            </a:pPr>
            <a:endParaRPr lang="cs-CZ" dirty="0"/>
          </a:p>
          <a:p>
            <a:pPr>
              <a:buFontTx/>
              <a:buChar char="-"/>
            </a:pPr>
            <a:r>
              <a:rPr lang="cs-CZ" dirty="0"/>
              <a:t>Výrok</a:t>
            </a:r>
          </a:p>
          <a:p>
            <a:pPr>
              <a:buFontTx/>
              <a:buChar char="-"/>
            </a:pPr>
            <a:endParaRPr lang="cs-CZ" dirty="0"/>
          </a:p>
          <a:p>
            <a:pPr>
              <a:buFontTx/>
              <a:buChar char="-"/>
            </a:pPr>
            <a:r>
              <a:rPr lang="cs-CZ"/>
              <a:t>Odůvodnění</a:t>
            </a:r>
          </a:p>
          <a:p>
            <a:pPr>
              <a:buFontTx/>
              <a:buChar char="-"/>
            </a:pPr>
            <a:endParaRPr lang="cs-CZ" dirty="0"/>
          </a:p>
          <a:p>
            <a:pPr>
              <a:buFontTx/>
              <a:buChar char="-"/>
            </a:pPr>
            <a:r>
              <a:rPr lang="cs-CZ" dirty="0"/>
              <a:t>Poučení o opravných prostředcích</a:t>
            </a:r>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2800" b="1" dirty="0"/>
              <a:t>Právo I –  subjekty práv</a:t>
            </a:r>
            <a:endParaRPr lang="cs-CZ" sz="2800" dirty="0"/>
          </a:p>
        </p:txBody>
      </p:sp>
      <p:sp>
        <p:nvSpPr>
          <p:cNvPr id="3" name="Zástupný symbol pro obsah 2"/>
          <p:cNvSpPr>
            <a:spLocks noGrp="1"/>
          </p:cNvSpPr>
          <p:nvPr>
            <p:ph idx="1"/>
          </p:nvPr>
        </p:nvSpPr>
        <p:spPr>
          <a:xfrm>
            <a:off x="457200" y="836712"/>
            <a:ext cx="8229600" cy="5688632"/>
          </a:xfrm>
        </p:spPr>
        <p:txBody>
          <a:bodyPr>
            <a:noAutofit/>
          </a:bodyPr>
          <a:lstStyle/>
          <a:p>
            <a:pPr marL="514350" indent="-514350">
              <a:buNone/>
            </a:pPr>
            <a:r>
              <a:rPr lang="cs-CZ" sz="1100" b="1" dirty="0"/>
              <a:t>Subjekt práv podle § 15  NOZ (</a:t>
            </a:r>
            <a:r>
              <a:rPr lang="cs-CZ" sz="1100" b="1" dirty="0" err="1"/>
              <a:t>Legal</a:t>
            </a:r>
            <a:r>
              <a:rPr lang="cs-CZ" sz="1100" b="1" dirty="0"/>
              <a:t> </a:t>
            </a:r>
            <a:r>
              <a:rPr lang="cs-CZ" sz="1100" b="1" dirty="0" err="1"/>
              <a:t>capacity</a:t>
            </a:r>
            <a:r>
              <a:rPr lang="cs-CZ" sz="1100" b="1" dirty="0"/>
              <a:t>)</a:t>
            </a:r>
          </a:p>
          <a:p>
            <a:pPr marL="514350" indent="-514350">
              <a:buAutoNum type="arabicParenBoth"/>
            </a:pPr>
            <a:r>
              <a:rPr lang="cs-CZ" sz="1100" b="1" dirty="0"/>
              <a:t>Právní osobnost je způsobilost mít v mezích právního řádu práva a povinnosti. („</a:t>
            </a:r>
            <a:r>
              <a:rPr lang="cs-CZ" sz="1100" b="1" dirty="0" err="1"/>
              <a:t>legal</a:t>
            </a:r>
            <a:r>
              <a:rPr lang="cs-CZ" sz="1100" b="1" dirty="0"/>
              <a:t> holding“)</a:t>
            </a:r>
          </a:p>
          <a:p>
            <a:pPr marL="514350" indent="-514350">
              <a:buAutoNum type="arabicParenBoth"/>
            </a:pPr>
            <a:r>
              <a:rPr lang="cs-CZ" sz="1100" b="1" dirty="0"/>
              <a:t>Svéprávnost je způsobilost nabývat pro sebe vlastním právním jednáním práva a zavazovat se k povinnostem (právně jednat). (</a:t>
            </a:r>
            <a:r>
              <a:rPr lang="cs-CZ" sz="1100" b="1" dirty="0" err="1"/>
              <a:t>legal</a:t>
            </a:r>
            <a:r>
              <a:rPr lang="cs-CZ" sz="1100" b="1" dirty="0"/>
              <a:t> </a:t>
            </a:r>
            <a:r>
              <a:rPr lang="cs-CZ" sz="1100" b="1" dirty="0" err="1"/>
              <a:t>agency</a:t>
            </a:r>
            <a:r>
              <a:rPr lang="cs-CZ" sz="1100" b="1" dirty="0"/>
              <a:t>)</a:t>
            </a:r>
          </a:p>
          <a:p>
            <a:pPr marL="514350" indent="-514350">
              <a:buAutoNum type="arabicParenBoth"/>
            </a:pPr>
            <a:endParaRPr lang="cs-CZ" sz="1100" b="1" dirty="0"/>
          </a:p>
          <a:p>
            <a:pPr marL="514350" indent="-514350">
              <a:buNone/>
            </a:pPr>
            <a:r>
              <a:rPr lang="cs-CZ" sz="1100" b="1" dirty="0"/>
              <a:t>§ 16  NOZ</a:t>
            </a:r>
          </a:p>
          <a:p>
            <a:pPr marL="514350" indent="-514350">
              <a:buNone/>
            </a:pPr>
            <a:r>
              <a:rPr lang="cs-CZ" sz="1100" b="1" dirty="0"/>
              <a:t>Právní osobnosti ani svéprávnosti se nikdo nemůže vzdát ani zčásti; učiní-li tak, nepřihlíží se k tomu.</a:t>
            </a:r>
          </a:p>
          <a:p>
            <a:pPr marL="514350" indent="-514350">
              <a:buNone/>
            </a:pPr>
            <a:r>
              <a:rPr lang="cs-CZ" sz="1100" b="1" dirty="0"/>
              <a:t>§ 17  NOZ</a:t>
            </a:r>
          </a:p>
          <a:p>
            <a:pPr marL="514350" indent="-514350">
              <a:buAutoNum type="arabicParenBoth"/>
            </a:pPr>
            <a:r>
              <a:rPr lang="cs-CZ" sz="1100" b="1" dirty="0"/>
              <a:t>Práva může mít a vykonávat jen osoba. Povinnost lze uložit jen osobě a jen vůči ní lze plnění povinnosti vymáhat. </a:t>
            </a:r>
          </a:p>
          <a:p>
            <a:pPr marL="514350" indent="-514350">
              <a:buAutoNum type="arabicParenBoth"/>
            </a:pPr>
            <a:r>
              <a:rPr lang="cs-CZ" sz="1100" b="1" dirty="0"/>
              <a:t>Zřídí-li někdo právo nebo uloží-li povinnost tomu, co osobou není, přičte se právo nebo povinnost osobě, které podle povahy právního případu náleží.</a:t>
            </a:r>
          </a:p>
          <a:p>
            <a:pPr marL="514350" indent="-514350">
              <a:buNone/>
            </a:pPr>
            <a:r>
              <a:rPr lang="cs-CZ" sz="1100" b="1" dirty="0"/>
              <a:t>§ 18  Osoba je fyzická, nebo právnická.</a:t>
            </a:r>
            <a:endParaRPr lang="cs-CZ" sz="1100" dirty="0"/>
          </a:p>
          <a:p>
            <a:pPr marL="514350" indent="-514350">
              <a:buAutoNum type="alphaLcParenR"/>
            </a:pPr>
            <a:r>
              <a:rPr lang="cs-CZ" sz="1100" b="1" dirty="0"/>
              <a:t>Fyzické osoby </a:t>
            </a:r>
            <a:r>
              <a:rPr lang="cs-CZ" sz="1100" dirty="0"/>
              <a:t>– živý člověk,  </a:t>
            </a:r>
            <a:r>
              <a:rPr lang="pt-BR" sz="1100" dirty="0"/>
              <a:t>entit</a:t>
            </a:r>
            <a:r>
              <a:rPr lang="cs-CZ" sz="1100" dirty="0"/>
              <a:t>a</a:t>
            </a:r>
            <a:r>
              <a:rPr lang="pt-BR" sz="1100" dirty="0"/>
              <a:t> existující nezávisle na právu</a:t>
            </a:r>
            <a:endParaRPr lang="cs-CZ" sz="1100" dirty="0"/>
          </a:p>
          <a:p>
            <a:pPr marL="514350" indent="-514350">
              <a:buAutoNum type="alphaLcParenR"/>
            </a:pPr>
            <a:r>
              <a:rPr lang="cs-CZ" sz="1100" b="1" dirty="0"/>
              <a:t>Právnické osoby - </a:t>
            </a:r>
            <a:r>
              <a:rPr lang="cs-CZ" sz="1100" dirty="0"/>
              <a:t> právem uměle vytvořený útvar, který má umožnit sdružení osob nebo majetku.</a:t>
            </a:r>
            <a:endParaRPr lang="cs-CZ" sz="1100" b="1" dirty="0"/>
          </a:p>
          <a:p>
            <a:r>
              <a:rPr lang="cs-CZ" sz="1100" dirty="0"/>
              <a:t>Korporace</a:t>
            </a:r>
          </a:p>
          <a:p>
            <a:r>
              <a:rPr lang="cs-CZ" sz="1100" dirty="0"/>
              <a:t>Fundace (Nadace)</a:t>
            </a:r>
          </a:p>
          <a:p>
            <a:pPr algn="just"/>
            <a:r>
              <a:rPr lang="cs-CZ" sz="1100" dirty="0"/>
              <a:t>Stát  (§ 21  Stát se v oblasti soukromého práva považuje za právnickou osobu. Jiný právní předpis stanoví, jak stát právně jedná) Organizační složka státu je v Česku organizační útvar, který v určité vymezené oblasti veřejné správy zastupuje stát a která nakládá se státním majetkem, ačkoli nemá vlastní právní osobnost. Jedná se o zvláštní typ instituce, který vznikl roku 2001 na základě zákona č. 219/2000 Sb., o majetku České republiky a jejím vystupování v právních vztazích, přičemž stávající státní rozpočtové organizace byly na organizační složky státu přeměněny.  Je sice často samostatnou účetní jednotkou (mívá přiděleno konkrétní IČO), ale není právnickou osobou, protože tou je v právních vztazích přímo stát. Přímo státu také vznikají závazky, ačkoli jeho jménem jedná daná organizační složka, resp. právní úkony jménem státu činí vedoucí dané organizační složky. Tento vedoucí, případně jím pověřený zaměstnanec, také stát zastupuje v řízení před soudy  a správními úřady, pokud jde o řízení, v němž daná organizační složka státu vystupuje. V oblasti pracovněprávní jsou „její“ zaměstnanci </a:t>
            </a:r>
            <a:r>
              <a:rPr lang="cs-CZ" sz="1100" dirty="0" err="1"/>
              <a:t>zaměstnanci</a:t>
            </a:r>
            <a:r>
              <a:rPr lang="cs-CZ" sz="1100" dirty="0"/>
              <a:t> státu. Podobné postavení jako organizační složky státu mají kanceláře Poslanecké sněmovny a Senátu. Pokud nezisková státní organizace zřízená zákonem, vládou nebo ústředním orgánem státní správy má vlastní právní subjektivitu, jedná se o státní příspěvkovou organizaci, nikoliv o organizační složku státu.</a:t>
            </a:r>
          </a:p>
          <a:p>
            <a:pPr algn="just"/>
            <a:r>
              <a:rPr lang="cs-CZ" sz="1100" b="1" dirty="0"/>
              <a:t>Pozor: Ne všichni, kdo na veřejnosti vystupují pod svým jménem, jsou však právnickou osobu. Podnik, byť je zhusta personifikován, je pouhou věcí, a zvláštní osobou odlišnou od podnikatele není ani podnikatel, přestože podniká pod vlastní firmou</a:t>
            </a:r>
          </a:p>
          <a:p>
            <a:pPr marL="0" indent="0">
              <a:buNone/>
            </a:pPr>
            <a:endParaRPr lang="cs-CZ" sz="1100" dirty="0"/>
          </a:p>
        </p:txBody>
      </p:sp>
    </p:spTree>
    <p:extLst>
      <p:ext uri="{BB962C8B-B14F-4D97-AF65-F5344CB8AC3E}">
        <p14:creationId xmlns:p14="http://schemas.microsoft.com/office/powerpoint/2010/main" val="3802723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3600" b="1" dirty="0"/>
              <a:t>Právo I –  AKTY APLIKACE PRÁVA</a:t>
            </a:r>
            <a:endParaRPr lang="cs-CZ" sz="3600" dirty="0"/>
          </a:p>
        </p:txBody>
      </p:sp>
      <p:sp>
        <p:nvSpPr>
          <p:cNvPr id="3" name="Zástupný symbol pro obsah 2"/>
          <p:cNvSpPr>
            <a:spLocks noGrp="1"/>
          </p:cNvSpPr>
          <p:nvPr>
            <p:ph idx="1"/>
          </p:nvPr>
        </p:nvSpPr>
        <p:spPr>
          <a:xfrm>
            <a:off x="457200" y="1052736"/>
            <a:ext cx="8229600" cy="5073427"/>
          </a:xfrm>
        </p:spPr>
        <p:txBody>
          <a:bodyPr/>
          <a:lstStyle/>
          <a:p>
            <a:pPr marL="0" indent="0" algn="just">
              <a:buNone/>
            </a:pPr>
            <a:r>
              <a:rPr lang="cs-CZ" b="1" dirty="0"/>
              <a:t>Třídění aktů aplikace práva:</a:t>
            </a:r>
          </a:p>
          <a:p>
            <a:pPr marL="0" indent="0" algn="just">
              <a:buNone/>
            </a:pPr>
            <a:endParaRPr lang="cs-CZ" b="1" dirty="0"/>
          </a:p>
          <a:p>
            <a:pPr marL="514350" indent="-514350" algn="just">
              <a:buAutoNum type="alphaLcParenR"/>
            </a:pPr>
            <a:r>
              <a:rPr lang="cs-CZ" dirty="0"/>
              <a:t>Meritorní a procesní</a:t>
            </a:r>
          </a:p>
          <a:p>
            <a:pPr marL="514350" indent="-514350" algn="just">
              <a:buAutoNum type="alphaLcParenR"/>
            </a:pPr>
            <a:endParaRPr lang="cs-CZ" dirty="0"/>
          </a:p>
          <a:p>
            <a:pPr marL="514350" indent="-514350" algn="just">
              <a:buAutoNum type="alphaLcParenR"/>
            </a:pPr>
            <a:r>
              <a:rPr lang="cs-CZ" dirty="0"/>
              <a:t>Konstitutivní a deklaratorní</a:t>
            </a:r>
          </a:p>
          <a:p>
            <a:pPr marL="514350" indent="-514350" algn="just">
              <a:buAutoNum type="alphaLcParenR"/>
            </a:pPr>
            <a:endParaRPr lang="cs-CZ" dirty="0"/>
          </a:p>
          <a:p>
            <a:pPr marL="514350" indent="-514350" algn="just">
              <a:buAutoNum type="alphaLcParenR"/>
            </a:pPr>
            <a:r>
              <a:rPr lang="cs-CZ" dirty="0"/>
              <a:t>osvědčení</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B632A0-D1A4-4928-B973-AE94C6D2C2D6}"/>
              </a:ext>
            </a:extLst>
          </p:cNvPr>
          <p:cNvSpPr>
            <a:spLocks noGrp="1"/>
          </p:cNvSpPr>
          <p:nvPr>
            <p:ph type="title"/>
          </p:nvPr>
        </p:nvSpPr>
        <p:spPr/>
        <p:txBody>
          <a:bodyPr>
            <a:noAutofit/>
          </a:bodyPr>
          <a:lstStyle/>
          <a:p>
            <a:r>
              <a:rPr lang="cs-CZ" sz="2800" b="1" dirty="0"/>
              <a:t>Právo I –  AKTY APLIKACE PRÁVA</a:t>
            </a:r>
            <a:endParaRPr lang="cs-CZ" sz="2800" dirty="0"/>
          </a:p>
        </p:txBody>
      </p:sp>
      <p:sp>
        <p:nvSpPr>
          <p:cNvPr id="3" name="Zástupný obsah 2">
            <a:extLst>
              <a:ext uri="{FF2B5EF4-FFF2-40B4-BE49-F238E27FC236}">
                <a16:creationId xmlns:a16="http://schemas.microsoft.com/office/drawing/2014/main" id="{4C96D31A-ED0C-42A0-BAB9-6D6EFB594C1E}"/>
              </a:ext>
            </a:extLst>
          </p:cNvPr>
          <p:cNvSpPr>
            <a:spLocks noGrp="1"/>
          </p:cNvSpPr>
          <p:nvPr>
            <p:ph idx="1"/>
          </p:nvPr>
        </p:nvSpPr>
        <p:spPr/>
        <p:txBody>
          <a:bodyPr/>
          <a:lstStyle/>
          <a:p>
            <a:pPr marL="0" indent="0">
              <a:buNone/>
            </a:pPr>
            <a:r>
              <a:rPr lang="cs-CZ" b="1" dirty="0"/>
              <a:t>Právní moc </a:t>
            </a:r>
            <a:r>
              <a:rPr lang="cs-CZ" dirty="0"/>
              <a:t>x </a:t>
            </a:r>
            <a:r>
              <a:rPr lang="cs-CZ" b="1" dirty="0"/>
              <a:t>vykonatelnost</a:t>
            </a:r>
            <a:r>
              <a:rPr lang="cs-CZ" dirty="0"/>
              <a:t> aktu aplikace práva</a:t>
            </a:r>
          </a:p>
          <a:p>
            <a:pPr marL="0" indent="0">
              <a:buNone/>
            </a:pPr>
            <a:endParaRPr lang="cs-CZ" dirty="0"/>
          </a:p>
          <a:p>
            <a:pPr marL="0" indent="0">
              <a:buNone/>
            </a:pPr>
            <a:r>
              <a:rPr lang="cs-CZ" dirty="0"/>
              <a:t>Opravné prostředky:</a:t>
            </a:r>
          </a:p>
          <a:p>
            <a:pPr marL="0" indent="0">
              <a:buNone/>
            </a:pPr>
            <a:endParaRPr lang="cs-CZ" dirty="0"/>
          </a:p>
          <a:p>
            <a:pPr marL="514350" indent="-514350">
              <a:buAutoNum type="alphaLcParenR"/>
            </a:pPr>
            <a:r>
              <a:rPr lang="cs-CZ" dirty="0"/>
              <a:t>Řádné</a:t>
            </a:r>
          </a:p>
          <a:p>
            <a:pPr marL="514350" indent="-514350">
              <a:buAutoNum type="alphaLcParenR"/>
            </a:pPr>
            <a:endParaRPr lang="cs-CZ" dirty="0"/>
          </a:p>
          <a:p>
            <a:pPr marL="514350" indent="-514350">
              <a:buAutoNum type="alphaLcParenR"/>
            </a:pPr>
            <a:r>
              <a:rPr lang="cs-CZ" dirty="0"/>
              <a:t>mimořádné</a:t>
            </a:r>
          </a:p>
        </p:txBody>
      </p:sp>
    </p:spTree>
    <p:extLst>
      <p:ext uri="{BB962C8B-B14F-4D97-AF65-F5344CB8AC3E}">
        <p14:creationId xmlns:p14="http://schemas.microsoft.com/office/powerpoint/2010/main" val="1987681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Soustava soudů</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Soustava soudů:</a:t>
            </a:r>
          </a:p>
          <a:p>
            <a:pPr marL="0" indent="0">
              <a:buNone/>
            </a:pPr>
            <a:endParaRPr lang="cs-CZ" dirty="0"/>
          </a:p>
          <a:p>
            <a:pPr marL="0" indent="0" algn="ctr">
              <a:buNone/>
            </a:pPr>
            <a:r>
              <a:rPr lang="cs-CZ" dirty="0"/>
              <a:t>Nejvyšší soud + Nejvyšší správní soud</a:t>
            </a:r>
          </a:p>
          <a:p>
            <a:pPr marL="0" indent="0" algn="ctr">
              <a:buNone/>
            </a:pPr>
            <a:endParaRPr lang="cs-CZ" dirty="0"/>
          </a:p>
          <a:p>
            <a:pPr marL="0" indent="0" algn="ctr">
              <a:buNone/>
            </a:pPr>
            <a:r>
              <a:rPr lang="cs-CZ" dirty="0"/>
              <a:t>Vrchní soudy (Praha + Olomouc)</a:t>
            </a:r>
          </a:p>
          <a:p>
            <a:pPr marL="0" indent="0" algn="ctr">
              <a:buNone/>
            </a:pPr>
            <a:endParaRPr lang="cs-CZ" dirty="0"/>
          </a:p>
          <a:p>
            <a:pPr marL="0" indent="0" algn="ctr">
              <a:buNone/>
            </a:pPr>
            <a:r>
              <a:rPr lang="cs-CZ" dirty="0"/>
              <a:t>Krajské soudy (8) </a:t>
            </a:r>
          </a:p>
          <a:p>
            <a:pPr marL="0" indent="0" algn="ctr">
              <a:buNone/>
            </a:pPr>
            <a:endParaRPr lang="cs-CZ" dirty="0"/>
          </a:p>
          <a:p>
            <a:pPr marL="0" indent="0" algn="ctr">
              <a:buNone/>
            </a:pPr>
            <a:r>
              <a:rPr lang="cs-CZ" dirty="0"/>
              <a:t>Okresní soudy</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0562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Právo I –  subjekty práv</a:t>
            </a:r>
            <a:endParaRPr lang="cs-CZ" dirty="0"/>
          </a:p>
        </p:txBody>
      </p:sp>
      <p:sp>
        <p:nvSpPr>
          <p:cNvPr id="3" name="Zástupný symbol pro obsah 2"/>
          <p:cNvSpPr>
            <a:spLocks noGrp="1"/>
          </p:cNvSpPr>
          <p:nvPr>
            <p:ph idx="1"/>
          </p:nvPr>
        </p:nvSpPr>
        <p:spPr>
          <a:xfrm>
            <a:off x="457200" y="1268760"/>
            <a:ext cx="8229600" cy="5112568"/>
          </a:xfrm>
        </p:spPr>
        <p:txBody>
          <a:bodyPr>
            <a:normAutofit fontScale="55000" lnSpcReduction="20000"/>
          </a:bodyPr>
          <a:lstStyle/>
          <a:p>
            <a:pPr>
              <a:buNone/>
            </a:pPr>
            <a:r>
              <a:rPr lang="cs-CZ" b="1" dirty="0"/>
              <a:t>Fyzické osoby</a:t>
            </a:r>
          </a:p>
          <a:p>
            <a:pPr>
              <a:buNone/>
            </a:pPr>
            <a:r>
              <a:rPr lang="cs-CZ" b="1" dirty="0"/>
              <a:t>člověk, jakákoli lidská či jinak řečeno </a:t>
            </a:r>
            <a:r>
              <a:rPr lang="cs-CZ" b="1" dirty="0" err="1"/>
              <a:t>biosociální</a:t>
            </a:r>
            <a:r>
              <a:rPr lang="cs-CZ" b="1" dirty="0"/>
              <a:t> bytost, zásadně bez ohledu na další charakteristiku</a:t>
            </a:r>
          </a:p>
          <a:p>
            <a:pPr>
              <a:buNone/>
            </a:pPr>
            <a:r>
              <a:rPr lang="cs-CZ" sz="2500" dirty="0"/>
              <a:t>IDENTIFIKAČNÍ ZNAKY - Jednotné identifikační znaky fyzických osob nebyly současným zákoníkem stanoveny. Nový občanský zákoník uvádí jejich demonstrativní výčet - jedná se o jméno, bydliště a datum narození, popř. identifikující údaj podle jiného právního předpisu (§ 3019 NOZ).</a:t>
            </a:r>
          </a:p>
          <a:p>
            <a:pPr algn="just"/>
            <a:r>
              <a:rPr lang="cs-CZ" dirty="0"/>
              <a:t>Právní osobnost fyzické osoby vzniká </a:t>
            </a:r>
            <a:r>
              <a:rPr lang="cs-CZ" b="1" dirty="0"/>
              <a:t>narozením (Narozením se podle § 2 vyhlášky č. 11/1998 Sb., o povinném hlášení a ukončení těhotenství, úmrtí dítěte a úmrtí matky, rozumí jeho úplné vypuzení nebo vynětí z těla matčina, jestliže dítě projevuje alespoň jednu ze známek života a má porodní hmotnost za a) 500 g a vyšší nebo za b) nižší než 500 g, přežije-li 24 hodin po porodu)</a:t>
            </a:r>
            <a:endParaRPr lang="cs-CZ" dirty="0"/>
          </a:p>
          <a:p>
            <a:pPr algn="just"/>
            <a:r>
              <a:rPr lang="cs-CZ" dirty="0"/>
              <a:t>má ji i </a:t>
            </a:r>
            <a:r>
              <a:rPr lang="cs-CZ" b="1" dirty="0" err="1"/>
              <a:t>nasciturus</a:t>
            </a:r>
            <a:r>
              <a:rPr lang="cs-CZ" dirty="0"/>
              <a:t> - již počaté dítě, narodí-li se živé (podle NOZ ji má, jen vyhovuje-li to jeho zájmům </a:t>
            </a:r>
          </a:p>
          <a:p>
            <a:pPr algn="just"/>
            <a:r>
              <a:rPr lang="cs-CZ" b="1" dirty="0"/>
              <a:t>zaniká smrtí</a:t>
            </a:r>
            <a:r>
              <a:rPr lang="cs-CZ" dirty="0"/>
              <a:t> - smrt lze prokázat ohledáním těla (pak je vystavena veřejná listina úmrtní list) nebo i jinak</a:t>
            </a:r>
          </a:p>
          <a:p>
            <a:pPr algn="just"/>
            <a:r>
              <a:rPr lang="cs-CZ" b="1" dirty="0"/>
              <a:t>Prohlášení za mrtvého soudem </a:t>
            </a:r>
            <a:r>
              <a:rPr lang="cs-CZ" dirty="0"/>
              <a:t>stejné hmotněprávní účinky jako smrt, dva případy:</a:t>
            </a:r>
          </a:p>
          <a:p>
            <a:pPr lvl="1" algn="just">
              <a:buNone/>
            </a:pPr>
            <a:r>
              <a:rPr lang="cs-CZ" dirty="0"/>
              <a:t>A) pokud se člověk účastnil takové události, že se </a:t>
            </a:r>
            <a:r>
              <a:rPr lang="cs-CZ" b="1" dirty="0"/>
              <a:t>smrt zdá téměř </a:t>
            </a:r>
            <a:r>
              <a:rPr lang="cs-CZ" dirty="0"/>
              <a:t>jistá (i bez návrhu) </a:t>
            </a:r>
          </a:p>
          <a:p>
            <a:pPr lvl="1" algn="just">
              <a:buNone/>
            </a:pPr>
            <a:r>
              <a:rPr lang="cs-CZ" dirty="0"/>
              <a:t>B) soud prohlásí na návrh člověka za mrtvého, lze-li mít důvodně za to, že zemřel toho, kdo </a:t>
            </a:r>
            <a:r>
              <a:rPr lang="cs-CZ" b="1" dirty="0"/>
              <a:t>byl prohlášen za nezvěs</a:t>
            </a:r>
            <a:r>
              <a:rPr lang="cs-CZ" dirty="0"/>
              <a:t>tného lze prohlásit za mrtvého, pokud jsou vážné pochybnosti, že žije (po roční lhůtě možno prohlásit za mrtvého) Zjistí-li se, že dotyčný žije, soud své rozhodnutí zruší</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2800" b="1" dirty="0"/>
              <a:t>Právo I –  subjekty práv</a:t>
            </a:r>
            <a:endParaRPr lang="cs-CZ" sz="2800" dirty="0"/>
          </a:p>
        </p:txBody>
      </p:sp>
      <p:sp>
        <p:nvSpPr>
          <p:cNvPr id="3" name="Zástupný symbol pro obsah 2"/>
          <p:cNvSpPr>
            <a:spLocks noGrp="1"/>
          </p:cNvSpPr>
          <p:nvPr>
            <p:ph idx="1"/>
          </p:nvPr>
        </p:nvSpPr>
        <p:spPr>
          <a:xfrm>
            <a:off x="457200" y="836712"/>
            <a:ext cx="8229600" cy="5544616"/>
          </a:xfrm>
        </p:spPr>
        <p:txBody>
          <a:bodyPr>
            <a:noAutofit/>
          </a:bodyPr>
          <a:lstStyle/>
          <a:p>
            <a:pPr>
              <a:buNone/>
            </a:pPr>
            <a:r>
              <a:rPr lang="cs-CZ" sz="1600" dirty="0"/>
              <a:t>Subjektivita FO:</a:t>
            </a:r>
          </a:p>
          <a:p>
            <a:endParaRPr lang="cs-CZ" sz="1600" dirty="0"/>
          </a:p>
          <a:p>
            <a:r>
              <a:rPr lang="cs-CZ" sz="1600" dirty="0"/>
              <a:t>Svéprávnost možnost právně jednat (zavazovat se)</a:t>
            </a:r>
          </a:p>
          <a:p>
            <a:pPr marL="514350" indent="-514350">
              <a:buAutoNum type="alphaLcParenR"/>
            </a:pPr>
            <a:endParaRPr lang="cs-CZ" sz="1600" dirty="0"/>
          </a:p>
          <a:p>
            <a:pPr marL="514350" indent="-514350">
              <a:buAutoNum type="alphaLcParenR"/>
            </a:pPr>
            <a:r>
              <a:rPr lang="cs-CZ" sz="1600" dirty="0"/>
              <a:t>požadavek určitého stupně duševní vyspělosti</a:t>
            </a:r>
          </a:p>
          <a:p>
            <a:pPr marL="514350" indent="-514350">
              <a:buAutoNum type="alphaLcParenR"/>
            </a:pPr>
            <a:r>
              <a:rPr lang="cs-CZ" sz="1600" dirty="0"/>
              <a:t>požadavek nepřítomnosti závažné duševní choroby</a:t>
            </a:r>
          </a:p>
          <a:p>
            <a:pPr marL="514350" indent="-514350">
              <a:buAutoNum type="alphaLcParenR"/>
            </a:pPr>
            <a:r>
              <a:rPr lang="cs-CZ" sz="1600" dirty="0"/>
              <a:t>plné svéprávnosti se nabývá (§30 NOZ) buď dosažením zletilosti (18 let věku) nebo přiznáním svéprávnosti (emancipace - §37 NOZ subjekt dosáhl věku 16 let +  osvědčena schopnost sám se živit a obstarat si své záležitosti a pokud souhlasil jeho zákonný zástupce ) + uzavřením manželství nezletilý, který nenabyl plné svéprávnosti – má se za to, že je způsobilý k právním jednáním přiměřeným rozumové a volní vyspělosti osob jeho věku (§31 NOZ) </a:t>
            </a:r>
          </a:p>
          <a:p>
            <a:pPr marL="514350" indent="-514350">
              <a:buAutoNum type="alphaLcParenR"/>
            </a:pPr>
            <a:r>
              <a:rPr lang="cs-CZ" sz="1600" dirty="0"/>
              <a:t>Svéprávnost zaniká :</a:t>
            </a:r>
          </a:p>
          <a:p>
            <a:pPr marL="514350" indent="-514350">
              <a:buNone/>
            </a:pPr>
            <a:r>
              <a:rPr lang="cs-CZ" sz="1600" dirty="0"/>
              <a:t>	- smrtí </a:t>
            </a:r>
          </a:p>
          <a:p>
            <a:pPr marL="514350" indent="-514350" algn="just">
              <a:buNone/>
            </a:pPr>
            <a:r>
              <a:rPr lang="cs-CZ" sz="1600" dirty="0"/>
              <a:t>	- Omezení svéprávnosti (zbavení NOZ neumožňuje) soud omezí svéprávnost v rozsahu, v jakém člověk není pro duševní poruchu, která není jen přechodná, schopen právně jednat, a vymezí rozsah, v jakém způsobilost člověka samostatně právně jednat omezil (§57 NOZ) rozhodne soud lze jen v zájmu dotyčného člověka (hrozila-li by mu závažná újma) soud zde musí vždy stanovit rozsah omezení. Rozhodnutí o omezení svéprávnosti nezbavuje člověka práva samostatně právně jednat v běžných záležitostech každodenního života (§64 NOZ).</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3200" b="1" dirty="0"/>
              <a:t>Právo I–  subjekty práv</a:t>
            </a:r>
            <a:endParaRPr lang="cs-CZ" sz="3200" dirty="0"/>
          </a:p>
        </p:txBody>
      </p:sp>
      <p:sp>
        <p:nvSpPr>
          <p:cNvPr id="3" name="Zástupný symbol pro obsah 2"/>
          <p:cNvSpPr>
            <a:spLocks noGrp="1"/>
          </p:cNvSpPr>
          <p:nvPr>
            <p:ph idx="1"/>
          </p:nvPr>
        </p:nvSpPr>
        <p:spPr>
          <a:xfrm>
            <a:off x="457200" y="1196752"/>
            <a:ext cx="8229600" cy="4929411"/>
          </a:xfrm>
        </p:spPr>
        <p:txBody>
          <a:bodyPr>
            <a:normAutofit fontScale="40000" lnSpcReduction="20000"/>
          </a:bodyPr>
          <a:lstStyle/>
          <a:p>
            <a:pPr>
              <a:buNone/>
            </a:pPr>
            <a:r>
              <a:rPr lang="cs-CZ" b="1" dirty="0"/>
              <a:t>Subjektivita právnické osoby</a:t>
            </a:r>
          </a:p>
          <a:p>
            <a:pPr>
              <a:buNone/>
            </a:pPr>
            <a:endParaRPr lang="cs-CZ" sz="4300" dirty="0"/>
          </a:p>
          <a:p>
            <a:r>
              <a:rPr lang="cs-CZ" sz="4300" dirty="0"/>
              <a:t>svéprávnost vzniká současně se vznikem právní osobnosti, obojí trvá od vzniku po jejich zánik</a:t>
            </a:r>
          </a:p>
          <a:p>
            <a:r>
              <a:rPr lang="cs-CZ" sz="4300" dirty="0"/>
              <a:t>vždy za ně jedná zástupce (podle NOZ je zástupcem i statutární orgán)</a:t>
            </a:r>
          </a:p>
          <a:p>
            <a:pPr>
              <a:buNone/>
            </a:pPr>
            <a:r>
              <a:rPr lang="cs-CZ" sz="4300" dirty="0"/>
              <a:t>	Druhy právnických osob:</a:t>
            </a:r>
          </a:p>
          <a:p>
            <a:pPr marL="514350" indent="-514350">
              <a:buAutoNum type="arabicParenR"/>
            </a:pPr>
            <a:r>
              <a:rPr lang="cs-CZ" sz="4300" b="1" dirty="0"/>
              <a:t>korporace</a:t>
            </a:r>
            <a:r>
              <a:rPr lang="cs-CZ" sz="4300" dirty="0"/>
              <a:t> – tvoří ji sdružení osob nebo jediná osoba spolek a obchodní korporace – obch. společnosti a družstva</a:t>
            </a:r>
          </a:p>
          <a:p>
            <a:pPr marL="514350" indent="-514350">
              <a:buAutoNum type="arabicParenR"/>
            </a:pPr>
            <a:r>
              <a:rPr lang="cs-CZ" sz="4300" b="1" dirty="0"/>
              <a:t>fundace</a:t>
            </a:r>
            <a:r>
              <a:rPr lang="cs-CZ" sz="4300" dirty="0"/>
              <a:t> – tvoří ji majetek vyčleněný k určitému účelu nadace, nadační fondy</a:t>
            </a:r>
          </a:p>
          <a:p>
            <a:pPr marL="514350" indent="-514350">
              <a:buAutoNum type="arabicParenR"/>
            </a:pPr>
            <a:r>
              <a:rPr lang="cs-CZ" sz="4300" b="1" dirty="0"/>
              <a:t>ústav</a:t>
            </a:r>
            <a:r>
              <a:rPr lang="cs-CZ" sz="4300" dirty="0"/>
              <a:t> – užití osobní i majetkové složky</a:t>
            </a:r>
          </a:p>
          <a:p>
            <a:pPr marL="514350" indent="-514350">
              <a:buAutoNum type="arabicParenR"/>
            </a:pPr>
            <a:r>
              <a:rPr lang="cs-CZ" sz="4300" b="1" dirty="0"/>
              <a:t>veřejnoprávní korporace </a:t>
            </a:r>
            <a:r>
              <a:rPr lang="cs-CZ" sz="4300" dirty="0"/>
              <a:t>(obce, kraje, profesní komory</a:t>
            </a:r>
          </a:p>
          <a:p>
            <a:pPr marL="514350" indent="-514350">
              <a:buNone/>
            </a:pPr>
            <a:endParaRPr lang="cs-CZ" sz="4300" dirty="0"/>
          </a:p>
          <a:p>
            <a:pPr marL="514350" indent="-514350">
              <a:buNone/>
            </a:pPr>
            <a:r>
              <a:rPr lang="cs-CZ" sz="4300" dirty="0"/>
              <a:t>právnické osoby vznikají a </a:t>
            </a:r>
            <a:r>
              <a:rPr lang="cs-CZ" sz="4400" dirty="0"/>
              <a:t>zanikají</a:t>
            </a:r>
            <a:r>
              <a:rPr lang="cs-CZ" sz="4300" dirty="0"/>
              <a:t>:</a:t>
            </a:r>
          </a:p>
          <a:p>
            <a:pPr marL="514350" indent="-514350">
              <a:buNone/>
            </a:pPr>
            <a:endParaRPr lang="cs-CZ" sz="4300" dirty="0"/>
          </a:p>
          <a:p>
            <a:pPr marL="514350" indent="-514350">
              <a:buAutoNum type="arabicParenR"/>
            </a:pPr>
            <a:r>
              <a:rPr lang="cs-CZ" sz="4300" dirty="0"/>
              <a:t>na základě zákona, resp. soukromoprávního jednání a následného veřejnoprávního aktu (</a:t>
            </a:r>
            <a:r>
              <a:rPr lang="cs-CZ" sz="4300" dirty="0" err="1"/>
              <a:t>dvoufázovitost</a:t>
            </a:r>
            <a:r>
              <a:rPr lang="cs-CZ" sz="4300" dirty="0"/>
              <a:t> vzniku i zániku)</a:t>
            </a:r>
          </a:p>
          <a:p>
            <a:pPr marL="514350" indent="-514350">
              <a:buAutoNum type="arabicParenR"/>
            </a:pPr>
            <a:r>
              <a:rPr lang="cs-CZ" sz="4300" dirty="0"/>
              <a:t>zákonem (např. státní fondy, kraje - VÚSC, veřejné VŠ)</a:t>
            </a:r>
          </a:p>
          <a:p>
            <a:pPr marL="514350" indent="-514350">
              <a:buAutoNum type="arabicParenR"/>
            </a:pPr>
            <a:r>
              <a:rPr lang="cs-CZ" sz="4300" dirty="0"/>
              <a:t>rozhodnutím orgánu veřejné moci</a:t>
            </a:r>
          </a:p>
          <a:p>
            <a:pPr marL="514350" indent="-514350">
              <a:buAutoNum type="arabicParenR"/>
            </a:pPr>
            <a:r>
              <a:rPr lang="cs-CZ" sz="4300" dirty="0"/>
              <a:t>z jiného důvodu předpokládaného zákonem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Právo I –  subjekty práv</a:t>
            </a:r>
            <a:endParaRPr lang="cs-CZ" dirty="0"/>
          </a:p>
        </p:txBody>
      </p:sp>
      <p:sp>
        <p:nvSpPr>
          <p:cNvPr id="3" name="Zástupný symbol pro obsah 2"/>
          <p:cNvSpPr>
            <a:spLocks noGrp="1"/>
          </p:cNvSpPr>
          <p:nvPr>
            <p:ph idx="1"/>
          </p:nvPr>
        </p:nvSpPr>
        <p:spPr/>
        <p:txBody>
          <a:bodyPr/>
          <a:lstStyle/>
          <a:p>
            <a:pPr marL="0" indent="0">
              <a:buNone/>
            </a:pPr>
            <a:r>
              <a:rPr lang="cs-CZ" dirty="0"/>
              <a:t>Důvody vzniku:</a:t>
            </a:r>
          </a:p>
          <a:p>
            <a:r>
              <a:rPr lang="cs-CZ" dirty="0"/>
              <a:t>Organizace lidské skupiny</a:t>
            </a:r>
          </a:p>
          <a:p>
            <a:r>
              <a:rPr lang="cs-CZ" dirty="0"/>
              <a:t>Uspořádání vztahů skupiny vůči třetím osobám</a:t>
            </a:r>
          </a:p>
          <a:p>
            <a:r>
              <a:rPr lang="cs-CZ" dirty="0"/>
              <a:t>Oddělení majetku k </a:t>
            </a:r>
            <a:r>
              <a:rPr lang="cs-CZ" dirty="0" err="1"/>
              <a:t>samostanému</a:t>
            </a:r>
            <a:r>
              <a:rPr lang="cs-CZ" dirty="0"/>
              <a:t> nakládání</a:t>
            </a:r>
          </a:p>
          <a:p>
            <a:endParaRPr lang="cs-CZ" dirty="0"/>
          </a:p>
        </p:txBody>
      </p:sp>
    </p:spTree>
    <p:extLst>
      <p:ext uri="{BB962C8B-B14F-4D97-AF65-F5344CB8AC3E}">
        <p14:creationId xmlns:p14="http://schemas.microsoft.com/office/powerpoint/2010/main" val="2260492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Právo I –  subjekty práv</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sz="2800" dirty="0"/>
              <a:t>Znaky PO:</a:t>
            </a:r>
          </a:p>
          <a:p>
            <a:pPr>
              <a:buFontTx/>
              <a:buChar char="-"/>
            </a:pPr>
            <a:r>
              <a:rPr lang="cs-CZ" sz="2800" dirty="0"/>
              <a:t>Účelově stanovená způsobilost k právům a povinnostem a k právnímu jednání</a:t>
            </a:r>
          </a:p>
          <a:p>
            <a:pPr>
              <a:buFontTx/>
              <a:buChar char="-"/>
            </a:pPr>
            <a:r>
              <a:rPr lang="cs-CZ" sz="2800" dirty="0"/>
              <a:t>Deliktní způsobilost</a:t>
            </a:r>
          </a:p>
          <a:p>
            <a:pPr>
              <a:buFontTx/>
              <a:buChar char="-"/>
            </a:pPr>
            <a:r>
              <a:rPr lang="cs-CZ" sz="2800" dirty="0"/>
              <a:t>Pevně fixovaná </a:t>
            </a:r>
            <a:r>
              <a:rPr lang="cs-CZ" sz="2800" dirty="0" err="1"/>
              <a:t>org</a:t>
            </a:r>
            <a:r>
              <a:rPr lang="cs-CZ" sz="2800" dirty="0"/>
              <a:t>. struktura</a:t>
            </a:r>
          </a:p>
          <a:p>
            <a:pPr>
              <a:buFontTx/>
              <a:buChar char="-"/>
            </a:pPr>
            <a:r>
              <a:rPr lang="cs-CZ" sz="2800" dirty="0"/>
              <a:t>Obligatorní určení osoby oprávněné za PO jednat</a:t>
            </a:r>
          </a:p>
          <a:p>
            <a:pPr marL="0" indent="0">
              <a:buNone/>
            </a:pPr>
            <a:r>
              <a:rPr lang="cs-CZ" sz="2800" dirty="0"/>
              <a:t>Identifikační znaky:</a:t>
            </a:r>
          </a:p>
          <a:p>
            <a:pPr>
              <a:buFontTx/>
              <a:buChar char="-"/>
            </a:pPr>
            <a:r>
              <a:rPr lang="cs-CZ" sz="2800" dirty="0"/>
              <a:t>Název</a:t>
            </a:r>
          </a:p>
          <a:p>
            <a:pPr>
              <a:buFontTx/>
              <a:buChar char="-"/>
            </a:pPr>
            <a:r>
              <a:rPr lang="cs-CZ" sz="2800" dirty="0"/>
              <a:t>Sídlo</a:t>
            </a:r>
          </a:p>
          <a:p>
            <a:pPr>
              <a:buFontTx/>
              <a:buChar char="-"/>
            </a:pPr>
            <a:r>
              <a:rPr lang="cs-CZ" sz="2800" dirty="0"/>
              <a:t>Status (právní řád jímž se řídí)</a:t>
            </a:r>
          </a:p>
          <a:p>
            <a:pPr>
              <a:buFontTx/>
              <a:buChar char="-"/>
            </a:pPr>
            <a:endParaRPr lang="cs-CZ" sz="2800" dirty="0"/>
          </a:p>
        </p:txBody>
      </p:sp>
    </p:spTree>
    <p:extLst>
      <p:ext uri="{BB962C8B-B14F-4D97-AF65-F5344CB8AC3E}">
        <p14:creationId xmlns:p14="http://schemas.microsoft.com/office/powerpoint/2010/main" val="1273247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Právo I –  subjekty práv</a:t>
            </a:r>
            <a:endParaRPr lang="cs-CZ" dirty="0"/>
          </a:p>
        </p:txBody>
      </p:sp>
      <p:sp>
        <p:nvSpPr>
          <p:cNvPr id="3" name="Zástupný symbol pro obsah 2"/>
          <p:cNvSpPr>
            <a:spLocks noGrp="1"/>
          </p:cNvSpPr>
          <p:nvPr>
            <p:ph idx="1"/>
          </p:nvPr>
        </p:nvSpPr>
        <p:spPr>
          <a:xfrm>
            <a:off x="457200" y="1196752"/>
            <a:ext cx="8229600" cy="4929411"/>
          </a:xfrm>
        </p:spPr>
        <p:txBody>
          <a:bodyPr>
            <a:normAutofit fontScale="47500" lnSpcReduction="20000"/>
          </a:bodyPr>
          <a:lstStyle/>
          <a:p>
            <a:pPr marL="514350" indent="-514350">
              <a:buNone/>
            </a:pPr>
            <a:endParaRPr lang="cs-CZ" dirty="0"/>
          </a:p>
          <a:p>
            <a:pPr marL="514350" indent="-514350">
              <a:buNone/>
            </a:pPr>
            <a:r>
              <a:rPr lang="cs-CZ" dirty="0"/>
              <a:t>Vznik PO zapisované do veřejného rejstříku :</a:t>
            </a:r>
          </a:p>
          <a:p>
            <a:pPr marL="742950" indent="-742950">
              <a:buAutoNum type="arabicPeriod"/>
            </a:pPr>
            <a:r>
              <a:rPr lang="cs-CZ" dirty="0"/>
              <a:t>fáze - založení (soukromoprávní akt) </a:t>
            </a:r>
          </a:p>
          <a:p>
            <a:pPr marL="742950" indent="-742950">
              <a:buAutoNum type="arabicPeriod"/>
            </a:pPr>
            <a:r>
              <a:rPr lang="cs-CZ" dirty="0"/>
              <a:t>fáze - zápis do příslušného veřejného rejstříku (veřejnoprávní akt)</a:t>
            </a:r>
          </a:p>
          <a:p>
            <a:pPr marL="742950" indent="-742950">
              <a:buNone/>
            </a:pPr>
            <a:r>
              <a:rPr lang="cs-CZ" dirty="0"/>
              <a:t>veřejná přístupnost povinně zapisovaných údajů a ochrana toho, kdo jedná v dobré víře v pravdivost zapsaných údajů</a:t>
            </a:r>
          </a:p>
          <a:p>
            <a:pPr marL="742950" indent="-742950">
              <a:buNone/>
            </a:pPr>
            <a:endParaRPr lang="cs-CZ" dirty="0"/>
          </a:p>
          <a:p>
            <a:pPr marL="742950" indent="-742950">
              <a:buNone/>
            </a:pPr>
            <a:r>
              <a:rPr lang="cs-CZ" dirty="0"/>
              <a:t>Zánik PO zapisované do veřejného rejstříku : </a:t>
            </a:r>
          </a:p>
          <a:p>
            <a:pPr marL="742950" indent="-742950">
              <a:buNone/>
            </a:pPr>
            <a:endParaRPr lang="cs-CZ" dirty="0"/>
          </a:p>
          <a:p>
            <a:pPr marL="742950" indent="-742950">
              <a:buAutoNum type="arabicPeriod"/>
            </a:pPr>
            <a:r>
              <a:rPr lang="cs-CZ" dirty="0"/>
              <a:t>fáze – likvidace (soukromoprávní akt) </a:t>
            </a:r>
          </a:p>
          <a:p>
            <a:pPr marL="742950" indent="-742950">
              <a:buAutoNum type="arabicPeriod"/>
              <a:tabLst>
                <a:tab pos="358775" algn="l"/>
              </a:tabLst>
            </a:pPr>
            <a:r>
              <a:rPr lang="cs-CZ" dirty="0"/>
              <a:t>fáze – výmaz (veřejnoprávní akt) obnovení právnické osoby – zjistí-li se, že některé závazky nebyly bez zavinění věřitele vypořádány </a:t>
            </a:r>
          </a:p>
          <a:p>
            <a:pPr marL="742950" indent="-742950">
              <a:buAutoNum type="arabicPeriod"/>
              <a:tabLst>
                <a:tab pos="358775" algn="l"/>
              </a:tabLst>
            </a:pPr>
            <a:endParaRPr lang="cs-CZ" dirty="0"/>
          </a:p>
          <a:p>
            <a:pPr marL="742950" indent="-742950">
              <a:buNone/>
              <a:tabLst>
                <a:tab pos="358775" algn="l"/>
              </a:tabLst>
            </a:pPr>
            <a:r>
              <a:rPr lang="cs-CZ" dirty="0"/>
              <a:t>Jiné způsoby zániku právnických osob bez likvidace – Fúze:</a:t>
            </a:r>
          </a:p>
          <a:p>
            <a:pPr marL="742950" indent="-742950">
              <a:buNone/>
              <a:tabLst>
                <a:tab pos="358775" algn="l"/>
              </a:tabLst>
            </a:pPr>
            <a:endParaRPr lang="cs-CZ" dirty="0"/>
          </a:p>
          <a:p>
            <a:pPr marL="742950" indent="-742950">
              <a:buAutoNum type="alphaLcParenR"/>
              <a:tabLst>
                <a:tab pos="358775" algn="l"/>
              </a:tabLst>
            </a:pPr>
            <a:r>
              <a:rPr lang="cs-CZ" dirty="0"/>
              <a:t>Sloučením - nejméně jedna zúčastněná osoba zaniká a práva a povinnosti přecházejí na jedinou nástupnickou právnickou osobu</a:t>
            </a:r>
          </a:p>
          <a:p>
            <a:pPr marL="742950" indent="-742950">
              <a:buAutoNum type="alphaLcParenR"/>
              <a:tabLst>
                <a:tab pos="358775" algn="l"/>
              </a:tabLst>
            </a:pPr>
            <a:r>
              <a:rPr lang="cs-CZ" dirty="0"/>
              <a:t>splynutím - zanikají všechny zúčastněné osoby a na jejich místě vzniká nová nástupnická právnická osoba</a:t>
            </a:r>
          </a:p>
          <a:p>
            <a:pPr marL="742950" indent="-742950">
              <a:buAutoNum type="alphaLcParenR"/>
              <a:tabLst>
                <a:tab pos="358775" algn="l"/>
              </a:tabLst>
            </a:pPr>
            <a:r>
              <a:rPr lang="cs-CZ" dirty="0"/>
              <a:t>rozdělením - Práva a povinnosti zanikající právnické osoby zde přebírají jiné právnické osoby – likvidace není třeba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cs-CZ" sz="3200" b="1" dirty="0"/>
              <a:t>Právo I –  AKTY APLIKACE PRÁVA</a:t>
            </a:r>
            <a:endParaRPr lang="cs-CZ" sz="3200" dirty="0"/>
          </a:p>
        </p:txBody>
      </p:sp>
      <p:sp>
        <p:nvSpPr>
          <p:cNvPr id="3" name="Zástupný symbol pro obsah 2"/>
          <p:cNvSpPr>
            <a:spLocks noGrp="1"/>
          </p:cNvSpPr>
          <p:nvPr>
            <p:ph idx="1"/>
          </p:nvPr>
        </p:nvSpPr>
        <p:spPr>
          <a:xfrm>
            <a:off x="467544" y="1268760"/>
            <a:ext cx="8229600" cy="5040560"/>
          </a:xfrm>
        </p:spPr>
        <p:txBody>
          <a:bodyPr>
            <a:normAutofit fontScale="70000" lnSpcReduction="20000"/>
          </a:bodyPr>
          <a:lstStyle/>
          <a:p>
            <a:pPr marL="0" indent="0">
              <a:buNone/>
            </a:pPr>
            <a:endParaRPr lang="cs-CZ" dirty="0"/>
          </a:p>
          <a:p>
            <a:pPr marL="0" indent="0">
              <a:buNone/>
            </a:pPr>
            <a:r>
              <a:rPr lang="cs-CZ" dirty="0"/>
              <a:t>Právo je uskutečňováno chováním subjektů (adresátů právní normy):</a:t>
            </a:r>
          </a:p>
          <a:p>
            <a:pPr marL="514350" indent="-514350">
              <a:buAutoNum type="alphaLcParenR"/>
            </a:pPr>
            <a:endParaRPr lang="cs-CZ" dirty="0"/>
          </a:p>
          <a:p>
            <a:pPr marL="514350" indent="-514350">
              <a:buAutoNum type="alphaLcParenR"/>
            </a:pPr>
            <a:r>
              <a:rPr lang="cs-CZ" dirty="0"/>
              <a:t>Chování v souladu s právem (</a:t>
            </a:r>
            <a:r>
              <a:rPr lang="cs-CZ" dirty="0" err="1"/>
              <a:t>secundum</a:t>
            </a:r>
            <a:r>
              <a:rPr lang="cs-CZ" dirty="0"/>
              <a:t> legem)</a:t>
            </a:r>
          </a:p>
          <a:p>
            <a:pPr marL="514350" indent="-514350">
              <a:buAutoNum type="alphaLcParenR"/>
            </a:pPr>
            <a:endParaRPr lang="cs-CZ" dirty="0"/>
          </a:p>
          <a:p>
            <a:pPr marL="514350" indent="-514350">
              <a:buAutoNum type="alphaLcParenR"/>
            </a:pPr>
            <a:r>
              <a:rPr lang="cs-CZ" dirty="0"/>
              <a:t>Chování v rozporu s právem (</a:t>
            </a:r>
            <a:r>
              <a:rPr lang="cs-CZ" dirty="0" err="1"/>
              <a:t>contra</a:t>
            </a:r>
            <a:r>
              <a:rPr lang="cs-CZ" dirty="0"/>
              <a:t> legem) – vzniká právní odpovědnost</a:t>
            </a:r>
          </a:p>
          <a:p>
            <a:pPr marL="514350" indent="-514350">
              <a:buAutoNum type="alphaLcParenR"/>
            </a:pPr>
            <a:endParaRPr lang="cs-CZ" dirty="0"/>
          </a:p>
          <a:p>
            <a:pPr marL="514350" indent="-514350">
              <a:buNone/>
            </a:pPr>
            <a:r>
              <a:rPr lang="cs-CZ" dirty="0"/>
              <a:t>Významný faktor k zachovávání práva,:</a:t>
            </a:r>
          </a:p>
          <a:p>
            <a:pPr marL="514350" indent="-514350">
              <a:buNone/>
            </a:pPr>
            <a:endParaRPr lang="cs-CZ" dirty="0"/>
          </a:p>
          <a:p>
            <a:pPr marL="514350" indent="-514350">
              <a:buNone/>
            </a:pPr>
            <a:r>
              <a:rPr lang="cs-CZ" b="1" dirty="0"/>
              <a:t>Aplikace práva soudy a jinými orgány  veřejné moci</a:t>
            </a:r>
          </a:p>
          <a:p>
            <a:pPr marL="514350" indent="-514350">
              <a:buNone/>
            </a:pPr>
            <a:endParaRPr lang="cs-CZ" b="1" dirty="0"/>
          </a:p>
          <a:p>
            <a:pPr marL="514350" indent="-514350">
              <a:buNone/>
            </a:pPr>
            <a:r>
              <a:rPr lang="cs-CZ" b="1" dirty="0"/>
              <a:t>+</a:t>
            </a:r>
          </a:p>
          <a:p>
            <a:pPr marL="514350" indent="-514350">
              <a:buNone/>
            </a:pPr>
            <a:endParaRPr lang="cs-CZ" b="1" dirty="0"/>
          </a:p>
          <a:p>
            <a:pPr marL="514350" indent="-514350">
              <a:buNone/>
            </a:pPr>
            <a:r>
              <a:rPr lang="cs-CZ" b="1" dirty="0"/>
              <a:t>další jejich činnost – organizační , kontrolní  vzdělávací,  metodická</a:t>
            </a:r>
          </a:p>
          <a:p>
            <a:pPr marL="514350" indent="-514350">
              <a:buNone/>
            </a:pPr>
            <a:endParaRPr lang="cs-CZ" b="1" dirty="0"/>
          </a:p>
          <a:p>
            <a:pPr marL="514350" indent="-514350">
              <a:buNone/>
            </a:pPr>
            <a:endParaRPr lang="cs-CZ" dirty="0"/>
          </a:p>
        </p:txBody>
      </p:sp>
    </p:spTree>
    <p:extLst>
      <p:ext uri="{BB962C8B-B14F-4D97-AF65-F5344CB8AC3E}">
        <p14:creationId xmlns:p14="http://schemas.microsoft.com/office/powerpoint/2010/main" val="200050921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1995</Words>
  <Application>Microsoft Office PowerPoint</Application>
  <PresentationFormat>Předvádění na obrazovce (4:3)</PresentationFormat>
  <Paragraphs>216</Paragraphs>
  <Slides>22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22</vt:i4>
      </vt:variant>
    </vt:vector>
  </HeadingPairs>
  <TitlesOfParts>
    <vt:vector size="25" baseType="lpstr">
      <vt:lpstr>Arial</vt:lpstr>
      <vt:lpstr>Calibri</vt:lpstr>
      <vt:lpstr>Motiv sady Office</vt:lpstr>
      <vt:lpstr>Právo I</vt:lpstr>
      <vt:lpstr>Právo I –  subjekty práv</vt:lpstr>
      <vt:lpstr>Právo I –  subjekty práv</vt:lpstr>
      <vt:lpstr>Právo I –  subjekty práv</vt:lpstr>
      <vt:lpstr>Právo I–  subjekty práv</vt:lpstr>
      <vt:lpstr>Právo I –  subjekty práv</vt:lpstr>
      <vt:lpstr>Právo I –  subjekty práv</vt:lpstr>
      <vt:lpstr>Právo I –  subjekty práv</vt:lpstr>
      <vt:lpstr>Právo I –  AKTY APLIKACE PRÁVA</vt:lpstr>
      <vt:lpstr>Právo I –  AKTY APLIKACE PRÁVA</vt:lpstr>
      <vt:lpstr>Právo I –  AKTY APLIKACE PRÁVA</vt:lpstr>
      <vt:lpstr>Právo I –  AKTY APLIKACE PRÁVA</vt:lpstr>
      <vt:lpstr>Právo I –  AKTY APLIKACE PRÁVA</vt:lpstr>
      <vt:lpstr>Právo I –  AKTY APLIKACE PRÁVA</vt:lpstr>
      <vt:lpstr>Právo I –  AKTY APLIKACE PRÁVA</vt:lpstr>
      <vt:lpstr>Právo I –  AKTY APLIKACE PRÁVA</vt:lpstr>
      <vt:lpstr>Právo I –  AKTY APLIKACE PRÁVA</vt:lpstr>
      <vt:lpstr>Právo I –  AKTY APLIKACE PRÁVA</vt:lpstr>
      <vt:lpstr>Právo I –  AKTY APLIKACE PRÁVA</vt:lpstr>
      <vt:lpstr>Právo I –  AKTY APLIKACE PRÁVA</vt:lpstr>
      <vt:lpstr>Právo I –  AKTY APLIKACE PRÁVA</vt:lpstr>
      <vt:lpstr>Soustava soudů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Jan Šmejkal</dc:creator>
  <cp:lastModifiedBy>Jan</cp:lastModifiedBy>
  <cp:revision>99</cp:revision>
  <dcterms:created xsi:type="dcterms:W3CDTF">2015-10-04T18:04:49Z</dcterms:created>
  <dcterms:modified xsi:type="dcterms:W3CDTF">2020-12-14T15:02:53Z</dcterms:modified>
</cp:coreProperties>
</file>