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60" r:id="rId6"/>
    <p:sldId id="261" r:id="rId7"/>
    <p:sldId id="262" r:id="rId8"/>
    <p:sldId id="263" r:id="rId9"/>
    <p:sldId id="264" r:id="rId10"/>
    <p:sldId id="259"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3" d="100"/>
          <a:sy n="123" d="100"/>
        </p:scale>
        <p:origin x="-114"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FB25B91-1400-4EC9-AC52-9A3EA475C2BA}"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F53CA-D779-4E22-BBC8-C3601B4DE00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9613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B25B91-1400-4EC9-AC52-9A3EA475C2BA}"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F53CA-D779-4E22-BBC8-C3601B4DE004}" type="slidenum">
              <a:rPr lang="en-US" smtClean="0"/>
              <a:t>‹#›</a:t>
            </a:fld>
            <a:endParaRPr lang="en-US"/>
          </a:p>
        </p:txBody>
      </p:sp>
    </p:spTree>
    <p:extLst>
      <p:ext uri="{BB962C8B-B14F-4D97-AF65-F5344CB8AC3E}">
        <p14:creationId xmlns:p14="http://schemas.microsoft.com/office/powerpoint/2010/main" val="2020591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B25B91-1400-4EC9-AC52-9A3EA475C2BA}"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F53CA-D779-4E22-BBC8-C3601B4DE004}"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4948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B25B91-1400-4EC9-AC52-9A3EA475C2BA}"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F53CA-D779-4E22-BBC8-C3601B4DE004}" type="slidenum">
              <a:rPr lang="en-US" smtClean="0"/>
              <a:t>‹#›</a:t>
            </a:fld>
            <a:endParaRPr lang="en-US"/>
          </a:p>
        </p:txBody>
      </p:sp>
    </p:spTree>
    <p:extLst>
      <p:ext uri="{BB962C8B-B14F-4D97-AF65-F5344CB8AC3E}">
        <p14:creationId xmlns:p14="http://schemas.microsoft.com/office/powerpoint/2010/main" val="365051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B25B91-1400-4EC9-AC52-9A3EA475C2BA}"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F53CA-D779-4E22-BBC8-C3601B4DE00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96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B25B91-1400-4EC9-AC52-9A3EA475C2BA}"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F53CA-D779-4E22-BBC8-C3601B4DE004}" type="slidenum">
              <a:rPr lang="en-US" smtClean="0"/>
              <a:t>‹#›</a:t>
            </a:fld>
            <a:endParaRPr lang="en-US"/>
          </a:p>
        </p:txBody>
      </p:sp>
    </p:spTree>
    <p:extLst>
      <p:ext uri="{BB962C8B-B14F-4D97-AF65-F5344CB8AC3E}">
        <p14:creationId xmlns:p14="http://schemas.microsoft.com/office/powerpoint/2010/main" val="7333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B25B91-1400-4EC9-AC52-9A3EA475C2BA}" type="datetimeFigureOut">
              <a:rPr lang="en-US" smtClean="0"/>
              <a:t>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6F53CA-D779-4E22-BBC8-C3601B4DE004}" type="slidenum">
              <a:rPr lang="en-US" smtClean="0"/>
              <a:t>‹#›</a:t>
            </a:fld>
            <a:endParaRPr lang="en-US"/>
          </a:p>
        </p:txBody>
      </p:sp>
    </p:spTree>
    <p:extLst>
      <p:ext uri="{BB962C8B-B14F-4D97-AF65-F5344CB8AC3E}">
        <p14:creationId xmlns:p14="http://schemas.microsoft.com/office/powerpoint/2010/main" val="1718090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B25B91-1400-4EC9-AC52-9A3EA475C2BA}" type="datetimeFigureOut">
              <a:rPr lang="en-US" smtClean="0"/>
              <a:t>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6F53CA-D779-4E22-BBC8-C3601B4DE004}" type="slidenum">
              <a:rPr lang="en-US" smtClean="0"/>
              <a:t>‹#›</a:t>
            </a:fld>
            <a:endParaRPr lang="en-US"/>
          </a:p>
        </p:txBody>
      </p:sp>
    </p:spTree>
    <p:extLst>
      <p:ext uri="{BB962C8B-B14F-4D97-AF65-F5344CB8AC3E}">
        <p14:creationId xmlns:p14="http://schemas.microsoft.com/office/powerpoint/2010/main" val="3706682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B25B91-1400-4EC9-AC52-9A3EA475C2BA}" type="datetimeFigureOut">
              <a:rPr lang="en-US" smtClean="0"/>
              <a:t>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6F53CA-D779-4E22-BBC8-C3601B4DE004}" type="slidenum">
              <a:rPr lang="en-US" smtClean="0"/>
              <a:t>‹#›</a:t>
            </a:fld>
            <a:endParaRPr lang="en-US"/>
          </a:p>
        </p:txBody>
      </p:sp>
    </p:spTree>
    <p:extLst>
      <p:ext uri="{BB962C8B-B14F-4D97-AF65-F5344CB8AC3E}">
        <p14:creationId xmlns:p14="http://schemas.microsoft.com/office/powerpoint/2010/main" val="71342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B25B91-1400-4EC9-AC52-9A3EA475C2BA}"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F53CA-D779-4E22-BBC8-C3601B4DE004}" type="slidenum">
              <a:rPr lang="en-US" smtClean="0"/>
              <a:t>‹#›</a:t>
            </a:fld>
            <a:endParaRPr lang="en-US"/>
          </a:p>
        </p:txBody>
      </p:sp>
    </p:spTree>
    <p:extLst>
      <p:ext uri="{BB962C8B-B14F-4D97-AF65-F5344CB8AC3E}">
        <p14:creationId xmlns:p14="http://schemas.microsoft.com/office/powerpoint/2010/main" val="2951100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B25B91-1400-4EC9-AC52-9A3EA475C2BA}"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F53CA-D779-4E22-BBC8-C3601B4DE00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1801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FB25B91-1400-4EC9-AC52-9A3EA475C2BA}" type="datetimeFigureOut">
              <a:rPr lang="en-US" smtClean="0"/>
              <a:t>2/26/2015</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E6F53CA-D779-4E22-BBC8-C3601B4DE004}"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7199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yUdAguwHIlk" TargetMode="External"/><Relationship Id="rId2" Type="http://schemas.openxmlformats.org/officeDocument/2006/relationships/hyperlink" Target="https://www.youtube.com/watch?v=Z1y1YWSpub4" TargetMode="External"/><Relationship Id="rId1" Type="http://schemas.openxmlformats.org/officeDocument/2006/relationships/slideLayout" Target="../slideLayouts/slideLayout2.xml"/><Relationship Id="rId5" Type="http://schemas.openxmlformats.org/officeDocument/2006/relationships/hyperlink" Target="https://www.youtube.com/watch?v=0ZQAHJawdZ0" TargetMode="External"/><Relationship Id="rId4" Type="http://schemas.openxmlformats.org/officeDocument/2006/relationships/hyperlink" Target="https://www.youtube.com/watch?v=B1VgFlAlBf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PDGcAUgxwwQ" TargetMode="External"/><Relationship Id="rId2" Type="http://schemas.openxmlformats.org/officeDocument/2006/relationships/hyperlink" Target="https://www.youtube.com/watch?v=lChJz2DSpsE" TargetMode="External"/><Relationship Id="rId1" Type="http://schemas.openxmlformats.org/officeDocument/2006/relationships/slideLayout" Target="../slideLayouts/slideLayout2.xml"/><Relationship Id="rId5" Type="http://schemas.openxmlformats.org/officeDocument/2006/relationships/hyperlink" Target="https://www.youtube.com/watch?v=0B2JikABjA8" TargetMode="External"/><Relationship Id="rId4" Type="http://schemas.openxmlformats.org/officeDocument/2006/relationships/hyperlink" Target="https://www.youtube.com/watch?v=CiDMK4tayJ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avalon.law.yale.edu/20th_century/sykes.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representations of Arabs, Islam and Muslim in the United States from 1820 to the Arab Uprisings </a:t>
            </a:r>
            <a:endParaRPr lang="en-US" dirty="0"/>
          </a:p>
        </p:txBody>
      </p:sp>
      <p:sp>
        <p:nvSpPr>
          <p:cNvPr id="3" name="Subtitle 2"/>
          <p:cNvSpPr>
            <a:spLocks noGrp="1"/>
          </p:cNvSpPr>
          <p:nvPr>
            <p:ph type="subTitle" idx="1"/>
          </p:nvPr>
        </p:nvSpPr>
        <p:spPr/>
        <p:txBody>
          <a:bodyPr/>
          <a:lstStyle/>
          <a:p>
            <a:r>
              <a:rPr lang="en-US" dirty="0" smtClean="0"/>
              <a:t>JMM707</a:t>
            </a:r>
          </a:p>
          <a:p>
            <a:r>
              <a:rPr lang="en-US" dirty="0" smtClean="0"/>
              <a:t>Dr. Anna </a:t>
            </a:r>
            <a:r>
              <a:rPr lang="en-US" dirty="0" err="1" smtClean="0"/>
              <a:t>Viden</a:t>
            </a:r>
            <a:endParaRPr lang="en-US" dirty="0" smtClean="0"/>
          </a:p>
          <a:p>
            <a:r>
              <a:rPr lang="en-US" dirty="0" smtClean="0"/>
              <a:t>Anna.viden@fsv.cuni.cz</a:t>
            </a:r>
            <a:endParaRPr lang="en-US" dirty="0"/>
          </a:p>
        </p:txBody>
      </p:sp>
    </p:spTree>
    <p:extLst>
      <p:ext uri="{BB962C8B-B14F-4D97-AF65-F5344CB8AC3E}">
        <p14:creationId xmlns:p14="http://schemas.microsoft.com/office/powerpoint/2010/main" val="1081085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 clips </a:t>
            </a:r>
            <a:endParaRPr lang="en-US" dirty="0"/>
          </a:p>
        </p:txBody>
      </p:sp>
      <p:sp>
        <p:nvSpPr>
          <p:cNvPr id="3" name="Content Placeholder 2"/>
          <p:cNvSpPr>
            <a:spLocks noGrp="1"/>
          </p:cNvSpPr>
          <p:nvPr>
            <p:ph idx="1"/>
          </p:nvPr>
        </p:nvSpPr>
        <p:spPr/>
        <p:txBody>
          <a:bodyPr>
            <a:normAutofit/>
          </a:bodyPr>
          <a:lstStyle/>
          <a:p>
            <a:r>
              <a:rPr lang="en-US" dirty="0" smtClean="0"/>
              <a:t>Secularism, Islam and Democracy</a:t>
            </a:r>
            <a:endParaRPr lang="en-US" dirty="0"/>
          </a:p>
          <a:p>
            <a:r>
              <a:rPr lang="en-US" dirty="0" smtClean="0">
                <a:hlinkClick r:id="rId2"/>
              </a:rPr>
              <a:t>https</a:t>
            </a:r>
            <a:r>
              <a:rPr lang="en-US" dirty="0">
                <a:hlinkClick r:id="rId2"/>
              </a:rPr>
              <a:t>://</a:t>
            </a:r>
            <a:r>
              <a:rPr lang="en-US" dirty="0" smtClean="0">
                <a:hlinkClick r:id="rId2"/>
              </a:rPr>
              <a:t>www.youtube.com/watch?v=Z1y1YWSpub4</a:t>
            </a:r>
            <a:endParaRPr lang="en-US" dirty="0" smtClean="0"/>
          </a:p>
          <a:p>
            <a:r>
              <a:rPr lang="en-US" dirty="0" smtClean="0"/>
              <a:t>Islam, Catholicism and the Secular</a:t>
            </a:r>
          </a:p>
          <a:p>
            <a:r>
              <a:rPr lang="en-US" dirty="0">
                <a:hlinkClick r:id="rId3"/>
              </a:rPr>
              <a:t>https://</a:t>
            </a:r>
            <a:r>
              <a:rPr lang="en-US" dirty="0" smtClean="0">
                <a:hlinkClick r:id="rId3"/>
              </a:rPr>
              <a:t>www.youtube.com/watch?v=yUdAguwHIlk</a:t>
            </a:r>
            <a:endParaRPr lang="en-US" dirty="0" smtClean="0"/>
          </a:p>
          <a:p>
            <a:r>
              <a:rPr lang="en-US" dirty="0" smtClean="0"/>
              <a:t>Michael Oren: Power and Fantasy</a:t>
            </a:r>
          </a:p>
          <a:p>
            <a:r>
              <a:rPr lang="en-US" dirty="0">
                <a:hlinkClick r:id="rId4"/>
              </a:rPr>
              <a:t>https://</a:t>
            </a:r>
            <a:r>
              <a:rPr lang="en-US" dirty="0" smtClean="0">
                <a:hlinkClick r:id="rId4"/>
              </a:rPr>
              <a:t>www.youtube.com/watch?v=B1VgFlAlBfE</a:t>
            </a:r>
            <a:endParaRPr lang="en-US" dirty="0" smtClean="0"/>
          </a:p>
          <a:p>
            <a:r>
              <a:rPr lang="en-US" dirty="0" smtClean="0"/>
              <a:t>Lawrence of Arabia</a:t>
            </a:r>
          </a:p>
          <a:p>
            <a:r>
              <a:rPr lang="en-US" dirty="0">
                <a:hlinkClick r:id="rId5"/>
              </a:rPr>
              <a:t>https://</a:t>
            </a:r>
            <a:r>
              <a:rPr lang="en-US" dirty="0" smtClean="0">
                <a:hlinkClick r:id="rId5"/>
              </a:rPr>
              <a:t>www.youtube.com/watch?v=0ZQAHJawdZ0</a:t>
            </a: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461416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Attack on Aqaba</a:t>
            </a:r>
          </a:p>
          <a:p>
            <a:r>
              <a:rPr lang="en-US" dirty="0" smtClean="0">
                <a:hlinkClick r:id="rId2"/>
              </a:rPr>
              <a:t>https</a:t>
            </a:r>
            <a:r>
              <a:rPr lang="en-US" dirty="0">
                <a:hlinkClick r:id="rId2"/>
              </a:rPr>
              <a:t>://</a:t>
            </a:r>
            <a:r>
              <a:rPr lang="en-US" dirty="0" smtClean="0">
                <a:hlinkClick r:id="rId2"/>
              </a:rPr>
              <a:t>www.youtube.com/watch?v=lChJz2DSpsE</a:t>
            </a:r>
            <a:endParaRPr lang="en-US" dirty="0" smtClean="0"/>
          </a:p>
          <a:p>
            <a:r>
              <a:rPr lang="en-US" dirty="0" smtClean="0"/>
              <a:t>Scott Anderson on Lawrence of Arabia: Sykes Picot</a:t>
            </a:r>
          </a:p>
          <a:p>
            <a:r>
              <a:rPr lang="en-US" dirty="0">
                <a:hlinkClick r:id="rId3"/>
              </a:rPr>
              <a:t>https://</a:t>
            </a:r>
            <a:r>
              <a:rPr lang="en-US" dirty="0" smtClean="0">
                <a:hlinkClick r:id="rId3"/>
              </a:rPr>
              <a:t>www.youtube.com/watch?v=PDGcAUgxwwQ</a:t>
            </a:r>
            <a:endParaRPr lang="en-US" dirty="0" smtClean="0"/>
          </a:p>
          <a:p>
            <a:r>
              <a:rPr lang="en-US" dirty="0">
                <a:hlinkClick r:id="rId4"/>
              </a:rPr>
              <a:t>https://</a:t>
            </a:r>
            <a:r>
              <a:rPr lang="en-US" dirty="0" smtClean="0">
                <a:hlinkClick r:id="rId4"/>
              </a:rPr>
              <a:t>www.youtube.com/watch?v=CiDMK4tayJI</a:t>
            </a:r>
            <a:endParaRPr lang="cs-CZ" dirty="0" smtClean="0"/>
          </a:p>
          <a:p>
            <a:r>
              <a:rPr lang="cs-CZ" dirty="0" smtClean="0"/>
              <a:t>Arab revolt</a:t>
            </a:r>
          </a:p>
          <a:p>
            <a:r>
              <a:rPr lang="en-US" dirty="0">
                <a:hlinkClick r:id="rId5"/>
              </a:rPr>
              <a:t>https://</a:t>
            </a:r>
            <a:r>
              <a:rPr lang="en-US" dirty="0" smtClean="0">
                <a:hlinkClick r:id="rId5"/>
              </a:rPr>
              <a:t>www.youtube.com/watch?v=0B2JikABjA8</a:t>
            </a:r>
            <a:endParaRPr lang="cs-CZ"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988291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Class-meeting Thursday Feb. 26</a:t>
            </a:r>
            <a:endParaRPr lang="en-US" dirty="0"/>
          </a:p>
        </p:txBody>
      </p:sp>
      <p:sp>
        <p:nvSpPr>
          <p:cNvPr id="3" name="Content Placeholder 2"/>
          <p:cNvSpPr>
            <a:spLocks noGrp="1"/>
          </p:cNvSpPr>
          <p:nvPr>
            <p:ph idx="1"/>
          </p:nvPr>
        </p:nvSpPr>
        <p:spPr/>
        <p:txBody>
          <a:bodyPr/>
          <a:lstStyle/>
          <a:p>
            <a:r>
              <a:rPr lang="en-US" dirty="0" smtClean="0"/>
              <a:t>1. Meet and greet: presentation of instructor and students</a:t>
            </a:r>
          </a:p>
          <a:p>
            <a:r>
              <a:rPr lang="en-US" dirty="0" smtClean="0"/>
              <a:t>2. Course Introduction: presentation </a:t>
            </a:r>
            <a:r>
              <a:rPr lang="en-US" dirty="0"/>
              <a:t>of syllabus, </a:t>
            </a:r>
            <a:r>
              <a:rPr lang="en-US" dirty="0" smtClean="0"/>
              <a:t>goals</a:t>
            </a:r>
            <a:r>
              <a:rPr lang="en-US" dirty="0"/>
              <a:t>, expectations, </a:t>
            </a:r>
            <a:r>
              <a:rPr lang="en-US" dirty="0" smtClean="0"/>
              <a:t>assignments and methods of evaluation.</a:t>
            </a:r>
          </a:p>
          <a:p>
            <a:r>
              <a:rPr lang="en-US" dirty="0" smtClean="0"/>
              <a:t>3. Q and A</a:t>
            </a:r>
            <a:endParaRPr lang="en-US" dirty="0"/>
          </a:p>
          <a:p>
            <a:r>
              <a:rPr lang="en-US" dirty="0" smtClean="0"/>
              <a:t>4. Discussion </a:t>
            </a:r>
            <a:r>
              <a:rPr lang="en-US" dirty="0"/>
              <a:t>of Hurd </a:t>
            </a:r>
            <a:r>
              <a:rPr lang="en-US" dirty="0" smtClean="0"/>
              <a:t>reading: </a:t>
            </a:r>
            <a:r>
              <a:rPr lang="en-US" dirty="0"/>
              <a:t>Hurd, Elizabeth. "Secularism and Islam". </a:t>
            </a:r>
            <a:r>
              <a:rPr lang="en-US" i="1" dirty="0"/>
              <a:t>The Politics of Secularism in International Relations</a:t>
            </a:r>
            <a:r>
              <a:rPr lang="en-US" dirty="0"/>
              <a:t>. Ithaca: Cornell University Press, 2008. 46 - 64.</a:t>
            </a:r>
            <a:r>
              <a:rPr lang="en-US" dirty="0" smtClean="0"/>
              <a:t> </a:t>
            </a:r>
            <a:endParaRPr lang="en-US" dirty="0"/>
          </a:p>
          <a:p>
            <a:endParaRPr lang="en-US" dirty="0"/>
          </a:p>
        </p:txBody>
      </p:sp>
    </p:spTree>
    <p:extLst>
      <p:ext uri="{BB962C8B-B14F-4D97-AF65-F5344CB8AC3E}">
        <p14:creationId xmlns:p14="http://schemas.microsoft.com/office/powerpoint/2010/main" val="2233846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Secularism and Islam</a:t>
            </a:r>
            <a:endParaRPr lang="en-US" dirty="0"/>
          </a:p>
        </p:txBody>
      </p:sp>
      <p:sp>
        <p:nvSpPr>
          <p:cNvPr id="3" name="Content Placeholder 2"/>
          <p:cNvSpPr>
            <a:spLocks noGrp="1"/>
          </p:cNvSpPr>
          <p:nvPr>
            <p:ph idx="1"/>
          </p:nvPr>
        </p:nvSpPr>
        <p:spPr/>
        <p:txBody>
          <a:bodyPr/>
          <a:lstStyle/>
          <a:p>
            <a:r>
              <a:rPr lang="en-US" dirty="0" smtClean="0"/>
              <a:t>Key concepts: Secularism, First amendment, Islam, Religious Awakenings, American exceptionalism, democracy promotion, Sykes </a:t>
            </a:r>
            <a:r>
              <a:rPr lang="en-US" dirty="0" smtClean="0"/>
              <a:t>Picot</a:t>
            </a:r>
            <a:r>
              <a:rPr lang="cs-CZ" dirty="0" smtClean="0"/>
              <a:t>, Arab nationalism, Arab awakening, the Arab revolt</a:t>
            </a:r>
            <a:endParaRPr lang="en-US" dirty="0"/>
          </a:p>
          <a:p>
            <a:r>
              <a:rPr lang="en-US" dirty="0">
                <a:hlinkClick r:id="rId2"/>
              </a:rPr>
              <a:t>http://</a:t>
            </a:r>
            <a:r>
              <a:rPr lang="en-US" dirty="0" smtClean="0">
                <a:hlinkClick r:id="rId2"/>
              </a:rPr>
              <a:t>avalon.law.yale.edu/20th_century/sykes.asp</a:t>
            </a:r>
            <a:endParaRPr lang="en-US" dirty="0" smtClean="0"/>
          </a:p>
          <a:p>
            <a:endParaRPr lang="en-US" dirty="0"/>
          </a:p>
        </p:txBody>
      </p:sp>
    </p:spTree>
    <p:extLst>
      <p:ext uri="{BB962C8B-B14F-4D97-AF65-F5344CB8AC3E}">
        <p14:creationId xmlns:p14="http://schemas.microsoft.com/office/powerpoint/2010/main" val="606648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Books</a:t>
            </a:r>
            <a:endParaRPr lang="en-US" dirty="0"/>
          </a:p>
        </p:txBody>
      </p:sp>
      <p:sp>
        <p:nvSpPr>
          <p:cNvPr id="3" name="Content Placeholder 2"/>
          <p:cNvSpPr>
            <a:spLocks noGrp="1"/>
          </p:cNvSpPr>
          <p:nvPr>
            <p:ph idx="1"/>
          </p:nvPr>
        </p:nvSpPr>
        <p:spPr/>
        <p:txBody>
          <a:bodyPr/>
          <a:lstStyle/>
          <a:p>
            <a:r>
              <a:rPr lang="en-US" dirty="0" smtClean="0"/>
              <a:t>Scott Anderson: </a:t>
            </a:r>
            <a:r>
              <a:rPr lang="en-US" i="1" dirty="0" smtClean="0"/>
              <a:t>Lawrence </a:t>
            </a:r>
            <a:r>
              <a:rPr lang="en-US" i="1" dirty="0"/>
              <a:t>in Arabia: War, Deceit, Imperial Folly and the Making of the Modern Middle </a:t>
            </a:r>
            <a:r>
              <a:rPr lang="en-US" i="1" dirty="0" smtClean="0"/>
              <a:t>East. </a:t>
            </a:r>
            <a:r>
              <a:rPr lang="en-US" dirty="0" smtClean="0"/>
              <a:t>Anchor</a:t>
            </a:r>
            <a:r>
              <a:rPr lang="en-US" i="1" dirty="0" smtClean="0"/>
              <a:t>,</a:t>
            </a:r>
            <a:r>
              <a:rPr lang="en-US" dirty="0"/>
              <a:t> </a:t>
            </a:r>
            <a:r>
              <a:rPr lang="en-US" dirty="0" smtClean="0"/>
              <a:t>2014</a:t>
            </a:r>
            <a:endParaRPr lang="en-US" dirty="0"/>
          </a:p>
          <a:p>
            <a:r>
              <a:rPr lang="en-US" dirty="0" smtClean="0"/>
              <a:t>Michael Oren. </a:t>
            </a:r>
            <a:r>
              <a:rPr lang="en-US" i="1" dirty="0" smtClean="0"/>
              <a:t>Power</a:t>
            </a:r>
            <a:r>
              <a:rPr lang="en-US" i="1" dirty="0"/>
              <a:t>, Faith, and Fantasy: America in the Middle East: 1776 to the </a:t>
            </a:r>
            <a:r>
              <a:rPr lang="en-US" i="1" dirty="0" smtClean="0"/>
              <a:t>Present. </a:t>
            </a:r>
            <a:r>
              <a:rPr lang="en-US" dirty="0" smtClean="0"/>
              <a:t>New York: W. W. Norton, 2007.  </a:t>
            </a:r>
            <a:r>
              <a:rPr lang="en-US" i="1" dirty="0"/>
              <a:t> </a:t>
            </a:r>
          </a:p>
          <a:p>
            <a:endParaRPr lang="en-US" dirty="0"/>
          </a:p>
        </p:txBody>
      </p:sp>
    </p:spTree>
    <p:extLst>
      <p:ext uri="{BB962C8B-B14F-4D97-AF65-F5344CB8AC3E}">
        <p14:creationId xmlns:p14="http://schemas.microsoft.com/office/powerpoint/2010/main" val="3379839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Amendment</a:t>
            </a:r>
            <a:endParaRPr lang="en-US" dirty="0"/>
          </a:p>
        </p:txBody>
      </p:sp>
      <p:sp>
        <p:nvSpPr>
          <p:cNvPr id="3" name="Content Placeholder 2"/>
          <p:cNvSpPr>
            <a:spLocks noGrp="1"/>
          </p:cNvSpPr>
          <p:nvPr>
            <p:ph idx="1"/>
          </p:nvPr>
        </p:nvSpPr>
        <p:spPr/>
        <p:txBody>
          <a:bodyPr>
            <a:normAutofit/>
          </a:bodyPr>
          <a:lstStyle/>
          <a:p>
            <a:r>
              <a:rPr lang="en-US" u="sng" dirty="0" smtClean="0"/>
              <a:t>The First Amendment of the United States Constitution</a:t>
            </a:r>
            <a:r>
              <a:rPr lang="en-US" dirty="0" smtClean="0"/>
              <a:t>: Protects </a:t>
            </a:r>
            <a:r>
              <a:rPr lang="en-US" dirty="0"/>
              <a:t>the right to freedom of religion and freedom of expression from government </a:t>
            </a:r>
            <a:r>
              <a:rPr lang="en-US" dirty="0" smtClean="0"/>
              <a:t>interference. Freedom </a:t>
            </a:r>
            <a:r>
              <a:rPr lang="en-US" dirty="0"/>
              <a:t>of expression consists of the rights to freedom of speech, press, assembly and to petition the government for a redress of grievances, and the implied rights of association and belief. The Supreme Court interprets the extent of the protection afforded to these rights. The First Amendment has been interpreted by the Court as applying to the entire federal government even though it is only expressly applicable to Congress. Furthermore, the Court has interpreted, the due process clause of the Fourteenth Amendment as protecting the rights in the </a:t>
            </a:r>
            <a:r>
              <a:rPr lang="en-US" dirty="0" smtClean="0"/>
              <a:t>First Amendment from interference by state governments.</a:t>
            </a:r>
          </a:p>
          <a:p>
            <a:r>
              <a:rPr lang="en-US" dirty="0"/>
              <a:t>https://www.law.cornell.edu/wex/first_amendment</a:t>
            </a:r>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706089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church and state</a:t>
            </a:r>
            <a:endParaRPr lang="en-US" dirty="0"/>
          </a:p>
        </p:txBody>
      </p:sp>
      <p:sp>
        <p:nvSpPr>
          <p:cNvPr id="3" name="Content Placeholder 2"/>
          <p:cNvSpPr>
            <a:spLocks noGrp="1"/>
          </p:cNvSpPr>
          <p:nvPr>
            <p:ph idx="1"/>
          </p:nvPr>
        </p:nvSpPr>
        <p:spPr/>
        <p:txBody>
          <a:bodyPr/>
          <a:lstStyle/>
          <a:p>
            <a:r>
              <a:rPr lang="en-US" dirty="0"/>
              <a:t>Two clauses in the First Amendment guarantee freedom of religion. </a:t>
            </a:r>
            <a:r>
              <a:rPr lang="en-US" dirty="0" smtClean="0"/>
              <a:t>The establishment clause</a:t>
            </a:r>
            <a:r>
              <a:rPr lang="en-US" dirty="0"/>
              <a:t> prohibits the government from passing legislation to establish an official religion or preferring one religion over another. It enforces the "separation of church and state." Some governmental activity related to religion has been declared constitutional by the Supreme Court. For example, providing bus transportation for parochial school students and the enforcement of "blue laws" is not prohibited. The free exercise clause prohibits the government, in most instances, from interfering with a person's practice of their religion</a:t>
            </a:r>
            <a:r>
              <a:rPr lang="en-US" dirty="0" smtClean="0"/>
              <a:t>.</a:t>
            </a:r>
          </a:p>
          <a:p>
            <a:r>
              <a:rPr lang="en-US" dirty="0"/>
              <a:t>https://www.law.cornell.edu/wex/first_amendment</a:t>
            </a:r>
            <a:endParaRPr lang="en-US" dirty="0" smtClean="0"/>
          </a:p>
          <a:p>
            <a:endParaRPr lang="en-US" dirty="0"/>
          </a:p>
        </p:txBody>
      </p:sp>
    </p:spTree>
    <p:extLst>
      <p:ext uri="{BB962C8B-B14F-4D97-AF65-F5344CB8AC3E}">
        <p14:creationId xmlns:p14="http://schemas.microsoft.com/office/powerpoint/2010/main" val="1574934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Establishment clause</a:t>
            </a:r>
            <a:endParaRPr lang="en-US" dirty="0"/>
          </a:p>
        </p:txBody>
      </p:sp>
      <p:sp>
        <p:nvSpPr>
          <p:cNvPr id="3" name="Content Placeholder 2"/>
          <p:cNvSpPr>
            <a:spLocks noGrp="1"/>
          </p:cNvSpPr>
          <p:nvPr>
            <p:ph idx="1"/>
          </p:nvPr>
        </p:nvSpPr>
        <p:spPr/>
        <p:txBody>
          <a:bodyPr/>
          <a:lstStyle/>
          <a:p>
            <a:r>
              <a:rPr lang="en-US" dirty="0" smtClean="0"/>
              <a:t>The First Amendment’s</a:t>
            </a:r>
            <a:r>
              <a:rPr lang="en-US" dirty="0"/>
              <a:t> Establishment Clause prohibits the government from making any law “respecting an establishment of religion.” This clause not only forbids the government from establishing an official religion, but also prohibits government actions that unduly favor one religion over another. It also prohibits the government </a:t>
            </a:r>
            <a:r>
              <a:rPr lang="en-US" dirty="0" smtClean="0"/>
              <a:t>from </a:t>
            </a:r>
            <a:r>
              <a:rPr lang="en-US" dirty="0"/>
              <a:t>unduly preferring religion over non-religion, or non-religion over religion</a:t>
            </a:r>
            <a:r>
              <a:rPr lang="en-US" dirty="0" smtClean="0"/>
              <a:t>.</a:t>
            </a:r>
          </a:p>
          <a:p>
            <a:r>
              <a:rPr lang="en-US" dirty="0"/>
              <a:t>One point of contention regarding the Establishment Clause is how to frame government actions that implicate religion. </a:t>
            </a:r>
            <a:endParaRPr lang="en-US" dirty="0" smtClean="0"/>
          </a:p>
          <a:p>
            <a:r>
              <a:rPr lang="en-US" dirty="0"/>
              <a:t>https://www.law.cornell.edu/wex/establishment_clause</a:t>
            </a:r>
          </a:p>
        </p:txBody>
      </p:sp>
    </p:spTree>
    <p:extLst>
      <p:ext uri="{BB962C8B-B14F-4D97-AF65-F5344CB8AC3E}">
        <p14:creationId xmlns:p14="http://schemas.microsoft.com/office/powerpoint/2010/main" val="4140376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LAICITE: relegation of religion to the private sphere </a:t>
            </a:r>
            <a:endParaRPr lang="en-US" dirty="0"/>
          </a:p>
        </p:txBody>
      </p:sp>
      <p:sp>
        <p:nvSpPr>
          <p:cNvPr id="3" name="Content Placeholder 2"/>
          <p:cNvSpPr>
            <a:spLocks noGrp="1"/>
          </p:cNvSpPr>
          <p:nvPr>
            <p:ph idx="1"/>
          </p:nvPr>
        </p:nvSpPr>
        <p:spPr/>
        <p:txBody>
          <a:bodyPr/>
          <a:lstStyle/>
          <a:p>
            <a:r>
              <a:rPr lang="en-US" dirty="0"/>
              <a:t>The establishment of a national education system in 1882 marked an important landmark in France's transition to secularism. The government of France officially ended relations with the Holy See in the early twentieth century and enacted the 1905 Law on the Separation of Church and State, which codified the separation of church and state by establishing the principle of </a:t>
            </a:r>
            <a:r>
              <a:rPr lang="en-US" i="1" dirty="0" err="1"/>
              <a:t>laïcité</a:t>
            </a:r>
            <a:r>
              <a:rPr lang="en-US" dirty="0"/>
              <a:t>. </a:t>
            </a:r>
            <a:endParaRPr lang="en-US" dirty="0" smtClean="0"/>
          </a:p>
          <a:p>
            <a:r>
              <a:rPr lang="en-US" dirty="0" smtClean="0"/>
              <a:t>The </a:t>
            </a:r>
            <a:r>
              <a:rPr lang="en-US" dirty="0"/>
              <a:t>1905 law also emphasized the strict religious neutrality of the state, guaranteed the freedom of religious exercise, prohibited public funding of religions, outlawed the display of religious symbols on public buildings, and designated all religious buildings built before 1905 as property of the French government</a:t>
            </a:r>
            <a:r>
              <a:rPr lang="en-US" dirty="0" smtClean="0"/>
              <a:t>.</a:t>
            </a:r>
          </a:p>
          <a:p>
            <a:r>
              <a:rPr lang="en-US" i="1" dirty="0" err="1"/>
              <a:t>Laïcité</a:t>
            </a:r>
            <a:r>
              <a:rPr lang="en-US" dirty="0"/>
              <a:t> became increasingly entrenched in the fabric of French political culture during the early twentieth century, even as most French continued to identify as Catholic</a:t>
            </a:r>
            <a:r>
              <a:rPr lang="en-US" dirty="0" smtClean="0"/>
              <a:t>.</a:t>
            </a:r>
            <a:endParaRPr lang="en-US" dirty="0"/>
          </a:p>
        </p:txBody>
      </p:sp>
    </p:spTree>
    <p:extLst>
      <p:ext uri="{BB962C8B-B14F-4D97-AF65-F5344CB8AC3E}">
        <p14:creationId xmlns:p14="http://schemas.microsoft.com/office/powerpoint/2010/main" val="3612424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AWAKENINGS</a:t>
            </a:r>
            <a:endParaRPr lang="en-US" dirty="0"/>
          </a:p>
        </p:txBody>
      </p:sp>
      <p:sp>
        <p:nvSpPr>
          <p:cNvPr id="3" name="Content Placeholder 2"/>
          <p:cNvSpPr>
            <a:spLocks noGrp="1"/>
          </p:cNvSpPr>
          <p:nvPr>
            <p:ph idx="1"/>
          </p:nvPr>
        </p:nvSpPr>
        <p:spPr/>
        <p:txBody>
          <a:bodyPr/>
          <a:lstStyle/>
          <a:p>
            <a:r>
              <a:rPr lang="en-US" b="1" dirty="0"/>
              <a:t>T</a:t>
            </a:r>
            <a:r>
              <a:rPr lang="en-US" dirty="0"/>
              <a:t>he Great </a:t>
            </a:r>
            <a:r>
              <a:rPr lang="en-US" dirty="0" smtClean="0"/>
              <a:t>Awakening: name </a:t>
            </a:r>
            <a:r>
              <a:rPr lang="en-US" dirty="0"/>
              <a:t>given to the evangelical religious movement which swept America in the 18th and 19th centuries. The first wave began shortly after the arrival of European settlers in the early 1700's and resulted in the growth of the Presbyterian, Methodist, and Baptist Churches. The Second Great Awakening began in the last decade of the 18th century and reached its peak in the second half of the 19th century in the revivalist oratory and hymnody of camp meetings and in gatherings of the Salvation Army, the YMCA, and other Protestant affiliated sects.</a:t>
            </a:r>
          </a:p>
        </p:txBody>
      </p:sp>
    </p:spTree>
    <p:extLst>
      <p:ext uri="{BB962C8B-B14F-4D97-AF65-F5344CB8AC3E}">
        <p14:creationId xmlns:p14="http://schemas.microsoft.com/office/powerpoint/2010/main" val="12641914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146</TotalTime>
  <Words>546</Words>
  <Application>Microsoft Office PowerPoint</Application>
  <PresentationFormat>Custom</PresentationFormat>
  <Paragraphs>53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Integral</vt:lpstr>
      <vt:lpstr>The representations of Arabs, Islam and Muslim in the United States from 1820 to the Arab Uprisings </vt:lpstr>
      <vt:lpstr>Class-meeting Thursday Feb. 26</vt:lpstr>
      <vt:lpstr>Secularism and Islam</vt:lpstr>
      <vt:lpstr>Recommended Books</vt:lpstr>
      <vt:lpstr>First Amendment</vt:lpstr>
      <vt:lpstr>“Separation” of church and state</vt:lpstr>
      <vt:lpstr>Establishment clause</vt:lpstr>
      <vt:lpstr>FRENCH LAICITE: relegation of religion to the private sphere </vt:lpstr>
      <vt:lpstr>Religious AWAKENINGS</vt:lpstr>
      <vt:lpstr>Movie clips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representations of Arabs, Islam and Muslim in the United States from 1820 to the Arab Uprisings</dc:title>
  <dc:creator>Anna Widén</dc:creator>
  <cp:lastModifiedBy>POKUSNY UCET,ZAM,CIVT</cp:lastModifiedBy>
  <cp:revision>12</cp:revision>
  <dcterms:created xsi:type="dcterms:W3CDTF">2015-02-25T20:12:05Z</dcterms:created>
  <dcterms:modified xsi:type="dcterms:W3CDTF">2015-02-26T08:13:09Z</dcterms:modified>
</cp:coreProperties>
</file>