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59" r:id="rId7"/>
    <p:sldId id="278" r:id="rId8"/>
    <p:sldId id="285" r:id="rId9"/>
    <p:sldId id="260" r:id="rId10"/>
    <p:sldId id="286" r:id="rId11"/>
    <p:sldId id="261" r:id="rId12"/>
    <p:sldId id="262" r:id="rId13"/>
    <p:sldId id="263" r:id="rId14"/>
    <p:sldId id="264" r:id="rId15"/>
    <p:sldId id="265" r:id="rId16"/>
    <p:sldId id="258"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24B7D10-DF25-4C33-9EF3-4CAC166EAABC}" v="3" dt="2025-11-05T11:22:18.43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35" autoAdjust="0"/>
    <p:restoredTop sz="94660"/>
  </p:normalViewPr>
  <p:slideViewPr>
    <p:cSldViewPr snapToGrid="0">
      <p:cViewPr varScale="1">
        <p:scale>
          <a:sx n="112" d="100"/>
          <a:sy n="112" d="100"/>
        </p:scale>
        <p:origin x="26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presProps" Target="presProps.xml"/><Relationship Id="rId35" Type="http://schemas.microsoft.com/office/2015/10/relationships/revisionInfo" Target="revisionInfo.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irsa, Jakub" userId="75109734-ba78-4663-a16a-4882c1cddbc8" providerId="ADAL" clId="{7D0186BE-9008-436D-8ABA-6623B6160EA5}"/>
    <pc:docChg chg="modSld">
      <pc:chgData name="Jirsa, Jakub" userId="75109734-ba78-4663-a16a-4882c1cddbc8" providerId="ADAL" clId="{7D0186BE-9008-436D-8ABA-6623B6160EA5}" dt="2025-11-04T08:08:40.398" v="11" actId="20577"/>
      <pc:docMkLst>
        <pc:docMk/>
      </pc:docMkLst>
      <pc:sldChg chg="modSp mod">
        <pc:chgData name="Jirsa, Jakub" userId="75109734-ba78-4663-a16a-4882c1cddbc8" providerId="ADAL" clId="{7D0186BE-9008-436D-8ABA-6623B6160EA5}" dt="2025-11-04T08:08:40.398" v="11" actId="20577"/>
        <pc:sldMkLst>
          <pc:docMk/>
          <pc:sldMk cId="1666870703" sldId="257"/>
        </pc:sldMkLst>
        <pc:spChg chg="mod">
          <ac:chgData name="Jirsa, Jakub" userId="75109734-ba78-4663-a16a-4882c1cddbc8" providerId="ADAL" clId="{7D0186BE-9008-436D-8ABA-6623B6160EA5}" dt="2025-11-04T08:08:40.398" v="11" actId="20577"/>
          <ac:spMkLst>
            <pc:docMk/>
            <pc:sldMk cId="1666870703" sldId="257"/>
            <ac:spMk id="3" creationId="{00000000-0000-0000-0000-000000000000}"/>
          </ac:spMkLst>
        </pc:spChg>
      </pc:sldChg>
      <pc:sldChg chg="modSp mod">
        <pc:chgData name="Jirsa, Jakub" userId="75109734-ba78-4663-a16a-4882c1cddbc8" providerId="ADAL" clId="{7D0186BE-9008-436D-8ABA-6623B6160EA5}" dt="2025-11-04T07:48:27.969" v="9" actId="20577"/>
        <pc:sldMkLst>
          <pc:docMk/>
          <pc:sldMk cId="519972838" sldId="273"/>
        </pc:sldMkLst>
        <pc:spChg chg="mod">
          <ac:chgData name="Jirsa, Jakub" userId="75109734-ba78-4663-a16a-4882c1cddbc8" providerId="ADAL" clId="{7D0186BE-9008-436D-8ABA-6623B6160EA5}" dt="2025-11-04T07:48:27.969" v="9" actId="20577"/>
          <ac:spMkLst>
            <pc:docMk/>
            <pc:sldMk cId="519972838" sldId="273"/>
            <ac:spMk id="3" creationId="{00000000-0000-0000-0000-000000000000}"/>
          </ac:spMkLst>
        </pc:spChg>
      </pc:sldChg>
    </pc:docChg>
  </pc:docChgLst>
  <pc:docChgLst>
    <pc:chgData name="Jirsa, Jakub" userId="75109734-ba78-4663-a16a-4882c1cddbc8" providerId="ADAL" clId="{D421163E-7E42-49A3-83A5-AC77F0CAAAA9}"/>
    <pc:docChg chg="addSld modSld">
      <pc:chgData name="Jirsa, Jakub" userId="75109734-ba78-4663-a16a-4882c1cddbc8" providerId="ADAL" clId="{D421163E-7E42-49A3-83A5-AC77F0CAAAA9}" dt="2025-11-05T11:22:18.428" v="2"/>
      <pc:docMkLst>
        <pc:docMk/>
      </pc:docMkLst>
      <pc:sldChg chg="add">
        <pc:chgData name="Jirsa, Jakub" userId="75109734-ba78-4663-a16a-4882c1cddbc8" providerId="ADAL" clId="{D421163E-7E42-49A3-83A5-AC77F0CAAAA9}" dt="2025-11-05T11:21:00.138" v="0"/>
        <pc:sldMkLst>
          <pc:docMk/>
          <pc:sldMk cId="1169451766" sldId="278"/>
        </pc:sldMkLst>
      </pc:sldChg>
      <pc:sldChg chg="add">
        <pc:chgData name="Jirsa, Jakub" userId="75109734-ba78-4663-a16a-4882c1cddbc8" providerId="ADAL" clId="{D421163E-7E42-49A3-83A5-AC77F0CAAAA9}" dt="2025-11-05T11:22:01.337" v="1"/>
        <pc:sldMkLst>
          <pc:docMk/>
          <pc:sldMk cId="3291066949" sldId="285"/>
        </pc:sldMkLst>
      </pc:sldChg>
      <pc:sldChg chg="add">
        <pc:chgData name="Jirsa, Jakub" userId="75109734-ba78-4663-a16a-4882c1cddbc8" providerId="ADAL" clId="{D421163E-7E42-49A3-83A5-AC77F0CAAAA9}" dt="2025-11-05T11:22:18.428" v="2"/>
        <pc:sldMkLst>
          <pc:docMk/>
          <pc:sldMk cId="369957576" sldId="286"/>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endParaRPr lang="en-US"/>
          </a:p>
        </p:txBody>
      </p:sp>
      <p:sp>
        <p:nvSpPr>
          <p:cNvPr id="3" name="Podnadpis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endParaRPr lang="en-US"/>
          </a:p>
        </p:txBody>
      </p:sp>
      <p:sp>
        <p:nvSpPr>
          <p:cNvPr id="4" name="Zástupný symbol pro datum 3"/>
          <p:cNvSpPr>
            <a:spLocks noGrp="1"/>
          </p:cNvSpPr>
          <p:nvPr>
            <p:ph type="dt" sz="half" idx="10"/>
          </p:nvPr>
        </p:nvSpPr>
        <p:spPr/>
        <p:txBody>
          <a:bodyPr/>
          <a:lstStyle/>
          <a:p>
            <a:fld id="{CD704B43-E48B-4B78-BC83-2265DCEC8417}" type="datetimeFigureOut">
              <a:rPr lang="en-US" smtClean="0"/>
              <a:t>11/5/2025</a:t>
            </a:fld>
            <a:endParaRPr lang="en-US"/>
          </a:p>
        </p:txBody>
      </p:sp>
      <p:sp>
        <p:nvSpPr>
          <p:cNvPr id="5" name="Zástupný symbol pro zápatí 4"/>
          <p:cNvSpPr>
            <a:spLocks noGrp="1"/>
          </p:cNvSpPr>
          <p:nvPr>
            <p:ph type="ftr" sz="quarter" idx="11"/>
          </p:nvPr>
        </p:nvSpPr>
        <p:spPr/>
        <p:txBody>
          <a:bodyPr/>
          <a:lstStyle/>
          <a:p>
            <a:endParaRPr lang="en-US"/>
          </a:p>
        </p:txBody>
      </p:sp>
      <p:sp>
        <p:nvSpPr>
          <p:cNvPr id="6" name="Zástupný symbol pro číslo snímku 5"/>
          <p:cNvSpPr>
            <a:spLocks noGrp="1"/>
          </p:cNvSpPr>
          <p:nvPr>
            <p:ph type="sldNum" sz="quarter" idx="12"/>
          </p:nvPr>
        </p:nvSpPr>
        <p:spPr/>
        <p:txBody>
          <a:bodyPr/>
          <a:lstStyle/>
          <a:p>
            <a:fld id="{20BE203E-4E73-41C0-9B74-467BD2767BBF}" type="slidenum">
              <a:rPr lang="en-US" smtClean="0"/>
              <a:t>‹#›</a:t>
            </a:fld>
            <a:endParaRPr lang="en-US"/>
          </a:p>
        </p:txBody>
      </p:sp>
    </p:spTree>
    <p:extLst>
      <p:ext uri="{BB962C8B-B14F-4D97-AF65-F5344CB8AC3E}">
        <p14:creationId xmlns:p14="http://schemas.microsoft.com/office/powerpoint/2010/main" val="31969484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endParaRPr lang="en-US"/>
          </a:p>
        </p:txBody>
      </p:sp>
      <p:sp>
        <p:nvSpPr>
          <p:cNvPr id="3" name="Zástupný symbol pro svislý text 2"/>
          <p:cNvSpPr>
            <a:spLocks noGrp="1"/>
          </p:cNvSpPr>
          <p:nvPr>
            <p:ph type="body" orient="vert" idx="1"/>
          </p:nvPr>
        </p:nvSpPr>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4" name="Zástupný symbol pro datum 3"/>
          <p:cNvSpPr>
            <a:spLocks noGrp="1"/>
          </p:cNvSpPr>
          <p:nvPr>
            <p:ph type="dt" sz="half" idx="10"/>
          </p:nvPr>
        </p:nvSpPr>
        <p:spPr/>
        <p:txBody>
          <a:bodyPr/>
          <a:lstStyle/>
          <a:p>
            <a:fld id="{CD704B43-E48B-4B78-BC83-2265DCEC8417}" type="datetimeFigureOut">
              <a:rPr lang="en-US" smtClean="0"/>
              <a:t>11/5/2025</a:t>
            </a:fld>
            <a:endParaRPr lang="en-US"/>
          </a:p>
        </p:txBody>
      </p:sp>
      <p:sp>
        <p:nvSpPr>
          <p:cNvPr id="5" name="Zástupný symbol pro zápatí 4"/>
          <p:cNvSpPr>
            <a:spLocks noGrp="1"/>
          </p:cNvSpPr>
          <p:nvPr>
            <p:ph type="ftr" sz="quarter" idx="11"/>
          </p:nvPr>
        </p:nvSpPr>
        <p:spPr/>
        <p:txBody>
          <a:bodyPr/>
          <a:lstStyle/>
          <a:p>
            <a:endParaRPr lang="en-US"/>
          </a:p>
        </p:txBody>
      </p:sp>
      <p:sp>
        <p:nvSpPr>
          <p:cNvPr id="6" name="Zástupný symbol pro číslo snímku 5"/>
          <p:cNvSpPr>
            <a:spLocks noGrp="1"/>
          </p:cNvSpPr>
          <p:nvPr>
            <p:ph type="sldNum" sz="quarter" idx="12"/>
          </p:nvPr>
        </p:nvSpPr>
        <p:spPr/>
        <p:txBody>
          <a:bodyPr/>
          <a:lstStyle/>
          <a:p>
            <a:fld id="{20BE203E-4E73-41C0-9B74-467BD2767BBF}" type="slidenum">
              <a:rPr lang="en-US" smtClean="0"/>
              <a:t>‹#›</a:t>
            </a:fld>
            <a:endParaRPr lang="en-US"/>
          </a:p>
        </p:txBody>
      </p:sp>
    </p:spTree>
    <p:extLst>
      <p:ext uri="{BB962C8B-B14F-4D97-AF65-F5344CB8AC3E}">
        <p14:creationId xmlns:p14="http://schemas.microsoft.com/office/powerpoint/2010/main" val="42848760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8724900" y="365125"/>
            <a:ext cx="2628900" cy="5811838"/>
          </a:xfrm>
        </p:spPr>
        <p:txBody>
          <a:bodyPr vert="eaVert"/>
          <a:lstStyle/>
          <a:p>
            <a:r>
              <a:rPr lang="cs-CZ"/>
              <a:t>Kliknutím lze upravit styl.</a:t>
            </a:r>
            <a:endParaRPr lang="en-US"/>
          </a:p>
        </p:txBody>
      </p:sp>
      <p:sp>
        <p:nvSpPr>
          <p:cNvPr id="3" name="Zástupný symbol pro svislý text 2"/>
          <p:cNvSpPr>
            <a:spLocks noGrp="1"/>
          </p:cNvSpPr>
          <p:nvPr>
            <p:ph type="body" orient="vert" idx="1"/>
          </p:nvPr>
        </p:nvSpPr>
        <p:spPr>
          <a:xfrm>
            <a:off x="838200" y="365125"/>
            <a:ext cx="7734300" cy="5811838"/>
          </a:xfrm>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4" name="Zástupný symbol pro datum 3"/>
          <p:cNvSpPr>
            <a:spLocks noGrp="1"/>
          </p:cNvSpPr>
          <p:nvPr>
            <p:ph type="dt" sz="half" idx="10"/>
          </p:nvPr>
        </p:nvSpPr>
        <p:spPr/>
        <p:txBody>
          <a:bodyPr/>
          <a:lstStyle/>
          <a:p>
            <a:fld id="{CD704B43-E48B-4B78-BC83-2265DCEC8417}" type="datetimeFigureOut">
              <a:rPr lang="en-US" smtClean="0"/>
              <a:t>11/5/2025</a:t>
            </a:fld>
            <a:endParaRPr lang="en-US"/>
          </a:p>
        </p:txBody>
      </p:sp>
      <p:sp>
        <p:nvSpPr>
          <p:cNvPr id="5" name="Zástupný symbol pro zápatí 4"/>
          <p:cNvSpPr>
            <a:spLocks noGrp="1"/>
          </p:cNvSpPr>
          <p:nvPr>
            <p:ph type="ftr" sz="quarter" idx="11"/>
          </p:nvPr>
        </p:nvSpPr>
        <p:spPr/>
        <p:txBody>
          <a:bodyPr/>
          <a:lstStyle/>
          <a:p>
            <a:endParaRPr lang="en-US"/>
          </a:p>
        </p:txBody>
      </p:sp>
      <p:sp>
        <p:nvSpPr>
          <p:cNvPr id="6" name="Zástupný symbol pro číslo snímku 5"/>
          <p:cNvSpPr>
            <a:spLocks noGrp="1"/>
          </p:cNvSpPr>
          <p:nvPr>
            <p:ph type="sldNum" sz="quarter" idx="12"/>
          </p:nvPr>
        </p:nvSpPr>
        <p:spPr/>
        <p:txBody>
          <a:bodyPr/>
          <a:lstStyle/>
          <a:p>
            <a:fld id="{20BE203E-4E73-41C0-9B74-467BD2767BBF}" type="slidenum">
              <a:rPr lang="en-US" smtClean="0"/>
              <a:t>‹#›</a:t>
            </a:fld>
            <a:endParaRPr lang="en-US"/>
          </a:p>
        </p:txBody>
      </p:sp>
    </p:spTree>
    <p:extLst>
      <p:ext uri="{BB962C8B-B14F-4D97-AF65-F5344CB8AC3E}">
        <p14:creationId xmlns:p14="http://schemas.microsoft.com/office/powerpoint/2010/main" val="37563406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endParaRPr lang="en-US"/>
          </a:p>
        </p:txBody>
      </p:sp>
      <p:sp>
        <p:nvSpPr>
          <p:cNvPr id="3" name="Zástupný symbol pro obsah 2"/>
          <p:cNvSpPr>
            <a:spLocks noGrp="1"/>
          </p:cNvSpPr>
          <p:nvPr>
            <p:ph idx="1"/>
          </p:nvPr>
        </p:nvSpPr>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4" name="Zástupný symbol pro datum 3"/>
          <p:cNvSpPr>
            <a:spLocks noGrp="1"/>
          </p:cNvSpPr>
          <p:nvPr>
            <p:ph type="dt" sz="half" idx="10"/>
          </p:nvPr>
        </p:nvSpPr>
        <p:spPr/>
        <p:txBody>
          <a:bodyPr/>
          <a:lstStyle/>
          <a:p>
            <a:fld id="{CD704B43-E48B-4B78-BC83-2265DCEC8417}" type="datetimeFigureOut">
              <a:rPr lang="en-US" smtClean="0"/>
              <a:t>11/5/2025</a:t>
            </a:fld>
            <a:endParaRPr lang="en-US"/>
          </a:p>
        </p:txBody>
      </p:sp>
      <p:sp>
        <p:nvSpPr>
          <p:cNvPr id="5" name="Zástupný symbol pro zápatí 4"/>
          <p:cNvSpPr>
            <a:spLocks noGrp="1"/>
          </p:cNvSpPr>
          <p:nvPr>
            <p:ph type="ftr" sz="quarter" idx="11"/>
          </p:nvPr>
        </p:nvSpPr>
        <p:spPr/>
        <p:txBody>
          <a:bodyPr/>
          <a:lstStyle/>
          <a:p>
            <a:endParaRPr lang="en-US"/>
          </a:p>
        </p:txBody>
      </p:sp>
      <p:sp>
        <p:nvSpPr>
          <p:cNvPr id="6" name="Zástupný symbol pro číslo snímku 5"/>
          <p:cNvSpPr>
            <a:spLocks noGrp="1"/>
          </p:cNvSpPr>
          <p:nvPr>
            <p:ph type="sldNum" sz="quarter" idx="12"/>
          </p:nvPr>
        </p:nvSpPr>
        <p:spPr/>
        <p:txBody>
          <a:bodyPr/>
          <a:lstStyle/>
          <a:p>
            <a:fld id="{20BE203E-4E73-41C0-9B74-467BD2767BBF}" type="slidenum">
              <a:rPr lang="en-US" smtClean="0"/>
              <a:t>‹#›</a:t>
            </a:fld>
            <a:endParaRPr lang="en-US"/>
          </a:p>
        </p:txBody>
      </p:sp>
    </p:spTree>
    <p:extLst>
      <p:ext uri="{BB962C8B-B14F-4D97-AF65-F5344CB8AC3E}">
        <p14:creationId xmlns:p14="http://schemas.microsoft.com/office/powerpoint/2010/main" val="41636951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31850" y="1709738"/>
            <a:ext cx="10515600" cy="2852737"/>
          </a:xfrm>
        </p:spPr>
        <p:txBody>
          <a:bodyPr anchor="b"/>
          <a:lstStyle>
            <a:lvl1pPr>
              <a:defRPr sz="6000"/>
            </a:lvl1pPr>
          </a:lstStyle>
          <a:p>
            <a:r>
              <a:rPr lang="cs-CZ"/>
              <a:t>Kliknutím lze upravit styl.</a:t>
            </a:r>
            <a:endParaRPr lang="en-US"/>
          </a:p>
        </p:txBody>
      </p:sp>
      <p:sp>
        <p:nvSpPr>
          <p:cNvPr id="3" name="Zástupný symbol pro tex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Upravte styly předlohy textu.</a:t>
            </a:r>
          </a:p>
        </p:txBody>
      </p:sp>
      <p:sp>
        <p:nvSpPr>
          <p:cNvPr id="4" name="Zástupný symbol pro datum 3"/>
          <p:cNvSpPr>
            <a:spLocks noGrp="1"/>
          </p:cNvSpPr>
          <p:nvPr>
            <p:ph type="dt" sz="half" idx="10"/>
          </p:nvPr>
        </p:nvSpPr>
        <p:spPr/>
        <p:txBody>
          <a:bodyPr/>
          <a:lstStyle/>
          <a:p>
            <a:fld id="{CD704B43-E48B-4B78-BC83-2265DCEC8417}" type="datetimeFigureOut">
              <a:rPr lang="en-US" smtClean="0"/>
              <a:t>11/5/2025</a:t>
            </a:fld>
            <a:endParaRPr lang="en-US"/>
          </a:p>
        </p:txBody>
      </p:sp>
      <p:sp>
        <p:nvSpPr>
          <p:cNvPr id="5" name="Zástupný symbol pro zápatí 4"/>
          <p:cNvSpPr>
            <a:spLocks noGrp="1"/>
          </p:cNvSpPr>
          <p:nvPr>
            <p:ph type="ftr" sz="quarter" idx="11"/>
          </p:nvPr>
        </p:nvSpPr>
        <p:spPr/>
        <p:txBody>
          <a:bodyPr/>
          <a:lstStyle/>
          <a:p>
            <a:endParaRPr lang="en-US"/>
          </a:p>
        </p:txBody>
      </p:sp>
      <p:sp>
        <p:nvSpPr>
          <p:cNvPr id="6" name="Zástupný symbol pro číslo snímku 5"/>
          <p:cNvSpPr>
            <a:spLocks noGrp="1"/>
          </p:cNvSpPr>
          <p:nvPr>
            <p:ph type="sldNum" sz="quarter" idx="12"/>
          </p:nvPr>
        </p:nvSpPr>
        <p:spPr/>
        <p:txBody>
          <a:bodyPr/>
          <a:lstStyle/>
          <a:p>
            <a:fld id="{20BE203E-4E73-41C0-9B74-467BD2767BBF}" type="slidenum">
              <a:rPr lang="en-US" smtClean="0"/>
              <a:t>‹#›</a:t>
            </a:fld>
            <a:endParaRPr lang="en-US"/>
          </a:p>
        </p:txBody>
      </p:sp>
    </p:spTree>
    <p:extLst>
      <p:ext uri="{BB962C8B-B14F-4D97-AF65-F5344CB8AC3E}">
        <p14:creationId xmlns:p14="http://schemas.microsoft.com/office/powerpoint/2010/main" val="11858209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endParaRPr lang="en-US"/>
          </a:p>
        </p:txBody>
      </p:sp>
      <p:sp>
        <p:nvSpPr>
          <p:cNvPr id="3" name="Zástupný symbol pro obsah 2"/>
          <p:cNvSpPr>
            <a:spLocks noGrp="1"/>
          </p:cNvSpPr>
          <p:nvPr>
            <p:ph sz="half" idx="1"/>
          </p:nvPr>
        </p:nvSpPr>
        <p:spPr>
          <a:xfrm>
            <a:off x="838200" y="1825625"/>
            <a:ext cx="51816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4" name="Zástupný symbol pro obsah 3"/>
          <p:cNvSpPr>
            <a:spLocks noGrp="1"/>
          </p:cNvSpPr>
          <p:nvPr>
            <p:ph sz="half" idx="2"/>
          </p:nvPr>
        </p:nvSpPr>
        <p:spPr>
          <a:xfrm>
            <a:off x="6172200" y="1825625"/>
            <a:ext cx="51816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5" name="Zástupný symbol pro datum 4"/>
          <p:cNvSpPr>
            <a:spLocks noGrp="1"/>
          </p:cNvSpPr>
          <p:nvPr>
            <p:ph type="dt" sz="half" idx="10"/>
          </p:nvPr>
        </p:nvSpPr>
        <p:spPr/>
        <p:txBody>
          <a:bodyPr/>
          <a:lstStyle/>
          <a:p>
            <a:fld id="{CD704B43-E48B-4B78-BC83-2265DCEC8417}" type="datetimeFigureOut">
              <a:rPr lang="en-US" smtClean="0"/>
              <a:t>11/5/2025</a:t>
            </a:fld>
            <a:endParaRPr lang="en-US"/>
          </a:p>
        </p:txBody>
      </p:sp>
      <p:sp>
        <p:nvSpPr>
          <p:cNvPr id="6" name="Zástupný symbol pro zápatí 5"/>
          <p:cNvSpPr>
            <a:spLocks noGrp="1"/>
          </p:cNvSpPr>
          <p:nvPr>
            <p:ph type="ftr" sz="quarter" idx="11"/>
          </p:nvPr>
        </p:nvSpPr>
        <p:spPr/>
        <p:txBody>
          <a:bodyPr/>
          <a:lstStyle/>
          <a:p>
            <a:endParaRPr lang="en-US"/>
          </a:p>
        </p:txBody>
      </p:sp>
      <p:sp>
        <p:nvSpPr>
          <p:cNvPr id="7" name="Zástupný symbol pro číslo snímku 6"/>
          <p:cNvSpPr>
            <a:spLocks noGrp="1"/>
          </p:cNvSpPr>
          <p:nvPr>
            <p:ph type="sldNum" sz="quarter" idx="12"/>
          </p:nvPr>
        </p:nvSpPr>
        <p:spPr/>
        <p:txBody>
          <a:bodyPr/>
          <a:lstStyle/>
          <a:p>
            <a:fld id="{20BE203E-4E73-41C0-9B74-467BD2767BBF}" type="slidenum">
              <a:rPr lang="en-US" smtClean="0"/>
              <a:t>‹#›</a:t>
            </a:fld>
            <a:endParaRPr lang="en-US"/>
          </a:p>
        </p:txBody>
      </p:sp>
    </p:spTree>
    <p:extLst>
      <p:ext uri="{BB962C8B-B14F-4D97-AF65-F5344CB8AC3E}">
        <p14:creationId xmlns:p14="http://schemas.microsoft.com/office/powerpoint/2010/main" val="4347720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839788" y="365125"/>
            <a:ext cx="10515600" cy="1325563"/>
          </a:xfrm>
        </p:spPr>
        <p:txBody>
          <a:bodyPr/>
          <a:lstStyle/>
          <a:p>
            <a:r>
              <a:rPr lang="cs-CZ"/>
              <a:t>Kliknutím lze upravit styl.</a:t>
            </a:r>
            <a:endParaRPr lang="en-US"/>
          </a:p>
        </p:txBody>
      </p:sp>
      <p:sp>
        <p:nvSpPr>
          <p:cNvPr id="3" name="Zástupný symbol pro tex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4" name="Zástupný symbol pro obsah 3"/>
          <p:cNvSpPr>
            <a:spLocks noGrp="1"/>
          </p:cNvSpPr>
          <p:nvPr>
            <p:ph sz="half" idx="2"/>
          </p:nvPr>
        </p:nvSpPr>
        <p:spPr>
          <a:xfrm>
            <a:off x="839788" y="2505075"/>
            <a:ext cx="5157787"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5" name="Zástupný symbol pro tex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6" name="Zástupný symbol pro obsah 5"/>
          <p:cNvSpPr>
            <a:spLocks noGrp="1"/>
          </p:cNvSpPr>
          <p:nvPr>
            <p:ph sz="quarter" idx="4"/>
          </p:nvPr>
        </p:nvSpPr>
        <p:spPr>
          <a:xfrm>
            <a:off x="6172200" y="2505075"/>
            <a:ext cx="5183188"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7" name="Zástupný symbol pro datum 6"/>
          <p:cNvSpPr>
            <a:spLocks noGrp="1"/>
          </p:cNvSpPr>
          <p:nvPr>
            <p:ph type="dt" sz="half" idx="10"/>
          </p:nvPr>
        </p:nvSpPr>
        <p:spPr/>
        <p:txBody>
          <a:bodyPr/>
          <a:lstStyle/>
          <a:p>
            <a:fld id="{CD704B43-E48B-4B78-BC83-2265DCEC8417}" type="datetimeFigureOut">
              <a:rPr lang="en-US" smtClean="0"/>
              <a:t>11/5/2025</a:t>
            </a:fld>
            <a:endParaRPr lang="en-US"/>
          </a:p>
        </p:txBody>
      </p:sp>
      <p:sp>
        <p:nvSpPr>
          <p:cNvPr id="8" name="Zástupný symbol pro zápatí 7"/>
          <p:cNvSpPr>
            <a:spLocks noGrp="1"/>
          </p:cNvSpPr>
          <p:nvPr>
            <p:ph type="ftr" sz="quarter" idx="11"/>
          </p:nvPr>
        </p:nvSpPr>
        <p:spPr/>
        <p:txBody>
          <a:bodyPr/>
          <a:lstStyle/>
          <a:p>
            <a:endParaRPr lang="en-US"/>
          </a:p>
        </p:txBody>
      </p:sp>
      <p:sp>
        <p:nvSpPr>
          <p:cNvPr id="9" name="Zástupný symbol pro číslo snímku 8"/>
          <p:cNvSpPr>
            <a:spLocks noGrp="1"/>
          </p:cNvSpPr>
          <p:nvPr>
            <p:ph type="sldNum" sz="quarter" idx="12"/>
          </p:nvPr>
        </p:nvSpPr>
        <p:spPr/>
        <p:txBody>
          <a:bodyPr/>
          <a:lstStyle/>
          <a:p>
            <a:fld id="{20BE203E-4E73-41C0-9B74-467BD2767BBF}" type="slidenum">
              <a:rPr lang="en-US" smtClean="0"/>
              <a:t>‹#›</a:t>
            </a:fld>
            <a:endParaRPr lang="en-US"/>
          </a:p>
        </p:txBody>
      </p:sp>
    </p:spTree>
    <p:extLst>
      <p:ext uri="{BB962C8B-B14F-4D97-AF65-F5344CB8AC3E}">
        <p14:creationId xmlns:p14="http://schemas.microsoft.com/office/powerpoint/2010/main" val="40888424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endParaRPr lang="en-US"/>
          </a:p>
        </p:txBody>
      </p:sp>
      <p:sp>
        <p:nvSpPr>
          <p:cNvPr id="3" name="Zástupný symbol pro datum 2"/>
          <p:cNvSpPr>
            <a:spLocks noGrp="1"/>
          </p:cNvSpPr>
          <p:nvPr>
            <p:ph type="dt" sz="half" idx="10"/>
          </p:nvPr>
        </p:nvSpPr>
        <p:spPr/>
        <p:txBody>
          <a:bodyPr/>
          <a:lstStyle/>
          <a:p>
            <a:fld id="{CD704B43-E48B-4B78-BC83-2265DCEC8417}" type="datetimeFigureOut">
              <a:rPr lang="en-US" smtClean="0"/>
              <a:t>11/5/2025</a:t>
            </a:fld>
            <a:endParaRPr lang="en-US"/>
          </a:p>
        </p:txBody>
      </p:sp>
      <p:sp>
        <p:nvSpPr>
          <p:cNvPr id="4" name="Zástupný symbol pro zápatí 3"/>
          <p:cNvSpPr>
            <a:spLocks noGrp="1"/>
          </p:cNvSpPr>
          <p:nvPr>
            <p:ph type="ftr" sz="quarter" idx="11"/>
          </p:nvPr>
        </p:nvSpPr>
        <p:spPr/>
        <p:txBody>
          <a:bodyPr/>
          <a:lstStyle/>
          <a:p>
            <a:endParaRPr lang="en-US"/>
          </a:p>
        </p:txBody>
      </p:sp>
      <p:sp>
        <p:nvSpPr>
          <p:cNvPr id="5" name="Zástupný symbol pro číslo snímku 4"/>
          <p:cNvSpPr>
            <a:spLocks noGrp="1"/>
          </p:cNvSpPr>
          <p:nvPr>
            <p:ph type="sldNum" sz="quarter" idx="12"/>
          </p:nvPr>
        </p:nvSpPr>
        <p:spPr/>
        <p:txBody>
          <a:bodyPr/>
          <a:lstStyle/>
          <a:p>
            <a:fld id="{20BE203E-4E73-41C0-9B74-467BD2767BBF}" type="slidenum">
              <a:rPr lang="en-US" smtClean="0"/>
              <a:t>‹#›</a:t>
            </a:fld>
            <a:endParaRPr lang="en-US"/>
          </a:p>
        </p:txBody>
      </p:sp>
    </p:spTree>
    <p:extLst>
      <p:ext uri="{BB962C8B-B14F-4D97-AF65-F5344CB8AC3E}">
        <p14:creationId xmlns:p14="http://schemas.microsoft.com/office/powerpoint/2010/main" val="25401733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CD704B43-E48B-4B78-BC83-2265DCEC8417}" type="datetimeFigureOut">
              <a:rPr lang="en-US" smtClean="0"/>
              <a:t>11/5/2025</a:t>
            </a:fld>
            <a:endParaRPr lang="en-US"/>
          </a:p>
        </p:txBody>
      </p:sp>
      <p:sp>
        <p:nvSpPr>
          <p:cNvPr id="3" name="Zástupný symbol pro zápatí 2"/>
          <p:cNvSpPr>
            <a:spLocks noGrp="1"/>
          </p:cNvSpPr>
          <p:nvPr>
            <p:ph type="ftr" sz="quarter" idx="11"/>
          </p:nvPr>
        </p:nvSpPr>
        <p:spPr/>
        <p:txBody>
          <a:bodyPr/>
          <a:lstStyle/>
          <a:p>
            <a:endParaRPr lang="en-US"/>
          </a:p>
        </p:txBody>
      </p:sp>
      <p:sp>
        <p:nvSpPr>
          <p:cNvPr id="4" name="Zástupný symbol pro číslo snímku 3"/>
          <p:cNvSpPr>
            <a:spLocks noGrp="1"/>
          </p:cNvSpPr>
          <p:nvPr>
            <p:ph type="sldNum" sz="quarter" idx="12"/>
          </p:nvPr>
        </p:nvSpPr>
        <p:spPr/>
        <p:txBody>
          <a:bodyPr/>
          <a:lstStyle/>
          <a:p>
            <a:fld id="{20BE203E-4E73-41C0-9B74-467BD2767BBF}" type="slidenum">
              <a:rPr lang="en-US" smtClean="0"/>
              <a:t>‹#›</a:t>
            </a:fld>
            <a:endParaRPr lang="en-US"/>
          </a:p>
        </p:txBody>
      </p:sp>
    </p:spTree>
    <p:extLst>
      <p:ext uri="{BB962C8B-B14F-4D97-AF65-F5344CB8AC3E}">
        <p14:creationId xmlns:p14="http://schemas.microsoft.com/office/powerpoint/2010/main" val="21363796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a:t>Kliknutím lze upravit styl.</a:t>
            </a:r>
            <a:endParaRPr lang="en-US"/>
          </a:p>
        </p:txBody>
      </p:sp>
      <p:sp>
        <p:nvSpPr>
          <p:cNvPr id="3" name="Zástupný symbol pro obsah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Zástupný symbol pro datum 4"/>
          <p:cNvSpPr>
            <a:spLocks noGrp="1"/>
          </p:cNvSpPr>
          <p:nvPr>
            <p:ph type="dt" sz="half" idx="10"/>
          </p:nvPr>
        </p:nvSpPr>
        <p:spPr/>
        <p:txBody>
          <a:bodyPr/>
          <a:lstStyle/>
          <a:p>
            <a:fld id="{CD704B43-E48B-4B78-BC83-2265DCEC8417}" type="datetimeFigureOut">
              <a:rPr lang="en-US" smtClean="0"/>
              <a:t>11/5/2025</a:t>
            </a:fld>
            <a:endParaRPr lang="en-US"/>
          </a:p>
        </p:txBody>
      </p:sp>
      <p:sp>
        <p:nvSpPr>
          <p:cNvPr id="6" name="Zástupný symbol pro zápatí 5"/>
          <p:cNvSpPr>
            <a:spLocks noGrp="1"/>
          </p:cNvSpPr>
          <p:nvPr>
            <p:ph type="ftr" sz="quarter" idx="11"/>
          </p:nvPr>
        </p:nvSpPr>
        <p:spPr/>
        <p:txBody>
          <a:bodyPr/>
          <a:lstStyle/>
          <a:p>
            <a:endParaRPr lang="en-US"/>
          </a:p>
        </p:txBody>
      </p:sp>
      <p:sp>
        <p:nvSpPr>
          <p:cNvPr id="7" name="Zástupný symbol pro číslo snímku 6"/>
          <p:cNvSpPr>
            <a:spLocks noGrp="1"/>
          </p:cNvSpPr>
          <p:nvPr>
            <p:ph type="sldNum" sz="quarter" idx="12"/>
          </p:nvPr>
        </p:nvSpPr>
        <p:spPr/>
        <p:txBody>
          <a:bodyPr/>
          <a:lstStyle/>
          <a:p>
            <a:fld id="{20BE203E-4E73-41C0-9B74-467BD2767BBF}" type="slidenum">
              <a:rPr lang="en-US" smtClean="0"/>
              <a:t>‹#›</a:t>
            </a:fld>
            <a:endParaRPr lang="en-US"/>
          </a:p>
        </p:txBody>
      </p:sp>
    </p:spTree>
    <p:extLst>
      <p:ext uri="{BB962C8B-B14F-4D97-AF65-F5344CB8AC3E}">
        <p14:creationId xmlns:p14="http://schemas.microsoft.com/office/powerpoint/2010/main" val="3340301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a:t>Kliknutím lze upravit styl.</a:t>
            </a:r>
            <a:endParaRPr lang="en-US"/>
          </a:p>
        </p:txBody>
      </p:sp>
      <p:sp>
        <p:nvSpPr>
          <p:cNvPr id="3" name="Zástupný symbol pro obrázek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Zástupný symbol pro datum 4"/>
          <p:cNvSpPr>
            <a:spLocks noGrp="1"/>
          </p:cNvSpPr>
          <p:nvPr>
            <p:ph type="dt" sz="half" idx="10"/>
          </p:nvPr>
        </p:nvSpPr>
        <p:spPr/>
        <p:txBody>
          <a:bodyPr/>
          <a:lstStyle/>
          <a:p>
            <a:fld id="{CD704B43-E48B-4B78-BC83-2265DCEC8417}" type="datetimeFigureOut">
              <a:rPr lang="en-US" smtClean="0"/>
              <a:t>11/5/2025</a:t>
            </a:fld>
            <a:endParaRPr lang="en-US"/>
          </a:p>
        </p:txBody>
      </p:sp>
      <p:sp>
        <p:nvSpPr>
          <p:cNvPr id="6" name="Zástupný symbol pro zápatí 5"/>
          <p:cNvSpPr>
            <a:spLocks noGrp="1"/>
          </p:cNvSpPr>
          <p:nvPr>
            <p:ph type="ftr" sz="quarter" idx="11"/>
          </p:nvPr>
        </p:nvSpPr>
        <p:spPr/>
        <p:txBody>
          <a:bodyPr/>
          <a:lstStyle/>
          <a:p>
            <a:endParaRPr lang="en-US"/>
          </a:p>
        </p:txBody>
      </p:sp>
      <p:sp>
        <p:nvSpPr>
          <p:cNvPr id="7" name="Zástupný symbol pro číslo snímku 6"/>
          <p:cNvSpPr>
            <a:spLocks noGrp="1"/>
          </p:cNvSpPr>
          <p:nvPr>
            <p:ph type="sldNum" sz="quarter" idx="12"/>
          </p:nvPr>
        </p:nvSpPr>
        <p:spPr/>
        <p:txBody>
          <a:bodyPr/>
          <a:lstStyle/>
          <a:p>
            <a:fld id="{20BE203E-4E73-41C0-9B74-467BD2767BBF}" type="slidenum">
              <a:rPr lang="en-US" smtClean="0"/>
              <a:t>‹#›</a:t>
            </a:fld>
            <a:endParaRPr lang="en-US"/>
          </a:p>
        </p:txBody>
      </p:sp>
    </p:spTree>
    <p:extLst>
      <p:ext uri="{BB962C8B-B14F-4D97-AF65-F5344CB8AC3E}">
        <p14:creationId xmlns:p14="http://schemas.microsoft.com/office/powerpoint/2010/main" val="2889191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a:t>Kliknutím lze upravit styl.</a:t>
            </a:r>
            <a:endParaRPr lang="en-US"/>
          </a:p>
        </p:txBody>
      </p:sp>
      <p:sp>
        <p:nvSpPr>
          <p:cNvPr id="3" name="Zástupný symbol pro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4" name="Zástupný symbol pro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D704B43-E48B-4B78-BC83-2265DCEC8417}" type="datetimeFigureOut">
              <a:rPr lang="en-US" smtClean="0"/>
              <a:t>11/5/2025</a:t>
            </a:fld>
            <a:endParaRPr lang="en-US"/>
          </a:p>
        </p:txBody>
      </p:sp>
      <p:sp>
        <p:nvSpPr>
          <p:cNvPr id="5" name="Zástupný symbol pro zápatí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Zástupný symbol pro číslo snímk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BE203E-4E73-41C0-9B74-467BD2767BBF}" type="slidenum">
              <a:rPr lang="en-US" smtClean="0"/>
              <a:t>‹#›</a:t>
            </a:fld>
            <a:endParaRPr lang="en-US"/>
          </a:p>
        </p:txBody>
      </p:sp>
    </p:spTree>
    <p:extLst>
      <p:ext uri="{BB962C8B-B14F-4D97-AF65-F5344CB8AC3E}">
        <p14:creationId xmlns:p14="http://schemas.microsoft.com/office/powerpoint/2010/main" val="11638615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dirty="0"/>
              <a:t>Test + Platón, </a:t>
            </a:r>
            <a:r>
              <a:rPr lang="cs-CZ" i="1" dirty="0"/>
              <a:t>Ústava</a:t>
            </a:r>
            <a:r>
              <a:rPr lang="cs-CZ" dirty="0"/>
              <a:t> 1</a:t>
            </a:r>
            <a:endParaRPr lang="en-US" dirty="0"/>
          </a:p>
        </p:txBody>
      </p:sp>
      <p:sp>
        <p:nvSpPr>
          <p:cNvPr id="3" name="Podnadpis 2"/>
          <p:cNvSpPr>
            <a:spLocks noGrp="1"/>
          </p:cNvSpPr>
          <p:nvPr>
            <p:ph type="subTitle" idx="1"/>
          </p:nvPr>
        </p:nvSpPr>
        <p:spPr/>
        <p:txBody>
          <a:bodyPr/>
          <a:lstStyle/>
          <a:p>
            <a:r>
              <a:rPr lang="cs-CZ"/>
              <a:t>ZS 2025</a:t>
            </a:r>
            <a:endParaRPr lang="en-US" dirty="0"/>
          </a:p>
        </p:txBody>
      </p:sp>
    </p:spTree>
    <p:extLst>
      <p:ext uri="{BB962C8B-B14F-4D97-AF65-F5344CB8AC3E}">
        <p14:creationId xmlns:p14="http://schemas.microsoft.com/office/powerpoint/2010/main" val="18637238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b="1" dirty="0" err="1"/>
              <a:t>Spoluvýskyt</a:t>
            </a:r>
            <a:r>
              <a:rPr lang="cs-CZ" b="1" dirty="0"/>
              <a:t> všech ctností?</a:t>
            </a:r>
            <a:endParaRPr lang="en-US" b="1" dirty="0"/>
          </a:p>
        </p:txBody>
      </p:sp>
      <p:sp>
        <p:nvSpPr>
          <p:cNvPr id="3" name="Zástupný symbol pro obsah 2"/>
          <p:cNvSpPr>
            <a:spLocks noGrp="1"/>
          </p:cNvSpPr>
          <p:nvPr>
            <p:ph idx="1"/>
          </p:nvPr>
        </p:nvSpPr>
        <p:spPr/>
        <p:txBody>
          <a:bodyPr>
            <a:normAutofit/>
          </a:bodyPr>
          <a:lstStyle/>
          <a:p>
            <a:pPr marL="0" indent="0">
              <a:buNone/>
            </a:pPr>
            <a:r>
              <a:rPr lang="cs-CZ" sz="3200" i="1" dirty="0"/>
              <a:t>„Já sám bych za sebe řekl, že spravedlnost je zbožná a zbožnost spravedlivá; i za tebe, kdybys mne nechal, bych odpověděl právě totéž, že spravedlnost je buď totéž co zbožnost nebo věc jí velmi podobná a zcela jistě že je spravedlnost něco takového jako zbožnost a zbožnost něco takového jako spravedlnost.“ (</a:t>
            </a:r>
            <a:r>
              <a:rPr lang="cs-CZ" sz="3200" i="1" dirty="0" err="1"/>
              <a:t>Prot</a:t>
            </a:r>
            <a:r>
              <a:rPr lang="cs-CZ" sz="3200" i="1" dirty="0"/>
              <a:t>. 331b1–6)</a:t>
            </a:r>
            <a:endParaRPr lang="en-US" sz="3200" i="1" dirty="0"/>
          </a:p>
          <a:p>
            <a:pPr marL="0" indent="0">
              <a:buNone/>
            </a:pPr>
            <a:endParaRPr lang="en-US" sz="3200" dirty="0"/>
          </a:p>
        </p:txBody>
      </p:sp>
    </p:spTree>
    <p:extLst>
      <p:ext uri="{BB962C8B-B14F-4D97-AF65-F5344CB8AC3E}">
        <p14:creationId xmlns:p14="http://schemas.microsoft.com/office/powerpoint/2010/main" val="36957069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b="1" dirty="0"/>
              <a:t>Jednota ctností – jedno vědění, různá duševní hnutí</a:t>
            </a:r>
            <a:endParaRPr lang="en-US" b="1" dirty="0"/>
          </a:p>
        </p:txBody>
      </p:sp>
      <p:sp>
        <p:nvSpPr>
          <p:cNvPr id="3" name="Zástupný symbol pro obsah 2"/>
          <p:cNvSpPr>
            <a:spLocks noGrp="1"/>
          </p:cNvSpPr>
          <p:nvPr>
            <p:ph idx="1"/>
          </p:nvPr>
        </p:nvSpPr>
        <p:spPr/>
        <p:txBody>
          <a:bodyPr>
            <a:normAutofit/>
          </a:bodyPr>
          <a:lstStyle/>
          <a:p>
            <a:pPr marL="0" indent="0">
              <a:buNone/>
            </a:pPr>
            <a:r>
              <a:rPr lang="cs-CZ" sz="3200" i="1" dirty="0"/>
              <a:t>„Jistě je tedy možno takto říci o všech věcech: u člověka všechny ostatní věci závisí na duši, mají-li býti dobré, avšak věci duše samé na rozumnosti; a podle této myšlenky by byla rozumnost to, co je prospěšné; tvrdíme pak, že ctnost je věc prospěšná? – Ovšemže. – Tedy pravíme, že ctnost je rozumnost, buď veškera nebo nějaká část? – Zdá se mi, </a:t>
            </a:r>
            <a:r>
              <a:rPr lang="cs-CZ" sz="3200" i="1" dirty="0" err="1"/>
              <a:t>Sókrate</a:t>
            </a:r>
            <a:r>
              <a:rPr lang="cs-CZ" sz="3200" i="1" dirty="0"/>
              <a:t>, že ty výpovědi jsou dobré.“ (</a:t>
            </a:r>
            <a:r>
              <a:rPr lang="cs-CZ" sz="3200" i="1" dirty="0" err="1"/>
              <a:t>Men</a:t>
            </a:r>
            <a:r>
              <a:rPr lang="cs-CZ" sz="3200" i="1" dirty="0"/>
              <a:t>. 88e4–89a7)</a:t>
            </a:r>
            <a:endParaRPr lang="en-US" sz="3200" i="1" dirty="0"/>
          </a:p>
          <a:p>
            <a:pPr marL="0" indent="0">
              <a:buNone/>
            </a:pPr>
            <a:endParaRPr lang="en-US" sz="3200" dirty="0"/>
          </a:p>
        </p:txBody>
      </p:sp>
    </p:spTree>
    <p:extLst>
      <p:ext uri="{BB962C8B-B14F-4D97-AF65-F5344CB8AC3E}">
        <p14:creationId xmlns:p14="http://schemas.microsoft.com/office/powerpoint/2010/main" val="4010833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Literatura:</a:t>
            </a:r>
            <a:endParaRPr lang="en-US" b="1" dirty="0"/>
          </a:p>
        </p:txBody>
      </p:sp>
      <p:sp>
        <p:nvSpPr>
          <p:cNvPr id="3" name="Zástupný symbol pro obsah 2"/>
          <p:cNvSpPr>
            <a:spLocks noGrp="1"/>
          </p:cNvSpPr>
          <p:nvPr>
            <p:ph idx="1"/>
          </p:nvPr>
        </p:nvSpPr>
        <p:spPr/>
        <p:txBody>
          <a:bodyPr/>
          <a:lstStyle/>
          <a:p>
            <a:r>
              <a:rPr lang="cs-CZ" dirty="0"/>
              <a:t>B</a:t>
            </a:r>
            <a:r>
              <a:rPr lang="en-US" dirty="0"/>
              <a:t>RICKHOUSE, Thomas C. a Nicholas D. SMITH. </a:t>
            </a:r>
            <a:r>
              <a:rPr lang="en-US" i="1" dirty="0"/>
              <a:t>Socratic moral psychology</a:t>
            </a:r>
            <a:r>
              <a:rPr lang="en-US" dirty="0"/>
              <a:t>. Cambridge: Cambridge University Press, 2011</a:t>
            </a:r>
            <a:r>
              <a:rPr lang="cs-CZ" dirty="0"/>
              <a:t>.</a:t>
            </a:r>
          </a:p>
          <a:p>
            <a:endParaRPr lang="cs-CZ" dirty="0"/>
          </a:p>
          <a:p>
            <a:r>
              <a:rPr lang="en-US" dirty="0"/>
              <a:t>JIRSA, Jakub, Karel THEIN a Jakub JINEK. </a:t>
            </a:r>
            <a:r>
              <a:rPr lang="en-US" i="1" dirty="0" err="1"/>
              <a:t>Obec</a:t>
            </a:r>
            <a:r>
              <a:rPr lang="en-US" i="1" dirty="0"/>
              <a:t> a </a:t>
            </a:r>
            <a:r>
              <a:rPr lang="en-US" i="1" dirty="0" err="1"/>
              <a:t>duše</a:t>
            </a:r>
            <a:r>
              <a:rPr lang="en-US" i="1" dirty="0"/>
              <a:t>: k </a:t>
            </a:r>
            <a:r>
              <a:rPr lang="en-US" i="1" dirty="0" err="1"/>
              <a:t>Platónově</a:t>
            </a:r>
            <a:r>
              <a:rPr lang="en-US" i="1" dirty="0"/>
              <a:t> </a:t>
            </a:r>
            <a:r>
              <a:rPr lang="en-US" i="1" dirty="0" err="1"/>
              <a:t>praktické</a:t>
            </a:r>
            <a:r>
              <a:rPr lang="en-US" i="1" dirty="0"/>
              <a:t> </a:t>
            </a:r>
            <a:r>
              <a:rPr lang="en-US" i="1" dirty="0" err="1"/>
              <a:t>filosofii</a:t>
            </a:r>
            <a:r>
              <a:rPr lang="en-US" dirty="0"/>
              <a:t>. Praha: </a:t>
            </a:r>
            <a:r>
              <a:rPr lang="en-US" dirty="0" err="1"/>
              <a:t>Filosofia</a:t>
            </a:r>
            <a:r>
              <a:rPr lang="en-US" dirty="0"/>
              <a:t>, 2014</a:t>
            </a:r>
            <a:r>
              <a:rPr lang="cs-CZ" dirty="0"/>
              <a:t>.</a:t>
            </a:r>
          </a:p>
          <a:p>
            <a:endParaRPr lang="cs-CZ" dirty="0"/>
          </a:p>
          <a:p>
            <a:r>
              <a:rPr lang="it-IT" dirty="0"/>
              <a:t>JIRSA, Jakub </a:t>
            </a:r>
            <a:r>
              <a:rPr lang="cs-CZ" dirty="0"/>
              <a:t>(</a:t>
            </a:r>
            <a:r>
              <a:rPr lang="cs-CZ" dirty="0" err="1"/>
              <a:t>ed</a:t>
            </a:r>
            <a:r>
              <a:rPr lang="cs-CZ" dirty="0"/>
              <a:t>.)</a:t>
            </a:r>
            <a:r>
              <a:rPr lang="it-IT" dirty="0"/>
              <a:t>. </a:t>
            </a:r>
            <a:r>
              <a:rPr lang="it-IT" i="1" dirty="0"/>
              <a:t>Rozum, ctnosti a duše</a:t>
            </a:r>
            <a:r>
              <a:rPr lang="it-IT" dirty="0"/>
              <a:t>. Praha: OIKOYMENH, 2010</a:t>
            </a:r>
            <a:r>
              <a:rPr lang="cs-CZ"/>
              <a:t>.</a:t>
            </a:r>
            <a:endParaRPr lang="cs-CZ" dirty="0"/>
          </a:p>
        </p:txBody>
      </p:sp>
    </p:spTree>
    <p:extLst>
      <p:ext uri="{BB962C8B-B14F-4D97-AF65-F5344CB8AC3E}">
        <p14:creationId xmlns:p14="http://schemas.microsoft.com/office/powerpoint/2010/main" val="40952560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Platón, </a:t>
            </a:r>
            <a:r>
              <a:rPr lang="cs-CZ" i="1" dirty="0"/>
              <a:t>Ústava </a:t>
            </a:r>
            <a:r>
              <a:rPr lang="cs-CZ" dirty="0"/>
              <a:t>1. kniha</a:t>
            </a:r>
            <a:endParaRPr lang="en-US" dirty="0"/>
          </a:p>
        </p:txBody>
      </p:sp>
      <p:sp>
        <p:nvSpPr>
          <p:cNvPr id="3" name="Zástupný symbol pro obsah 2"/>
          <p:cNvSpPr>
            <a:spLocks noGrp="1"/>
          </p:cNvSpPr>
          <p:nvPr>
            <p:ph idx="1"/>
          </p:nvPr>
        </p:nvSpPr>
        <p:spPr>
          <a:xfrm>
            <a:off x="838200" y="1491916"/>
            <a:ext cx="10515600" cy="4957010"/>
          </a:xfrm>
        </p:spPr>
        <p:txBody>
          <a:bodyPr/>
          <a:lstStyle/>
          <a:p>
            <a:r>
              <a:rPr lang="cs-CZ" dirty="0"/>
              <a:t>dialog o jednotě obce</a:t>
            </a:r>
          </a:p>
          <a:p>
            <a:r>
              <a:rPr lang="cs-CZ" dirty="0"/>
              <a:t>spravedlnost (morálka) jako způsob dosažení jednoty obce</a:t>
            </a:r>
          </a:p>
          <a:p>
            <a:r>
              <a:rPr lang="cs-CZ" dirty="0"/>
              <a:t>„konání svého“ a struktura přirozených míst</a:t>
            </a:r>
          </a:p>
          <a:p>
            <a:r>
              <a:rPr lang="cs-CZ" i="1" dirty="0"/>
              <a:t>Ústava</a:t>
            </a:r>
            <a:r>
              <a:rPr lang="cs-CZ" dirty="0"/>
              <a:t> 1 jako „upgrade“ dialogu </a:t>
            </a:r>
            <a:r>
              <a:rPr lang="cs-CZ" i="1" dirty="0" err="1"/>
              <a:t>Gorgias</a:t>
            </a:r>
            <a:endParaRPr lang="cs-CZ" i="1" dirty="0"/>
          </a:p>
          <a:p>
            <a:r>
              <a:rPr lang="cs-CZ" dirty="0"/>
              <a:t>„výzva amoralismu“ (</a:t>
            </a:r>
            <a:r>
              <a:rPr lang="cs-CZ" dirty="0" err="1"/>
              <a:t>Thrasymachos</a:t>
            </a:r>
            <a:r>
              <a:rPr lang="cs-CZ" dirty="0"/>
              <a:t>, </a:t>
            </a:r>
            <a:r>
              <a:rPr lang="cs-CZ" dirty="0" err="1"/>
              <a:t>Kalliklés</a:t>
            </a:r>
            <a:r>
              <a:rPr lang="cs-CZ" dirty="0"/>
              <a:t>)</a:t>
            </a:r>
          </a:p>
          <a:p>
            <a:endParaRPr lang="cs-CZ" dirty="0"/>
          </a:p>
          <a:p>
            <a:pPr marL="0" indent="0">
              <a:buNone/>
            </a:pPr>
            <a:r>
              <a:rPr lang="en-US" dirty="0"/>
              <a:t>A</a:t>
            </a:r>
            <a:r>
              <a:rPr lang="cs-CZ" dirty="0"/>
              <a:t>RRUZZA</a:t>
            </a:r>
            <a:r>
              <a:rPr lang="en-US" dirty="0"/>
              <a:t>, </a:t>
            </a:r>
            <a:r>
              <a:rPr lang="en-US" dirty="0" err="1"/>
              <a:t>Cinzia</a:t>
            </a:r>
            <a:r>
              <a:rPr lang="en-US" dirty="0"/>
              <a:t>. </a:t>
            </a:r>
            <a:r>
              <a:rPr lang="en-US" i="1" dirty="0"/>
              <a:t>A Wolf in the City : Tyranny and the Tyrant in Plato's Republic</a:t>
            </a:r>
            <a:r>
              <a:rPr lang="en-US" dirty="0"/>
              <a:t>. New York, 2018.</a:t>
            </a:r>
            <a:endParaRPr lang="cs-CZ" dirty="0"/>
          </a:p>
          <a:p>
            <a:pPr marL="0" indent="0">
              <a:buNone/>
            </a:pPr>
            <a:r>
              <a:rPr lang="en-US" dirty="0"/>
              <a:t>BLACKBURN, Simon. </a:t>
            </a:r>
            <a:r>
              <a:rPr lang="en-US" i="1" dirty="0" err="1"/>
              <a:t>Platónova</a:t>
            </a:r>
            <a:r>
              <a:rPr lang="en-US" i="1" dirty="0"/>
              <a:t> </a:t>
            </a:r>
            <a:r>
              <a:rPr lang="en-US" i="1" dirty="0" err="1"/>
              <a:t>Ústava</a:t>
            </a:r>
            <a:r>
              <a:rPr lang="en-US" i="1" dirty="0"/>
              <a:t>: </a:t>
            </a:r>
            <a:r>
              <a:rPr lang="en-US" i="1" dirty="0" err="1"/>
              <a:t>biografie</a:t>
            </a:r>
            <a:r>
              <a:rPr lang="en-US" dirty="0"/>
              <a:t>. Praha, 2007</a:t>
            </a:r>
            <a:r>
              <a:rPr lang="cs-CZ" dirty="0"/>
              <a:t>.</a:t>
            </a:r>
            <a:endParaRPr lang="en-US" dirty="0"/>
          </a:p>
        </p:txBody>
      </p:sp>
    </p:spTree>
    <p:extLst>
      <p:ext uri="{BB962C8B-B14F-4D97-AF65-F5344CB8AC3E}">
        <p14:creationId xmlns:p14="http://schemas.microsoft.com/office/powerpoint/2010/main" val="31687635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 vše je řečeno hned na začátku</a:t>
            </a:r>
            <a:endParaRPr lang="en-US" b="1" dirty="0"/>
          </a:p>
        </p:txBody>
      </p:sp>
      <p:sp>
        <p:nvSpPr>
          <p:cNvPr id="3" name="Zástupný symbol pro obsah 2"/>
          <p:cNvSpPr>
            <a:spLocks noGrp="1"/>
          </p:cNvSpPr>
          <p:nvPr>
            <p:ph idx="1"/>
          </p:nvPr>
        </p:nvSpPr>
        <p:spPr/>
        <p:txBody>
          <a:bodyPr>
            <a:normAutofit/>
          </a:bodyPr>
          <a:lstStyle/>
          <a:p>
            <a:pPr marL="0" indent="0">
              <a:lnSpc>
                <a:spcPct val="100000"/>
              </a:lnSpc>
              <a:buNone/>
            </a:pPr>
            <a:r>
              <a:rPr lang="cs-CZ" sz="3200" dirty="0"/>
              <a:t>Tu pak řekl </a:t>
            </a:r>
            <a:r>
              <a:rPr lang="cs-CZ" sz="3200" dirty="0" err="1"/>
              <a:t>Polemarchos</a:t>
            </a:r>
            <a:r>
              <a:rPr lang="cs-CZ" sz="3200" dirty="0"/>
              <a:t>: Sokrate, zdá se mi, že máte namířeno k městu, jako byste hodlali již odejíti. - Věru nehádáš špatně, odpověděl jsem. - Nuže vidíš, kolik nás jest? - Jakpak bych neviděl? - Buďto tedy nás přemozte, anebo zde zůstaňte. - Což nezbývá ještě jedna možnost, totiž jestliže vás přesvědčíme, že nás musíte pustiti domů? - Dovedli byste přemluviti někoho, kdo neposlouchá? - To nikoli, děl </a:t>
            </a:r>
            <a:r>
              <a:rPr lang="cs-CZ" sz="3200" dirty="0" err="1"/>
              <a:t>Glaukón</a:t>
            </a:r>
            <a:r>
              <a:rPr lang="cs-CZ" sz="3200" dirty="0"/>
              <a:t>. (327c)</a:t>
            </a:r>
            <a:endParaRPr lang="en-US" sz="3200" dirty="0"/>
          </a:p>
          <a:p>
            <a:pPr marL="0" indent="0">
              <a:lnSpc>
                <a:spcPct val="100000"/>
              </a:lnSpc>
              <a:buNone/>
            </a:pPr>
            <a:endParaRPr lang="en-US" sz="3200" dirty="0"/>
          </a:p>
        </p:txBody>
      </p:sp>
    </p:spTree>
    <p:extLst>
      <p:ext uri="{BB962C8B-B14F-4D97-AF65-F5344CB8AC3E}">
        <p14:creationId xmlns:p14="http://schemas.microsoft.com/office/powerpoint/2010/main" val="16911415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Téma: povaha života a jeho klíčové hodnoty</a:t>
            </a:r>
            <a:endParaRPr lang="en-US" dirty="0"/>
          </a:p>
        </p:txBody>
      </p:sp>
      <p:sp>
        <p:nvSpPr>
          <p:cNvPr id="3" name="Zástupný symbol pro obsah 2"/>
          <p:cNvSpPr>
            <a:spLocks noGrp="1"/>
          </p:cNvSpPr>
          <p:nvPr>
            <p:ph idx="1"/>
          </p:nvPr>
        </p:nvSpPr>
        <p:spPr/>
        <p:txBody>
          <a:bodyPr>
            <a:normAutofit/>
          </a:bodyPr>
          <a:lstStyle/>
          <a:p>
            <a:pPr marL="0" indent="0">
              <a:lnSpc>
                <a:spcPct val="100000"/>
              </a:lnSpc>
              <a:buNone/>
            </a:pPr>
            <a:r>
              <a:rPr lang="cs-CZ" sz="3200" dirty="0"/>
              <a:t>„Věru, </a:t>
            </a:r>
            <a:r>
              <a:rPr lang="cs-CZ" sz="3200" dirty="0" err="1"/>
              <a:t>Kefale</a:t>
            </a:r>
            <a:r>
              <a:rPr lang="cs-CZ" sz="3200" dirty="0"/>
              <a:t>, … já rád hovořím s muži hodně starými; oni totiž jako by byli napřed prošli jakousi cestou, po které i nám snad bude se bráti, a tu si myslívám, že musím u nich hledat poučení, jaká ta cesta jest, zda drsná a obtížná, či snadná a schůdná. A zvláště od tebe, jenž jsi dospěl již k tomu věku, který jest podle slov básníků na sklonku stáří, rád bych zvěděl, zdali je prohlašuješ za obtížnou část života, či zač“ (Resp. 328d-e).</a:t>
            </a:r>
            <a:endParaRPr lang="en-US" sz="3200" dirty="0"/>
          </a:p>
        </p:txBody>
      </p:sp>
    </p:spTree>
    <p:extLst>
      <p:ext uri="{BB962C8B-B14F-4D97-AF65-F5344CB8AC3E}">
        <p14:creationId xmlns:p14="http://schemas.microsoft.com/office/powerpoint/2010/main" val="33086453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„Konzerva“ </a:t>
            </a:r>
            <a:r>
              <a:rPr lang="cs-CZ" b="1" dirty="0" err="1"/>
              <a:t>Kefalos</a:t>
            </a:r>
            <a:r>
              <a:rPr lang="cs-CZ" b="1" dirty="0"/>
              <a:t> a téma celého dialogu</a:t>
            </a:r>
            <a:endParaRPr lang="en-US" b="1" dirty="0"/>
          </a:p>
        </p:txBody>
      </p:sp>
      <p:sp>
        <p:nvSpPr>
          <p:cNvPr id="3" name="Zástupný symbol pro obsah 2"/>
          <p:cNvSpPr>
            <a:spLocks noGrp="1"/>
          </p:cNvSpPr>
          <p:nvPr>
            <p:ph idx="1"/>
          </p:nvPr>
        </p:nvSpPr>
        <p:spPr/>
        <p:txBody>
          <a:bodyPr/>
          <a:lstStyle/>
          <a:p>
            <a:pPr marL="0" indent="0">
              <a:buNone/>
            </a:pPr>
            <a:r>
              <a:rPr lang="cs-CZ" dirty="0"/>
              <a:t>„... na jedné straně ani poctivý člověk by nenesl úplně lehce stáří spojené s chudobou, na druhé straně ani nepoctivý, i kdyby zbohatl, nikdy by nežil v pokoji sám se sebou“ (Resp. 330a).</a:t>
            </a:r>
          </a:p>
          <a:p>
            <a:pPr marL="0" indent="0">
              <a:buNone/>
            </a:pPr>
            <a:endParaRPr lang="cs-CZ" dirty="0"/>
          </a:p>
          <a:p>
            <a:pPr marL="0" indent="0">
              <a:buNone/>
            </a:pPr>
            <a:r>
              <a:rPr lang="cs-CZ" dirty="0"/>
              <a:t>„A právě v této věci má bohatství podle mého soudu velmi velikou cenu, ale ne pro každého, nýbrž pro člověka poctivého a řádného. Neboť aby mohl člověk odejít na onen svět beze strachu, že třeba proti své vůli někoho ošidil nebo přelhal nebo že zůstal dlužen bohu nějaké oběti nebo lidem peníze, k tomu přispívá velkou měrou jmění“ (Resp. 331a-b).</a:t>
            </a:r>
            <a:endParaRPr lang="en-US" dirty="0"/>
          </a:p>
        </p:txBody>
      </p:sp>
    </p:spTree>
    <p:extLst>
      <p:ext uri="{BB962C8B-B14F-4D97-AF65-F5344CB8AC3E}">
        <p14:creationId xmlns:p14="http://schemas.microsoft.com/office/powerpoint/2010/main" val="28043688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err="1"/>
              <a:t>Polemarchos</a:t>
            </a:r>
            <a:r>
              <a:rPr lang="cs-CZ" b="1" dirty="0"/>
              <a:t> – náznak filosofie, ale bez odvahy myslet</a:t>
            </a:r>
            <a:endParaRPr lang="en-US" b="1" dirty="0"/>
          </a:p>
        </p:txBody>
      </p:sp>
      <p:sp>
        <p:nvSpPr>
          <p:cNvPr id="3" name="Zástupný symbol pro obsah 2"/>
          <p:cNvSpPr>
            <a:spLocks noGrp="1"/>
          </p:cNvSpPr>
          <p:nvPr>
            <p:ph idx="1"/>
          </p:nvPr>
        </p:nvSpPr>
        <p:spPr/>
        <p:txBody>
          <a:bodyPr/>
          <a:lstStyle/>
          <a:p>
            <a:pPr marL="0" indent="0">
              <a:buNone/>
            </a:pPr>
            <a:r>
              <a:rPr lang="cs-CZ" i="1" dirty="0"/>
              <a:t>„spravedlivé jest dávati každému, co jsme mu dlužni“ (331e);</a:t>
            </a:r>
            <a:endParaRPr lang="en-US" i="1" dirty="0"/>
          </a:p>
          <a:p>
            <a:endParaRPr lang="cs-CZ" i="1" dirty="0"/>
          </a:p>
          <a:p>
            <a:pPr marL="0" indent="0">
              <a:buNone/>
            </a:pPr>
            <a:r>
              <a:rPr lang="cs-CZ" i="1" dirty="0"/>
              <a:t>„dávání každému, co mu náleží“ (332c)</a:t>
            </a:r>
          </a:p>
          <a:p>
            <a:pPr marL="0" indent="0">
              <a:buNone/>
            </a:pPr>
            <a:endParaRPr lang="cs-CZ" i="1" dirty="0"/>
          </a:p>
          <a:p>
            <a:pPr marL="0" indent="0">
              <a:buNone/>
            </a:pPr>
            <a:r>
              <a:rPr lang="cs-CZ" dirty="0"/>
              <a:t>* uvidíme, že to bude část definice představené dále v </a:t>
            </a:r>
            <a:r>
              <a:rPr lang="cs-CZ" i="1" dirty="0"/>
              <a:t>Ústavě</a:t>
            </a:r>
            <a:endParaRPr lang="cs-CZ" dirty="0"/>
          </a:p>
          <a:p>
            <a:pPr marL="0" indent="0">
              <a:buNone/>
            </a:pPr>
            <a:r>
              <a:rPr lang="cs-CZ" dirty="0"/>
              <a:t>* ale srov. </a:t>
            </a:r>
            <a:r>
              <a:rPr lang="cs-CZ" dirty="0" err="1"/>
              <a:t>Polemarchovu</a:t>
            </a:r>
            <a:r>
              <a:rPr lang="cs-CZ" dirty="0"/>
              <a:t> pozici s pravidly z dialogu </a:t>
            </a:r>
            <a:r>
              <a:rPr lang="cs-CZ" i="1" dirty="0" err="1"/>
              <a:t>Kritón</a:t>
            </a:r>
            <a:endParaRPr lang="en-US" dirty="0"/>
          </a:p>
          <a:p>
            <a:pPr marL="0" indent="0">
              <a:buNone/>
            </a:pPr>
            <a:endParaRPr lang="en-US" dirty="0"/>
          </a:p>
        </p:txBody>
      </p:sp>
    </p:spTree>
    <p:extLst>
      <p:ext uri="{BB962C8B-B14F-4D97-AF65-F5344CB8AC3E}">
        <p14:creationId xmlns:p14="http://schemas.microsoft.com/office/powerpoint/2010/main" val="18535458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err="1"/>
              <a:t>Thrasymachos</a:t>
            </a:r>
            <a:r>
              <a:rPr lang="cs-CZ" b="1" dirty="0"/>
              <a:t> – teorie buldozeru …</a:t>
            </a:r>
            <a:endParaRPr lang="en-US" b="1" dirty="0"/>
          </a:p>
        </p:txBody>
      </p:sp>
      <p:sp>
        <p:nvSpPr>
          <p:cNvPr id="3" name="Zástupný symbol pro obsah 2"/>
          <p:cNvSpPr>
            <a:spLocks noGrp="1"/>
          </p:cNvSpPr>
          <p:nvPr>
            <p:ph idx="1"/>
          </p:nvPr>
        </p:nvSpPr>
        <p:spPr/>
        <p:txBody>
          <a:bodyPr/>
          <a:lstStyle/>
          <a:p>
            <a:pPr marL="0" indent="0">
              <a:buNone/>
            </a:pPr>
            <a:r>
              <a:rPr lang="cs-CZ" dirty="0"/>
              <a:t>„Spravedlivé není nic jiného, než co jest silnějšímu prospěšné. …Dává pak zákony každá vláda podle svého prospěchu, demokracie demokratické, tyranie tyranské a tak dále; a pak prohlásí, že toto, co jim samým prospívá, jest pro ovládané </a:t>
            </a:r>
            <a:r>
              <a:rPr lang="cs-CZ" dirty="0" err="1"/>
              <a:t>spravedlivo</a:t>
            </a:r>
            <a:r>
              <a:rPr lang="cs-CZ" dirty="0"/>
              <a:t>, a kdo to překročuje, toho trestají, pravíce, že jedná protizákonně a nespravedlivě. To tedy jest ta spravedlnost, můj drahý, jež jest po mém soudě ve všech obcích táž, prospěch právě vládnoucí strany; tato však má moc, takže při správném usuzování vychází závěr, že všude totéž jest spravedlivé, totiž prospěch silnějšího.“ (Ústava 338c, 338e-339a)</a:t>
            </a:r>
            <a:endParaRPr lang="en-US" dirty="0"/>
          </a:p>
        </p:txBody>
      </p:sp>
    </p:spTree>
    <p:extLst>
      <p:ext uri="{BB962C8B-B14F-4D97-AF65-F5344CB8AC3E}">
        <p14:creationId xmlns:p14="http://schemas.microsoft.com/office/powerpoint/2010/main" val="27441184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err="1"/>
              <a:t>Thrasymachos</a:t>
            </a:r>
            <a:r>
              <a:rPr lang="cs-CZ" b="1" dirty="0"/>
              <a:t> – praxe buldozeru … </a:t>
            </a:r>
            <a:endParaRPr lang="en-US" b="1" dirty="0"/>
          </a:p>
        </p:txBody>
      </p:sp>
      <p:sp>
        <p:nvSpPr>
          <p:cNvPr id="3" name="Zástupný symbol pro obsah 2"/>
          <p:cNvSpPr>
            <a:spLocks noGrp="1"/>
          </p:cNvSpPr>
          <p:nvPr>
            <p:ph idx="1"/>
          </p:nvPr>
        </p:nvSpPr>
        <p:spPr/>
        <p:txBody>
          <a:bodyPr/>
          <a:lstStyle/>
          <a:p>
            <a:pPr marL="0" indent="0">
              <a:buNone/>
            </a:pPr>
            <a:r>
              <a:rPr lang="cs-CZ" dirty="0"/>
              <a:t>„Když někdo jiný z toho &lt;cizího majetku&gt; odcizí jen část a vyjde to najevo, bývá trestán a upadá v největší hanbu – svatokrádci, lidokupci, lupiči, podvodníky a zloději bývají nazýváni, kdo se proviní jen jednotlivými takovými zločiny -, když však někdo se zmocní nejen majetku občanů, nýbrž je i samy si porobí a učiní otroky, takoví lidé místo těchto potupných jmen bývají nazýváni šťastnými a blahoslavenými, a to netoliko od spoluobčanů, nýbrž i ode všech ostatních, kteří uslyší, že ten člověk jest pachatelem svrchovaného bezpráví; neboť kdo odsuzuje bezpráví, činí tak, ne že by se bál bezpráví páchati, nýbrž z obavy, aby ho netrpěl.“ (Resp. 344b-c)</a:t>
            </a:r>
            <a:endParaRPr lang="en-US" dirty="0"/>
          </a:p>
        </p:txBody>
      </p:sp>
    </p:spTree>
    <p:extLst>
      <p:ext uri="{BB962C8B-B14F-4D97-AF65-F5344CB8AC3E}">
        <p14:creationId xmlns:p14="http://schemas.microsoft.com/office/powerpoint/2010/main" val="37049737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TEST</a:t>
            </a:r>
            <a:endParaRPr lang="en-US" dirty="0"/>
          </a:p>
        </p:txBody>
      </p:sp>
      <p:sp>
        <p:nvSpPr>
          <p:cNvPr id="3" name="Zástupný symbol pro obsah 2"/>
          <p:cNvSpPr>
            <a:spLocks noGrp="1"/>
          </p:cNvSpPr>
          <p:nvPr>
            <p:ph idx="1"/>
          </p:nvPr>
        </p:nvSpPr>
        <p:spPr/>
        <p:txBody>
          <a:bodyPr/>
          <a:lstStyle/>
          <a:p>
            <a:r>
              <a:rPr lang="cs-CZ" dirty="0"/>
              <a:t>začátek v </a:t>
            </a:r>
            <a:r>
              <a:rPr lang="cs-CZ" b="1" dirty="0"/>
              <a:t>12:40</a:t>
            </a:r>
            <a:r>
              <a:rPr lang="cs-CZ" dirty="0"/>
              <a:t>, konec </a:t>
            </a:r>
            <a:r>
              <a:rPr lang="cs-CZ"/>
              <a:t>v </a:t>
            </a:r>
            <a:r>
              <a:rPr lang="cs-CZ" b="1"/>
              <a:t>13:10</a:t>
            </a:r>
            <a:endParaRPr lang="cs-CZ" b="1" dirty="0"/>
          </a:p>
          <a:p>
            <a:r>
              <a:rPr lang="cs-CZ" dirty="0"/>
              <a:t>v </a:t>
            </a:r>
            <a:r>
              <a:rPr lang="cs-CZ" dirty="0" err="1"/>
              <a:t>Moodle</a:t>
            </a:r>
            <a:r>
              <a:rPr lang="cs-CZ" dirty="0"/>
              <a:t> kurzu (odkaz ze SIS)</a:t>
            </a:r>
          </a:p>
          <a:p>
            <a:r>
              <a:rPr lang="cs-CZ" dirty="0"/>
              <a:t>tři texty, ke každému textu je otázka a tři možné odpovědi</a:t>
            </a:r>
          </a:p>
          <a:p>
            <a:r>
              <a:rPr lang="cs-CZ" dirty="0"/>
              <a:t>jedna odpověď je vždy správná</a:t>
            </a:r>
          </a:p>
          <a:p>
            <a:endParaRPr lang="cs-CZ" dirty="0"/>
          </a:p>
          <a:p>
            <a:r>
              <a:rPr lang="cs-CZ" dirty="0"/>
              <a:t>celkově budou tři testy (případně jeden náhradní po konci semestru)</a:t>
            </a:r>
          </a:p>
          <a:p>
            <a:r>
              <a:rPr lang="cs-CZ" dirty="0"/>
              <a:t>atestace = 2/3 správných odpovědí + účast na třech testech</a:t>
            </a:r>
          </a:p>
        </p:txBody>
      </p:sp>
    </p:spTree>
    <p:extLst>
      <p:ext uri="{BB962C8B-B14F-4D97-AF65-F5344CB8AC3E}">
        <p14:creationId xmlns:p14="http://schemas.microsoft.com/office/powerpoint/2010/main" val="16668707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err="1"/>
              <a:t>Sókratovy</a:t>
            </a:r>
            <a:r>
              <a:rPr lang="cs-CZ" b="1" dirty="0"/>
              <a:t> argumenty proti </a:t>
            </a:r>
            <a:r>
              <a:rPr lang="cs-CZ" b="1" dirty="0" err="1"/>
              <a:t>Thrasymachovi</a:t>
            </a:r>
            <a:r>
              <a:rPr lang="cs-CZ" b="1" dirty="0"/>
              <a:t>:</a:t>
            </a:r>
            <a:endParaRPr lang="en-US" dirty="0"/>
          </a:p>
        </p:txBody>
      </p:sp>
      <p:sp>
        <p:nvSpPr>
          <p:cNvPr id="3" name="Zástupný symbol pro obsah 2"/>
          <p:cNvSpPr>
            <a:spLocks noGrp="1"/>
          </p:cNvSpPr>
          <p:nvPr>
            <p:ph idx="1"/>
          </p:nvPr>
        </p:nvSpPr>
        <p:spPr/>
        <p:txBody>
          <a:bodyPr/>
          <a:lstStyle/>
          <a:p>
            <a:pPr lvl="0"/>
            <a:r>
              <a:rPr lang="cs-CZ" dirty="0"/>
              <a:t>argument poznání (348e5-350d3)</a:t>
            </a:r>
            <a:endParaRPr lang="en-US" dirty="0"/>
          </a:p>
          <a:p>
            <a:pPr lvl="0"/>
            <a:r>
              <a:rPr lang="cs-CZ" dirty="0"/>
              <a:t>argument moci (350d4-352d2)</a:t>
            </a:r>
            <a:endParaRPr lang="en-US" dirty="0"/>
          </a:p>
          <a:p>
            <a:pPr lvl="0"/>
            <a:r>
              <a:rPr lang="cs-CZ" dirty="0" err="1"/>
              <a:t>ergon</a:t>
            </a:r>
            <a:r>
              <a:rPr lang="cs-CZ" dirty="0"/>
              <a:t> argument (352d8-354a9) </a:t>
            </a:r>
            <a:endParaRPr lang="en-US" dirty="0"/>
          </a:p>
          <a:p>
            <a:endParaRPr lang="en-US" dirty="0"/>
          </a:p>
        </p:txBody>
      </p:sp>
    </p:spTree>
    <p:extLst>
      <p:ext uri="{BB962C8B-B14F-4D97-AF65-F5344CB8AC3E}">
        <p14:creationId xmlns:p14="http://schemas.microsoft.com/office/powerpoint/2010/main" val="4054500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Argument vědění (348e5-350d3) – krásný příklad vyvrácení (</a:t>
            </a:r>
            <a:r>
              <a:rPr lang="cs-CZ" b="1" dirty="0" err="1"/>
              <a:t>elenchos</a:t>
            </a:r>
            <a:r>
              <a:rPr lang="cs-CZ" b="1" dirty="0"/>
              <a:t>)</a:t>
            </a:r>
            <a:endParaRPr lang="en-US" dirty="0"/>
          </a:p>
        </p:txBody>
      </p:sp>
      <p:sp>
        <p:nvSpPr>
          <p:cNvPr id="3" name="Zástupný symbol pro obsah 2"/>
          <p:cNvSpPr>
            <a:spLocks noGrp="1"/>
          </p:cNvSpPr>
          <p:nvPr>
            <p:ph idx="1"/>
          </p:nvPr>
        </p:nvSpPr>
        <p:spPr>
          <a:xfrm>
            <a:off x="838200" y="1825624"/>
            <a:ext cx="10515600" cy="4635333"/>
          </a:xfrm>
        </p:spPr>
        <p:txBody>
          <a:bodyPr>
            <a:normAutofit fontScale="92500" lnSpcReduction="10000"/>
          </a:bodyPr>
          <a:lstStyle/>
          <a:p>
            <a:pPr marL="0" indent="0">
              <a:buNone/>
            </a:pPr>
            <a:r>
              <a:rPr lang="cs-CZ" u="sng" dirty="0" err="1"/>
              <a:t>Thrasymachos</a:t>
            </a:r>
            <a:r>
              <a:rPr lang="cs-CZ" dirty="0"/>
              <a:t>: že spravedlivý člověk nechce předstihnout (nechce mít neoprávněně víc) než jiný spravedlivý. Nespravedlivý člověk (ὁ </a:t>
            </a:r>
            <a:r>
              <a:rPr lang="cs-CZ" dirty="0" err="1"/>
              <a:t>ἄδικος</a:t>
            </a:r>
            <a:r>
              <a:rPr lang="cs-CZ" dirty="0"/>
              <a:t>) chce předstihnout kohokoli (spravedlivého i nespravedlivého) (349c4-10).</a:t>
            </a:r>
            <a:endParaRPr lang="en-US" dirty="0"/>
          </a:p>
          <a:p>
            <a:pPr marL="0" indent="0">
              <a:buNone/>
            </a:pPr>
            <a:r>
              <a:rPr lang="cs-CZ" dirty="0"/>
              <a:t>T: platí, že spravedlivý člověk není moudrý. Moudrý a chytrá je nespravedlivý (který ze všeho vytluče nejvíc, co může (349d6-7).</a:t>
            </a:r>
            <a:endParaRPr lang="en-US" dirty="0"/>
          </a:p>
          <a:p>
            <a:pPr marL="0" indent="0">
              <a:buNone/>
            </a:pPr>
            <a:r>
              <a:rPr lang="cs-CZ" u="sng" dirty="0" err="1"/>
              <a:t>Sókratés</a:t>
            </a:r>
            <a:r>
              <a:rPr lang="cs-CZ" dirty="0"/>
              <a:t>: vědění je vždy spojeno se správnou mírou, správností a nikoli „předstihnutím“ či „víc než ostatní“ (medicína, hudba)</a:t>
            </a:r>
          </a:p>
          <a:p>
            <a:pPr marL="0" indent="0">
              <a:buNone/>
            </a:pPr>
            <a:r>
              <a:rPr lang="cs-CZ" dirty="0"/>
              <a:t>Závěr: dobrý a moudrý člověk nechce předstihnout sobě podobné, ale ty, kteří jsou mu nepodobní a jsou jeho opakem (350b7-8). Špatný a nevědomý člověk naopak chce předstihnout jak ty, kteří jsou mu podobní, tak svůj opak (350b10-11). Proto můžeme dále konstatovat, že spravedlivý člověk je jako moudrý a dobrý člověk (350c4-5). Nespravedlivý člověk je jako nevědomý a špatný člověk (350c5).</a:t>
            </a:r>
            <a:endParaRPr lang="en-US" dirty="0"/>
          </a:p>
          <a:p>
            <a:pPr marL="0" indent="0">
              <a:buNone/>
            </a:pPr>
            <a:endParaRPr lang="en-US" dirty="0"/>
          </a:p>
        </p:txBody>
      </p:sp>
    </p:spTree>
    <p:extLst>
      <p:ext uri="{BB962C8B-B14F-4D97-AF65-F5344CB8AC3E}">
        <p14:creationId xmlns:p14="http://schemas.microsoft.com/office/powerpoint/2010/main" val="5199728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Argument z moci (350d4-352d2)</a:t>
            </a:r>
            <a:endParaRPr lang="en-US" dirty="0"/>
          </a:p>
        </p:txBody>
      </p:sp>
      <p:sp>
        <p:nvSpPr>
          <p:cNvPr id="3" name="Zástupný symbol pro obsah 2"/>
          <p:cNvSpPr>
            <a:spLocks noGrp="1"/>
          </p:cNvSpPr>
          <p:nvPr>
            <p:ph idx="1"/>
          </p:nvPr>
        </p:nvSpPr>
        <p:spPr/>
        <p:txBody>
          <a:bodyPr>
            <a:normAutofit/>
          </a:bodyPr>
          <a:lstStyle/>
          <a:p>
            <a:pPr marL="0" indent="0">
              <a:buNone/>
            </a:pPr>
            <a:r>
              <a:rPr lang="cs-CZ" sz="3200" dirty="0"/>
              <a:t>„ Nuže tedy udělej mi i tohle k vůli a řekni: jestliže obec nebo vojsko nebo loupežníci nebo zloději nebo nějaká jiná rota se společně vydává na nějaký nespravedlivý podnik, myslíš, že by mohli něco poříditi, kdyby se dopouštěli na sobě vespolek bezpráví? - Jistě ne. - Což kdyby se nedopouštěli bezpráví? Nepořídili by spíše takto? - Ovšemže. - Ano, vždyť nespravedlnost, </a:t>
            </a:r>
            <a:r>
              <a:rPr lang="cs-CZ" sz="3200" dirty="0" err="1"/>
              <a:t>Thrasymachu</a:t>
            </a:r>
            <a:r>
              <a:rPr lang="cs-CZ" sz="3200" dirty="0"/>
              <a:t>, rodí vespolné rozbroje, nenávist a půtky, spravedlnost však svornost a přátelství, pravda? - Budiž, abych se s tebou nepřel.“ (</a:t>
            </a:r>
            <a:r>
              <a:rPr lang="cs-CZ" sz="3200" i="1" dirty="0"/>
              <a:t>Resp</a:t>
            </a:r>
            <a:r>
              <a:rPr lang="cs-CZ" sz="3200" dirty="0"/>
              <a:t>. 351c-e)</a:t>
            </a:r>
            <a:endParaRPr lang="en-US" sz="3200" dirty="0"/>
          </a:p>
          <a:p>
            <a:pPr marL="0" indent="0">
              <a:buNone/>
            </a:pPr>
            <a:endParaRPr lang="en-US" sz="3200" dirty="0"/>
          </a:p>
        </p:txBody>
      </p:sp>
    </p:spTree>
    <p:extLst>
      <p:ext uri="{BB962C8B-B14F-4D97-AF65-F5344CB8AC3E}">
        <p14:creationId xmlns:p14="http://schemas.microsoft.com/office/powerpoint/2010/main" val="243348014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Argument o lidském díle (</a:t>
            </a:r>
            <a:r>
              <a:rPr lang="cs-CZ" i="1" dirty="0" err="1"/>
              <a:t>ergon</a:t>
            </a:r>
            <a:r>
              <a:rPr lang="cs-CZ" dirty="0"/>
              <a:t>)</a:t>
            </a:r>
            <a:endParaRPr lang="en-US" dirty="0"/>
          </a:p>
        </p:txBody>
      </p:sp>
      <p:sp>
        <p:nvSpPr>
          <p:cNvPr id="3" name="Zástupný symbol pro obsah 2"/>
          <p:cNvSpPr>
            <a:spLocks noGrp="1"/>
          </p:cNvSpPr>
          <p:nvPr>
            <p:ph idx="1"/>
          </p:nvPr>
        </p:nvSpPr>
        <p:spPr/>
        <p:txBody>
          <a:bodyPr>
            <a:normAutofit/>
          </a:bodyPr>
          <a:lstStyle/>
          <a:p>
            <a:pPr marL="0" indent="0">
              <a:buNone/>
            </a:pPr>
            <a:r>
              <a:rPr lang="cs-CZ" sz="3200" dirty="0"/>
              <a:t>Uvažuj tedy! Hned, děl jsem já. Nuže pověz mi: zdá se ti, že jest nějaký úkon náležící koni? - Arciže. - Nuže, zdalipak bys nepokládal za úkon náležící koni – a zrovna tak i čemukoli jinému – to, co se buď výhradně nebo nejlépe jím vykonává? ... Nyní už, myslím, bys lépe pochopil, kam jsem mířil svou otázkou, není-li zvláštním úkonem každé věci to, co vykonává buď sama jediná nebo nejlépe ze všech ostatních. (322e-353a)</a:t>
            </a:r>
            <a:endParaRPr lang="en-US" sz="3200" dirty="0"/>
          </a:p>
          <a:p>
            <a:pPr marL="0" indent="0">
              <a:buNone/>
            </a:pPr>
            <a:endParaRPr lang="en-US" sz="3200" dirty="0"/>
          </a:p>
        </p:txBody>
      </p:sp>
    </p:spTree>
    <p:extLst>
      <p:ext uri="{BB962C8B-B14F-4D97-AF65-F5344CB8AC3E}">
        <p14:creationId xmlns:p14="http://schemas.microsoft.com/office/powerpoint/2010/main" val="426820477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i="1" dirty="0" err="1"/>
              <a:t>Ergon</a:t>
            </a:r>
            <a:r>
              <a:rPr lang="cs-CZ" b="1" dirty="0"/>
              <a:t> argument a ctnost</a:t>
            </a:r>
            <a:endParaRPr lang="en-US" b="1" i="1" dirty="0"/>
          </a:p>
        </p:txBody>
      </p:sp>
      <p:sp>
        <p:nvSpPr>
          <p:cNvPr id="3" name="Zástupný symbol pro obsah 2"/>
          <p:cNvSpPr>
            <a:spLocks noGrp="1"/>
          </p:cNvSpPr>
          <p:nvPr>
            <p:ph idx="1"/>
          </p:nvPr>
        </p:nvSpPr>
        <p:spPr/>
        <p:txBody>
          <a:bodyPr>
            <a:normAutofit/>
          </a:bodyPr>
          <a:lstStyle/>
          <a:p>
            <a:pPr marL="0" indent="0">
              <a:buNone/>
            </a:pPr>
            <a:r>
              <a:rPr lang="cs-CZ" sz="3200" dirty="0"/>
              <a:t>„A nemyslíš, že každé věci, které jest přidělen nějaký úkon, náleží i určitá dokonalost? ... Nuže pozor: zdalipak by vůbec mohly oči dobře vykonávati svůj úkon, jestliže by neměly své vlastní dokonalosti, nýbrž místo dokonalosti špatnost? ... Nezáleží na tom, která jest ta jejich dokonalost; na to se ještě netáži, nýbrž na to, zda všechny věci, které vykonávají nějaký úkon, budou jej konati svou vlastní dokonalostí dobře, Špatností pak špatně. - To máš pravdu.“ (353b-c)</a:t>
            </a:r>
            <a:endParaRPr lang="en-US" sz="3200" dirty="0"/>
          </a:p>
        </p:txBody>
      </p:sp>
    </p:spTree>
    <p:extLst>
      <p:ext uri="{BB962C8B-B14F-4D97-AF65-F5344CB8AC3E}">
        <p14:creationId xmlns:p14="http://schemas.microsoft.com/office/powerpoint/2010/main" val="134837777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Závěr první knihy </a:t>
            </a:r>
            <a:r>
              <a:rPr lang="cs-CZ" b="1" i="1" dirty="0"/>
              <a:t>Ústavy – </a:t>
            </a:r>
            <a:r>
              <a:rPr lang="cs-CZ" b="1" dirty="0"/>
              <a:t>a závěr </a:t>
            </a:r>
            <a:r>
              <a:rPr lang="cs-CZ" b="1" dirty="0" err="1"/>
              <a:t>ergon</a:t>
            </a:r>
            <a:r>
              <a:rPr lang="cs-CZ" b="1" dirty="0"/>
              <a:t> argumentu</a:t>
            </a:r>
            <a:endParaRPr lang="en-US" b="1" dirty="0"/>
          </a:p>
        </p:txBody>
      </p:sp>
      <p:sp>
        <p:nvSpPr>
          <p:cNvPr id="3" name="Zástupný symbol pro obsah 2"/>
          <p:cNvSpPr>
            <a:spLocks noGrp="1"/>
          </p:cNvSpPr>
          <p:nvPr>
            <p:ph idx="1"/>
          </p:nvPr>
        </p:nvSpPr>
        <p:spPr>
          <a:xfrm>
            <a:off x="838200" y="1825625"/>
            <a:ext cx="10515600" cy="4719554"/>
          </a:xfrm>
        </p:spPr>
        <p:txBody>
          <a:bodyPr/>
          <a:lstStyle/>
          <a:p>
            <a:pPr marL="0" indent="0">
              <a:lnSpc>
                <a:spcPct val="100000"/>
              </a:lnSpc>
              <a:buNone/>
            </a:pPr>
            <a:r>
              <a:rPr lang="cs-CZ" dirty="0"/>
              <a:t>Nuže tedy uvaž dále tohle: má i duše nějaký svůj úkon, kterého bys nevykonal ničím jiným na světě? Tak například pečovati, vládnouti, raditi se a všechny takové činnosti, můžeme je právem přičísti něčemu jinému, či jen duši a říci, že to jsou úkony jí vlastni? - Ničemu jinému. - Což pak žití? Neřekneme, že to jest úkon duše? - Zcela jistě. - Jistě tedy přisoudíme duši také nějakou zvláštní dokonalost? - Ano. - Zdalipak bude, </a:t>
            </a:r>
            <a:r>
              <a:rPr lang="cs-CZ" dirty="0" err="1"/>
              <a:t>Thrasymachu</a:t>
            </a:r>
            <a:r>
              <a:rPr lang="cs-CZ" dirty="0"/>
              <a:t>, duše dobře vykonávati své úkony, je-li zbavena své vlastni dokonalosti, či jest to nemožno? - Nemožno. - Nutně tedy vyplývá, že špatná duše špatně vládne a pečuje, dobrá pak že všechno to dobře vykonává. (353d-e)</a:t>
            </a:r>
            <a:endParaRPr lang="en-US" dirty="0"/>
          </a:p>
          <a:p>
            <a:pPr marL="0" indent="0">
              <a:buNone/>
            </a:pPr>
            <a:endParaRPr lang="en-US" dirty="0"/>
          </a:p>
        </p:txBody>
      </p:sp>
    </p:spTree>
    <p:extLst>
      <p:ext uri="{BB962C8B-B14F-4D97-AF65-F5344CB8AC3E}">
        <p14:creationId xmlns:p14="http://schemas.microsoft.com/office/powerpoint/2010/main" val="4621487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38200" y="207023"/>
            <a:ext cx="10515600" cy="1067985"/>
          </a:xfrm>
        </p:spPr>
        <p:txBody>
          <a:bodyPr/>
          <a:lstStyle/>
          <a:p>
            <a:pPr algn="ctr"/>
            <a:r>
              <a:rPr lang="cs-CZ" dirty="0"/>
              <a:t>Z minula: </a:t>
            </a:r>
            <a:r>
              <a:rPr lang="cs-CZ" dirty="0" err="1"/>
              <a:t>Sókratés</a:t>
            </a:r>
            <a:r>
              <a:rPr lang="cs-CZ" dirty="0"/>
              <a:t> o ctnosti</a:t>
            </a:r>
            <a:endParaRPr lang="en-US" dirty="0"/>
          </a:p>
        </p:txBody>
      </p:sp>
      <p:sp>
        <p:nvSpPr>
          <p:cNvPr id="3" name="Zástupný symbol pro obsah 2"/>
          <p:cNvSpPr>
            <a:spLocks noGrp="1"/>
          </p:cNvSpPr>
          <p:nvPr>
            <p:ph idx="1"/>
          </p:nvPr>
        </p:nvSpPr>
        <p:spPr>
          <a:xfrm>
            <a:off x="838200" y="1275008"/>
            <a:ext cx="10515600" cy="4901955"/>
          </a:xfrm>
        </p:spPr>
        <p:txBody>
          <a:bodyPr>
            <a:normAutofit/>
          </a:bodyPr>
          <a:lstStyle/>
          <a:p>
            <a:pPr marL="0" indent="0">
              <a:buNone/>
            </a:pPr>
            <a:r>
              <a:rPr lang="cs-CZ" dirty="0"/>
              <a:t>„nevzniká z peněz ctnost, nýbrž ze ctnosti vznikají peníze i všechny ostatní pro lidi dobré věci, i v soukromí i v obci“ (</a:t>
            </a:r>
            <a:r>
              <a:rPr lang="cs-CZ" dirty="0" err="1"/>
              <a:t>Apol</a:t>
            </a:r>
            <a:r>
              <a:rPr lang="cs-CZ" dirty="0"/>
              <a:t>. 30b2–4).</a:t>
            </a:r>
          </a:p>
          <a:p>
            <a:pPr marL="0" indent="0">
              <a:buNone/>
            </a:pPr>
            <a:endParaRPr lang="cs-CZ" dirty="0"/>
          </a:p>
          <a:p>
            <a:pPr marL="0" indent="0">
              <a:buNone/>
            </a:pPr>
            <a:r>
              <a:rPr lang="cs-CZ" dirty="0"/>
              <a:t>„Můžeš mi říci, </a:t>
            </a:r>
            <a:r>
              <a:rPr lang="cs-CZ" dirty="0" err="1"/>
              <a:t>Sókrate</a:t>
            </a:r>
            <a:r>
              <a:rPr lang="cs-CZ" dirty="0"/>
              <a:t>, zdali je ctnost věc učení? Či to není věc učení, nýbrž cvičení? Nebo ani cvičení, ani učení, nýbrž se jí dostává lidem přirozeností, či nějakým jiným způsobem?“ (</a:t>
            </a:r>
            <a:r>
              <a:rPr lang="cs-CZ" dirty="0" err="1"/>
              <a:t>Men</a:t>
            </a:r>
            <a:r>
              <a:rPr lang="cs-CZ" dirty="0"/>
              <a:t>. 70a1–4)</a:t>
            </a:r>
            <a:endParaRPr lang="en-US" dirty="0"/>
          </a:p>
          <a:p>
            <a:pPr marL="0" indent="0">
              <a:buNone/>
            </a:pPr>
            <a:endParaRPr lang="cs-CZ" dirty="0"/>
          </a:p>
          <a:p>
            <a:pPr marL="0" indent="0">
              <a:buNone/>
            </a:pPr>
            <a:r>
              <a:rPr lang="cs-CZ" dirty="0"/>
              <a:t>„... vůbec nemám vědění o ctnosti; a o čem nevím, co to jest, jak bych mohl vědět, jaké to je? Či zdá se ti možné, aby ten, kdo vůbec nezná, kdo je </a:t>
            </a:r>
            <a:r>
              <a:rPr lang="cs-CZ" dirty="0" err="1"/>
              <a:t>Menón</a:t>
            </a:r>
            <a:r>
              <a:rPr lang="cs-CZ" dirty="0"/>
              <a:t>, o něm věděl, zda-</a:t>
            </a:r>
            <a:r>
              <a:rPr lang="cs-CZ" dirty="0" err="1"/>
              <a:t>li</a:t>
            </a:r>
            <a:r>
              <a:rPr lang="cs-CZ" dirty="0"/>
              <a:t> je krásný nebo bohatý nebo urozený či naopak?“ (</a:t>
            </a:r>
            <a:r>
              <a:rPr lang="cs-CZ" dirty="0" err="1"/>
              <a:t>Men</a:t>
            </a:r>
            <a:r>
              <a:rPr lang="cs-CZ" dirty="0"/>
              <a:t>. 71b2–7)</a:t>
            </a:r>
            <a:endParaRPr lang="en-US" dirty="0"/>
          </a:p>
        </p:txBody>
      </p:sp>
    </p:spTree>
    <p:extLst>
      <p:ext uri="{BB962C8B-B14F-4D97-AF65-F5344CB8AC3E}">
        <p14:creationId xmlns:p14="http://schemas.microsoft.com/office/powerpoint/2010/main" val="19236901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Ctnost jako </a:t>
            </a:r>
            <a:r>
              <a:rPr lang="cs-CZ" b="1" i="1" dirty="0" err="1"/>
              <a:t>dynamis</a:t>
            </a:r>
            <a:r>
              <a:rPr lang="cs-CZ" b="1" dirty="0"/>
              <a:t> …</a:t>
            </a:r>
            <a:endParaRPr lang="en-US" b="1" dirty="0"/>
          </a:p>
        </p:txBody>
      </p:sp>
      <p:sp>
        <p:nvSpPr>
          <p:cNvPr id="3" name="Zástupný symbol pro obsah 2"/>
          <p:cNvSpPr>
            <a:spLocks noGrp="1"/>
          </p:cNvSpPr>
          <p:nvPr>
            <p:ph idx="1"/>
          </p:nvPr>
        </p:nvSpPr>
        <p:spPr/>
        <p:txBody>
          <a:bodyPr/>
          <a:lstStyle/>
          <a:p>
            <a:pPr marL="0" indent="0">
              <a:buNone/>
            </a:pPr>
            <a:r>
              <a:rPr lang="cs-CZ" dirty="0"/>
              <a:t>„Zdalipak tedy je tomu tak i s částmi ctnosti, že není jedna jako druhá, ani sama ani její působnost (</a:t>
            </a:r>
            <a:r>
              <a:rPr lang="cs-CZ" dirty="0" err="1"/>
              <a:t>δύν</a:t>
            </a:r>
            <a:r>
              <a:rPr lang="cs-CZ" dirty="0"/>
              <a:t>αμις)?“</a:t>
            </a:r>
            <a:r>
              <a:rPr lang="cs-CZ" i="1" dirty="0"/>
              <a:t> </a:t>
            </a:r>
            <a:r>
              <a:rPr lang="cs-CZ" dirty="0"/>
              <a:t>(</a:t>
            </a:r>
            <a:r>
              <a:rPr lang="cs-CZ" i="1" dirty="0"/>
              <a:t>Prot</a:t>
            </a:r>
            <a:r>
              <a:rPr lang="cs-CZ" dirty="0"/>
              <a:t>. 330a7–b1)</a:t>
            </a:r>
          </a:p>
          <a:p>
            <a:pPr marL="0" indent="0">
              <a:buNone/>
            </a:pPr>
            <a:endParaRPr lang="en-US" dirty="0"/>
          </a:p>
          <a:p>
            <a:pPr marL="0" indent="0">
              <a:buNone/>
            </a:pPr>
            <a:r>
              <a:rPr lang="cs-CZ" dirty="0"/>
              <a:t>„nerozumné jednání je způsobováno nerozumností a rozumné rozumností“ (</a:t>
            </a:r>
            <a:r>
              <a:rPr lang="cs-CZ" i="1" dirty="0" err="1"/>
              <a:t>Prot</a:t>
            </a:r>
            <a:r>
              <a:rPr lang="cs-CZ" i="1" dirty="0"/>
              <a:t>.</a:t>
            </a:r>
            <a:r>
              <a:rPr lang="cs-CZ" dirty="0"/>
              <a:t> 332b4–6)</a:t>
            </a:r>
          </a:p>
          <a:p>
            <a:pPr marL="0" indent="0">
              <a:buNone/>
            </a:pPr>
            <a:endParaRPr lang="cs-CZ" dirty="0"/>
          </a:p>
          <a:p>
            <a:pPr marL="0" indent="0">
              <a:buNone/>
            </a:pPr>
            <a:r>
              <a:rPr lang="cs-CZ" dirty="0"/>
              <a:t>„Pokoušej se tedy i ty, </a:t>
            </a:r>
            <a:r>
              <a:rPr lang="cs-CZ" dirty="0" err="1"/>
              <a:t>Lachete</a:t>
            </a:r>
            <a:r>
              <a:rPr lang="cs-CZ" dirty="0"/>
              <a:t>, říci takto o statečnosti, která to je způsobilost (</a:t>
            </a:r>
            <a:r>
              <a:rPr lang="cs-CZ" dirty="0" err="1"/>
              <a:t>δύν</a:t>
            </a:r>
            <a:r>
              <a:rPr lang="cs-CZ" dirty="0"/>
              <a:t>αμις), jež je tatáž v libosti i v útrapě i ve všech těch případech.“</a:t>
            </a:r>
            <a:r>
              <a:rPr lang="cs-CZ" i="1" dirty="0"/>
              <a:t> </a:t>
            </a:r>
            <a:r>
              <a:rPr lang="cs-CZ" dirty="0"/>
              <a:t>(</a:t>
            </a:r>
            <a:r>
              <a:rPr lang="cs-CZ" i="1" dirty="0"/>
              <a:t>Lach.</a:t>
            </a:r>
            <a:r>
              <a:rPr lang="cs-CZ" dirty="0"/>
              <a:t> 192b5–8)</a:t>
            </a:r>
            <a:endParaRPr lang="en-US" dirty="0"/>
          </a:p>
          <a:p>
            <a:pPr marL="0" indent="0">
              <a:buNone/>
            </a:pPr>
            <a:endParaRPr lang="cs-CZ" dirty="0"/>
          </a:p>
        </p:txBody>
      </p:sp>
    </p:spTree>
    <p:extLst>
      <p:ext uri="{BB962C8B-B14F-4D97-AF65-F5344CB8AC3E}">
        <p14:creationId xmlns:p14="http://schemas.microsoft.com/office/powerpoint/2010/main" val="11694517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AC34861-7BE2-1BB2-E1C7-E6D16C1E1DB1}"/>
              </a:ext>
            </a:extLst>
          </p:cNvPr>
          <p:cNvSpPr>
            <a:spLocks noGrp="1"/>
          </p:cNvSpPr>
          <p:nvPr>
            <p:ph type="title"/>
          </p:nvPr>
        </p:nvSpPr>
        <p:spPr>
          <a:xfrm>
            <a:off x="700755" y="365125"/>
            <a:ext cx="10750609" cy="1325563"/>
          </a:xfrm>
        </p:spPr>
        <p:txBody>
          <a:bodyPr/>
          <a:lstStyle/>
          <a:p>
            <a:pPr algn="ctr"/>
            <a:r>
              <a:rPr lang="cs-CZ" b="1" dirty="0"/>
              <a:t>Ctnost, vědění a dobro … co by to bylo, kdyby …</a:t>
            </a:r>
          </a:p>
        </p:txBody>
      </p:sp>
      <p:sp>
        <p:nvSpPr>
          <p:cNvPr id="3" name="Zástupný obsah 2">
            <a:extLst>
              <a:ext uri="{FF2B5EF4-FFF2-40B4-BE49-F238E27FC236}">
                <a16:creationId xmlns:a16="http://schemas.microsoft.com/office/drawing/2014/main" id="{FDD81AE7-9487-F9AC-2CAE-BBA4F69E5493}"/>
              </a:ext>
            </a:extLst>
          </p:cNvPr>
          <p:cNvSpPr>
            <a:spLocks noGrp="1"/>
          </p:cNvSpPr>
          <p:nvPr>
            <p:ph idx="1"/>
          </p:nvPr>
        </p:nvSpPr>
        <p:spPr/>
        <p:txBody>
          <a:bodyPr>
            <a:normAutofit/>
          </a:bodyPr>
          <a:lstStyle/>
          <a:p>
            <a:pPr marL="0" indent="0" algn="ctr">
              <a:lnSpc>
                <a:spcPct val="100000"/>
              </a:lnSpc>
              <a:buNone/>
            </a:pPr>
            <a:r>
              <a:rPr lang="cs-CZ" sz="3200" dirty="0"/>
              <a:t>„Jestliže je tedy nějaké jiné dobro oddělené od vědění, mohlo by býti, že ctnost není nějaké vědění. Avšak není-li dobro, které by nezahrnovalo vědění, správně bychom se domnívali, kdybychom si mysleli, že dobro je vědění.“ (</a:t>
            </a:r>
            <a:r>
              <a:rPr lang="cs-CZ" sz="3200" i="1" dirty="0" err="1"/>
              <a:t>Men</a:t>
            </a:r>
            <a:r>
              <a:rPr lang="cs-CZ" sz="3200" dirty="0"/>
              <a:t>. 87d4–8; překlad upraven)</a:t>
            </a:r>
          </a:p>
        </p:txBody>
      </p:sp>
    </p:spTree>
    <p:extLst>
      <p:ext uri="{BB962C8B-B14F-4D97-AF65-F5344CB8AC3E}">
        <p14:creationId xmlns:p14="http://schemas.microsoft.com/office/powerpoint/2010/main" val="32910669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b="1" dirty="0"/>
              <a:t>Z minula: vnitřní struktura ctnosti</a:t>
            </a:r>
            <a:endParaRPr lang="en-US" b="1" dirty="0"/>
          </a:p>
        </p:txBody>
      </p:sp>
      <p:sp>
        <p:nvSpPr>
          <p:cNvPr id="3" name="Zástupný symbol pro obsah 2"/>
          <p:cNvSpPr>
            <a:spLocks noGrp="1"/>
          </p:cNvSpPr>
          <p:nvPr>
            <p:ph idx="1"/>
          </p:nvPr>
        </p:nvSpPr>
        <p:spPr/>
        <p:txBody>
          <a:bodyPr>
            <a:normAutofit/>
          </a:bodyPr>
          <a:lstStyle/>
          <a:p>
            <a:pPr marL="0" indent="0">
              <a:buNone/>
            </a:pPr>
            <a:r>
              <a:rPr lang="cs-CZ" sz="3200" dirty="0"/>
              <a:t>„Jestliže tedy je ctnost jedna z věcí, které jsou v duši, a jestliže je nutně prospěšná, musí to být rozumnost, když všechny duševní věci nejsou samy o sobě ani prospěšné ani škodlivé, nýbrž se stávají škodlivými i prospěšnými podle toho, přibude-li k nim rozumnost nebo nerozumnost. Podle této úvahy tedy musí být ctnost, jelikož je prospěšná, jakási rozumnost.“ (Men. 88c4–88d3)</a:t>
            </a:r>
            <a:endParaRPr lang="en-US" sz="3200" dirty="0"/>
          </a:p>
        </p:txBody>
      </p:sp>
    </p:spTree>
    <p:extLst>
      <p:ext uri="{BB962C8B-B14F-4D97-AF65-F5344CB8AC3E}">
        <p14:creationId xmlns:p14="http://schemas.microsoft.com/office/powerpoint/2010/main" val="28351233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AC34861-7BE2-1BB2-E1C7-E6D16C1E1DB1}"/>
              </a:ext>
            </a:extLst>
          </p:cNvPr>
          <p:cNvSpPr>
            <a:spLocks noGrp="1"/>
          </p:cNvSpPr>
          <p:nvPr>
            <p:ph type="title"/>
          </p:nvPr>
        </p:nvSpPr>
        <p:spPr>
          <a:xfrm>
            <a:off x="700755" y="365125"/>
            <a:ext cx="10750609" cy="1325563"/>
          </a:xfrm>
        </p:spPr>
        <p:txBody>
          <a:bodyPr/>
          <a:lstStyle/>
          <a:p>
            <a:pPr algn="ctr"/>
            <a:r>
              <a:rPr lang="cs-CZ" b="1" dirty="0"/>
              <a:t>Ctnost, vědění a dobro … co by to bylo, kdyby …</a:t>
            </a:r>
          </a:p>
        </p:txBody>
      </p:sp>
      <p:sp>
        <p:nvSpPr>
          <p:cNvPr id="3" name="Zástupný obsah 2">
            <a:extLst>
              <a:ext uri="{FF2B5EF4-FFF2-40B4-BE49-F238E27FC236}">
                <a16:creationId xmlns:a16="http://schemas.microsoft.com/office/drawing/2014/main" id="{FDD81AE7-9487-F9AC-2CAE-BBA4F69E5493}"/>
              </a:ext>
            </a:extLst>
          </p:cNvPr>
          <p:cNvSpPr>
            <a:spLocks noGrp="1"/>
          </p:cNvSpPr>
          <p:nvPr>
            <p:ph idx="1"/>
          </p:nvPr>
        </p:nvSpPr>
        <p:spPr/>
        <p:txBody>
          <a:bodyPr>
            <a:normAutofit/>
          </a:bodyPr>
          <a:lstStyle/>
          <a:p>
            <a:pPr marL="0" indent="0" algn="ctr">
              <a:lnSpc>
                <a:spcPct val="100000"/>
              </a:lnSpc>
              <a:buNone/>
            </a:pPr>
            <a:r>
              <a:rPr lang="cs-CZ" sz="3200" dirty="0"/>
              <a:t>„Jestliže je tedy nějaké jiné dobro oddělené od vědění, mohlo by býti, že ctnost není nějaké vědění. Avšak není-li dobro, které by nezahrnovalo vědění, správně bychom se domnívali, kdybychom si mysleli, že dobro je vědění.“ (</a:t>
            </a:r>
            <a:r>
              <a:rPr lang="cs-CZ" sz="3200" i="1" dirty="0" err="1"/>
              <a:t>Men</a:t>
            </a:r>
            <a:r>
              <a:rPr lang="cs-CZ" sz="3200" dirty="0"/>
              <a:t>. 87d4–8; překlad upraven)</a:t>
            </a:r>
          </a:p>
        </p:txBody>
      </p:sp>
    </p:spTree>
    <p:extLst>
      <p:ext uri="{BB962C8B-B14F-4D97-AF65-F5344CB8AC3E}">
        <p14:creationId xmlns:p14="http://schemas.microsoft.com/office/powerpoint/2010/main" val="3699575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b="1" dirty="0"/>
              <a:t>Jednota ctností: teze nebo problém?</a:t>
            </a:r>
            <a:endParaRPr lang="en-US" b="1" dirty="0"/>
          </a:p>
        </p:txBody>
      </p:sp>
      <p:sp>
        <p:nvSpPr>
          <p:cNvPr id="3" name="Zástupný symbol pro obsah 2"/>
          <p:cNvSpPr>
            <a:spLocks noGrp="1"/>
          </p:cNvSpPr>
          <p:nvPr>
            <p:ph idx="1"/>
          </p:nvPr>
        </p:nvSpPr>
        <p:spPr/>
        <p:txBody>
          <a:bodyPr/>
          <a:lstStyle/>
          <a:p>
            <a:pPr marL="0" indent="0">
              <a:buNone/>
            </a:pPr>
            <a:r>
              <a:rPr lang="cs-CZ" dirty="0"/>
              <a:t>„</a:t>
            </a:r>
            <a:r>
              <a:rPr lang="cs-CZ" i="1" dirty="0"/>
              <a:t>Nuže právě toto mi vylož přesně, je-li ctnost jakési jedno, a spravedlnost, rozumnost a zbožnost jsou její části, či jsou všechny ty věci, které jsem právě uvedl, jen jména pro jedno a totéž.</a:t>
            </a:r>
            <a:r>
              <a:rPr lang="cs-CZ" dirty="0"/>
              <a:t>“(</a:t>
            </a:r>
            <a:r>
              <a:rPr lang="cs-CZ" i="1" dirty="0"/>
              <a:t> </a:t>
            </a:r>
            <a:r>
              <a:rPr lang="cs-CZ" i="1" dirty="0" err="1"/>
              <a:t>Prot</a:t>
            </a:r>
            <a:r>
              <a:rPr lang="cs-CZ" i="1" dirty="0"/>
              <a:t>.</a:t>
            </a:r>
            <a:r>
              <a:rPr lang="cs-CZ" dirty="0"/>
              <a:t> 329c6–d1)</a:t>
            </a:r>
          </a:p>
          <a:p>
            <a:pPr marL="0" indent="0">
              <a:buNone/>
            </a:pPr>
            <a:endParaRPr lang="cs-CZ" dirty="0"/>
          </a:p>
          <a:p>
            <a:pPr marL="514350" indent="-514350">
              <a:buAutoNum type="arabicParenR"/>
            </a:pPr>
            <a:r>
              <a:rPr lang="cs-CZ" dirty="0"/>
              <a:t>identita (T. </a:t>
            </a:r>
            <a:r>
              <a:rPr lang="cs-CZ" dirty="0" err="1"/>
              <a:t>Penner</a:t>
            </a:r>
            <a:r>
              <a:rPr lang="cs-CZ" dirty="0"/>
              <a:t>)</a:t>
            </a:r>
          </a:p>
          <a:p>
            <a:pPr marL="514350" indent="-514350">
              <a:buAutoNum type="arabicParenR"/>
            </a:pPr>
            <a:r>
              <a:rPr lang="cs-CZ" dirty="0" err="1"/>
              <a:t>spoluvýskyt</a:t>
            </a:r>
            <a:r>
              <a:rPr lang="cs-CZ" dirty="0"/>
              <a:t> (D. </a:t>
            </a:r>
            <a:r>
              <a:rPr lang="cs-CZ" dirty="0" err="1"/>
              <a:t>Devereux</a:t>
            </a:r>
            <a:r>
              <a:rPr lang="cs-CZ" dirty="0"/>
              <a:t>)</a:t>
            </a:r>
          </a:p>
          <a:p>
            <a:pPr marL="514350" indent="-514350">
              <a:buAutoNum type="arabicParenR"/>
            </a:pPr>
            <a:r>
              <a:rPr lang="cs-CZ" dirty="0"/>
              <a:t>rod a druh</a:t>
            </a:r>
            <a:endParaRPr lang="en-US" dirty="0"/>
          </a:p>
        </p:txBody>
      </p:sp>
    </p:spTree>
    <p:extLst>
      <p:ext uri="{BB962C8B-B14F-4D97-AF65-F5344CB8AC3E}">
        <p14:creationId xmlns:p14="http://schemas.microsoft.com/office/powerpoint/2010/main" val="38308168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b="1" dirty="0"/>
              <a:t>Identita všech ctností?</a:t>
            </a:r>
            <a:endParaRPr lang="en-US" b="1" dirty="0"/>
          </a:p>
        </p:txBody>
      </p:sp>
      <p:sp>
        <p:nvSpPr>
          <p:cNvPr id="3" name="Zástupný symbol pro obsah 2"/>
          <p:cNvSpPr>
            <a:spLocks noGrp="1"/>
          </p:cNvSpPr>
          <p:nvPr>
            <p:ph idx="1"/>
          </p:nvPr>
        </p:nvSpPr>
        <p:spPr/>
        <p:txBody>
          <a:bodyPr/>
          <a:lstStyle/>
          <a:p>
            <a:pPr marL="0" indent="0">
              <a:buNone/>
            </a:pPr>
            <a:r>
              <a:rPr lang="cs-CZ" dirty="0"/>
              <a:t>„Nuže </a:t>
            </a:r>
            <a:r>
              <a:rPr lang="cs-CZ" dirty="0" err="1"/>
              <a:t>Prótagoro</a:t>
            </a:r>
            <a:r>
              <a:rPr lang="cs-CZ" dirty="0"/>
              <a:t>, kterou z těch dvou vět máme opustit? Tu, že opakem proti jednomu jest toliko jedno, či tu, v které se pravilo, že moudrost je něco různého od uměřenosti, že jedno i druhé je část ctnosti…? Kterou tedy máme opustit? Vždyť obě tyto věty neznějí zrovna hudebně, neboť se spolu neshodují ani melodicky, ani harmonicky. Jak by se také shodovaly, jestliže je nutný závěr, že toliko jedno je opakem proti jednomu a ne proti více věcem, ale na druhé straně zase se ukazuje, že proti nerozumnosti, jedné to věci, jsou opaky moudrost a uměřenost? Je tomu tak, </a:t>
            </a:r>
            <a:r>
              <a:rPr lang="cs-CZ" dirty="0" err="1"/>
              <a:t>Prótagoro</a:t>
            </a:r>
            <a:r>
              <a:rPr lang="cs-CZ" dirty="0"/>
              <a:t>, či nějak jinak? – Souhlasil, a to velmi nerad. – Není tedy snad uměřenost a moudrost jedno?“ (</a:t>
            </a:r>
            <a:r>
              <a:rPr lang="cs-CZ" i="1" dirty="0" err="1"/>
              <a:t>Prot</a:t>
            </a:r>
            <a:r>
              <a:rPr lang="cs-CZ" i="1" dirty="0"/>
              <a:t>.</a:t>
            </a:r>
            <a:r>
              <a:rPr lang="cs-CZ" dirty="0"/>
              <a:t> 333a1–b5)</a:t>
            </a:r>
            <a:endParaRPr lang="en-US" dirty="0"/>
          </a:p>
        </p:txBody>
      </p:sp>
    </p:spTree>
    <p:extLst>
      <p:ext uri="{BB962C8B-B14F-4D97-AF65-F5344CB8AC3E}">
        <p14:creationId xmlns:p14="http://schemas.microsoft.com/office/powerpoint/2010/main" val="3613125969"/>
      </p:ext>
    </p:extLst>
  </p:cSld>
  <p:clrMapOvr>
    <a:masterClrMapping/>
  </p:clrMapOvr>
</p:sld>
</file>

<file path=ppt/theme/theme1.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4208e80c-3f3d-4f5b-bf79-2f2191261261"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kument" ma:contentTypeID="0x0101000AF6D7D6280F42429243670C49C508FA" ma:contentTypeVersion="15" ma:contentTypeDescription="Vytvoří nový dokument" ma:contentTypeScope="" ma:versionID="15f4d931ce210e1890e6dcec4ac6aa7e">
  <xsd:schema xmlns:xsd="http://www.w3.org/2001/XMLSchema" xmlns:xs="http://www.w3.org/2001/XMLSchema" xmlns:p="http://schemas.microsoft.com/office/2006/metadata/properties" xmlns:ns3="9e9c376e-f009-47d2-8915-089a9c88a4de" xmlns:ns4="4208e80c-3f3d-4f5b-bf79-2f2191261261" targetNamespace="http://schemas.microsoft.com/office/2006/metadata/properties" ma:root="true" ma:fieldsID="617f992f0f9cd8f46f15ba0d67b37895" ns3:_="" ns4:_="">
    <xsd:import namespace="9e9c376e-f009-47d2-8915-089a9c88a4de"/>
    <xsd:import namespace="4208e80c-3f3d-4f5b-bf79-2f2191261261"/>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DateTaken" minOccurs="0"/>
                <xsd:element ref="ns4:MediaServiceAutoTags" minOccurs="0"/>
                <xsd:element ref="ns4:MediaServiceOCR" minOccurs="0"/>
                <xsd:element ref="ns4:MediaServiceLocation" minOccurs="0"/>
                <xsd:element ref="ns4:MediaServiceGenerationTime" minOccurs="0"/>
                <xsd:element ref="ns4:MediaServiceEventHashCode" minOccurs="0"/>
                <xsd:element ref="ns4:MediaServiceAutoKeyPoints" minOccurs="0"/>
                <xsd:element ref="ns4:MediaServiceKeyPoints" minOccurs="0"/>
                <xsd:element ref="ns4:MediaServiceSearchProperties" minOccurs="0"/>
                <xsd:element ref="ns4:_activit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e9c376e-f009-47d2-8915-089a9c88a4de" elementFormDefault="qualified">
    <xsd:import namespace="http://schemas.microsoft.com/office/2006/documentManagement/types"/>
    <xsd:import namespace="http://schemas.microsoft.com/office/infopath/2007/PartnerControls"/>
    <xsd:element name="SharedWithUsers" ma:index="8" nillable="true" ma:displayName="Sdílí se s"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dílené s podrobnostmi" ma:description="" ma:internalName="SharedWithDetails" ma:readOnly="true">
      <xsd:simpleType>
        <xsd:restriction base="dms:Note">
          <xsd:maxLength value="255"/>
        </xsd:restriction>
      </xsd:simpleType>
    </xsd:element>
    <xsd:element name="SharingHintHash" ma:index="10" nillable="true" ma:displayName="Hodnota hash upozornění na sdílení"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208e80c-3f3d-4f5b-bf79-2f2191261261"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DateTaken" ma:index="13" nillable="true" ma:displayName="MediaServiceDateTaken" ma:description="" ma:hidden="true" ma:internalName="MediaServiceDateTaken" ma:readOnly="true">
      <xsd:simpleType>
        <xsd:restriction base="dms:Text"/>
      </xsd:simpleType>
    </xsd:element>
    <xsd:element name="MediaServiceAutoTags" ma:index="14" nillable="true" ma:displayName="MediaServiceAutoTags" ma:description="" ma:internalName="MediaServiceAutoTags"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element name="MediaServiceLocation" ma:index="16" nillable="true" ma:displayName="Location" ma:internalName="MediaServiceLocatio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_activity" ma:index="22" nillable="true" ma:displayName="_activity" ma:hidden="true" ma:internalName="_activity">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 obsahu"/>
        <xsd:element ref="dc:title" minOccurs="0" maxOccurs="1" ma:index="4" ma:displayName="Nadpi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546FF71-596C-49A9-9D69-1E333FC6A058}">
  <ds:schemaRefs>
    <ds:schemaRef ds:uri="http://purl.org/dc/terms/"/>
    <ds:schemaRef ds:uri="http://schemas.openxmlformats.org/package/2006/metadata/core-properties"/>
    <ds:schemaRef ds:uri="http://purl.org/dc/dcmitype/"/>
    <ds:schemaRef ds:uri="http://schemas.microsoft.com/office/infopath/2007/PartnerControls"/>
    <ds:schemaRef ds:uri="http://schemas.microsoft.com/office/2006/documentManagement/types"/>
    <ds:schemaRef ds:uri="http://schemas.microsoft.com/office/2006/metadata/properties"/>
    <ds:schemaRef ds:uri="4208e80c-3f3d-4f5b-bf79-2f2191261261"/>
    <ds:schemaRef ds:uri="9e9c376e-f009-47d2-8915-089a9c88a4de"/>
    <ds:schemaRef ds:uri="http://www.w3.org/XML/1998/namespace"/>
    <ds:schemaRef ds:uri="http://purl.org/dc/elements/1.1/"/>
  </ds:schemaRefs>
</ds:datastoreItem>
</file>

<file path=customXml/itemProps2.xml><?xml version="1.0" encoding="utf-8"?>
<ds:datastoreItem xmlns:ds="http://schemas.openxmlformats.org/officeDocument/2006/customXml" ds:itemID="{6AF95556-B390-47D3-A258-0BB079B49FD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e9c376e-f009-47d2-8915-089a9c88a4de"/>
    <ds:schemaRef ds:uri="4208e80c-3f3d-4f5b-bf79-2f219126126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6FAADAF-F2CB-40E7-863F-63EE72A00C8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36</TotalTime>
  <Words>2335</Words>
  <Application>Microsoft Office PowerPoint</Application>
  <PresentationFormat>Širokoúhlá obrazovka</PresentationFormat>
  <Paragraphs>91</Paragraphs>
  <Slides>25</Slides>
  <Notes>0</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25</vt:i4>
      </vt:variant>
    </vt:vector>
  </HeadingPairs>
  <TitlesOfParts>
    <vt:vector size="29" baseType="lpstr">
      <vt:lpstr>Arial</vt:lpstr>
      <vt:lpstr>Calibri</vt:lpstr>
      <vt:lpstr>Calibri Light</vt:lpstr>
      <vt:lpstr>Motiv Office</vt:lpstr>
      <vt:lpstr>Test + Platón, Ústava 1</vt:lpstr>
      <vt:lpstr>TEST</vt:lpstr>
      <vt:lpstr>Z minula: Sókratés o ctnosti</vt:lpstr>
      <vt:lpstr>Ctnost jako dynamis …</vt:lpstr>
      <vt:lpstr>Ctnost, vědění a dobro … co by to bylo, kdyby …</vt:lpstr>
      <vt:lpstr>Z minula: vnitřní struktura ctnosti</vt:lpstr>
      <vt:lpstr>Ctnost, vědění a dobro … co by to bylo, kdyby …</vt:lpstr>
      <vt:lpstr>Jednota ctností: teze nebo problém?</vt:lpstr>
      <vt:lpstr>Identita všech ctností?</vt:lpstr>
      <vt:lpstr>Spoluvýskyt všech ctností?</vt:lpstr>
      <vt:lpstr>Jednota ctností – jedno vědění, různá duševní hnutí</vt:lpstr>
      <vt:lpstr>Literatura:</vt:lpstr>
      <vt:lpstr>Platón, Ústava 1. kniha</vt:lpstr>
      <vt:lpstr>… vše je řečeno hned na začátku</vt:lpstr>
      <vt:lpstr>Téma: povaha života a jeho klíčové hodnoty</vt:lpstr>
      <vt:lpstr>„Konzerva“ Kefalos a téma celého dialogu</vt:lpstr>
      <vt:lpstr>Polemarchos – náznak filosofie, ale bez odvahy myslet</vt:lpstr>
      <vt:lpstr>Thrasymachos – teorie buldozeru …</vt:lpstr>
      <vt:lpstr>Thrasymachos – praxe buldozeru … </vt:lpstr>
      <vt:lpstr>Sókratovy argumenty proti Thrasymachovi:</vt:lpstr>
      <vt:lpstr>Argument vědění (348e5-350d3) – krásný příklad vyvrácení (elenchos)</vt:lpstr>
      <vt:lpstr>Argument z moci (350d4-352d2)</vt:lpstr>
      <vt:lpstr>Argument o lidském díle (ergon)</vt:lpstr>
      <vt:lpstr>Ergon argument a ctnost</vt:lpstr>
      <vt:lpstr>Závěr první knihy Ústavy – a závěr ergon argumentu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Test + Platón, Ústava 1</dc:title>
  <dc:creator>Jirsa, Jakub</dc:creator>
  <cp:lastModifiedBy>Jirsa, Jakub</cp:lastModifiedBy>
  <cp:revision>6</cp:revision>
  <dcterms:created xsi:type="dcterms:W3CDTF">2023-03-20T20:28:53Z</dcterms:created>
  <dcterms:modified xsi:type="dcterms:W3CDTF">2025-11-05T11:22:19Z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0x0101000AF6D7D6280F42429243670C49C508FA</vt:lpwstr>
  </property>
</Properties>
</file>