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BE728-443B-470A-8089-7FE3A4DA94A6}" type="datetimeFigureOut">
              <a:rPr lang="cs-CZ" smtClean="0"/>
              <a:t>01.10.2022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87AD-268C-4AFF-96A3-34E0BA7AF1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6514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BE728-443B-470A-8089-7FE3A4DA94A6}" type="datetimeFigureOut">
              <a:rPr lang="cs-CZ" smtClean="0"/>
              <a:t>01.10.2022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87AD-268C-4AFF-96A3-34E0BA7AF1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3645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BE728-443B-470A-8089-7FE3A4DA94A6}" type="datetimeFigureOut">
              <a:rPr lang="cs-CZ" smtClean="0"/>
              <a:t>01.10.2022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87AD-268C-4AFF-96A3-34E0BA7AF1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1239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BE728-443B-470A-8089-7FE3A4DA94A6}" type="datetimeFigureOut">
              <a:rPr lang="cs-CZ" smtClean="0"/>
              <a:t>01.10.2022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87AD-268C-4AFF-96A3-34E0BA7AF151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6581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BE728-443B-470A-8089-7FE3A4DA94A6}" type="datetimeFigureOut">
              <a:rPr lang="cs-CZ" smtClean="0"/>
              <a:t>01.10.2022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87AD-268C-4AFF-96A3-34E0BA7AF1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0550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BE728-443B-470A-8089-7FE3A4DA94A6}" type="datetimeFigureOut">
              <a:rPr lang="cs-CZ" smtClean="0"/>
              <a:t>01.10.2022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87AD-268C-4AFF-96A3-34E0BA7AF1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1661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BE728-443B-470A-8089-7FE3A4DA94A6}" type="datetimeFigureOut">
              <a:rPr lang="cs-CZ" smtClean="0"/>
              <a:t>01.10.2022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87AD-268C-4AFF-96A3-34E0BA7AF1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75444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BE728-443B-470A-8089-7FE3A4DA94A6}" type="datetimeFigureOut">
              <a:rPr lang="cs-CZ" smtClean="0"/>
              <a:t>01.10.2022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87AD-268C-4AFF-96A3-34E0BA7AF1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069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BE728-443B-470A-8089-7FE3A4DA94A6}" type="datetimeFigureOut">
              <a:rPr lang="cs-CZ" smtClean="0"/>
              <a:t>01.10.2022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87AD-268C-4AFF-96A3-34E0BA7AF1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1007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BE728-443B-470A-8089-7FE3A4DA94A6}" type="datetimeFigureOut">
              <a:rPr lang="cs-CZ" smtClean="0"/>
              <a:t>01.10.2022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87AD-268C-4AFF-96A3-34E0BA7AF1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6338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BE728-443B-470A-8089-7FE3A4DA94A6}" type="datetimeFigureOut">
              <a:rPr lang="cs-CZ" smtClean="0"/>
              <a:t>01.10.2022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87AD-268C-4AFF-96A3-34E0BA7AF1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8377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BE728-443B-470A-8089-7FE3A4DA94A6}" type="datetimeFigureOut">
              <a:rPr lang="cs-CZ" smtClean="0"/>
              <a:t>01.10.2022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87AD-268C-4AFF-96A3-34E0BA7AF1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08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BE728-443B-470A-8089-7FE3A4DA94A6}" type="datetimeFigureOut">
              <a:rPr lang="cs-CZ" smtClean="0"/>
              <a:t>01.10.2022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87AD-268C-4AFF-96A3-34E0BA7AF1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8629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BE728-443B-470A-8089-7FE3A4DA94A6}" type="datetimeFigureOut">
              <a:rPr lang="cs-CZ" smtClean="0"/>
              <a:t>01.10.2022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87AD-268C-4AFF-96A3-34E0BA7AF1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5643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BE728-443B-470A-8089-7FE3A4DA94A6}" type="datetimeFigureOut">
              <a:rPr lang="cs-CZ" smtClean="0"/>
              <a:t>01.10.2022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87AD-268C-4AFF-96A3-34E0BA7AF1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2435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BE728-443B-470A-8089-7FE3A4DA94A6}" type="datetimeFigureOut">
              <a:rPr lang="cs-CZ" smtClean="0"/>
              <a:t>01.10.2022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87AD-268C-4AFF-96A3-34E0BA7AF1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4440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BE728-443B-470A-8089-7FE3A4DA94A6}" type="datetimeFigureOut">
              <a:rPr lang="cs-CZ" smtClean="0"/>
              <a:t>01.10.2022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87AD-268C-4AFF-96A3-34E0BA7AF1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4876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2A4BE728-443B-470A-8089-7FE3A4DA94A6}" type="datetimeFigureOut">
              <a:rPr lang="cs-CZ" smtClean="0"/>
              <a:t>01.10.2022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218487AD-268C-4AFF-96A3-34E0BA7AF1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6952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E4368C-416E-438A-9AB5-08E4FEF052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Dějiny Slovenska </a:t>
            </a:r>
            <a:br>
              <a:rPr lang="cs-CZ" dirty="0"/>
            </a:br>
            <a:r>
              <a:rPr lang="cs-CZ" dirty="0"/>
              <a:t>do roku 1918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268CFF1-BDF9-4F35-91F1-B4E18465F0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Úvodní hodina</a:t>
            </a:r>
          </a:p>
        </p:txBody>
      </p:sp>
    </p:spTree>
    <p:extLst>
      <p:ext uri="{BB962C8B-B14F-4D97-AF65-F5344CB8AC3E}">
        <p14:creationId xmlns:p14="http://schemas.microsoft.com/office/powerpoint/2010/main" val="4287586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1B2A784-4501-42A8-86DF-DB27DE395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25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3B669F4-0317-4F82-A603-453399E95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772" y="1144980"/>
            <a:ext cx="5063458" cy="15607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Osobnosti</a:t>
            </a:r>
            <a:r>
              <a:rPr lang="en-US" dirty="0"/>
              <a:t> – </a:t>
            </a:r>
            <a:r>
              <a:rPr lang="en-US" dirty="0" err="1"/>
              <a:t>Témata</a:t>
            </a:r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DCD51DF-47F0-4E43-9A0F-6B18888E09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5498" y="0"/>
            <a:ext cx="4901184" cy="4032504"/>
          </a:xfrm>
          <a:custGeom>
            <a:avLst/>
            <a:gdLst>
              <a:gd name="connsiteX0" fmla="*/ 0 w 4901184"/>
              <a:gd name="connsiteY0" fmla="*/ 0 h 4032504"/>
              <a:gd name="connsiteX1" fmla="*/ 4901184 w 4901184"/>
              <a:gd name="connsiteY1" fmla="*/ 0 h 4032504"/>
              <a:gd name="connsiteX2" fmla="*/ 4901184 w 4901184"/>
              <a:gd name="connsiteY2" fmla="*/ 3813911 h 4032504"/>
              <a:gd name="connsiteX3" fmla="*/ 4682591 w 4901184"/>
              <a:gd name="connsiteY3" fmla="*/ 4032504 h 4032504"/>
              <a:gd name="connsiteX4" fmla="*/ 218593 w 4901184"/>
              <a:gd name="connsiteY4" fmla="*/ 4032504 h 4032504"/>
              <a:gd name="connsiteX5" fmla="*/ 0 w 4901184"/>
              <a:gd name="connsiteY5" fmla="*/ 3813911 h 4032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01184" h="4032504">
                <a:moveTo>
                  <a:pt x="0" y="0"/>
                </a:moveTo>
                <a:lnTo>
                  <a:pt x="4901184" y="0"/>
                </a:lnTo>
                <a:lnTo>
                  <a:pt x="4901184" y="3813911"/>
                </a:lnTo>
                <a:cubicBezTo>
                  <a:pt x="4901184" y="3934637"/>
                  <a:pt x="4803317" y="4032504"/>
                  <a:pt x="4682591" y="4032504"/>
                </a:cubicBezTo>
                <a:lnTo>
                  <a:pt x="218593" y="4032504"/>
                </a:lnTo>
                <a:cubicBezTo>
                  <a:pt x="97867" y="4032504"/>
                  <a:pt x="0" y="3934637"/>
                  <a:pt x="0" y="381391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Zástupný obsah 5" descr="Obsah obrázku text, muž, osoba, zeď&#10;&#10;Popis byl vytvořen automaticky">
            <a:extLst>
              <a:ext uri="{FF2B5EF4-FFF2-40B4-BE49-F238E27FC236}">
                <a16:creationId xmlns:a16="http://schemas.microsoft.com/office/drawing/2014/main" id="{A4F6A562-9701-4AC4-8619-4F16AC3CF0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82"/>
          <a:stretch/>
        </p:blipFill>
        <p:spPr>
          <a:xfrm>
            <a:off x="870090" y="-3"/>
            <a:ext cx="4572000" cy="3867912"/>
          </a:xfrm>
          <a:custGeom>
            <a:avLst/>
            <a:gdLst/>
            <a:ahLst/>
            <a:cxnLst/>
            <a:rect l="l" t="t" r="r" b="b"/>
            <a:pathLst>
              <a:path w="4572000" h="3867912">
                <a:moveTo>
                  <a:pt x="0" y="0"/>
                </a:moveTo>
                <a:lnTo>
                  <a:pt x="4572000" y="0"/>
                </a:lnTo>
                <a:lnTo>
                  <a:pt x="4572000" y="3704966"/>
                </a:lnTo>
                <a:cubicBezTo>
                  <a:pt x="4572000" y="3794959"/>
                  <a:pt x="4499047" y="3867912"/>
                  <a:pt x="4409054" y="3867912"/>
                </a:cubicBezTo>
                <a:lnTo>
                  <a:pt x="162946" y="3867912"/>
                </a:lnTo>
                <a:cubicBezTo>
                  <a:pt x="72953" y="3867912"/>
                  <a:pt x="0" y="3794959"/>
                  <a:pt x="0" y="3704966"/>
                </a:cubicBezTo>
                <a:close/>
              </a:path>
            </a:pathLst>
          </a:cu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67CF198-49C5-4D2A-93C6-A7A4D04B9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5498" y="4241249"/>
            <a:ext cx="4901184" cy="2616751"/>
          </a:xfrm>
          <a:custGeom>
            <a:avLst/>
            <a:gdLst>
              <a:gd name="connsiteX0" fmla="*/ 218593 w 4901184"/>
              <a:gd name="connsiteY0" fmla="*/ 0 h 2616751"/>
              <a:gd name="connsiteX1" fmla="*/ 4682591 w 4901184"/>
              <a:gd name="connsiteY1" fmla="*/ 0 h 2616751"/>
              <a:gd name="connsiteX2" fmla="*/ 4901184 w 4901184"/>
              <a:gd name="connsiteY2" fmla="*/ 218593 h 2616751"/>
              <a:gd name="connsiteX3" fmla="*/ 4901184 w 4901184"/>
              <a:gd name="connsiteY3" fmla="*/ 2616751 h 2616751"/>
              <a:gd name="connsiteX4" fmla="*/ 0 w 4901184"/>
              <a:gd name="connsiteY4" fmla="*/ 2616751 h 2616751"/>
              <a:gd name="connsiteX5" fmla="*/ 0 w 4901184"/>
              <a:gd name="connsiteY5" fmla="*/ 218593 h 2616751"/>
              <a:gd name="connsiteX6" fmla="*/ 218593 w 4901184"/>
              <a:gd name="connsiteY6" fmla="*/ 0 h 2616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01184" h="2616751">
                <a:moveTo>
                  <a:pt x="218593" y="0"/>
                </a:moveTo>
                <a:lnTo>
                  <a:pt x="4682591" y="0"/>
                </a:lnTo>
                <a:cubicBezTo>
                  <a:pt x="4803317" y="0"/>
                  <a:pt x="4901184" y="97867"/>
                  <a:pt x="4901184" y="218593"/>
                </a:cubicBezTo>
                <a:lnTo>
                  <a:pt x="4901184" y="2616751"/>
                </a:lnTo>
                <a:lnTo>
                  <a:pt x="0" y="2616751"/>
                </a:lnTo>
                <a:lnTo>
                  <a:pt x="0" y="218593"/>
                </a:lnTo>
                <a:cubicBezTo>
                  <a:pt x="0" y="97867"/>
                  <a:pt x="97867" y="0"/>
                  <a:pt x="218593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Zástupný obsah 7" descr="Obsah obrázku text, kniha&#10;&#10;Popis byl vytvořen automaticky">
            <a:extLst>
              <a:ext uri="{FF2B5EF4-FFF2-40B4-BE49-F238E27FC236}">
                <a16:creationId xmlns:a16="http://schemas.microsoft.com/office/drawing/2014/main" id="{F329B523-91BE-465E-B392-55258433CAA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0"/>
          <a:stretch/>
        </p:blipFill>
        <p:spPr>
          <a:xfrm>
            <a:off x="870090" y="4405842"/>
            <a:ext cx="4572000" cy="2452159"/>
          </a:xfrm>
          <a:custGeom>
            <a:avLst/>
            <a:gdLst/>
            <a:ahLst/>
            <a:cxnLst/>
            <a:rect l="l" t="t" r="r" b="b"/>
            <a:pathLst>
              <a:path w="4572000" h="2452159">
                <a:moveTo>
                  <a:pt x="162946" y="0"/>
                </a:moveTo>
                <a:lnTo>
                  <a:pt x="4409054" y="0"/>
                </a:lnTo>
                <a:cubicBezTo>
                  <a:pt x="4499047" y="0"/>
                  <a:pt x="4572000" y="72953"/>
                  <a:pt x="4572000" y="162946"/>
                </a:cubicBezTo>
                <a:lnTo>
                  <a:pt x="4572000" y="2452159"/>
                </a:lnTo>
                <a:lnTo>
                  <a:pt x="0" y="2452159"/>
                </a:lnTo>
                <a:lnTo>
                  <a:pt x="0" y="162946"/>
                </a:lnTo>
                <a:cubicBezTo>
                  <a:pt x="0" y="72953"/>
                  <a:pt x="72953" y="0"/>
                  <a:pt x="16294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22893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FF1FD6-1E49-4C6F-A2EF-F23C0169B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 přednášky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88522C-AAF8-4469-87FA-0603CF49ADA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/>
              <a:t>Témata:</a:t>
            </a:r>
          </a:p>
          <a:p>
            <a:pPr marL="0" indent="0">
              <a:buNone/>
            </a:pPr>
            <a:r>
              <a:rPr lang="cs-CZ" dirty="0"/>
              <a:t>Vývoj v 18. století</a:t>
            </a:r>
          </a:p>
          <a:p>
            <a:pPr marL="0" indent="0">
              <a:buNone/>
            </a:pPr>
            <a:r>
              <a:rPr lang="cs-CZ" dirty="0"/>
              <a:t>Tereziánské a josefinské období</a:t>
            </a:r>
          </a:p>
          <a:p>
            <a:pPr marL="0" indent="0">
              <a:buNone/>
            </a:pPr>
            <a:r>
              <a:rPr lang="cs-CZ" dirty="0"/>
              <a:t>Počátky slovenského obrození</a:t>
            </a:r>
          </a:p>
          <a:p>
            <a:pPr marL="0" indent="0">
              <a:buNone/>
            </a:pPr>
            <a:r>
              <a:rPr lang="cs-CZ" dirty="0"/>
              <a:t>Maďarská politika do roku 1848</a:t>
            </a:r>
          </a:p>
          <a:p>
            <a:pPr marL="0" indent="0">
              <a:buNone/>
            </a:pPr>
            <a:r>
              <a:rPr lang="cs-CZ" dirty="0"/>
              <a:t>Revoluce 1848</a:t>
            </a:r>
          </a:p>
          <a:p>
            <a:pPr marL="0" indent="0">
              <a:buNone/>
            </a:pPr>
            <a:r>
              <a:rPr lang="cs-CZ" dirty="0"/>
              <a:t>Cesta k dualismu 1867</a:t>
            </a:r>
          </a:p>
          <a:p>
            <a:pPr marL="0" indent="0">
              <a:buNone/>
            </a:pPr>
            <a:r>
              <a:rPr lang="cs-CZ" dirty="0"/>
              <a:t>Slováci ve druhé polovině 19. století</a:t>
            </a:r>
          </a:p>
          <a:p>
            <a:pPr marL="0" indent="0">
              <a:buNone/>
            </a:pPr>
            <a:r>
              <a:rPr lang="cs-CZ" dirty="0"/>
              <a:t>Česko-slovenský vztah do roku 1914</a:t>
            </a:r>
          </a:p>
          <a:p>
            <a:pPr marL="0" indent="0">
              <a:buNone/>
            </a:pPr>
            <a:r>
              <a:rPr lang="cs-CZ" dirty="0"/>
              <a:t>Slováci před první světovou válkou</a:t>
            </a:r>
          </a:p>
          <a:p>
            <a:pPr marL="0" indent="0">
              <a:buNone/>
            </a:pPr>
            <a:r>
              <a:rPr lang="cs-CZ" dirty="0"/>
              <a:t>První světová válka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314892E-FC4F-4121-9D79-20A3CA5D7E2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/>
              <a:t>Otázky:</a:t>
            </a:r>
          </a:p>
          <a:p>
            <a:pPr marL="0" indent="0">
              <a:buNone/>
            </a:pPr>
            <a:r>
              <a:rPr lang="cs-CZ" dirty="0"/>
              <a:t>Jaké Slovensko?</a:t>
            </a:r>
          </a:p>
          <a:p>
            <a:pPr marL="0" indent="0">
              <a:buNone/>
            </a:pPr>
            <a:r>
              <a:rPr lang="cs-CZ" dirty="0"/>
              <a:t>Národ vs. země</a:t>
            </a:r>
          </a:p>
          <a:p>
            <a:pPr marL="0" indent="0">
              <a:buNone/>
            </a:pPr>
            <a:r>
              <a:rPr lang="cs-CZ" dirty="0"/>
              <a:t>Nacionalismus</a:t>
            </a:r>
          </a:p>
          <a:p>
            <a:pPr marL="0" indent="0">
              <a:buNone/>
            </a:pPr>
            <a:r>
              <a:rPr lang="cs-CZ" dirty="0"/>
              <a:t>Náboženský vývoj</a:t>
            </a:r>
          </a:p>
          <a:p>
            <a:pPr marL="0" indent="0">
              <a:buNone/>
            </a:pPr>
            <a:r>
              <a:rPr lang="cs-CZ" dirty="0"/>
              <a:t>Politické konstrukty</a:t>
            </a:r>
          </a:p>
          <a:p>
            <a:pPr marL="0" indent="0">
              <a:buNone/>
            </a:pPr>
            <a:r>
              <a:rPr lang="cs-CZ" dirty="0"/>
              <a:t>Koncepty, vize, ideje</a:t>
            </a:r>
          </a:p>
          <a:p>
            <a:pPr marL="0" indent="0">
              <a:buNone/>
            </a:pPr>
            <a:r>
              <a:rPr lang="cs-CZ" dirty="0"/>
              <a:t>Rozhodování v krizi – 1848 i 1914</a:t>
            </a:r>
          </a:p>
          <a:p>
            <a:pPr marL="0" indent="0">
              <a:buNone/>
            </a:pPr>
            <a:r>
              <a:rPr lang="cs-CZ" dirty="0"/>
              <a:t>Osobnosti</a:t>
            </a:r>
          </a:p>
          <a:p>
            <a:pPr marL="0" indent="0">
              <a:buNone/>
            </a:pPr>
            <a:r>
              <a:rPr lang="cs-CZ" dirty="0"/>
              <a:t>Historiografie a veřejný prostor</a:t>
            </a:r>
          </a:p>
          <a:p>
            <a:pPr marL="0" indent="0">
              <a:buNone/>
            </a:pPr>
            <a:r>
              <a:rPr lang="cs-CZ" dirty="0"/>
              <a:t>Aktualizace</a:t>
            </a:r>
          </a:p>
        </p:txBody>
      </p:sp>
    </p:spTree>
    <p:extLst>
      <p:ext uri="{BB962C8B-B14F-4D97-AF65-F5344CB8AC3E}">
        <p14:creationId xmlns:p14="http://schemas.microsoft.com/office/powerpoint/2010/main" val="3888787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56348C-4BD2-4E00-AE44-7886278A1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18. století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DEEA6B5-85AE-4111-933D-D44F534399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537" y="1753140"/>
            <a:ext cx="1828800" cy="3822192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A84029B-7A70-4076-9CE3-F5AA08BA56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226" y="1962151"/>
            <a:ext cx="3105687" cy="329088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16A1F8A-419A-4CE6-BB63-745A4975A2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1690688"/>
            <a:ext cx="3200400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112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obsah 7" descr="Obsah obrázku text, muž, osoba, pózování&#10;&#10;Popis byl vytvořen automaticky">
            <a:extLst>
              <a:ext uri="{FF2B5EF4-FFF2-40B4-BE49-F238E27FC236}">
                <a16:creationId xmlns:a16="http://schemas.microsoft.com/office/drawing/2014/main" id="{51275C32-F5D7-4AE9-B00C-BC66E1B1032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1363"/>
          <a:stretch/>
        </p:blipFill>
        <p:spPr>
          <a:xfrm>
            <a:off x="20" y="10"/>
            <a:ext cx="6092932" cy="6857990"/>
          </a:xfrm>
          <a:prstGeom prst="rect">
            <a:avLst/>
          </a:prstGeom>
        </p:spPr>
      </p:pic>
      <p:pic>
        <p:nvPicPr>
          <p:cNvPr id="6" name="Zástupný obsah 5" descr="Obsah obrázku text, muž&#10;&#10;Popis byl vytvořen automaticky">
            <a:extLst>
              <a:ext uri="{FF2B5EF4-FFF2-40B4-BE49-F238E27FC236}">
                <a16:creationId xmlns:a16="http://schemas.microsoft.com/office/drawing/2014/main" id="{CDA849B3-7A4B-48FB-9B39-EBFBF254A14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4542"/>
          <a:stretch/>
        </p:blipFill>
        <p:spPr>
          <a:xfrm>
            <a:off x="6092952" y="10"/>
            <a:ext cx="6099048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1320C31-9D1F-4C81-8BCC-D9D8B18EC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Osobnosti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79BC842-2083-8DD2-09EA-BAFD15877D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 flipV="1">
            <a:off x="913795" y="5791200"/>
            <a:ext cx="10353762" cy="45719"/>
          </a:xfr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487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2F184B-85AC-453C-BD72-4CC06121B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3078749" cy="970450"/>
          </a:xfrm>
        </p:spPr>
        <p:txBody>
          <a:bodyPr anchor="b">
            <a:normAutofit/>
          </a:bodyPr>
          <a:lstStyle/>
          <a:p>
            <a:pPr algn="l"/>
            <a:r>
              <a:rPr lang="cs-CZ" sz="2800"/>
              <a:t>Nová generace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22D114-11B7-46ED-94A9-18DC1C977B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965196"/>
            <a:ext cx="6581364" cy="4781641"/>
          </a:xfrm>
          <a:prstGeom prst="rect">
            <a:avLst/>
          </a:prstGeom>
          <a:solidFill>
            <a:schemeClr val="tx1"/>
          </a:solidFill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Zástupný obsah 6" descr="Obsah obrázku text, osoba, skupina, pózování&#10;&#10;Popis byl vytvořen automaticky">
            <a:extLst>
              <a:ext uri="{FF2B5EF4-FFF2-40B4-BE49-F238E27FC236}">
                <a16:creationId xmlns:a16="http://schemas.microsoft.com/office/drawing/2014/main" id="{DD7A2B42-276D-455E-ACAD-1C1517C594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7" r="12553" b="-1"/>
          <a:stretch/>
        </p:blipFill>
        <p:spPr>
          <a:xfrm>
            <a:off x="5120640" y="1438360"/>
            <a:ext cx="5676236" cy="383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765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9D9D0AB-1E2F-44A8-B9C6-FA40983018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28D35A8-855E-485E-BC65-DB76E16F2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0363" y="4192241"/>
            <a:ext cx="6211956" cy="137719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800"/>
              <a:t>Revoluce 1848</a:t>
            </a:r>
          </a:p>
        </p:txBody>
      </p:sp>
      <p:sp>
        <p:nvSpPr>
          <p:cNvPr id="20" name="Rectangle: Top Corners Rounded 19">
            <a:extLst>
              <a:ext uri="{FF2B5EF4-FFF2-40B4-BE49-F238E27FC236}">
                <a16:creationId xmlns:a16="http://schemas.microsoft.com/office/drawing/2014/main" id="{C93C87AB-E50E-4BCB-A91F-09DD6A3479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-555276" y="1209913"/>
            <a:ext cx="5221378" cy="4110824"/>
          </a:xfrm>
          <a:prstGeom prst="round2SameRect">
            <a:avLst>
              <a:gd name="adj1" fmla="val 3138"/>
              <a:gd name="adj2" fmla="val 235"/>
            </a:avLst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BB67FABB-4223-44C3-85AE-6F713E821F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6089"/>
          <a:stretch/>
        </p:blipFill>
        <p:spPr>
          <a:xfrm>
            <a:off x="1" y="819305"/>
            <a:ext cx="3950208" cy="4892040"/>
          </a:xfrm>
          <a:custGeom>
            <a:avLst/>
            <a:gdLst/>
            <a:ahLst/>
            <a:cxnLst/>
            <a:rect l="l" t="t" r="r" b="b"/>
            <a:pathLst>
              <a:path w="3950208" h="4892040">
                <a:moveTo>
                  <a:pt x="9283" y="0"/>
                </a:moveTo>
                <a:lnTo>
                  <a:pt x="3826250" y="0"/>
                </a:lnTo>
                <a:cubicBezTo>
                  <a:pt x="3894710" y="0"/>
                  <a:pt x="3950208" y="55498"/>
                  <a:pt x="3950208" y="123958"/>
                </a:cubicBezTo>
                <a:lnTo>
                  <a:pt x="3950208" y="4768082"/>
                </a:lnTo>
                <a:cubicBezTo>
                  <a:pt x="3950208" y="4836542"/>
                  <a:pt x="3894710" y="4892040"/>
                  <a:pt x="3826250" y="4892040"/>
                </a:cubicBezTo>
                <a:lnTo>
                  <a:pt x="9283" y="4892040"/>
                </a:lnTo>
                <a:cubicBezTo>
                  <a:pt x="4156" y="4892040"/>
                  <a:pt x="0" y="4887884"/>
                  <a:pt x="0" y="4882757"/>
                </a:cubicBezTo>
                <a:lnTo>
                  <a:pt x="0" y="9283"/>
                </a:lnTo>
                <a:cubicBezTo>
                  <a:pt x="0" y="4156"/>
                  <a:pt x="4156" y="0"/>
                  <a:pt x="9283" y="0"/>
                </a:cubicBezTo>
                <a:close/>
              </a:path>
            </a:pathLst>
          </a:custGeom>
        </p:spPr>
      </p:pic>
      <p:sp>
        <p:nvSpPr>
          <p:cNvPr id="22" name="Rectangle: Top Corners Rounded 21">
            <a:extLst>
              <a:ext uri="{FF2B5EF4-FFF2-40B4-BE49-F238E27FC236}">
                <a16:creationId xmlns:a16="http://schemas.microsoft.com/office/drawing/2014/main" id="{9DC3C9DC-A64F-4BCA-8AF4-5AF06BD38F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4557304" y="0"/>
            <a:ext cx="3712695" cy="3162712"/>
          </a:xfrm>
          <a:prstGeom prst="round2SameRect">
            <a:avLst>
              <a:gd name="adj1" fmla="val 4111"/>
              <a:gd name="adj2" fmla="val 0"/>
            </a:avLst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Obrázek 12" descr="Obsah obrázku text, rámeček obrázku, tkanina&#10;&#10;Popis byl vytvořen automaticky">
            <a:extLst>
              <a:ext uri="{FF2B5EF4-FFF2-40B4-BE49-F238E27FC236}">
                <a16:creationId xmlns:a16="http://schemas.microsoft.com/office/drawing/2014/main" id="{E5F56BDC-D68D-407C-9D18-9BF5FD67342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0" r="8529" b="-3"/>
          <a:stretch/>
        </p:blipFill>
        <p:spPr>
          <a:xfrm>
            <a:off x="4722011" y="10"/>
            <a:ext cx="3383280" cy="2999222"/>
          </a:xfrm>
          <a:custGeom>
            <a:avLst/>
            <a:gdLst/>
            <a:ahLst/>
            <a:cxnLst/>
            <a:rect l="l" t="t" r="r" b="b"/>
            <a:pathLst>
              <a:path w="3383280" h="2999232">
                <a:moveTo>
                  <a:pt x="0" y="0"/>
                </a:moveTo>
                <a:lnTo>
                  <a:pt x="3383280" y="0"/>
                </a:lnTo>
                <a:lnTo>
                  <a:pt x="3383280" y="2875934"/>
                </a:lnTo>
                <a:cubicBezTo>
                  <a:pt x="3383280" y="2944030"/>
                  <a:pt x="3328078" y="2999232"/>
                  <a:pt x="3259982" y="2999232"/>
                </a:cubicBezTo>
                <a:lnTo>
                  <a:pt x="123298" y="2999232"/>
                </a:lnTo>
                <a:cubicBezTo>
                  <a:pt x="55202" y="2999232"/>
                  <a:pt x="0" y="2944030"/>
                  <a:pt x="0" y="2875934"/>
                </a:cubicBezTo>
                <a:close/>
              </a:path>
            </a:pathLst>
          </a:custGeom>
        </p:spPr>
      </p:pic>
      <p:sp>
        <p:nvSpPr>
          <p:cNvPr id="24" name="Rectangle: Top Corners Rounded 23">
            <a:extLst>
              <a:ext uri="{FF2B5EF4-FFF2-40B4-BE49-F238E27FC236}">
                <a16:creationId xmlns:a16="http://schemas.microsoft.com/office/drawing/2014/main" id="{F79A1D25-E857-4166-93CA-B8772927C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8785858" y="631778"/>
            <a:ext cx="3383284" cy="3429000"/>
          </a:xfrm>
          <a:prstGeom prst="round2SameRect">
            <a:avLst>
              <a:gd name="adj1" fmla="val 4111"/>
              <a:gd name="adj2" fmla="val 235"/>
            </a:avLst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Obrázek 9" descr="Obsah obrázku text, osoba, pózování&#10;&#10;Popis byl vytvořen automaticky">
            <a:extLst>
              <a:ext uri="{FF2B5EF4-FFF2-40B4-BE49-F238E27FC236}">
                <a16:creationId xmlns:a16="http://schemas.microsoft.com/office/drawing/2014/main" id="{076E8FBE-236A-418D-B8A8-1FDC5B53788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" r="1" b="32764"/>
          <a:stretch/>
        </p:blipFill>
        <p:spPr>
          <a:xfrm>
            <a:off x="8927592" y="819230"/>
            <a:ext cx="3264408" cy="3054096"/>
          </a:xfrm>
          <a:custGeom>
            <a:avLst/>
            <a:gdLst/>
            <a:ahLst/>
            <a:cxnLst/>
            <a:rect l="l" t="t" r="r" b="b"/>
            <a:pathLst>
              <a:path w="3264408" h="3054096">
                <a:moveTo>
                  <a:pt x="87897" y="0"/>
                </a:moveTo>
                <a:lnTo>
                  <a:pt x="3264408" y="0"/>
                </a:lnTo>
                <a:lnTo>
                  <a:pt x="3264408" y="3054096"/>
                </a:lnTo>
                <a:lnTo>
                  <a:pt x="87897" y="3054096"/>
                </a:lnTo>
                <a:cubicBezTo>
                  <a:pt x="39353" y="3054096"/>
                  <a:pt x="0" y="3014743"/>
                  <a:pt x="0" y="2966199"/>
                </a:cubicBezTo>
                <a:lnTo>
                  <a:pt x="0" y="87897"/>
                </a:lnTo>
                <a:cubicBezTo>
                  <a:pt x="0" y="39353"/>
                  <a:pt x="39353" y="0"/>
                  <a:pt x="87897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6825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61B2A784-4501-42A8-86DF-DB27DE395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25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A92440B-76CF-4232-9EE2-774342AF5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772" y="1144980"/>
            <a:ext cx="5063458" cy="15607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Cesta k dualismu 1867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5DCD51DF-47F0-4E43-9A0F-6B18888E09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5498" y="0"/>
            <a:ext cx="4901184" cy="4032504"/>
          </a:xfrm>
          <a:custGeom>
            <a:avLst/>
            <a:gdLst>
              <a:gd name="connsiteX0" fmla="*/ 0 w 4901184"/>
              <a:gd name="connsiteY0" fmla="*/ 0 h 4032504"/>
              <a:gd name="connsiteX1" fmla="*/ 4901184 w 4901184"/>
              <a:gd name="connsiteY1" fmla="*/ 0 h 4032504"/>
              <a:gd name="connsiteX2" fmla="*/ 4901184 w 4901184"/>
              <a:gd name="connsiteY2" fmla="*/ 3813911 h 4032504"/>
              <a:gd name="connsiteX3" fmla="*/ 4682591 w 4901184"/>
              <a:gd name="connsiteY3" fmla="*/ 4032504 h 4032504"/>
              <a:gd name="connsiteX4" fmla="*/ 218593 w 4901184"/>
              <a:gd name="connsiteY4" fmla="*/ 4032504 h 4032504"/>
              <a:gd name="connsiteX5" fmla="*/ 0 w 4901184"/>
              <a:gd name="connsiteY5" fmla="*/ 3813911 h 4032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01184" h="4032504">
                <a:moveTo>
                  <a:pt x="0" y="0"/>
                </a:moveTo>
                <a:lnTo>
                  <a:pt x="4901184" y="0"/>
                </a:lnTo>
                <a:lnTo>
                  <a:pt x="4901184" y="3813911"/>
                </a:lnTo>
                <a:cubicBezTo>
                  <a:pt x="4901184" y="3934637"/>
                  <a:pt x="4803317" y="4032504"/>
                  <a:pt x="4682591" y="4032504"/>
                </a:cubicBezTo>
                <a:lnTo>
                  <a:pt x="218593" y="4032504"/>
                </a:lnTo>
                <a:cubicBezTo>
                  <a:pt x="97867" y="4032504"/>
                  <a:pt x="0" y="3934637"/>
                  <a:pt x="0" y="381391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Obrázek 9" descr="Obsah obrázku mapa&#10;&#10;Popis byl vytvořen automaticky">
            <a:extLst>
              <a:ext uri="{FF2B5EF4-FFF2-40B4-BE49-F238E27FC236}">
                <a16:creationId xmlns:a16="http://schemas.microsoft.com/office/drawing/2014/main" id="{C3142F75-C21D-4591-819C-9B482A2021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3" r="-2" b="-2"/>
          <a:stretch/>
        </p:blipFill>
        <p:spPr>
          <a:xfrm>
            <a:off x="870090" y="-3"/>
            <a:ext cx="4572000" cy="3867912"/>
          </a:xfrm>
          <a:custGeom>
            <a:avLst/>
            <a:gdLst/>
            <a:ahLst/>
            <a:cxnLst/>
            <a:rect l="l" t="t" r="r" b="b"/>
            <a:pathLst>
              <a:path w="4572000" h="3867912">
                <a:moveTo>
                  <a:pt x="0" y="0"/>
                </a:moveTo>
                <a:lnTo>
                  <a:pt x="4572000" y="0"/>
                </a:lnTo>
                <a:lnTo>
                  <a:pt x="4572000" y="3704966"/>
                </a:lnTo>
                <a:cubicBezTo>
                  <a:pt x="4572000" y="3794959"/>
                  <a:pt x="4499047" y="3867912"/>
                  <a:pt x="4409054" y="3867912"/>
                </a:cubicBezTo>
                <a:lnTo>
                  <a:pt x="162946" y="3867912"/>
                </a:lnTo>
                <a:cubicBezTo>
                  <a:pt x="72953" y="3867912"/>
                  <a:pt x="0" y="3794959"/>
                  <a:pt x="0" y="3704966"/>
                </a:cubicBezTo>
                <a:close/>
              </a:path>
            </a:pathLst>
          </a:custGeom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67CF198-49C5-4D2A-93C6-A7A4D04B9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5498" y="4241249"/>
            <a:ext cx="4901184" cy="2616751"/>
          </a:xfrm>
          <a:custGeom>
            <a:avLst/>
            <a:gdLst>
              <a:gd name="connsiteX0" fmla="*/ 218593 w 4901184"/>
              <a:gd name="connsiteY0" fmla="*/ 0 h 2616751"/>
              <a:gd name="connsiteX1" fmla="*/ 4682591 w 4901184"/>
              <a:gd name="connsiteY1" fmla="*/ 0 h 2616751"/>
              <a:gd name="connsiteX2" fmla="*/ 4901184 w 4901184"/>
              <a:gd name="connsiteY2" fmla="*/ 218593 h 2616751"/>
              <a:gd name="connsiteX3" fmla="*/ 4901184 w 4901184"/>
              <a:gd name="connsiteY3" fmla="*/ 2616751 h 2616751"/>
              <a:gd name="connsiteX4" fmla="*/ 0 w 4901184"/>
              <a:gd name="connsiteY4" fmla="*/ 2616751 h 2616751"/>
              <a:gd name="connsiteX5" fmla="*/ 0 w 4901184"/>
              <a:gd name="connsiteY5" fmla="*/ 218593 h 2616751"/>
              <a:gd name="connsiteX6" fmla="*/ 218593 w 4901184"/>
              <a:gd name="connsiteY6" fmla="*/ 0 h 2616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01184" h="2616751">
                <a:moveTo>
                  <a:pt x="218593" y="0"/>
                </a:moveTo>
                <a:lnTo>
                  <a:pt x="4682591" y="0"/>
                </a:lnTo>
                <a:cubicBezTo>
                  <a:pt x="4803317" y="0"/>
                  <a:pt x="4901184" y="97867"/>
                  <a:pt x="4901184" y="218593"/>
                </a:cubicBezTo>
                <a:lnTo>
                  <a:pt x="4901184" y="2616751"/>
                </a:lnTo>
                <a:lnTo>
                  <a:pt x="0" y="2616751"/>
                </a:lnTo>
                <a:lnTo>
                  <a:pt x="0" y="218593"/>
                </a:lnTo>
                <a:cubicBezTo>
                  <a:pt x="0" y="97867"/>
                  <a:pt x="97867" y="0"/>
                  <a:pt x="218593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Zástupný obsah 7" descr="Obsah obrázku osoba, lidé, skupina, několik&#10;&#10;Popis byl vytvořen automaticky">
            <a:extLst>
              <a:ext uri="{FF2B5EF4-FFF2-40B4-BE49-F238E27FC236}">
                <a16:creationId xmlns:a16="http://schemas.microsoft.com/office/drawing/2014/main" id="{4B272C50-0E81-4E93-92C1-74D7AF79651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4" r="2" b="2"/>
          <a:stretch/>
        </p:blipFill>
        <p:spPr>
          <a:xfrm>
            <a:off x="870090" y="4405842"/>
            <a:ext cx="4572000" cy="2452159"/>
          </a:xfrm>
          <a:custGeom>
            <a:avLst/>
            <a:gdLst/>
            <a:ahLst/>
            <a:cxnLst/>
            <a:rect l="l" t="t" r="r" b="b"/>
            <a:pathLst>
              <a:path w="4572000" h="2452159">
                <a:moveTo>
                  <a:pt x="162946" y="0"/>
                </a:moveTo>
                <a:lnTo>
                  <a:pt x="4409054" y="0"/>
                </a:lnTo>
                <a:cubicBezTo>
                  <a:pt x="4499047" y="0"/>
                  <a:pt x="4572000" y="72953"/>
                  <a:pt x="4572000" y="162946"/>
                </a:cubicBezTo>
                <a:lnTo>
                  <a:pt x="4572000" y="2452159"/>
                </a:lnTo>
                <a:lnTo>
                  <a:pt x="0" y="2452159"/>
                </a:lnTo>
                <a:lnTo>
                  <a:pt x="0" y="162946"/>
                </a:lnTo>
                <a:cubicBezTo>
                  <a:pt x="0" y="72953"/>
                  <a:pt x="72953" y="0"/>
                  <a:pt x="16294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4210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33F5045-5779-4E8F-9507-636D7A19E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FEBC0B5-3CDF-4930-9D1D-888FAF19C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4428700" cy="1905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/>
              <a:t>Češi a Slováci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C8C8ED6-A932-44F5-83A5-5793DDA44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1" y="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Zástupný obsah 7" descr="Obsah obrázku text, exteriér, osoba, staré&#10;&#10;Popis byl vytvořen automaticky">
            <a:extLst>
              <a:ext uri="{FF2B5EF4-FFF2-40B4-BE49-F238E27FC236}">
                <a16:creationId xmlns:a16="http://schemas.microsoft.com/office/drawing/2014/main" id="{381D11C7-3635-4217-A18F-7899C61D17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0" b="-4"/>
          <a:stretch/>
        </p:blipFill>
        <p:spPr>
          <a:xfrm>
            <a:off x="6256868" y="4070817"/>
            <a:ext cx="1896722" cy="2626315"/>
          </a:xfrm>
          <a:prstGeom prst="rect">
            <a:avLst/>
          </a:prstGeom>
        </p:spPr>
      </p:pic>
      <p:pic>
        <p:nvPicPr>
          <p:cNvPr id="10" name="Obrázek 9" descr="Obsah obrázku text&#10;&#10;Popis byl vytvořen automaticky">
            <a:extLst>
              <a:ext uri="{FF2B5EF4-FFF2-40B4-BE49-F238E27FC236}">
                <a16:creationId xmlns:a16="http://schemas.microsoft.com/office/drawing/2014/main" id="{4C99A27B-6EF1-4B4F-B1DD-CD46484944F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18" r="-2" b="25726"/>
          <a:stretch/>
        </p:blipFill>
        <p:spPr>
          <a:xfrm>
            <a:off x="8314455" y="3100590"/>
            <a:ext cx="3716680" cy="3615331"/>
          </a:xfrm>
          <a:prstGeom prst="rect">
            <a:avLst/>
          </a:prstGeom>
        </p:spPr>
      </p:pic>
      <p:pic>
        <p:nvPicPr>
          <p:cNvPr id="6" name="Zástupný obsah 5" descr="Obsah obrázku text, osoba, pózování, exteriér&#10;&#10;Popis byl vytvořen automaticky">
            <a:extLst>
              <a:ext uri="{FF2B5EF4-FFF2-40B4-BE49-F238E27FC236}">
                <a16:creationId xmlns:a16="http://schemas.microsoft.com/office/drawing/2014/main" id="{A021086A-E3BA-4F81-BFB6-31884BE70A8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9" r="2" b="2"/>
          <a:stretch/>
        </p:blipFill>
        <p:spPr>
          <a:xfrm>
            <a:off x="6256867" y="160868"/>
            <a:ext cx="5774267" cy="3747805"/>
          </a:xfrm>
          <a:custGeom>
            <a:avLst/>
            <a:gdLst/>
            <a:ahLst/>
            <a:cxnLst/>
            <a:rect l="l" t="t" r="r" b="b"/>
            <a:pathLst>
              <a:path w="5774267" h="3747805">
                <a:moveTo>
                  <a:pt x="0" y="0"/>
                </a:moveTo>
                <a:lnTo>
                  <a:pt x="3767328" y="0"/>
                </a:lnTo>
                <a:lnTo>
                  <a:pt x="3767328" y="1"/>
                </a:lnTo>
                <a:lnTo>
                  <a:pt x="5774267" y="1"/>
                </a:lnTo>
                <a:lnTo>
                  <a:pt x="5774267" y="2778855"/>
                </a:lnTo>
                <a:lnTo>
                  <a:pt x="3767328" y="2778855"/>
                </a:lnTo>
                <a:lnTo>
                  <a:pt x="3767328" y="2778856"/>
                </a:lnTo>
                <a:lnTo>
                  <a:pt x="1896721" y="2778856"/>
                </a:lnTo>
                <a:lnTo>
                  <a:pt x="1896721" y="3747805"/>
                </a:lnTo>
                <a:lnTo>
                  <a:pt x="0" y="374780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02751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AE1C88-204A-45CF-B25C-1E517D372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Velká válka</a:t>
            </a:r>
          </a:p>
        </p:txBody>
      </p:sp>
      <p:pic>
        <p:nvPicPr>
          <p:cNvPr id="6" name="Zástupný obsah 5" descr="Obsah obrázku mapa&#10;&#10;Popis byl vytvořen automaticky">
            <a:extLst>
              <a:ext uri="{FF2B5EF4-FFF2-40B4-BE49-F238E27FC236}">
                <a16:creationId xmlns:a16="http://schemas.microsoft.com/office/drawing/2014/main" id="{362B3DA6-D191-42F9-8787-FCC0510FE95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859118"/>
            <a:ext cx="5059363" cy="3804926"/>
          </a:xfrm>
        </p:spPr>
      </p:pic>
      <p:pic>
        <p:nvPicPr>
          <p:cNvPr id="8" name="Zástupný obsah 7" descr="Obsah obrázku exteriér, budova, bílá, dav&#10;&#10;Popis byl vytvořen automaticky">
            <a:extLst>
              <a:ext uri="{FF2B5EF4-FFF2-40B4-BE49-F238E27FC236}">
                <a16:creationId xmlns:a16="http://schemas.microsoft.com/office/drawing/2014/main" id="{45E540E9-B417-4A68-A66F-C77C82CEF28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363" y="1937925"/>
            <a:ext cx="5065712" cy="3647312"/>
          </a:xfrm>
        </p:spPr>
      </p:pic>
    </p:spTree>
    <p:extLst>
      <p:ext uri="{BB962C8B-B14F-4D97-AF65-F5344CB8AC3E}">
        <p14:creationId xmlns:p14="http://schemas.microsoft.com/office/powerpoint/2010/main" val="19923678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řidlice">
  <a:themeElements>
    <a:clrScheme name="Břidlic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Břidlic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řidlic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TM04033929[[fn=Břidlice]]</Template>
  <TotalTime>28</TotalTime>
  <Words>107</Words>
  <Application>Microsoft Office PowerPoint</Application>
  <PresentationFormat>Širokoúhlá obrazovka</PresentationFormat>
  <Paragraphs>34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3" baseType="lpstr">
      <vt:lpstr>Calisto MT</vt:lpstr>
      <vt:lpstr>Wingdings 2</vt:lpstr>
      <vt:lpstr>Břidlice</vt:lpstr>
      <vt:lpstr>Dějiny Slovenska  do roku 1918</vt:lpstr>
      <vt:lpstr>Struktura přednášky</vt:lpstr>
      <vt:lpstr>18. století</vt:lpstr>
      <vt:lpstr>Osobnosti</vt:lpstr>
      <vt:lpstr>Nová generace</vt:lpstr>
      <vt:lpstr>Revoluce 1848</vt:lpstr>
      <vt:lpstr>Cesta k dualismu 1867</vt:lpstr>
      <vt:lpstr>Češi a Slováci</vt:lpstr>
      <vt:lpstr>Velká válka</vt:lpstr>
      <vt:lpstr>Osobnosti – Témata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Dějiny Slovenska  do roku 1918</dc:title>
  <dc:creator>Stehlík Michal</dc:creator>
  <cp:lastModifiedBy>Stehlík Michal</cp:lastModifiedBy>
  <cp:revision>1</cp:revision>
  <dcterms:created xsi:type="dcterms:W3CDTF">2022-10-01T18:27:05Z</dcterms:created>
  <dcterms:modified xsi:type="dcterms:W3CDTF">2022-10-01T18:55:26Z</dcterms:modified>
</cp:coreProperties>
</file>