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6" r:id="rId3"/>
    <p:sldId id="347" r:id="rId4"/>
    <p:sldId id="348" r:id="rId5"/>
    <p:sldId id="345" r:id="rId6"/>
    <p:sldId id="325" r:id="rId7"/>
    <p:sldId id="326" r:id="rId8"/>
    <p:sldId id="329" r:id="rId9"/>
    <p:sldId id="341" r:id="rId10"/>
    <p:sldId id="327" r:id="rId11"/>
    <p:sldId id="336" r:id="rId12"/>
    <p:sldId id="339" r:id="rId13"/>
    <p:sldId id="340" r:id="rId14"/>
    <p:sldId id="342" r:id="rId15"/>
    <p:sldId id="331" r:id="rId16"/>
    <p:sldId id="337" r:id="rId17"/>
    <p:sldId id="332" r:id="rId18"/>
    <p:sldId id="333" r:id="rId19"/>
    <p:sldId id="334" r:id="rId20"/>
    <p:sldId id="335" r:id="rId21"/>
    <p:sldId id="34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FSV-UK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68E40C1-E27C-4432-A693-B9EF115BDD8E}" type="datetime1">
              <a:rPr lang="en-US"/>
              <a:pPr/>
              <a:t>10/25/2023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Soutěžní výhody ČR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2A26B12-3BF5-4928-BAE6-65D731A2A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F1BC8FD-B06A-4520-873C-CE0DFA7E94C6}" type="datetime1">
              <a:rPr lang="en-US"/>
              <a:pPr/>
              <a:t>10/25/2023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E6BFEF4-2080-4D63-AB5C-B1E735340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39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4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B468-8CFB-4430-9FAB-C0835125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A8C6-2D1E-4CBF-9770-7501CD669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8A3F-71A1-40E0-8A09-26C05BCDC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96ED-689E-4C3D-B2D8-4A64C6E17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E8C3-E8E6-4F68-A4F6-CD5D698D4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5F07-F608-4C35-A0FE-944324832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C2D39-D804-4416-A05D-7DFF50B54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F2FA-35ED-4FC9-A11E-087C18BAF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B5BA-2D95-46E7-9B6D-71353BAD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5F86-D0B2-4F1C-8426-38A79978B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BEA644-3AAB-419E-B9EC-82F47AEB7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BD237B-C9A0-4338-A9CF-46E65B9403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mmanuel_Ka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rpetual_Peace:_A_Philosophical_Sketc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19672" y="188640"/>
            <a:ext cx="6399212" cy="7200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algn="ctr"/>
            <a:r>
              <a:rPr lang="cs-CZ" sz="9600" dirty="0" err="1" smtClean="0"/>
              <a:t>Terrorism</a:t>
            </a:r>
            <a:r>
              <a:rPr lang="cs-CZ" sz="9600" dirty="0" smtClean="0"/>
              <a:t> and </a:t>
            </a:r>
            <a:r>
              <a:rPr lang="cs-CZ" sz="9600" dirty="0" err="1" smtClean="0"/>
              <a:t>Torture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04664"/>
            <a:ext cx="9108504" cy="85454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r>
              <a:rPr lang="cs-CZ" dirty="0" smtClean="0"/>
              <a:t> </a:t>
            </a:r>
            <a:r>
              <a:rPr lang="cs-CZ" dirty="0" err="1" smtClean="0"/>
              <a:t>ever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/>
              <a:t>M</a:t>
            </a:r>
            <a:r>
              <a:rPr lang="cs-CZ" dirty="0" err="1" smtClean="0"/>
              <a:t>orally</a:t>
            </a:r>
            <a:r>
              <a:rPr lang="cs-CZ" dirty="0" smtClean="0"/>
              <a:t> </a:t>
            </a:r>
            <a:r>
              <a:rPr lang="cs-CZ" dirty="0" err="1"/>
              <a:t>J</a:t>
            </a:r>
            <a:r>
              <a:rPr lang="cs-CZ" dirty="0" err="1" smtClean="0"/>
              <a:t>ustified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1351507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smtClean="0"/>
              <a:t>Are </a:t>
            </a:r>
            <a:r>
              <a:rPr lang="cs-CZ" sz="2800" dirty="0" err="1" smtClean="0"/>
              <a:t>terrorists</a:t>
            </a:r>
            <a:r>
              <a:rPr lang="cs-CZ" sz="2800" dirty="0" smtClean="0"/>
              <a:t> </a:t>
            </a:r>
            <a:r>
              <a:rPr lang="cs-CZ" sz="2800" dirty="0" err="1" smtClean="0"/>
              <a:t>soldiers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</a:t>
            </a:r>
            <a:r>
              <a:rPr lang="cs-CZ" sz="2800" dirty="0" err="1" smtClean="0"/>
              <a:t>criminals</a:t>
            </a:r>
            <a:r>
              <a:rPr lang="cs-CZ" sz="2800" dirty="0" smtClean="0"/>
              <a:t>?</a:t>
            </a:r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15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04664"/>
            <a:ext cx="9108504" cy="85454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r>
              <a:rPr lang="cs-CZ" dirty="0" smtClean="0"/>
              <a:t> </a:t>
            </a:r>
            <a:r>
              <a:rPr lang="cs-CZ" dirty="0" err="1" smtClean="0"/>
              <a:t>ever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/>
              <a:t>M</a:t>
            </a:r>
            <a:r>
              <a:rPr lang="cs-CZ" dirty="0" err="1" smtClean="0"/>
              <a:t>orally</a:t>
            </a:r>
            <a:r>
              <a:rPr lang="cs-CZ" dirty="0" smtClean="0"/>
              <a:t> </a:t>
            </a:r>
            <a:r>
              <a:rPr lang="cs-CZ" dirty="0" err="1"/>
              <a:t>J</a:t>
            </a:r>
            <a:r>
              <a:rPr lang="cs-CZ" dirty="0" err="1" smtClean="0"/>
              <a:t>ustified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1351507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smtClean="0"/>
              <a:t>Are </a:t>
            </a:r>
            <a:r>
              <a:rPr lang="cs-CZ" sz="2800" dirty="0" err="1" smtClean="0"/>
              <a:t>terrorists</a:t>
            </a:r>
            <a:r>
              <a:rPr lang="cs-CZ" sz="2800" dirty="0" smtClean="0"/>
              <a:t> </a:t>
            </a:r>
            <a:r>
              <a:rPr lang="cs-CZ" sz="2800" dirty="0" err="1" smtClean="0"/>
              <a:t>soldiers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</a:t>
            </a:r>
            <a:r>
              <a:rPr lang="cs-CZ" sz="2800" dirty="0" err="1" smtClean="0"/>
              <a:t>criminals</a:t>
            </a:r>
            <a:r>
              <a:rPr lang="cs-CZ" sz="2800" dirty="0" smtClean="0"/>
              <a:t>?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Jus</a:t>
            </a:r>
            <a:r>
              <a:rPr lang="cs-CZ" sz="2800" dirty="0" smtClean="0"/>
              <a:t> ad </a:t>
            </a:r>
            <a:r>
              <a:rPr lang="cs-CZ" sz="2800" dirty="0" err="1" smtClean="0"/>
              <a:t>bellum</a:t>
            </a:r>
            <a:endParaRPr lang="cs-CZ" sz="28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Principle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last resort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Jus</a:t>
            </a:r>
            <a:r>
              <a:rPr lang="cs-CZ" sz="2800" dirty="0" smtClean="0"/>
              <a:t> in </a:t>
            </a:r>
            <a:r>
              <a:rPr lang="cs-CZ" sz="2800" dirty="0" err="1" smtClean="0"/>
              <a:t>bello</a:t>
            </a:r>
            <a:endParaRPr lang="cs-CZ" sz="28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principle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proportionality</a:t>
            </a:r>
            <a:endParaRPr lang="cs-CZ" sz="28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level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force</a:t>
            </a:r>
            <a:r>
              <a:rPr lang="cs-CZ" sz="2800" dirty="0" smtClean="0"/>
              <a:t> </a:t>
            </a:r>
            <a:r>
              <a:rPr lang="cs-CZ" sz="2800" dirty="0" err="1" smtClean="0"/>
              <a:t>employed</a:t>
            </a:r>
            <a:r>
              <a:rPr lang="cs-CZ" sz="2800" dirty="0" smtClean="0"/>
              <a:t> </a:t>
            </a:r>
            <a:r>
              <a:rPr lang="cs-CZ" sz="2800" dirty="0" err="1" smtClean="0"/>
              <a:t>must</a:t>
            </a:r>
            <a:r>
              <a:rPr lang="cs-CZ" sz="2800" dirty="0" smtClean="0"/>
              <a:t>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proportional</a:t>
            </a:r>
            <a:r>
              <a:rPr lang="cs-CZ" sz="2800" dirty="0" smtClean="0"/>
              <a:t> to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good</a:t>
            </a:r>
            <a:r>
              <a:rPr lang="cs-CZ" sz="2800" dirty="0" smtClean="0"/>
              <a:t> </a:t>
            </a:r>
            <a:r>
              <a:rPr lang="cs-CZ" sz="2800" dirty="0" err="1" smtClean="0"/>
              <a:t>that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action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intended</a:t>
            </a:r>
            <a:r>
              <a:rPr lang="cs-CZ" sz="2800" dirty="0" smtClean="0"/>
              <a:t> to </a:t>
            </a:r>
            <a:r>
              <a:rPr lang="cs-CZ" sz="2800" dirty="0" err="1" smtClean="0"/>
              <a:t>achieve</a:t>
            </a:r>
            <a:endParaRPr lang="cs-CZ" sz="28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principle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discrimination</a:t>
            </a:r>
            <a:endParaRPr lang="cs-CZ" sz="28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Force</a:t>
            </a:r>
            <a:r>
              <a:rPr lang="cs-CZ" sz="2800" dirty="0" smtClean="0"/>
              <a:t> </a:t>
            </a:r>
            <a:r>
              <a:rPr lang="cs-CZ" sz="2800" dirty="0" err="1" smtClean="0"/>
              <a:t>should</a:t>
            </a:r>
            <a:r>
              <a:rPr lang="cs-CZ" sz="2800" dirty="0" smtClean="0"/>
              <a:t>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used</a:t>
            </a:r>
            <a:r>
              <a:rPr lang="cs-CZ" sz="2800" dirty="0" smtClean="0"/>
              <a:t> in a </a:t>
            </a:r>
            <a:r>
              <a:rPr lang="cs-CZ" sz="2800" dirty="0" err="1" smtClean="0"/>
              <a:t>way</a:t>
            </a:r>
            <a:r>
              <a:rPr lang="cs-CZ" sz="2800" dirty="0" smtClean="0"/>
              <a:t> </a:t>
            </a:r>
            <a:r>
              <a:rPr lang="cs-CZ" sz="2800" dirty="0" err="1" smtClean="0"/>
              <a:t>that</a:t>
            </a:r>
            <a:r>
              <a:rPr lang="cs-CZ" sz="2800" dirty="0" smtClean="0"/>
              <a:t> </a:t>
            </a:r>
            <a:r>
              <a:rPr lang="cs-CZ" sz="2800" dirty="0" err="1" smtClean="0"/>
              <a:t>respects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difference</a:t>
            </a:r>
            <a:r>
              <a:rPr lang="cs-CZ" sz="2800" dirty="0" smtClean="0"/>
              <a:t> </a:t>
            </a:r>
            <a:r>
              <a:rPr lang="cs-CZ" sz="2800" dirty="0" err="1" smtClean="0"/>
              <a:t>between</a:t>
            </a:r>
            <a:r>
              <a:rPr lang="cs-CZ" sz="2800" dirty="0" smtClean="0"/>
              <a:t> </a:t>
            </a:r>
            <a:r>
              <a:rPr lang="cs-CZ" sz="2800" dirty="0" err="1" smtClean="0"/>
              <a:t>combatants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noncombatants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516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04664"/>
            <a:ext cx="9108504" cy="85454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r>
              <a:rPr lang="cs-CZ" dirty="0" smtClean="0"/>
              <a:t> </a:t>
            </a:r>
            <a:r>
              <a:rPr lang="cs-CZ" dirty="0" err="1" smtClean="0"/>
              <a:t>ever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/>
              <a:t>M</a:t>
            </a:r>
            <a:r>
              <a:rPr lang="cs-CZ" dirty="0" err="1" smtClean="0"/>
              <a:t>orally</a:t>
            </a:r>
            <a:r>
              <a:rPr lang="cs-CZ" dirty="0" smtClean="0"/>
              <a:t> </a:t>
            </a:r>
            <a:r>
              <a:rPr lang="cs-CZ" dirty="0" err="1"/>
              <a:t>J</a:t>
            </a:r>
            <a:r>
              <a:rPr lang="cs-CZ" dirty="0" err="1" smtClean="0"/>
              <a:t>ustified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1351507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Terrorism</a:t>
            </a:r>
            <a:r>
              <a:rPr lang="cs-CZ" sz="2800" dirty="0" smtClean="0"/>
              <a:t> and City </a:t>
            </a:r>
            <a:r>
              <a:rPr lang="cs-CZ" sz="2800" dirty="0" err="1" smtClean="0"/>
              <a:t>Bombing</a:t>
            </a:r>
            <a:r>
              <a:rPr lang="cs-CZ" sz="2800" dirty="0" smtClean="0"/>
              <a:t>: </a:t>
            </a:r>
            <a:r>
              <a:rPr lang="cs-CZ" sz="2800" dirty="0" err="1" smtClean="0"/>
              <a:t>The</a:t>
            </a:r>
            <a:r>
              <a:rPr lang="cs-CZ" sz="2800" dirty="0" smtClean="0"/>
              <a:t> Same </a:t>
            </a:r>
            <a:r>
              <a:rPr lang="cs-CZ" sz="2800" dirty="0" err="1" smtClean="0"/>
              <a:t>or</a:t>
            </a:r>
            <a:r>
              <a:rPr lang="cs-CZ" sz="2800" dirty="0" smtClean="0"/>
              <a:t> </a:t>
            </a:r>
            <a:r>
              <a:rPr lang="cs-CZ" sz="2800" dirty="0" err="1" smtClean="0"/>
              <a:t>Different</a:t>
            </a:r>
            <a:r>
              <a:rPr lang="cs-CZ" sz="2800" dirty="0" smtClean="0"/>
              <a:t>?</a:t>
            </a:r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99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04664"/>
            <a:ext cx="9108504" cy="85454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r>
              <a:rPr lang="cs-CZ" dirty="0" smtClean="0"/>
              <a:t> </a:t>
            </a:r>
            <a:r>
              <a:rPr lang="cs-CZ" dirty="0" err="1" smtClean="0"/>
              <a:t>ever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/>
              <a:t>M</a:t>
            </a:r>
            <a:r>
              <a:rPr lang="cs-CZ" dirty="0" err="1" smtClean="0"/>
              <a:t>orally</a:t>
            </a:r>
            <a:r>
              <a:rPr lang="cs-CZ" dirty="0" smtClean="0"/>
              <a:t> </a:t>
            </a:r>
            <a:r>
              <a:rPr lang="cs-CZ" dirty="0" err="1"/>
              <a:t>J</a:t>
            </a:r>
            <a:r>
              <a:rPr lang="cs-CZ" dirty="0" err="1" smtClean="0"/>
              <a:t>ustified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1351507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err="1"/>
              <a:t>Jus</a:t>
            </a:r>
            <a:r>
              <a:rPr lang="cs-CZ" sz="2800" dirty="0"/>
              <a:t> in </a:t>
            </a:r>
            <a:r>
              <a:rPr lang="cs-CZ" sz="2800" dirty="0" err="1" smtClean="0"/>
              <a:t>bello</a:t>
            </a:r>
            <a:endParaRPr lang="cs-CZ" sz="2800" dirty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principle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discrimination</a:t>
            </a:r>
            <a:endParaRPr lang="cs-CZ" sz="2800" dirty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/>
              <a:t>Force</a:t>
            </a:r>
            <a:r>
              <a:rPr lang="cs-CZ" sz="2800" dirty="0"/>
              <a:t> </a:t>
            </a:r>
            <a:r>
              <a:rPr lang="cs-CZ" sz="2800" dirty="0" err="1"/>
              <a:t>should</a:t>
            </a:r>
            <a:r>
              <a:rPr lang="cs-CZ" sz="2800" dirty="0"/>
              <a:t> </a:t>
            </a:r>
            <a:r>
              <a:rPr lang="cs-CZ" sz="2800" dirty="0" err="1"/>
              <a:t>be</a:t>
            </a:r>
            <a:r>
              <a:rPr lang="cs-CZ" sz="2800" dirty="0"/>
              <a:t> </a:t>
            </a:r>
            <a:r>
              <a:rPr lang="cs-CZ" sz="2800" dirty="0" err="1"/>
              <a:t>used</a:t>
            </a:r>
            <a:r>
              <a:rPr lang="cs-CZ" sz="2800" dirty="0"/>
              <a:t> in a </a:t>
            </a:r>
            <a:r>
              <a:rPr lang="cs-CZ" sz="2800" dirty="0" err="1"/>
              <a:t>way</a:t>
            </a:r>
            <a:r>
              <a:rPr lang="cs-CZ" sz="2800" dirty="0"/>
              <a:t> </a:t>
            </a:r>
            <a:r>
              <a:rPr lang="cs-CZ" sz="2800" dirty="0" err="1"/>
              <a:t>that</a:t>
            </a:r>
            <a:r>
              <a:rPr lang="cs-CZ" sz="2800" dirty="0"/>
              <a:t> </a:t>
            </a:r>
            <a:r>
              <a:rPr lang="cs-CZ" sz="2800" dirty="0" err="1"/>
              <a:t>respects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difference</a:t>
            </a:r>
            <a:r>
              <a:rPr lang="cs-CZ" sz="2800" dirty="0"/>
              <a:t> </a:t>
            </a:r>
            <a:r>
              <a:rPr lang="cs-CZ" sz="2800" dirty="0" err="1"/>
              <a:t>between</a:t>
            </a:r>
            <a:r>
              <a:rPr lang="cs-CZ" sz="2800" dirty="0"/>
              <a:t> </a:t>
            </a:r>
            <a:r>
              <a:rPr lang="cs-CZ" sz="2800" dirty="0" err="1"/>
              <a:t>combatants</a:t>
            </a:r>
            <a:r>
              <a:rPr lang="cs-CZ" sz="2800" dirty="0"/>
              <a:t> and </a:t>
            </a:r>
            <a:r>
              <a:rPr lang="cs-CZ" sz="2800" dirty="0" err="1" smtClean="0"/>
              <a:t>noncombatants</a:t>
            </a:r>
            <a:endParaRPr lang="cs-CZ" sz="2800" dirty="0" smtClean="0"/>
          </a:p>
          <a:p>
            <a:pPr marL="1885950" lvl="3" indent="-514350">
              <a:buFont typeface="Wingdings" panose="05000000000000000000" pitchFamily="2" charset="2"/>
              <a:buChar char="v"/>
            </a:pPr>
            <a:r>
              <a:rPr lang="cs-CZ" sz="2800" dirty="0" smtClean="0"/>
              <a:t>Do not </a:t>
            </a:r>
            <a:r>
              <a:rPr lang="cs-CZ" sz="2800" dirty="0" err="1" smtClean="0"/>
              <a:t>intend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death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civilians</a:t>
            </a:r>
            <a:r>
              <a:rPr lang="cs-CZ" sz="2800" dirty="0" smtClean="0"/>
              <a:t> x Make a  positive </a:t>
            </a:r>
            <a:r>
              <a:rPr lang="cs-CZ" sz="2800" dirty="0" err="1" smtClean="0"/>
              <a:t>commitment</a:t>
            </a:r>
            <a:r>
              <a:rPr lang="cs-CZ" sz="2800" dirty="0" smtClean="0"/>
              <a:t> to </a:t>
            </a:r>
            <a:r>
              <a:rPr lang="cs-CZ" sz="2800" dirty="0" err="1" smtClean="0"/>
              <a:t>save</a:t>
            </a:r>
            <a:r>
              <a:rPr lang="cs-CZ" sz="2800" dirty="0" smtClean="0"/>
              <a:t> </a:t>
            </a:r>
            <a:r>
              <a:rPr lang="cs-CZ" sz="2800" dirty="0" err="1" smtClean="0"/>
              <a:t>civilian</a:t>
            </a:r>
            <a:r>
              <a:rPr lang="cs-CZ" sz="2800" dirty="0" smtClean="0"/>
              <a:t> </a:t>
            </a:r>
            <a:r>
              <a:rPr lang="cs-CZ" sz="2800" dirty="0" err="1" smtClean="0"/>
              <a:t>lives</a:t>
            </a:r>
            <a:endParaRPr lang="cs-CZ" sz="2800" dirty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14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10081" y="188640"/>
            <a:ext cx="9108504" cy="85454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Torture</a:t>
            </a:r>
            <a:r>
              <a:rPr lang="cs-CZ" dirty="0" smtClean="0"/>
              <a:t>, </a:t>
            </a:r>
            <a:r>
              <a:rPr lang="cs-CZ" dirty="0" err="1" smtClean="0"/>
              <a:t>Security</a:t>
            </a:r>
            <a:r>
              <a:rPr lang="cs-CZ" dirty="0" smtClean="0"/>
              <a:t> and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1351507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400" dirty="0" err="1" smtClean="0"/>
              <a:t>The</a:t>
            </a:r>
            <a:r>
              <a:rPr lang="cs-CZ" sz="4400" dirty="0" smtClean="0"/>
              <a:t>  </a:t>
            </a:r>
            <a:r>
              <a:rPr lang="cs-CZ" sz="4400" dirty="0" err="1"/>
              <a:t>T</a:t>
            </a:r>
            <a:r>
              <a:rPr lang="cs-CZ" sz="4400" dirty="0" err="1" smtClean="0"/>
              <a:t>icking</a:t>
            </a:r>
            <a:r>
              <a:rPr lang="cs-CZ" sz="4400" dirty="0" smtClean="0"/>
              <a:t> </a:t>
            </a:r>
            <a:r>
              <a:rPr lang="cs-CZ" sz="4400" dirty="0"/>
              <a:t>B</a:t>
            </a:r>
            <a:r>
              <a:rPr lang="cs-CZ" sz="4400" dirty="0" smtClean="0"/>
              <a:t>omb </a:t>
            </a:r>
            <a:r>
              <a:rPr lang="cs-CZ" sz="4400" dirty="0" err="1" smtClean="0"/>
              <a:t>Scenario</a:t>
            </a:r>
            <a:endParaRPr lang="cs-CZ" sz="44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Can</a:t>
            </a:r>
            <a:r>
              <a:rPr lang="cs-CZ" sz="2800" dirty="0" smtClean="0"/>
              <a:t> </a:t>
            </a:r>
            <a:r>
              <a:rPr lang="cs-CZ" sz="2800" dirty="0" err="1"/>
              <a:t>torture</a:t>
            </a:r>
            <a:r>
              <a:rPr lang="cs-CZ" sz="2800" dirty="0"/>
              <a:t> </a:t>
            </a:r>
            <a:r>
              <a:rPr lang="cs-CZ" sz="2800" dirty="0" err="1"/>
              <a:t>be</a:t>
            </a:r>
            <a:r>
              <a:rPr lang="cs-CZ" sz="2800" dirty="0"/>
              <a:t> </a:t>
            </a:r>
            <a:r>
              <a:rPr lang="cs-CZ" sz="2800" dirty="0" err="1"/>
              <a:t>morally</a:t>
            </a:r>
            <a:r>
              <a:rPr lang="cs-CZ" sz="2800" dirty="0"/>
              <a:t> </a:t>
            </a:r>
            <a:r>
              <a:rPr lang="cs-CZ" sz="2800" dirty="0" err="1"/>
              <a:t>justified</a:t>
            </a:r>
            <a:r>
              <a:rPr lang="cs-CZ" sz="2800" dirty="0"/>
              <a:t>?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/>
              <a:t>Ought</a:t>
            </a:r>
            <a:r>
              <a:rPr lang="cs-CZ" sz="2800" dirty="0"/>
              <a:t> </a:t>
            </a:r>
            <a:r>
              <a:rPr lang="cs-CZ" sz="2800" dirty="0" err="1"/>
              <a:t>torture</a:t>
            </a:r>
            <a:r>
              <a:rPr lang="cs-CZ" sz="2800" dirty="0"/>
              <a:t> to </a:t>
            </a:r>
            <a:r>
              <a:rPr lang="cs-CZ" sz="2800" dirty="0" err="1"/>
              <a:t>be</a:t>
            </a:r>
            <a:r>
              <a:rPr lang="cs-CZ" sz="2800" dirty="0"/>
              <a:t> </a:t>
            </a:r>
            <a:r>
              <a:rPr lang="cs-CZ" sz="2800" dirty="0" err="1"/>
              <a:t>legalized</a:t>
            </a:r>
            <a:r>
              <a:rPr lang="cs-CZ" sz="2800" dirty="0" smtClean="0"/>
              <a:t>?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2800" dirty="0"/>
          </a:p>
          <a:p>
            <a:pPr lvl="1"/>
            <a:r>
              <a:rPr lang="cs-CZ" sz="2800" dirty="0" smtClean="0"/>
              <a:t>1984 – UN </a:t>
            </a:r>
            <a:r>
              <a:rPr lang="cs-CZ" sz="2800" dirty="0" err="1" smtClean="0"/>
              <a:t>Convention</a:t>
            </a:r>
            <a:r>
              <a:rPr lang="cs-CZ" sz="2800" dirty="0" smtClean="0"/>
              <a:t> </a:t>
            </a:r>
            <a:r>
              <a:rPr lang="cs-CZ" sz="2800" dirty="0" err="1" smtClean="0"/>
              <a:t>Against</a:t>
            </a:r>
            <a:r>
              <a:rPr lang="cs-CZ" sz="2800" dirty="0" smtClean="0"/>
              <a:t> </a:t>
            </a:r>
            <a:r>
              <a:rPr lang="cs-CZ" sz="2800" dirty="0" err="1" smtClean="0"/>
              <a:t>Torture</a:t>
            </a:r>
            <a:r>
              <a:rPr lang="cs-CZ" sz="2800" dirty="0" smtClean="0"/>
              <a:t> and </a:t>
            </a:r>
            <a:r>
              <a:rPr lang="cs-CZ" sz="2800" dirty="0" err="1" smtClean="0"/>
              <a:t>Other</a:t>
            </a:r>
            <a:r>
              <a:rPr lang="cs-CZ" sz="2800" dirty="0" smtClean="0"/>
              <a:t> </a:t>
            </a:r>
            <a:r>
              <a:rPr lang="cs-CZ" sz="2800" dirty="0" err="1" smtClean="0"/>
              <a:t>Cruel</a:t>
            </a:r>
            <a:r>
              <a:rPr lang="cs-CZ" sz="2800" dirty="0" smtClean="0"/>
              <a:t>, </a:t>
            </a:r>
            <a:r>
              <a:rPr lang="cs-CZ" sz="2800" dirty="0" err="1" smtClean="0"/>
              <a:t>Inhuman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</a:t>
            </a:r>
            <a:r>
              <a:rPr lang="cs-CZ" sz="2800" dirty="0" err="1" smtClean="0"/>
              <a:t>Degrading</a:t>
            </a:r>
            <a:r>
              <a:rPr lang="cs-CZ" sz="2800" dirty="0" smtClean="0"/>
              <a:t> </a:t>
            </a:r>
            <a:r>
              <a:rPr lang="cs-CZ" sz="2800" dirty="0" err="1" smtClean="0"/>
              <a:t>Treatment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</a:t>
            </a:r>
            <a:r>
              <a:rPr lang="cs-CZ" sz="2800" dirty="0" err="1" smtClean="0"/>
              <a:t>Punishment</a:t>
            </a:r>
            <a:endParaRPr lang="cs-CZ" sz="2800" dirty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68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9939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sz="4500" dirty="0" err="1">
                <a:solidFill>
                  <a:srgbClr val="DBF5F9"/>
                </a:solidFill>
              </a:rPr>
              <a:t>Torture</a:t>
            </a:r>
            <a:r>
              <a:rPr lang="cs-CZ" sz="4500" dirty="0">
                <a:solidFill>
                  <a:srgbClr val="DBF5F9"/>
                </a:solidFill>
              </a:rPr>
              <a:t>, </a:t>
            </a:r>
            <a:r>
              <a:rPr lang="cs-CZ" sz="4500" dirty="0" err="1">
                <a:solidFill>
                  <a:srgbClr val="DBF5F9"/>
                </a:solidFill>
              </a:rPr>
              <a:t>Security</a:t>
            </a:r>
            <a:r>
              <a:rPr lang="cs-CZ" sz="4500" dirty="0">
                <a:solidFill>
                  <a:srgbClr val="DBF5F9"/>
                </a:solidFill>
              </a:rPr>
              <a:t> and </a:t>
            </a:r>
            <a:r>
              <a:rPr lang="cs-CZ" sz="4500" dirty="0" err="1">
                <a:solidFill>
                  <a:srgbClr val="DBF5F9"/>
                </a:solidFill>
              </a:rPr>
              <a:t>Human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r>
              <a:rPr lang="cs-CZ" sz="4500" dirty="0" err="1">
                <a:solidFill>
                  <a:srgbClr val="DBF5F9"/>
                </a:solidFill>
              </a:rPr>
              <a:t>Rights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764704"/>
            <a:ext cx="864096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 smtClean="0"/>
              <a:t> Do </a:t>
            </a:r>
            <a:r>
              <a:rPr lang="cs-CZ" sz="4400" dirty="0" err="1" smtClean="0"/>
              <a:t>terrorists</a:t>
            </a:r>
            <a:r>
              <a:rPr lang="cs-CZ" sz="4400" dirty="0" smtClean="0"/>
              <a:t> </a:t>
            </a:r>
            <a:r>
              <a:rPr lang="cs-CZ" sz="4400" dirty="0" err="1" smtClean="0"/>
              <a:t>have</a:t>
            </a:r>
            <a:r>
              <a:rPr lang="cs-CZ" sz="4400" dirty="0" smtClean="0"/>
              <a:t> </a:t>
            </a:r>
            <a:r>
              <a:rPr lang="cs-CZ" sz="4400" dirty="0" err="1" smtClean="0"/>
              <a:t>rights</a:t>
            </a:r>
            <a:r>
              <a:rPr lang="cs-CZ" sz="4400" dirty="0" smtClean="0"/>
              <a:t>?</a:t>
            </a:r>
          </a:p>
          <a:p>
            <a:pPr lvl="1"/>
            <a:endParaRPr lang="cs-CZ" sz="44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22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9939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sz="4500" dirty="0" err="1">
                <a:solidFill>
                  <a:srgbClr val="DBF5F9"/>
                </a:solidFill>
              </a:rPr>
              <a:t>Torture</a:t>
            </a:r>
            <a:r>
              <a:rPr lang="cs-CZ" sz="4500" dirty="0">
                <a:solidFill>
                  <a:srgbClr val="DBF5F9"/>
                </a:solidFill>
              </a:rPr>
              <a:t>, </a:t>
            </a:r>
            <a:r>
              <a:rPr lang="cs-CZ" sz="4500" dirty="0" err="1">
                <a:solidFill>
                  <a:srgbClr val="DBF5F9"/>
                </a:solidFill>
              </a:rPr>
              <a:t>Security</a:t>
            </a:r>
            <a:r>
              <a:rPr lang="cs-CZ" sz="4500" dirty="0">
                <a:solidFill>
                  <a:srgbClr val="DBF5F9"/>
                </a:solidFill>
              </a:rPr>
              <a:t> and </a:t>
            </a:r>
            <a:r>
              <a:rPr lang="cs-CZ" sz="4500" dirty="0" err="1">
                <a:solidFill>
                  <a:srgbClr val="DBF5F9"/>
                </a:solidFill>
              </a:rPr>
              <a:t>Human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r>
              <a:rPr lang="cs-CZ" sz="4500" dirty="0" err="1">
                <a:solidFill>
                  <a:srgbClr val="DBF5F9"/>
                </a:solidFill>
              </a:rPr>
              <a:t>Rights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764704"/>
            <a:ext cx="8640960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 smtClean="0"/>
              <a:t> Do </a:t>
            </a:r>
            <a:r>
              <a:rPr lang="cs-CZ" sz="4400" dirty="0" err="1" smtClean="0"/>
              <a:t>terrorists</a:t>
            </a:r>
            <a:r>
              <a:rPr lang="cs-CZ" sz="4400" dirty="0" smtClean="0"/>
              <a:t> </a:t>
            </a:r>
            <a:r>
              <a:rPr lang="cs-CZ" sz="4400" dirty="0" err="1" smtClean="0"/>
              <a:t>have</a:t>
            </a:r>
            <a:r>
              <a:rPr lang="cs-CZ" sz="4400" dirty="0" smtClean="0"/>
              <a:t> </a:t>
            </a:r>
            <a:r>
              <a:rPr lang="cs-CZ" sz="4400" dirty="0" err="1" smtClean="0"/>
              <a:t>rights</a:t>
            </a:r>
            <a:r>
              <a:rPr lang="cs-CZ" sz="4400" dirty="0" smtClean="0"/>
              <a:t>?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4400" dirty="0" smtClean="0"/>
              <a:t>David </a:t>
            </a:r>
            <a:r>
              <a:rPr lang="cs-CZ" sz="4400" dirty="0" err="1"/>
              <a:t>L</a:t>
            </a:r>
            <a:r>
              <a:rPr lang="cs-CZ" sz="4400" dirty="0" err="1" smtClean="0"/>
              <a:t>uban</a:t>
            </a:r>
            <a:r>
              <a:rPr lang="cs-CZ" sz="4400" dirty="0" smtClean="0"/>
              <a:t>: </a:t>
            </a:r>
            <a:r>
              <a:rPr lang="cs-CZ" sz="4400" dirty="0" err="1" smtClean="0"/>
              <a:t>Two</a:t>
            </a:r>
            <a:r>
              <a:rPr lang="cs-CZ" sz="4400" dirty="0" smtClean="0"/>
              <a:t> </a:t>
            </a:r>
            <a:r>
              <a:rPr lang="cs-CZ" sz="4400" dirty="0" err="1" smtClean="0"/>
              <a:t>models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state</a:t>
            </a:r>
            <a:r>
              <a:rPr lang="cs-CZ" sz="4400" dirty="0" smtClean="0"/>
              <a:t> </a:t>
            </a:r>
            <a:r>
              <a:rPr lang="cs-CZ" sz="4400" dirty="0" err="1" smtClean="0"/>
              <a:t>action</a:t>
            </a:r>
            <a:endParaRPr lang="cs-CZ" sz="4400" dirty="0" smtClean="0"/>
          </a:p>
          <a:p>
            <a:pPr marL="1885950" lvl="3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War</a:t>
            </a:r>
            <a:r>
              <a:rPr lang="cs-CZ" sz="4400" dirty="0" smtClean="0"/>
              <a:t> Model</a:t>
            </a:r>
          </a:p>
          <a:p>
            <a:pPr marL="2343150" lvl="4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 smtClean="0"/>
              <a:t>What</a:t>
            </a:r>
            <a:r>
              <a:rPr lang="cs-CZ" sz="4400" dirty="0" smtClean="0"/>
              <a:t> are </a:t>
            </a:r>
            <a:r>
              <a:rPr lang="cs-CZ" sz="4400" dirty="0" err="1" smtClean="0"/>
              <a:t>Prisoners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War</a:t>
            </a:r>
            <a:r>
              <a:rPr lang="cs-CZ" sz="4400" dirty="0" smtClean="0"/>
              <a:t> </a:t>
            </a:r>
            <a:r>
              <a:rPr lang="cs-CZ" sz="4400" dirty="0" err="1" smtClean="0"/>
              <a:t>Rights</a:t>
            </a:r>
            <a:r>
              <a:rPr lang="cs-CZ" sz="4400" dirty="0" smtClean="0"/>
              <a:t>?</a:t>
            </a:r>
          </a:p>
          <a:p>
            <a:pPr marL="1885950" lvl="3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Criminal</a:t>
            </a:r>
            <a:r>
              <a:rPr lang="cs-CZ" sz="4400" dirty="0" smtClean="0"/>
              <a:t> </a:t>
            </a:r>
            <a:r>
              <a:rPr lang="cs-CZ" sz="4400" dirty="0" err="1" smtClean="0"/>
              <a:t>Law</a:t>
            </a:r>
            <a:r>
              <a:rPr lang="cs-CZ" sz="4400" dirty="0" smtClean="0"/>
              <a:t> Model</a:t>
            </a:r>
          </a:p>
          <a:p>
            <a:pPr marL="2343150" lvl="4" indent="-514350">
              <a:buFont typeface="Wingdings" panose="05000000000000000000" pitchFamily="2" charset="2"/>
              <a:buChar char="v"/>
            </a:pPr>
            <a:r>
              <a:rPr lang="cs-CZ" sz="4400" dirty="0" err="1" smtClean="0"/>
              <a:t>What</a:t>
            </a:r>
            <a:r>
              <a:rPr lang="cs-CZ" sz="4400" dirty="0" smtClean="0"/>
              <a:t> are </a:t>
            </a:r>
            <a:r>
              <a:rPr lang="cs-CZ" sz="4400" dirty="0" err="1" smtClean="0"/>
              <a:t>Criminals</a:t>
            </a:r>
            <a:r>
              <a:rPr lang="cs-CZ" sz="4400" dirty="0" smtClean="0"/>
              <a:t>´ </a:t>
            </a:r>
            <a:r>
              <a:rPr lang="cs-CZ" sz="4400" dirty="0" err="1" smtClean="0"/>
              <a:t>Rights</a:t>
            </a:r>
            <a:r>
              <a:rPr lang="cs-CZ" sz="4400" dirty="0" smtClean="0"/>
              <a:t>? </a:t>
            </a:r>
          </a:p>
          <a:p>
            <a:pPr lvl="1"/>
            <a:endParaRPr lang="cs-CZ" sz="44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44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9939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sz="4500" dirty="0" err="1">
                <a:solidFill>
                  <a:srgbClr val="DBF5F9"/>
                </a:solidFill>
              </a:rPr>
              <a:t>Torture</a:t>
            </a:r>
            <a:r>
              <a:rPr lang="cs-CZ" sz="4500" dirty="0">
                <a:solidFill>
                  <a:srgbClr val="DBF5F9"/>
                </a:solidFill>
              </a:rPr>
              <a:t>, </a:t>
            </a:r>
            <a:r>
              <a:rPr lang="cs-CZ" sz="4500" dirty="0" err="1">
                <a:solidFill>
                  <a:srgbClr val="DBF5F9"/>
                </a:solidFill>
              </a:rPr>
              <a:t>Security</a:t>
            </a:r>
            <a:r>
              <a:rPr lang="cs-CZ" sz="4500" dirty="0">
                <a:solidFill>
                  <a:srgbClr val="DBF5F9"/>
                </a:solidFill>
              </a:rPr>
              <a:t> and </a:t>
            </a:r>
            <a:r>
              <a:rPr lang="cs-CZ" sz="4500" dirty="0" err="1">
                <a:solidFill>
                  <a:srgbClr val="DBF5F9"/>
                </a:solidFill>
              </a:rPr>
              <a:t>Human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r>
              <a:rPr lang="cs-CZ" sz="4500" dirty="0" err="1">
                <a:solidFill>
                  <a:srgbClr val="DBF5F9"/>
                </a:solidFill>
              </a:rPr>
              <a:t>Rights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764704"/>
            <a:ext cx="864096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War</a:t>
            </a:r>
            <a:r>
              <a:rPr lang="cs-CZ" sz="4400" dirty="0" smtClean="0"/>
              <a:t> Model </a:t>
            </a:r>
            <a:r>
              <a:rPr lang="cs-CZ" sz="4400" dirty="0" err="1" smtClean="0"/>
              <a:t>for</a:t>
            </a:r>
            <a:r>
              <a:rPr lang="cs-CZ" sz="4400" dirty="0" smtClean="0"/>
              <a:t> </a:t>
            </a:r>
            <a:r>
              <a:rPr lang="cs-CZ" sz="4400" dirty="0" err="1"/>
              <a:t>H</a:t>
            </a:r>
            <a:r>
              <a:rPr lang="cs-CZ" sz="4400" dirty="0" err="1" smtClean="0"/>
              <a:t>andling</a:t>
            </a:r>
            <a:r>
              <a:rPr lang="cs-CZ" sz="4400" dirty="0" smtClean="0"/>
              <a:t> </a:t>
            </a:r>
            <a:r>
              <a:rPr lang="cs-CZ" sz="4400" dirty="0" err="1" smtClean="0"/>
              <a:t>Terrorism</a:t>
            </a:r>
            <a:endParaRPr lang="cs-CZ" sz="44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 smtClean="0"/>
              <a:t>Efficiency</a:t>
            </a:r>
            <a:r>
              <a:rPr lang="cs-CZ" sz="4400" dirty="0" smtClean="0"/>
              <a:t> </a:t>
            </a:r>
            <a:r>
              <a:rPr lang="cs-CZ" sz="4400" dirty="0" err="1" smtClean="0"/>
              <a:t>Advantages</a:t>
            </a:r>
            <a:r>
              <a:rPr lang="cs-CZ" sz="4400" dirty="0" smtClean="0"/>
              <a:t> 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Lethal</a:t>
            </a:r>
            <a:r>
              <a:rPr lang="cs-CZ" sz="2800" dirty="0" smtClean="0"/>
              <a:t> </a:t>
            </a:r>
            <a:r>
              <a:rPr lang="cs-CZ" sz="2800" dirty="0" err="1" smtClean="0"/>
              <a:t>force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permissible</a:t>
            </a:r>
            <a:r>
              <a:rPr lang="cs-CZ" sz="2800" dirty="0" smtClean="0"/>
              <a:t> on </a:t>
            </a:r>
            <a:r>
              <a:rPr lang="cs-CZ" sz="2800" dirty="0" err="1" smtClean="0"/>
              <a:t>enemy</a:t>
            </a:r>
            <a:r>
              <a:rPr lang="cs-CZ" sz="2800" dirty="0" smtClean="0"/>
              <a:t> </a:t>
            </a:r>
            <a:r>
              <a:rPr lang="cs-CZ" sz="2800" dirty="0" err="1" smtClean="0"/>
              <a:t>troops</a:t>
            </a:r>
            <a:r>
              <a:rPr lang="cs-CZ" sz="2800" dirty="0" smtClean="0"/>
              <a:t> </a:t>
            </a:r>
            <a:r>
              <a:rPr lang="cs-CZ" sz="2800" dirty="0" err="1" smtClean="0"/>
              <a:t>regardless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their</a:t>
            </a:r>
            <a:r>
              <a:rPr lang="cs-CZ" sz="2800" dirty="0" smtClean="0"/>
              <a:t> </a:t>
            </a:r>
            <a:r>
              <a:rPr lang="cs-CZ" sz="2800" dirty="0" err="1" smtClean="0"/>
              <a:t>degree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personal</a:t>
            </a:r>
            <a:r>
              <a:rPr lang="cs-CZ" sz="2800" dirty="0" smtClean="0"/>
              <a:t> </a:t>
            </a:r>
            <a:r>
              <a:rPr lang="cs-CZ" sz="2800" dirty="0" err="1" smtClean="0"/>
              <a:t>involvement</a:t>
            </a:r>
            <a:r>
              <a:rPr lang="cs-CZ" sz="2800" dirty="0" smtClean="0"/>
              <a:t>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Causalities</a:t>
            </a:r>
            <a:r>
              <a:rPr lang="cs-CZ" sz="2800" dirty="0" smtClean="0"/>
              <a:t> are </a:t>
            </a:r>
            <a:r>
              <a:rPr lang="cs-CZ" sz="2800" dirty="0" err="1" smtClean="0"/>
              <a:t>permissible</a:t>
            </a:r>
            <a:r>
              <a:rPr lang="cs-CZ" sz="2800" dirty="0" smtClean="0"/>
              <a:t>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requirements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evidence and </a:t>
            </a:r>
            <a:r>
              <a:rPr lang="cs-CZ" sz="2800" dirty="0" err="1" smtClean="0"/>
              <a:t>proof</a:t>
            </a:r>
            <a:r>
              <a:rPr lang="cs-CZ" sz="2800" dirty="0" smtClean="0"/>
              <a:t> are much </a:t>
            </a:r>
            <a:r>
              <a:rPr lang="cs-CZ" sz="2800" dirty="0" err="1" smtClean="0"/>
              <a:t>weaker</a:t>
            </a:r>
            <a:r>
              <a:rPr lang="cs-CZ" sz="2800" dirty="0" smtClean="0"/>
              <a:t>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Legitimate</a:t>
            </a:r>
            <a:r>
              <a:rPr lang="cs-CZ" sz="2800" dirty="0" smtClean="0"/>
              <a:t> </a:t>
            </a:r>
            <a:r>
              <a:rPr lang="cs-CZ" sz="2800" dirty="0" err="1" smtClean="0"/>
              <a:t>targets</a:t>
            </a:r>
            <a:r>
              <a:rPr lang="cs-CZ" sz="2800" dirty="0" smtClean="0"/>
              <a:t> are </a:t>
            </a:r>
            <a:r>
              <a:rPr lang="cs-CZ" sz="2800" dirty="0" err="1" smtClean="0"/>
              <a:t>those</a:t>
            </a:r>
            <a:r>
              <a:rPr lang="cs-CZ" sz="2800" dirty="0" smtClean="0"/>
              <a:t> </a:t>
            </a:r>
            <a:r>
              <a:rPr lang="cs-CZ" sz="2800" dirty="0" err="1" smtClean="0"/>
              <a:t>that</a:t>
            </a:r>
            <a:r>
              <a:rPr lang="cs-CZ" sz="2800" dirty="0" smtClean="0"/>
              <a:t> </a:t>
            </a:r>
            <a:r>
              <a:rPr lang="cs-CZ" sz="2800" dirty="0" err="1" smtClean="0"/>
              <a:t>might</a:t>
            </a:r>
            <a:r>
              <a:rPr lang="cs-CZ" sz="2800" dirty="0" smtClean="0"/>
              <a:t> </a:t>
            </a:r>
            <a:r>
              <a:rPr lang="cs-CZ" sz="2800" dirty="0" err="1" smtClean="0"/>
              <a:t>harm</a:t>
            </a:r>
            <a:r>
              <a:rPr lang="cs-CZ" sz="2800" dirty="0" smtClean="0"/>
              <a:t> </a:t>
            </a:r>
            <a:r>
              <a:rPr lang="cs-CZ" sz="2800" dirty="0" err="1" smtClean="0"/>
              <a:t>us</a:t>
            </a:r>
            <a:r>
              <a:rPr lang="cs-CZ" sz="2800" dirty="0" smtClean="0"/>
              <a:t>, not </a:t>
            </a:r>
            <a:r>
              <a:rPr lang="cs-CZ" sz="2800" dirty="0" err="1" smtClean="0"/>
              <a:t>those</a:t>
            </a:r>
            <a:r>
              <a:rPr lang="cs-CZ" sz="2800" dirty="0" smtClean="0"/>
              <a:t> </a:t>
            </a:r>
            <a:r>
              <a:rPr lang="cs-CZ" sz="2800" dirty="0" err="1" smtClean="0"/>
              <a:t>who</a:t>
            </a:r>
            <a:r>
              <a:rPr lang="cs-CZ" sz="2800" dirty="0" smtClean="0"/>
              <a:t> </a:t>
            </a:r>
            <a:r>
              <a:rPr lang="cs-CZ" sz="2800" dirty="0" err="1" smtClean="0"/>
              <a:t>have</a:t>
            </a:r>
            <a:r>
              <a:rPr lang="cs-CZ" sz="2800" dirty="0" smtClean="0"/>
              <a:t> </a:t>
            </a:r>
            <a:r>
              <a:rPr lang="cs-CZ" sz="2800" dirty="0" err="1" smtClean="0"/>
              <a:t>harmed</a:t>
            </a:r>
            <a:r>
              <a:rPr lang="cs-CZ" sz="2800" dirty="0" smtClean="0"/>
              <a:t> </a:t>
            </a:r>
            <a:r>
              <a:rPr lang="cs-CZ" sz="2800" dirty="0" err="1" smtClean="0"/>
              <a:t>us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598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9939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sz="4500" dirty="0" err="1">
                <a:solidFill>
                  <a:srgbClr val="DBF5F9"/>
                </a:solidFill>
              </a:rPr>
              <a:t>Torture</a:t>
            </a:r>
            <a:r>
              <a:rPr lang="cs-CZ" sz="4500" dirty="0">
                <a:solidFill>
                  <a:srgbClr val="DBF5F9"/>
                </a:solidFill>
              </a:rPr>
              <a:t>, </a:t>
            </a:r>
            <a:r>
              <a:rPr lang="cs-CZ" sz="4500" dirty="0" err="1">
                <a:solidFill>
                  <a:srgbClr val="DBF5F9"/>
                </a:solidFill>
              </a:rPr>
              <a:t>Security</a:t>
            </a:r>
            <a:r>
              <a:rPr lang="cs-CZ" sz="4500" dirty="0">
                <a:solidFill>
                  <a:srgbClr val="DBF5F9"/>
                </a:solidFill>
              </a:rPr>
              <a:t> and </a:t>
            </a:r>
            <a:r>
              <a:rPr lang="cs-CZ" sz="4500" dirty="0" err="1">
                <a:solidFill>
                  <a:srgbClr val="DBF5F9"/>
                </a:solidFill>
              </a:rPr>
              <a:t>Human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r>
              <a:rPr lang="cs-CZ" sz="4500" dirty="0" err="1">
                <a:solidFill>
                  <a:srgbClr val="DBF5F9"/>
                </a:solidFill>
              </a:rPr>
              <a:t>Rights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764704"/>
            <a:ext cx="864096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War</a:t>
            </a:r>
            <a:r>
              <a:rPr lang="cs-CZ" sz="4400" dirty="0" smtClean="0"/>
              <a:t> Model </a:t>
            </a:r>
            <a:r>
              <a:rPr lang="cs-CZ" sz="4400" dirty="0" err="1" smtClean="0"/>
              <a:t>for</a:t>
            </a:r>
            <a:r>
              <a:rPr lang="cs-CZ" sz="4400" dirty="0" smtClean="0"/>
              <a:t> </a:t>
            </a:r>
            <a:r>
              <a:rPr lang="cs-CZ" sz="4400" dirty="0" err="1"/>
              <a:t>H</a:t>
            </a:r>
            <a:r>
              <a:rPr lang="cs-CZ" sz="4400" dirty="0" err="1" smtClean="0"/>
              <a:t>andling</a:t>
            </a:r>
            <a:r>
              <a:rPr lang="cs-CZ" sz="4400" dirty="0" smtClean="0"/>
              <a:t> </a:t>
            </a:r>
            <a:r>
              <a:rPr lang="cs-CZ" sz="4400" dirty="0" err="1" smtClean="0"/>
              <a:t>Terrorism</a:t>
            </a:r>
            <a:endParaRPr lang="cs-CZ" sz="44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 smtClean="0"/>
              <a:t>Efficiency</a:t>
            </a:r>
            <a:r>
              <a:rPr lang="cs-CZ" sz="4400" dirty="0" smtClean="0"/>
              <a:t> </a:t>
            </a:r>
            <a:r>
              <a:rPr lang="cs-CZ" sz="4400" dirty="0" err="1" smtClean="0"/>
              <a:t>Disadvantages</a:t>
            </a:r>
            <a:endParaRPr lang="cs-CZ" sz="44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Fighting</a:t>
            </a:r>
            <a:r>
              <a:rPr lang="cs-CZ" sz="2800" dirty="0" smtClean="0"/>
              <a:t> </a:t>
            </a:r>
            <a:r>
              <a:rPr lang="cs-CZ" sz="2800" dirty="0" err="1" smtClean="0"/>
              <a:t>back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a </a:t>
            </a:r>
            <a:r>
              <a:rPr lang="cs-CZ" sz="2800" dirty="0" err="1" smtClean="0"/>
              <a:t>legitimate</a:t>
            </a:r>
            <a:r>
              <a:rPr lang="cs-CZ" sz="2800" dirty="0" smtClean="0"/>
              <a:t> response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enemy</a:t>
            </a:r>
            <a:r>
              <a:rPr lang="cs-CZ" sz="2800" dirty="0" smtClean="0"/>
              <a:t>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Other</a:t>
            </a:r>
            <a:r>
              <a:rPr lang="cs-CZ" sz="2800" dirty="0" smtClean="0"/>
              <a:t> </a:t>
            </a:r>
            <a:r>
              <a:rPr lang="cs-CZ" sz="2800" dirty="0" err="1" smtClean="0"/>
              <a:t>nations</a:t>
            </a:r>
            <a:r>
              <a:rPr lang="cs-CZ" sz="2800" dirty="0" smtClean="0"/>
              <a:t> </a:t>
            </a:r>
            <a:r>
              <a:rPr lang="cs-CZ" sz="2800" dirty="0" err="1" smtClean="0"/>
              <a:t>may</a:t>
            </a:r>
            <a:r>
              <a:rPr lang="cs-CZ" sz="2800" dirty="0" smtClean="0"/>
              <a:t> </a:t>
            </a:r>
            <a:r>
              <a:rPr lang="cs-CZ" sz="2800" dirty="0" err="1" smtClean="0"/>
              <a:t>opt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neutrality.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impermissible</a:t>
            </a:r>
            <a:r>
              <a:rPr lang="cs-CZ" sz="2800" dirty="0" smtClean="0"/>
              <a:t> to </a:t>
            </a:r>
            <a:r>
              <a:rPr lang="cs-CZ" sz="2800" dirty="0" err="1" smtClean="0"/>
              <a:t>punish</a:t>
            </a:r>
            <a:r>
              <a:rPr lang="cs-CZ" sz="2800" dirty="0" smtClean="0"/>
              <a:t> </a:t>
            </a:r>
            <a:r>
              <a:rPr lang="cs-CZ" sz="2800" dirty="0" err="1" smtClean="0"/>
              <a:t>enemy</a:t>
            </a:r>
            <a:r>
              <a:rPr lang="cs-CZ" sz="2800" dirty="0" smtClean="0"/>
              <a:t> </a:t>
            </a:r>
            <a:r>
              <a:rPr lang="cs-CZ" sz="2800" dirty="0" err="1" smtClean="0"/>
              <a:t>soldiers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their</a:t>
            </a:r>
            <a:r>
              <a:rPr lang="cs-CZ" sz="2800" dirty="0" smtClean="0"/>
              <a:t> role in </a:t>
            </a:r>
            <a:r>
              <a:rPr lang="cs-CZ" sz="2800" dirty="0" err="1" smtClean="0"/>
              <a:t>fighting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war</a:t>
            </a:r>
            <a:r>
              <a:rPr lang="cs-CZ" sz="2800" dirty="0" smtClean="0"/>
              <a:t>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When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war</a:t>
            </a:r>
            <a:r>
              <a:rPr lang="cs-CZ" sz="2800" dirty="0" smtClean="0"/>
              <a:t> </a:t>
            </a:r>
            <a:r>
              <a:rPr lang="cs-CZ" sz="2800" dirty="0" err="1" smtClean="0"/>
              <a:t>concludes</a:t>
            </a:r>
            <a:r>
              <a:rPr lang="cs-CZ" sz="2800" dirty="0" smtClean="0"/>
              <a:t>,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enemy</a:t>
            </a:r>
            <a:r>
              <a:rPr lang="cs-CZ" sz="2800" dirty="0" smtClean="0"/>
              <a:t> </a:t>
            </a:r>
            <a:r>
              <a:rPr lang="cs-CZ" sz="2800" dirty="0" err="1" smtClean="0"/>
              <a:t>soldier</a:t>
            </a:r>
            <a:r>
              <a:rPr lang="cs-CZ" sz="2800" dirty="0" smtClean="0"/>
              <a:t> </a:t>
            </a:r>
            <a:r>
              <a:rPr lang="cs-CZ" sz="2800" dirty="0" err="1" smtClean="0"/>
              <a:t>must</a:t>
            </a:r>
            <a:r>
              <a:rPr lang="cs-CZ" sz="2800" dirty="0" smtClean="0"/>
              <a:t>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repatriated</a:t>
            </a:r>
            <a:r>
              <a:rPr lang="cs-CZ" sz="2800" dirty="0" smtClean="0"/>
              <a:t>. </a:t>
            </a: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 smtClean="0"/>
              <a:t>disadvantage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not </a:t>
            </a:r>
            <a:r>
              <a:rPr lang="cs-CZ" sz="2800" dirty="0" err="1" smtClean="0"/>
              <a:t>effective</a:t>
            </a:r>
            <a:r>
              <a:rPr lang="cs-CZ" sz="2800" dirty="0" smtClean="0"/>
              <a:t> </a:t>
            </a:r>
            <a:r>
              <a:rPr lang="cs-CZ" sz="2800" dirty="0" err="1" smtClean="0"/>
              <a:t>because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/>
              <a:t>war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</a:t>
            </a:r>
            <a:r>
              <a:rPr lang="cs-CZ" sz="2800" dirty="0" err="1"/>
              <a:t>terrorism</a:t>
            </a:r>
            <a:r>
              <a:rPr lang="cs-CZ" sz="2800" dirty="0"/>
              <a:t> </a:t>
            </a:r>
            <a:r>
              <a:rPr lang="cs-CZ" sz="2800" dirty="0" err="1"/>
              <a:t>does</a:t>
            </a:r>
            <a:r>
              <a:rPr lang="cs-CZ" sz="2800" dirty="0"/>
              <a:t> not </a:t>
            </a:r>
            <a:r>
              <a:rPr lang="cs-CZ" sz="2800" dirty="0" err="1"/>
              <a:t>have</a:t>
            </a:r>
            <a:r>
              <a:rPr lang="cs-CZ" sz="2800" dirty="0"/>
              <a:t> </a:t>
            </a:r>
            <a:r>
              <a:rPr lang="cs-CZ" sz="2800" dirty="0" err="1"/>
              <a:t>an</a:t>
            </a:r>
            <a:r>
              <a:rPr lang="cs-CZ" sz="2800" dirty="0"/>
              <a:t> end. 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285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9939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sz="4500" dirty="0" err="1">
                <a:solidFill>
                  <a:srgbClr val="DBF5F9"/>
                </a:solidFill>
              </a:rPr>
              <a:t>Torture</a:t>
            </a:r>
            <a:r>
              <a:rPr lang="cs-CZ" sz="4500" dirty="0">
                <a:solidFill>
                  <a:srgbClr val="DBF5F9"/>
                </a:solidFill>
              </a:rPr>
              <a:t>, </a:t>
            </a:r>
            <a:r>
              <a:rPr lang="cs-CZ" sz="4500" dirty="0" err="1">
                <a:solidFill>
                  <a:srgbClr val="DBF5F9"/>
                </a:solidFill>
              </a:rPr>
              <a:t>Security</a:t>
            </a:r>
            <a:r>
              <a:rPr lang="cs-CZ" sz="4500" dirty="0">
                <a:solidFill>
                  <a:srgbClr val="DBF5F9"/>
                </a:solidFill>
              </a:rPr>
              <a:t> and </a:t>
            </a:r>
            <a:r>
              <a:rPr lang="cs-CZ" sz="4500" dirty="0" err="1">
                <a:solidFill>
                  <a:srgbClr val="DBF5F9"/>
                </a:solidFill>
              </a:rPr>
              <a:t>Human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r>
              <a:rPr lang="cs-CZ" sz="4500" dirty="0" err="1">
                <a:solidFill>
                  <a:srgbClr val="DBF5F9"/>
                </a:solidFill>
              </a:rPr>
              <a:t>Rights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764704"/>
            <a:ext cx="86409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Criminal</a:t>
            </a:r>
            <a:r>
              <a:rPr lang="cs-CZ" sz="4000" dirty="0" smtClean="0"/>
              <a:t> </a:t>
            </a:r>
            <a:r>
              <a:rPr lang="cs-CZ" sz="4000" dirty="0" err="1" smtClean="0"/>
              <a:t>Law</a:t>
            </a:r>
            <a:r>
              <a:rPr lang="cs-CZ" sz="4000" dirty="0" smtClean="0"/>
              <a:t> Model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/>
              <a:t>H</a:t>
            </a:r>
            <a:r>
              <a:rPr lang="cs-CZ" sz="4000" dirty="0" err="1" smtClean="0"/>
              <a:t>andling</a:t>
            </a:r>
            <a:r>
              <a:rPr lang="cs-CZ" sz="4000" dirty="0" smtClean="0"/>
              <a:t> </a:t>
            </a:r>
            <a:r>
              <a:rPr lang="cs-CZ" sz="4000" dirty="0" err="1" smtClean="0"/>
              <a:t>Terrorism</a:t>
            </a:r>
            <a:r>
              <a:rPr lang="cs-CZ" sz="4000" dirty="0" smtClean="0"/>
              <a:t> 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 err="1" smtClean="0"/>
              <a:t>Efficiency</a:t>
            </a:r>
            <a:r>
              <a:rPr lang="cs-CZ" sz="4400" dirty="0" smtClean="0"/>
              <a:t> </a:t>
            </a:r>
            <a:r>
              <a:rPr lang="cs-CZ" sz="4400" dirty="0" err="1" smtClean="0"/>
              <a:t>Advantages</a:t>
            </a:r>
            <a:endParaRPr lang="cs-CZ" sz="44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Fighting</a:t>
            </a:r>
            <a:r>
              <a:rPr lang="cs-CZ" sz="2800" dirty="0" smtClean="0"/>
              <a:t> </a:t>
            </a:r>
            <a:r>
              <a:rPr lang="cs-CZ" sz="2800" dirty="0" err="1" smtClean="0"/>
              <a:t>back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not a </a:t>
            </a:r>
            <a:r>
              <a:rPr lang="cs-CZ" sz="2800" dirty="0" err="1" smtClean="0"/>
              <a:t>legitimate</a:t>
            </a:r>
            <a:r>
              <a:rPr lang="cs-CZ" sz="2800" dirty="0" smtClean="0"/>
              <a:t> response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criminals</a:t>
            </a:r>
            <a:r>
              <a:rPr lang="cs-CZ" sz="2800" dirty="0" smtClean="0"/>
              <a:t> –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a </a:t>
            </a:r>
            <a:r>
              <a:rPr lang="cs-CZ" sz="2800" dirty="0" err="1" smtClean="0"/>
              <a:t>crime</a:t>
            </a:r>
            <a:r>
              <a:rPr lang="cs-CZ" sz="2800" dirty="0" smtClean="0"/>
              <a:t>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Other</a:t>
            </a:r>
            <a:r>
              <a:rPr lang="cs-CZ" sz="2800" dirty="0" smtClean="0"/>
              <a:t> </a:t>
            </a:r>
            <a:r>
              <a:rPr lang="cs-CZ" sz="2800" dirty="0" err="1" smtClean="0"/>
              <a:t>nations</a:t>
            </a:r>
            <a:r>
              <a:rPr lang="cs-CZ" sz="2800" dirty="0" smtClean="0"/>
              <a:t> </a:t>
            </a:r>
            <a:r>
              <a:rPr lang="cs-CZ" sz="2800" dirty="0" err="1" smtClean="0"/>
              <a:t>may</a:t>
            </a:r>
            <a:r>
              <a:rPr lang="cs-CZ" sz="2800" dirty="0" smtClean="0"/>
              <a:t>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rightly</a:t>
            </a:r>
            <a:r>
              <a:rPr lang="cs-CZ" sz="2800" dirty="0" smtClean="0"/>
              <a:t> </a:t>
            </a:r>
            <a:r>
              <a:rPr lang="cs-CZ" sz="2800" dirty="0" err="1" smtClean="0"/>
              <a:t>asked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help</a:t>
            </a:r>
            <a:r>
              <a:rPr lang="cs-CZ" sz="2800" dirty="0" smtClean="0"/>
              <a:t>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permissible</a:t>
            </a:r>
            <a:r>
              <a:rPr lang="cs-CZ" sz="2800" dirty="0" smtClean="0"/>
              <a:t> to </a:t>
            </a:r>
            <a:r>
              <a:rPr lang="cs-CZ" sz="2800" dirty="0" err="1" smtClean="0"/>
              <a:t>punish</a:t>
            </a:r>
            <a:r>
              <a:rPr lang="cs-CZ" sz="2800" dirty="0" smtClean="0"/>
              <a:t> </a:t>
            </a:r>
            <a:r>
              <a:rPr lang="cs-CZ" sz="2800" dirty="0" err="1" smtClean="0"/>
              <a:t>criminals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9912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692697"/>
            <a:ext cx="8856663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r>
              <a:rPr lang="cs-CZ" dirty="0" smtClean="0"/>
              <a:t>Immanuel Kant: </a:t>
            </a:r>
            <a:r>
              <a:rPr lang="en-US" dirty="0" smtClean="0"/>
              <a:t>Toward Perpetual Peace</a:t>
            </a:r>
            <a:endParaRPr lang="cs-CZ" dirty="0" smtClean="0"/>
          </a:p>
          <a:p>
            <a:endParaRPr lang="cs-CZ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Immanuel Kant</a:t>
            </a:r>
            <a:r>
              <a:rPr lang="en-US" dirty="0" smtClean="0"/>
              <a:t>:</a:t>
            </a:r>
            <a:r>
              <a:rPr lang="cs-CZ" dirty="0" smtClean="0"/>
              <a:t> (1724 – 1804)</a:t>
            </a:r>
          </a:p>
          <a:p>
            <a:r>
              <a:rPr lang="cs-CZ" dirty="0" smtClean="0"/>
              <a:t> A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philosopher</a:t>
            </a: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470" y="1988840"/>
            <a:ext cx="31432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988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9939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sz="4500" dirty="0" err="1">
                <a:solidFill>
                  <a:srgbClr val="DBF5F9"/>
                </a:solidFill>
              </a:rPr>
              <a:t>Torture</a:t>
            </a:r>
            <a:r>
              <a:rPr lang="cs-CZ" sz="4500" dirty="0">
                <a:solidFill>
                  <a:srgbClr val="DBF5F9"/>
                </a:solidFill>
              </a:rPr>
              <a:t>, </a:t>
            </a:r>
            <a:r>
              <a:rPr lang="cs-CZ" sz="4500" dirty="0" err="1">
                <a:solidFill>
                  <a:srgbClr val="DBF5F9"/>
                </a:solidFill>
              </a:rPr>
              <a:t>Security</a:t>
            </a:r>
            <a:r>
              <a:rPr lang="cs-CZ" sz="4500" dirty="0">
                <a:solidFill>
                  <a:srgbClr val="DBF5F9"/>
                </a:solidFill>
              </a:rPr>
              <a:t> and </a:t>
            </a:r>
            <a:r>
              <a:rPr lang="cs-CZ" sz="4500" dirty="0" err="1">
                <a:solidFill>
                  <a:srgbClr val="DBF5F9"/>
                </a:solidFill>
              </a:rPr>
              <a:t>Human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r>
              <a:rPr lang="cs-CZ" sz="4500" dirty="0" err="1">
                <a:solidFill>
                  <a:srgbClr val="DBF5F9"/>
                </a:solidFill>
              </a:rPr>
              <a:t>Rights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764704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Criminal</a:t>
            </a:r>
            <a:r>
              <a:rPr lang="cs-CZ" sz="4000" dirty="0" smtClean="0"/>
              <a:t> </a:t>
            </a:r>
            <a:r>
              <a:rPr lang="cs-CZ" sz="4000" dirty="0" err="1" smtClean="0"/>
              <a:t>Law</a:t>
            </a:r>
            <a:r>
              <a:rPr lang="cs-CZ" sz="4000" dirty="0" smtClean="0"/>
              <a:t> Model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Handling</a:t>
            </a:r>
            <a:r>
              <a:rPr lang="cs-CZ" sz="4000" dirty="0" smtClean="0"/>
              <a:t> </a:t>
            </a:r>
            <a:r>
              <a:rPr lang="cs-CZ" sz="4000" dirty="0" err="1" smtClean="0"/>
              <a:t>Terrorism</a:t>
            </a:r>
            <a:endParaRPr lang="cs-CZ" sz="40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Efficiency</a:t>
            </a:r>
            <a:r>
              <a:rPr lang="cs-CZ" sz="4000" dirty="0" smtClean="0"/>
              <a:t> </a:t>
            </a:r>
            <a:r>
              <a:rPr lang="cs-CZ" sz="4000" dirty="0" err="1" smtClean="0"/>
              <a:t>Disadvantages</a:t>
            </a:r>
            <a:r>
              <a:rPr lang="cs-CZ" sz="4000" dirty="0" smtClean="0"/>
              <a:t> 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It</a:t>
            </a:r>
            <a:r>
              <a:rPr lang="cs-CZ" sz="3200" dirty="0" smtClean="0"/>
              <a:t> </a:t>
            </a:r>
            <a:r>
              <a:rPr lang="cs-CZ" sz="3200" dirty="0" err="1" smtClean="0"/>
              <a:t>offers</a:t>
            </a:r>
            <a:r>
              <a:rPr lang="cs-CZ" sz="3200" dirty="0" smtClean="0"/>
              <a:t> </a:t>
            </a:r>
            <a:r>
              <a:rPr lang="cs-CZ" sz="3200" dirty="0" err="1"/>
              <a:t>s</a:t>
            </a:r>
            <a:r>
              <a:rPr lang="cs-CZ" sz="3200" dirty="0" err="1" smtClean="0"/>
              <a:t>ome</a:t>
            </a:r>
            <a:r>
              <a:rPr lang="cs-CZ" sz="3200" dirty="0" smtClean="0"/>
              <a:t> </a:t>
            </a:r>
            <a:r>
              <a:rPr lang="cs-CZ" sz="3200" dirty="0" err="1"/>
              <a:t>p</a:t>
            </a:r>
            <a:r>
              <a:rPr lang="cs-CZ" sz="3200" dirty="0" err="1" smtClean="0"/>
              <a:t>rotections</a:t>
            </a:r>
            <a:r>
              <a:rPr lang="cs-CZ" sz="3200" dirty="0" smtClean="0"/>
              <a:t> to </a:t>
            </a:r>
            <a:r>
              <a:rPr lang="cs-CZ" sz="3200" dirty="0" err="1"/>
              <a:t>s</a:t>
            </a:r>
            <a:r>
              <a:rPr lang="cs-CZ" sz="3200" dirty="0" err="1" smtClean="0"/>
              <a:t>uspects</a:t>
            </a:r>
            <a:r>
              <a:rPr lang="cs-CZ" sz="3200" dirty="0" smtClean="0"/>
              <a:t>:</a:t>
            </a:r>
          </a:p>
          <a:p>
            <a:pPr marL="1885950" lvl="3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Detention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suspects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constrained</a:t>
            </a:r>
            <a:r>
              <a:rPr lang="cs-CZ" sz="3200" dirty="0" smtClean="0"/>
              <a:t>.</a:t>
            </a:r>
          </a:p>
          <a:p>
            <a:pPr marL="1885950" lvl="3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Suspects</a:t>
            </a:r>
            <a:r>
              <a:rPr lang="cs-CZ" sz="3200" dirty="0" smtClean="0"/>
              <a:t> </a:t>
            </a:r>
            <a:r>
              <a:rPr lang="cs-CZ" sz="3200" dirty="0" err="1" smtClean="0"/>
              <a:t>have</a:t>
            </a:r>
            <a:r>
              <a:rPr lang="cs-CZ" sz="3200" dirty="0" smtClean="0"/>
              <a:t> </a:t>
            </a:r>
            <a:r>
              <a:rPr lang="cs-CZ" sz="3200" dirty="0" err="1" smtClean="0"/>
              <a:t>right</a:t>
            </a:r>
            <a:r>
              <a:rPr lang="cs-CZ" sz="3200" dirty="0" smtClean="0"/>
              <a:t> </a:t>
            </a:r>
            <a:r>
              <a:rPr lang="cs-CZ" sz="3200" dirty="0" err="1" smtClean="0"/>
              <a:t>for</a:t>
            </a:r>
            <a:r>
              <a:rPr lang="cs-CZ" sz="3200" dirty="0" smtClean="0"/>
              <a:t> a </a:t>
            </a:r>
            <a:r>
              <a:rPr lang="cs-CZ" sz="3200" dirty="0" err="1" smtClean="0"/>
              <a:t>due</a:t>
            </a:r>
            <a:r>
              <a:rPr lang="cs-CZ" sz="3200" dirty="0" smtClean="0"/>
              <a:t> </a:t>
            </a:r>
            <a:r>
              <a:rPr lang="cs-CZ" sz="3200" dirty="0" err="1" smtClean="0"/>
              <a:t>process</a:t>
            </a:r>
            <a:r>
              <a:rPr lang="cs-CZ" sz="3200" dirty="0" smtClean="0"/>
              <a:t>.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Causalities</a:t>
            </a:r>
            <a:r>
              <a:rPr lang="cs-CZ" sz="3200" dirty="0" smtClean="0"/>
              <a:t> are not </a:t>
            </a:r>
            <a:r>
              <a:rPr lang="cs-CZ" sz="3200" dirty="0" err="1" smtClean="0"/>
              <a:t>allowed</a:t>
            </a:r>
            <a:r>
              <a:rPr lang="cs-CZ" sz="3200" dirty="0" smtClean="0"/>
              <a:t> in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fighting</a:t>
            </a:r>
            <a:r>
              <a:rPr lang="cs-CZ" sz="3200" dirty="0" smtClean="0"/>
              <a:t> </a:t>
            </a:r>
            <a:r>
              <a:rPr lang="cs-CZ" sz="3200" dirty="0" err="1" smtClean="0"/>
              <a:t>crime</a:t>
            </a:r>
            <a:endParaRPr lang="cs-CZ" sz="32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03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9939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sz="4500" dirty="0" err="1">
                <a:solidFill>
                  <a:srgbClr val="DBF5F9"/>
                </a:solidFill>
              </a:rPr>
              <a:t>Torture</a:t>
            </a:r>
            <a:r>
              <a:rPr lang="cs-CZ" sz="4500" dirty="0">
                <a:solidFill>
                  <a:srgbClr val="DBF5F9"/>
                </a:solidFill>
              </a:rPr>
              <a:t>, </a:t>
            </a:r>
            <a:r>
              <a:rPr lang="cs-CZ" sz="4500" dirty="0" err="1">
                <a:solidFill>
                  <a:srgbClr val="DBF5F9"/>
                </a:solidFill>
              </a:rPr>
              <a:t>Security</a:t>
            </a:r>
            <a:r>
              <a:rPr lang="cs-CZ" sz="4500" dirty="0">
                <a:solidFill>
                  <a:srgbClr val="DBF5F9"/>
                </a:solidFill>
              </a:rPr>
              <a:t> and </a:t>
            </a:r>
            <a:r>
              <a:rPr lang="cs-CZ" sz="4500" dirty="0" err="1">
                <a:solidFill>
                  <a:srgbClr val="DBF5F9"/>
                </a:solidFill>
              </a:rPr>
              <a:t>Human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r>
              <a:rPr lang="cs-CZ" sz="4500" dirty="0" err="1">
                <a:solidFill>
                  <a:srgbClr val="DBF5F9"/>
                </a:solidFill>
              </a:rPr>
              <a:t>Rights</a:t>
            </a:r>
            <a:r>
              <a:rPr lang="cs-CZ" sz="4500" dirty="0">
                <a:solidFill>
                  <a:srgbClr val="DBF5F9"/>
                </a:solidFill>
              </a:rPr>
              <a:t> 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764704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/>
              <a:t>H</a:t>
            </a:r>
            <a:r>
              <a:rPr lang="cs-CZ" sz="4000" dirty="0" smtClean="0"/>
              <a:t>ybrid </a:t>
            </a:r>
            <a:r>
              <a:rPr lang="cs-CZ" sz="4000" dirty="0" err="1"/>
              <a:t>W</a:t>
            </a:r>
            <a:r>
              <a:rPr lang="cs-CZ" sz="4000" dirty="0" err="1" smtClean="0"/>
              <a:t>ar</a:t>
            </a:r>
            <a:r>
              <a:rPr lang="cs-CZ" sz="4000" dirty="0" smtClean="0"/>
              <a:t> – </a:t>
            </a:r>
            <a:r>
              <a:rPr lang="cs-CZ" sz="4000" dirty="0" err="1"/>
              <a:t>C</a:t>
            </a:r>
            <a:r>
              <a:rPr lang="cs-CZ" sz="4000" dirty="0" err="1" smtClean="0"/>
              <a:t>riminal</a:t>
            </a:r>
            <a:r>
              <a:rPr lang="cs-CZ" sz="4000" dirty="0" smtClean="0"/>
              <a:t> </a:t>
            </a:r>
            <a:r>
              <a:rPr lang="cs-CZ" sz="4000" dirty="0" err="1"/>
              <a:t>L</a:t>
            </a:r>
            <a:r>
              <a:rPr lang="cs-CZ" sz="4000" dirty="0" err="1" smtClean="0"/>
              <a:t>aw</a:t>
            </a:r>
            <a:r>
              <a:rPr lang="cs-CZ" sz="4000" dirty="0" smtClean="0"/>
              <a:t> </a:t>
            </a:r>
            <a:r>
              <a:rPr lang="cs-CZ" sz="4000" dirty="0"/>
              <a:t>M</a:t>
            </a:r>
            <a:r>
              <a:rPr lang="cs-CZ" sz="4000" dirty="0" smtClean="0"/>
              <a:t>odel 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selectively</a:t>
            </a:r>
            <a:r>
              <a:rPr lang="cs-CZ" sz="2800" dirty="0" smtClean="0"/>
              <a:t> </a:t>
            </a:r>
            <a:r>
              <a:rPr lang="cs-CZ" sz="2800" dirty="0" err="1" smtClean="0"/>
              <a:t>combines</a:t>
            </a:r>
            <a:r>
              <a:rPr lang="cs-CZ" sz="2800" dirty="0" smtClean="0"/>
              <a:t> </a:t>
            </a:r>
            <a:r>
              <a:rPr lang="cs-CZ" sz="2800" dirty="0" err="1" smtClean="0"/>
              <a:t>elements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both</a:t>
            </a:r>
            <a:r>
              <a:rPr lang="cs-CZ" sz="2800" dirty="0" smtClean="0"/>
              <a:t> </a:t>
            </a:r>
            <a:r>
              <a:rPr lang="cs-CZ" sz="2800" dirty="0" err="1" smtClean="0"/>
              <a:t>models</a:t>
            </a:r>
            <a:r>
              <a:rPr lang="cs-CZ" sz="2800" dirty="0" smtClean="0"/>
              <a:t>. 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aim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to </a:t>
            </a:r>
            <a:r>
              <a:rPr lang="cs-CZ" sz="2800" dirty="0" err="1" smtClean="0"/>
              <a:t>maximize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ability</a:t>
            </a:r>
            <a:r>
              <a:rPr lang="cs-CZ" sz="2800" dirty="0" smtClean="0"/>
              <a:t> to </a:t>
            </a:r>
            <a:r>
              <a:rPr lang="cs-CZ" sz="2800" dirty="0" err="1" smtClean="0"/>
              <a:t>mobilize</a:t>
            </a:r>
            <a:r>
              <a:rPr lang="cs-CZ" sz="2800" dirty="0" smtClean="0"/>
              <a:t> </a:t>
            </a:r>
            <a:r>
              <a:rPr lang="cs-CZ" sz="2800" dirty="0" err="1" smtClean="0"/>
              <a:t>lethal</a:t>
            </a:r>
            <a:r>
              <a:rPr lang="cs-CZ" sz="2800" dirty="0" smtClean="0"/>
              <a:t> </a:t>
            </a:r>
            <a:r>
              <a:rPr lang="cs-CZ" sz="2800" dirty="0" err="1" smtClean="0"/>
              <a:t>force</a:t>
            </a:r>
            <a:r>
              <a:rPr lang="cs-CZ" sz="2800" dirty="0" smtClean="0"/>
              <a:t> </a:t>
            </a:r>
            <a:r>
              <a:rPr lang="cs-CZ" sz="2800" dirty="0" err="1" smtClean="0"/>
              <a:t>against</a:t>
            </a:r>
            <a:r>
              <a:rPr lang="cs-CZ" sz="2800" dirty="0" smtClean="0"/>
              <a:t> </a:t>
            </a:r>
            <a:r>
              <a:rPr lang="cs-CZ" sz="2800" dirty="0" err="1" smtClean="0"/>
              <a:t>terrorists</a:t>
            </a:r>
            <a:r>
              <a:rPr lang="cs-CZ" sz="2800" dirty="0" smtClean="0"/>
              <a:t> </a:t>
            </a:r>
            <a:r>
              <a:rPr lang="cs-CZ" sz="2800" dirty="0" err="1" smtClean="0"/>
              <a:t>while</a:t>
            </a:r>
            <a:r>
              <a:rPr lang="cs-CZ" sz="2800" dirty="0" smtClean="0"/>
              <a:t> </a:t>
            </a:r>
            <a:r>
              <a:rPr lang="cs-CZ" sz="2800" dirty="0" err="1" smtClean="0"/>
              <a:t>eliminating</a:t>
            </a:r>
            <a:r>
              <a:rPr lang="cs-CZ" sz="2800" dirty="0" smtClean="0"/>
              <a:t> most </a:t>
            </a:r>
            <a:r>
              <a:rPr lang="cs-CZ" sz="2800" dirty="0" err="1" smtClean="0"/>
              <a:t>traditional</a:t>
            </a:r>
            <a:r>
              <a:rPr lang="cs-CZ" sz="2800" dirty="0" smtClean="0"/>
              <a:t> </a:t>
            </a:r>
            <a:r>
              <a:rPr lang="cs-CZ" sz="2800" dirty="0" err="1" smtClean="0"/>
              <a:t>rights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a </a:t>
            </a:r>
            <a:r>
              <a:rPr lang="cs-CZ" sz="2800" dirty="0" err="1" smtClean="0"/>
              <a:t>military</a:t>
            </a:r>
            <a:r>
              <a:rPr lang="cs-CZ" sz="2800" dirty="0" smtClean="0"/>
              <a:t> </a:t>
            </a:r>
            <a:r>
              <a:rPr lang="cs-CZ" sz="2800" dirty="0" err="1" smtClean="0"/>
              <a:t>adversary</a:t>
            </a:r>
            <a:r>
              <a:rPr lang="cs-CZ" sz="2800" dirty="0" smtClean="0"/>
              <a:t> and </a:t>
            </a:r>
            <a:r>
              <a:rPr lang="cs-CZ" sz="2800" dirty="0" err="1" smtClean="0"/>
              <a:t>allowing</a:t>
            </a:r>
            <a:r>
              <a:rPr lang="cs-CZ" sz="2800" dirty="0" smtClean="0"/>
              <a:t> </a:t>
            </a:r>
            <a:r>
              <a:rPr lang="cs-CZ" sz="2800" dirty="0" err="1" smtClean="0"/>
              <a:t>causalities</a:t>
            </a:r>
            <a:r>
              <a:rPr lang="cs-CZ" sz="2800" dirty="0" smtClean="0"/>
              <a:t>.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your</a:t>
            </a:r>
            <a:r>
              <a:rPr lang="cs-CZ" sz="4000" dirty="0" smtClean="0"/>
              <a:t> </a:t>
            </a:r>
            <a:r>
              <a:rPr lang="cs-CZ" sz="4000" dirty="0" err="1" smtClean="0"/>
              <a:t>evaluation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> hybrid model?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0717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692697"/>
            <a:ext cx="8856663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r>
              <a:rPr lang="en-US" dirty="0"/>
              <a:t>Immanuel Kant: Toward Perpetual Peace</a:t>
            </a:r>
            <a:endParaRPr lang="cs-CZ" dirty="0"/>
          </a:p>
          <a:p>
            <a:endParaRPr lang="cs-CZ" dirty="0" smtClean="0"/>
          </a:p>
          <a:p>
            <a:r>
              <a:rPr lang="en-US" dirty="0"/>
              <a:t>Kant </a:t>
            </a:r>
            <a:r>
              <a:rPr lang="en-US" dirty="0" smtClean="0"/>
              <a:t>credited</a:t>
            </a:r>
            <a:r>
              <a:rPr lang="cs-CZ" dirty="0" smtClean="0"/>
              <a:t> David </a:t>
            </a:r>
            <a:r>
              <a:rPr lang="cs-CZ" dirty="0" err="1" smtClean="0"/>
              <a:t>Hume</a:t>
            </a:r>
            <a:r>
              <a:rPr lang="cs-CZ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awakening him from a "dogmatic slumber" in which he had unquestioningly accepted the tenets of both religion </a:t>
            </a:r>
            <a:r>
              <a:rPr lang="en-US" dirty="0" smtClean="0"/>
              <a:t>and</a:t>
            </a:r>
            <a:r>
              <a:rPr lang="cs-CZ" dirty="0" smtClean="0"/>
              <a:t> natural </a:t>
            </a:r>
            <a:r>
              <a:rPr lang="cs-CZ" dirty="0" err="1" smtClean="0"/>
              <a:t>philosophy</a:t>
            </a:r>
            <a:r>
              <a:rPr lang="cs-CZ" dirty="0" smtClean="0"/>
              <a:t>.</a:t>
            </a:r>
            <a:endParaRPr lang="cs-CZ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1095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692697"/>
            <a:ext cx="8856663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r>
              <a:rPr lang="en-US" dirty="0"/>
              <a:t>Immanuel Kant: Toward Perpetual Peace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>
                <a:hlinkClick r:id="rId3"/>
              </a:rPr>
              <a:t>Toward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Perpetual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Peace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Kant </a:t>
            </a:r>
            <a:r>
              <a:rPr lang="en-US" dirty="0"/>
              <a:t>proposed a peace program to be implemented by governments. </a:t>
            </a:r>
            <a:r>
              <a:rPr lang="cs-CZ" dirty="0" err="1" smtClean="0"/>
              <a:t>Six</a:t>
            </a:r>
            <a:r>
              <a:rPr lang="cs-CZ" dirty="0" smtClean="0"/>
              <a:t> </a:t>
            </a:r>
            <a:r>
              <a:rPr lang="en-US" dirty="0" smtClean="0"/>
              <a:t>"Preliminary </a:t>
            </a:r>
            <a:r>
              <a:rPr lang="en-US" dirty="0"/>
              <a:t>Articles" described these steps that should be taken immediately, or with all deliberate </a:t>
            </a:r>
            <a:r>
              <a:rPr lang="en-US" dirty="0" smtClean="0"/>
              <a:t>speed</a:t>
            </a:r>
            <a:r>
              <a:rPr lang="cs-CZ" dirty="0" smtClean="0"/>
              <a:t>. </a:t>
            </a:r>
            <a:r>
              <a:rPr lang="en-US" dirty="0"/>
              <a:t>Three </a:t>
            </a:r>
            <a:r>
              <a:rPr lang="cs-CZ" dirty="0" smtClean="0"/>
              <a:t>„</a:t>
            </a:r>
            <a:r>
              <a:rPr lang="en-US" dirty="0" smtClean="0"/>
              <a:t>Definitive Articles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r>
              <a:rPr lang="en-US" dirty="0"/>
              <a:t>would provide not merely a cessation of hostilities, but a foundation on which to build a peace. </a:t>
            </a:r>
          </a:p>
          <a:p>
            <a:endParaRPr lang="en-US" dirty="0"/>
          </a:p>
          <a:p>
            <a:endParaRPr lang="cs-CZ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56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Lat </a:t>
            </a:r>
            <a:r>
              <a:rPr lang="cs-CZ" dirty="0" err="1" smtClean="0"/>
              <a:t>Week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War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a </a:t>
            </a:r>
            <a:r>
              <a:rPr lang="cs-CZ" sz="2800" dirty="0" err="1" smtClean="0"/>
              <a:t>controlled</a:t>
            </a:r>
            <a:r>
              <a:rPr lang="cs-CZ" sz="2800" dirty="0" smtClean="0"/>
              <a:t> use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force</a:t>
            </a:r>
            <a:r>
              <a:rPr lang="cs-CZ" sz="2800" dirty="0" smtClean="0"/>
              <a:t> by </a:t>
            </a:r>
            <a:r>
              <a:rPr lang="cs-CZ" sz="2800" dirty="0" err="1" smtClean="0"/>
              <a:t>persons</a:t>
            </a:r>
            <a:r>
              <a:rPr lang="cs-CZ" sz="2800" dirty="0" smtClean="0"/>
              <a:t> </a:t>
            </a:r>
            <a:r>
              <a:rPr lang="cs-CZ" sz="2800" dirty="0" err="1" smtClean="0"/>
              <a:t>organized</a:t>
            </a:r>
            <a:r>
              <a:rPr lang="cs-CZ" sz="2800" dirty="0" smtClean="0"/>
              <a:t> in a </a:t>
            </a:r>
            <a:r>
              <a:rPr lang="cs-CZ" sz="2800" dirty="0" err="1" smtClean="0"/>
              <a:t>chain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commands</a:t>
            </a:r>
            <a:r>
              <a:rPr lang="cs-CZ" sz="2800" dirty="0" smtClean="0"/>
              <a:t>.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Under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„Just </a:t>
            </a:r>
            <a:r>
              <a:rPr lang="cs-CZ" sz="2800" dirty="0" err="1" smtClean="0"/>
              <a:t>War</a:t>
            </a:r>
            <a:r>
              <a:rPr lang="cs-CZ" sz="2800" dirty="0" smtClean="0"/>
              <a:t> </a:t>
            </a:r>
            <a:r>
              <a:rPr lang="cs-CZ" sz="2800" dirty="0" err="1" smtClean="0"/>
              <a:t>Theory</a:t>
            </a:r>
            <a:r>
              <a:rPr lang="cs-CZ" sz="2800" dirty="0" smtClean="0"/>
              <a:t>“ </a:t>
            </a:r>
            <a:r>
              <a:rPr lang="cs-CZ" sz="2800" dirty="0" err="1" smtClean="0"/>
              <a:t>following</a:t>
            </a:r>
            <a:r>
              <a:rPr lang="cs-CZ" sz="2800" dirty="0" smtClean="0"/>
              <a:t> </a:t>
            </a:r>
            <a:r>
              <a:rPr lang="cs-CZ" sz="2800" dirty="0" err="1" smtClean="0"/>
              <a:t>three</a:t>
            </a:r>
            <a:r>
              <a:rPr lang="cs-CZ" sz="2800" dirty="0" smtClean="0"/>
              <a:t> </a:t>
            </a:r>
            <a:r>
              <a:rPr lang="cs-CZ" sz="2800" dirty="0" err="1" smtClean="0"/>
              <a:t>topics</a:t>
            </a:r>
            <a:r>
              <a:rPr lang="cs-CZ" sz="2800" dirty="0" smtClean="0"/>
              <a:t> are </a:t>
            </a:r>
            <a:r>
              <a:rPr lang="cs-CZ" sz="2800" dirty="0" err="1" smtClean="0"/>
              <a:t>also</a:t>
            </a:r>
            <a:r>
              <a:rPr lang="cs-CZ" sz="2800" dirty="0" smtClean="0"/>
              <a:t> </a:t>
            </a:r>
            <a:r>
              <a:rPr lang="cs-CZ" sz="2800" dirty="0" err="1" smtClean="0"/>
              <a:t>discussed</a:t>
            </a:r>
            <a:r>
              <a:rPr lang="cs-CZ" sz="2800" dirty="0"/>
              <a:t>:</a:t>
            </a:r>
            <a:endParaRPr lang="cs-CZ" sz="2800" dirty="0" smtClean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sz="2800" dirty="0" err="1"/>
              <a:t>Terrorism</a:t>
            </a:r>
            <a:r>
              <a:rPr lang="cs-CZ" sz="2800" dirty="0"/>
              <a:t> and </a:t>
            </a:r>
            <a:r>
              <a:rPr lang="cs-CZ" sz="2800" dirty="0" err="1"/>
              <a:t>Counterterrorism</a:t>
            </a:r>
            <a:r>
              <a:rPr lang="cs-CZ" sz="2800" dirty="0"/>
              <a:t> </a:t>
            </a:r>
            <a:r>
              <a:rPr lang="cs-CZ" sz="2800" dirty="0" err="1"/>
              <a:t>warfare</a:t>
            </a:r>
            <a:endParaRPr lang="cs-CZ" sz="2800" dirty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sz="2800" dirty="0" err="1"/>
              <a:t>Humanitarian</a:t>
            </a:r>
            <a:r>
              <a:rPr lang="cs-CZ" sz="2800" dirty="0"/>
              <a:t> </a:t>
            </a:r>
            <a:r>
              <a:rPr lang="cs-CZ" sz="2800" dirty="0" err="1"/>
              <a:t>intervention</a:t>
            </a:r>
            <a:endParaRPr lang="cs-CZ" sz="2800" dirty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sz="2800" dirty="0"/>
              <a:t>Civil </a:t>
            </a:r>
            <a:r>
              <a:rPr lang="cs-CZ" sz="2800" dirty="0" err="1"/>
              <a:t>war</a:t>
            </a:r>
            <a:endParaRPr lang="cs-CZ" sz="2800" dirty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smtClean="0"/>
              <a:t>Thomas </a:t>
            </a:r>
            <a:r>
              <a:rPr lang="cs-CZ" sz="2800" dirty="0" err="1" smtClean="0"/>
              <a:t>Aquinas</a:t>
            </a:r>
            <a:r>
              <a:rPr lang="cs-CZ" sz="2800" dirty="0" smtClean="0"/>
              <a:t>: a </a:t>
            </a:r>
            <a:r>
              <a:rPr lang="cs-CZ" sz="2800" dirty="0" err="1" smtClean="0"/>
              <a:t>war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just, </a:t>
            </a:r>
            <a:r>
              <a:rPr lang="cs-CZ" sz="2800" dirty="0" err="1" smtClean="0"/>
              <a:t>when</a:t>
            </a:r>
            <a:r>
              <a:rPr lang="cs-CZ" sz="2800" dirty="0" smtClean="0"/>
              <a:t>: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smtClean="0"/>
              <a:t>A </a:t>
            </a:r>
            <a:r>
              <a:rPr lang="cs-CZ" sz="2800" dirty="0" err="1" smtClean="0"/>
              <a:t>legitimate</a:t>
            </a:r>
            <a:r>
              <a:rPr lang="cs-CZ" sz="2800" dirty="0" smtClean="0"/>
              <a:t> </a:t>
            </a:r>
            <a:r>
              <a:rPr lang="cs-CZ" sz="2800" dirty="0" err="1" smtClean="0"/>
              <a:t>authority</a:t>
            </a:r>
            <a:r>
              <a:rPr lang="cs-CZ" sz="2800" dirty="0" smtClean="0"/>
              <a:t> </a:t>
            </a:r>
            <a:r>
              <a:rPr lang="cs-CZ" sz="2800" dirty="0" err="1" smtClean="0"/>
              <a:t>declares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war</a:t>
            </a:r>
            <a:endParaRPr lang="cs-CZ" sz="28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war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waged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a just cause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war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fought</a:t>
            </a:r>
            <a:r>
              <a:rPr lang="cs-CZ" sz="2800" dirty="0" smtClean="0"/>
              <a:t> </a:t>
            </a:r>
            <a:r>
              <a:rPr lang="cs-CZ" sz="2800" dirty="0" err="1" smtClean="0"/>
              <a:t>using</a:t>
            </a:r>
            <a:r>
              <a:rPr lang="cs-CZ" sz="2800" dirty="0" smtClean="0"/>
              <a:t> just </a:t>
            </a:r>
            <a:r>
              <a:rPr lang="cs-CZ" sz="2800" dirty="0" err="1" smtClean="0"/>
              <a:t>means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665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Outline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Definitions</a:t>
            </a:r>
            <a:r>
              <a:rPr lang="cs-CZ" sz="2800" dirty="0" smtClean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Terrorism</a:t>
            </a:r>
            <a:endParaRPr lang="cs-CZ" sz="2800" dirty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Terrorism</a:t>
            </a:r>
            <a:r>
              <a:rPr lang="cs-CZ" sz="2800" dirty="0"/>
              <a:t> </a:t>
            </a:r>
            <a:r>
              <a:rPr lang="cs-CZ" sz="2800" dirty="0" err="1"/>
              <a:t>ever</a:t>
            </a:r>
            <a:r>
              <a:rPr lang="cs-CZ" sz="2800" dirty="0"/>
              <a:t> </a:t>
            </a:r>
            <a:r>
              <a:rPr lang="cs-CZ" sz="2800" dirty="0" err="1"/>
              <a:t>be</a:t>
            </a:r>
            <a:r>
              <a:rPr lang="cs-CZ" sz="2800" dirty="0"/>
              <a:t> </a:t>
            </a:r>
            <a:r>
              <a:rPr lang="cs-CZ" sz="2800" dirty="0" err="1"/>
              <a:t>Morally</a:t>
            </a:r>
            <a:r>
              <a:rPr lang="cs-CZ" sz="2800" dirty="0"/>
              <a:t> </a:t>
            </a:r>
            <a:r>
              <a:rPr lang="cs-CZ" sz="2800" dirty="0" err="1"/>
              <a:t>Justified</a:t>
            </a:r>
            <a:r>
              <a:rPr lang="cs-CZ" sz="2800" dirty="0"/>
              <a:t>??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2800" dirty="0" err="1"/>
              <a:t>Torture</a:t>
            </a:r>
            <a:r>
              <a:rPr lang="cs-CZ" sz="2800" dirty="0"/>
              <a:t>, </a:t>
            </a:r>
            <a:r>
              <a:rPr lang="cs-CZ" sz="2800" dirty="0" err="1"/>
              <a:t>Security</a:t>
            </a:r>
            <a:r>
              <a:rPr lang="cs-CZ" sz="2800" dirty="0"/>
              <a:t> and </a:t>
            </a:r>
            <a:r>
              <a:rPr lang="cs-CZ" sz="2800" dirty="0" err="1"/>
              <a:t>Human</a:t>
            </a:r>
            <a:r>
              <a:rPr lang="cs-CZ" sz="2800" dirty="0"/>
              <a:t> </a:t>
            </a:r>
            <a:r>
              <a:rPr lang="cs-CZ" sz="2800" dirty="0" err="1" smtClean="0"/>
              <a:t>Rights</a:t>
            </a:r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818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Definitions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800" dirty="0" err="1" smtClean="0"/>
              <a:t>What</a:t>
            </a:r>
            <a:r>
              <a:rPr lang="cs-CZ" sz="4800" dirty="0" smtClean="0"/>
              <a:t> </a:t>
            </a:r>
            <a:r>
              <a:rPr lang="cs-CZ" sz="4800" dirty="0" err="1" smtClean="0"/>
              <a:t>is</a:t>
            </a:r>
            <a:r>
              <a:rPr lang="cs-CZ" sz="4800" dirty="0" smtClean="0"/>
              <a:t> </a:t>
            </a:r>
            <a:r>
              <a:rPr lang="cs-CZ" sz="4800" dirty="0" err="1" smtClean="0"/>
              <a:t>terrorism</a:t>
            </a:r>
            <a:r>
              <a:rPr lang="cs-CZ" sz="4800" dirty="0" smtClean="0"/>
              <a:t>?</a:t>
            </a:r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77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Definitions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800" dirty="0" smtClean="0"/>
              <a:t> </a:t>
            </a:r>
            <a:r>
              <a:rPr lang="cs-CZ" sz="4800" dirty="0" err="1" smtClean="0"/>
              <a:t>There</a:t>
            </a:r>
            <a:r>
              <a:rPr lang="cs-CZ" sz="4800" dirty="0" smtClean="0"/>
              <a:t> are many </a:t>
            </a:r>
            <a:r>
              <a:rPr lang="cs-CZ" sz="4800" dirty="0" err="1" smtClean="0"/>
              <a:t>definitions</a:t>
            </a:r>
            <a:r>
              <a:rPr lang="cs-CZ" sz="4800" dirty="0" smtClean="0"/>
              <a:t>, </a:t>
            </a:r>
            <a:r>
              <a:rPr lang="cs-CZ" sz="4800" dirty="0" err="1" smtClean="0"/>
              <a:t>e.g</a:t>
            </a:r>
            <a:r>
              <a:rPr lang="cs-CZ" sz="4800" dirty="0" smtClean="0"/>
              <a:t>. US </a:t>
            </a:r>
            <a:r>
              <a:rPr lang="cs-CZ" sz="4800" dirty="0" err="1" smtClean="0"/>
              <a:t>State</a:t>
            </a:r>
            <a:r>
              <a:rPr lang="cs-CZ" sz="4800" dirty="0" smtClean="0"/>
              <a:t> department:</a:t>
            </a:r>
            <a:endParaRPr lang="cs-CZ" sz="40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000" dirty="0" smtClean="0"/>
              <a:t> Use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violence</a:t>
            </a:r>
            <a:r>
              <a:rPr lang="cs-CZ" sz="4000" dirty="0" smtClean="0"/>
              <a:t> </a:t>
            </a:r>
            <a:r>
              <a:rPr lang="cs-CZ" sz="4000" dirty="0" err="1" smtClean="0"/>
              <a:t>or</a:t>
            </a:r>
            <a:r>
              <a:rPr lang="cs-CZ" sz="4000" dirty="0" smtClean="0"/>
              <a:t> </a:t>
            </a:r>
            <a:r>
              <a:rPr lang="cs-CZ" sz="4000" dirty="0" err="1" smtClean="0"/>
              <a:t>threat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violence</a:t>
            </a:r>
            <a:endParaRPr lang="cs-CZ" sz="40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000" dirty="0" smtClean="0"/>
              <a:t> </a:t>
            </a:r>
            <a:r>
              <a:rPr lang="cs-CZ" sz="4000" dirty="0" err="1" smtClean="0"/>
              <a:t>Political</a:t>
            </a:r>
            <a:r>
              <a:rPr lang="cs-CZ" sz="4000" dirty="0" smtClean="0"/>
              <a:t> </a:t>
            </a:r>
            <a:r>
              <a:rPr lang="cs-CZ" sz="4000" dirty="0" err="1" smtClean="0"/>
              <a:t>motivation</a:t>
            </a:r>
            <a:endParaRPr lang="cs-CZ" sz="40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000" dirty="0" smtClean="0"/>
              <a:t> </a:t>
            </a:r>
            <a:r>
              <a:rPr lang="cs-CZ" sz="4000" dirty="0" err="1" smtClean="0"/>
              <a:t>Subnational</a:t>
            </a:r>
            <a:r>
              <a:rPr lang="cs-CZ" sz="4000" dirty="0" smtClean="0"/>
              <a:t> </a:t>
            </a:r>
            <a:r>
              <a:rPr lang="cs-CZ" sz="4000" dirty="0" err="1" smtClean="0"/>
              <a:t>groups</a:t>
            </a:r>
            <a:r>
              <a:rPr lang="cs-CZ" sz="4000" dirty="0" smtClean="0"/>
              <a:t> </a:t>
            </a:r>
            <a:r>
              <a:rPr lang="cs-CZ" sz="4000" dirty="0" err="1" smtClean="0"/>
              <a:t>or</a:t>
            </a:r>
            <a:r>
              <a:rPr lang="cs-CZ" sz="4000" dirty="0" smtClean="0"/>
              <a:t> </a:t>
            </a:r>
            <a:r>
              <a:rPr lang="cs-CZ" sz="4000" dirty="0" err="1" smtClean="0"/>
              <a:t>individuals</a:t>
            </a:r>
            <a:endParaRPr lang="cs-CZ" sz="40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000" dirty="0" smtClean="0"/>
              <a:t> </a:t>
            </a:r>
            <a:r>
              <a:rPr lang="cs-CZ" sz="4000" dirty="0" err="1" smtClean="0"/>
              <a:t>Targeting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innocents</a:t>
            </a:r>
            <a:endParaRPr lang="cs-CZ" sz="40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48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77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Definitions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800" dirty="0" smtClean="0"/>
              <a:t> </a:t>
            </a:r>
            <a:r>
              <a:rPr lang="cs-CZ" sz="4800" dirty="0" err="1" smtClean="0"/>
              <a:t>Looking</a:t>
            </a:r>
            <a:r>
              <a:rPr lang="cs-CZ" sz="4800" dirty="0" smtClean="0"/>
              <a:t> </a:t>
            </a:r>
            <a:r>
              <a:rPr lang="cs-CZ" sz="4800" dirty="0" err="1" smtClean="0"/>
              <a:t>for</a:t>
            </a:r>
            <a:r>
              <a:rPr lang="cs-CZ" sz="4800" dirty="0" smtClean="0"/>
              <a:t> </a:t>
            </a:r>
            <a:r>
              <a:rPr lang="cs-CZ" sz="4800" dirty="0" err="1" smtClean="0"/>
              <a:t>better</a:t>
            </a:r>
            <a:r>
              <a:rPr lang="cs-CZ" sz="4800" dirty="0" smtClean="0"/>
              <a:t> </a:t>
            </a:r>
            <a:r>
              <a:rPr lang="cs-CZ" sz="4800" dirty="0" err="1" smtClean="0"/>
              <a:t>definitions</a:t>
            </a:r>
            <a:r>
              <a:rPr lang="cs-CZ" sz="4800" dirty="0" smtClean="0"/>
              <a:t> – </a:t>
            </a:r>
            <a:r>
              <a:rPr lang="cs-CZ" sz="4800" dirty="0" err="1" smtClean="0"/>
              <a:t>strategy</a:t>
            </a:r>
            <a:r>
              <a:rPr lang="cs-CZ" sz="4800" dirty="0" smtClean="0"/>
              <a:t>: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Conservatism</a:t>
            </a:r>
            <a:r>
              <a:rPr lang="cs-CZ" sz="4000" dirty="0" smtClean="0"/>
              <a:t> – </a:t>
            </a:r>
            <a:r>
              <a:rPr lang="cs-CZ" sz="4000" dirty="0" err="1" smtClean="0"/>
              <a:t>disturb</a:t>
            </a:r>
            <a:r>
              <a:rPr lang="cs-CZ" sz="4000" dirty="0" smtClean="0"/>
              <a:t> </a:t>
            </a:r>
            <a:r>
              <a:rPr lang="cs-CZ" sz="4000" dirty="0" err="1" smtClean="0"/>
              <a:t>existing</a:t>
            </a:r>
            <a:r>
              <a:rPr lang="cs-CZ" sz="4000" dirty="0" smtClean="0"/>
              <a:t> </a:t>
            </a:r>
            <a:r>
              <a:rPr lang="cs-CZ" sz="4000" dirty="0" err="1" smtClean="0"/>
              <a:t>usage</a:t>
            </a:r>
            <a:r>
              <a:rPr lang="cs-CZ" sz="4000" dirty="0" smtClean="0"/>
              <a:t> as </a:t>
            </a:r>
            <a:r>
              <a:rPr lang="cs-CZ" sz="4000" dirty="0" err="1" smtClean="0"/>
              <a:t>little</a:t>
            </a:r>
            <a:r>
              <a:rPr lang="cs-CZ" sz="4000" dirty="0" smtClean="0"/>
              <a:t> as </a:t>
            </a:r>
            <a:r>
              <a:rPr lang="cs-CZ" sz="4000" dirty="0" err="1" smtClean="0"/>
              <a:t>possible</a:t>
            </a:r>
            <a:r>
              <a:rPr lang="cs-CZ" sz="4000" dirty="0" smtClean="0"/>
              <a:t> 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Precision</a:t>
            </a:r>
            <a:r>
              <a:rPr lang="cs-CZ" sz="4000" dirty="0" smtClean="0"/>
              <a:t> – </a:t>
            </a:r>
            <a:r>
              <a:rPr lang="cs-CZ" sz="4000" dirty="0" err="1" smtClean="0"/>
              <a:t>how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it</a:t>
            </a:r>
            <a:r>
              <a:rPr lang="cs-CZ" sz="4000" dirty="0" smtClean="0"/>
              <a:t> </a:t>
            </a:r>
            <a:r>
              <a:rPr lang="cs-CZ" sz="4000" dirty="0" err="1" smtClean="0"/>
              <a:t>related</a:t>
            </a:r>
            <a:r>
              <a:rPr lang="cs-CZ" sz="4000" dirty="0" smtClean="0"/>
              <a:t> to </a:t>
            </a:r>
            <a:r>
              <a:rPr lang="cs-CZ" sz="4000" dirty="0" err="1" smtClean="0"/>
              <a:t>other</a:t>
            </a:r>
            <a:r>
              <a:rPr lang="cs-CZ" sz="4000" dirty="0" smtClean="0"/>
              <a:t> </a:t>
            </a:r>
            <a:r>
              <a:rPr lang="cs-CZ" sz="4000" dirty="0" err="1" smtClean="0"/>
              <a:t>phenomena</a:t>
            </a:r>
            <a:r>
              <a:rPr lang="cs-CZ" sz="4000" dirty="0" smtClean="0"/>
              <a:t> (</a:t>
            </a:r>
            <a:r>
              <a:rPr lang="cs-CZ" sz="4000" dirty="0" err="1" smtClean="0"/>
              <a:t>war</a:t>
            </a:r>
            <a:r>
              <a:rPr lang="cs-CZ" sz="4000" dirty="0" smtClean="0"/>
              <a:t>, </a:t>
            </a:r>
            <a:r>
              <a:rPr lang="cs-CZ" sz="4000" dirty="0" err="1" smtClean="0"/>
              <a:t>crime</a:t>
            </a:r>
            <a:r>
              <a:rPr lang="cs-CZ" sz="4000" dirty="0" smtClean="0"/>
              <a:t>…)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Impartiality</a:t>
            </a:r>
            <a:r>
              <a:rPr lang="cs-CZ" sz="4000" dirty="0" smtClean="0"/>
              <a:t> and non-</a:t>
            </a:r>
            <a:r>
              <a:rPr lang="cs-CZ" sz="4000" dirty="0" err="1" smtClean="0"/>
              <a:t>arbitrariness</a:t>
            </a:r>
            <a:endParaRPr lang="cs-CZ" sz="40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4800" dirty="0" smtClean="0"/>
          </a:p>
          <a:p>
            <a:pPr lvl="0"/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420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2595</TotalTime>
  <Words>822</Words>
  <Application>Microsoft Office PowerPoint</Application>
  <PresentationFormat>On-screen Show (4:3)</PresentationFormat>
  <Paragraphs>138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Tok</vt:lpstr>
      <vt:lpstr> </vt:lpstr>
      <vt:lpstr>PowerPoint Presentation</vt:lpstr>
      <vt:lpstr>PowerPoint Presentation</vt:lpstr>
      <vt:lpstr>PowerPoint Presentation</vt:lpstr>
      <vt:lpstr>Summary of the Lat Week</vt:lpstr>
      <vt:lpstr>Outline</vt:lpstr>
      <vt:lpstr>Definitions of Terrorism</vt:lpstr>
      <vt:lpstr>Definitions of Terrorism</vt:lpstr>
      <vt:lpstr>Definitions of Terrorism</vt:lpstr>
      <vt:lpstr>Can Terrorism ever be Morally Justified?</vt:lpstr>
      <vt:lpstr>Can Terrorism ever be Morally Justified?</vt:lpstr>
      <vt:lpstr>Can Terrorism ever be Morally Justified?</vt:lpstr>
      <vt:lpstr>Can Terrorism ever be Morally Justified?</vt:lpstr>
      <vt:lpstr>Torture, Security and Human Rights </vt:lpstr>
      <vt:lpstr>Torture, Security and Human Rights </vt:lpstr>
      <vt:lpstr>Torture, Security and Human Rights </vt:lpstr>
      <vt:lpstr>Torture, Security and Human Rights </vt:lpstr>
      <vt:lpstr>Torture, Security and Human Rights </vt:lpstr>
      <vt:lpstr>Torture, Security and Human Rights </vt:lpstr>
      <vt:lpstr>Torture, Security and Human Rights </vt:lpstr>
      <vt:lpstr>Torture, Security and Human Rights 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CEWeek1</dc:title>
  <dc:creator>FSV-UK</dc:creator>
  <cp:lastModifiedBy>Táta</cp:lastModifiedBy>
  <cp:revision>194</cp:revision>
  <dcterms:created xsi:type="dcterms:W3CDTF">2003-12-01T09:44:04Z</dcterms:created>
  <dcterms:modified xsi:type="dcterms:W3CDTF">2023-10-25T09:28:32Z</dcterms:modified>
</cp:coreProperties>
</file>