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8" r:id="rId2"/>
    <p:sldId id="310" r:id="rId3"/>
    <p:sldId id="295" r:id="rId4"/>
    <p:sldId id="314" r:id="rId5"/>
    <p:sldId id="313" r:id="rId6"/>
    <p:sldId id="317" r:id="rId7"/>
    <p:sldId id="328" r:id="rId8"/>
    <p:sldId id="316" r:id="rId9"/>
    <p:sldId id="278" r:id="rId10"/>
  </p:sldIdLst>
  <p:sldSz cx="8999538" cy="6840538"/>
  <p:notesSz cx="6858000" cy="9144000"/>
  <p:defaultTextStyle>
    <a:defPPr>
      <a:defRPr lang="cs-CZ"/>
    </a:defPPr>
    <a:lvl1pPr algn="l" defTabSz="9048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2438" indent="4763" algn="l" defTabSz="9048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04875" indent="9525" algn="l" defTabSz="9048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57313" indent="14288" algn="l" defTabSz="9048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09750" indent="19050" algn="l" defTabSz="904875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3" autoAdjust="0"/>
    <p:restoredTop sz="95429" autoAdjust="0"/>
  </p:normalViewPr>
  <p:slideViewPr>
    <p:cSldViewPr snapToGrid="0">
      <p:cViewPr varScale="1">
        <p:scale>
          <a:sx n="81" d="100"/>
          <a:sy n="81" d="100"/>
        </p:scale>
        <p:origin x="854" y="67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0507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0507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01D557-1117-4D69-9C56-AA7C2E9AEE1A}" type="datetimeFigureOut">
              <a:rPr lang="cs-CZ"/>
              <a:pPr>
                <a:defRPr/>
              </a:pPr>
              <a:t>18.05.2022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0507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0507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EA0866-EE41-43DC-B36B-4E01AE838F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5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4875" fontAlgn="base">
              <a:spcBef>
                <a:spcPct val="0"/>
              </a:spcBef>
              <a:spcAft>
                <a:spcPct val="0"/>
              </a:spcAft>
            </a:pPr>
            <a:fld id="{2AC8ECA8-C817-41DE-9A61-A9BA8BDC4262}" type="slidenum">
              <a:rPr lang="cs-CZ"/>
              <a:pPr defTabSz="90487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latin typeface="Times New Roman" pitchFamily="18" charset="0"/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Text Box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0243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Times New Roman" pitchFamily="18" charset="0"/>
              <a:buNone/>
            </a:pPr>
            <a:endParaRPr lang="en-US" smtClean="0">
              <a:ea typeface="MS PGothic"/>
              <a:cs typeface="MS PGothic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28925" y="2905125"/>
            <a:ext cx="3341688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0" y="6450013"/>
            <a:ext cx="6840538" cy="215900"/>
          </a:xfrm>
        </p:spPr>
        <p:txBody>
          <a:bodyPr/>
          <a:lstStyle>
            <a:lvl1pPr algn="ctr">
              <a:defRPr dirty="0"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2EAC-497A-462B-B24F-FAD4BAD1E4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269" y="1412065"/>
            <a:ext cx="8093915" cy="54011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49268" y="1955056"/>
            <a:ext cx="3978221" cy="451199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63546" y="1955056"/>
            <a:ext cx="3978221" cy="451199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>
            <a:normAutofit/>
          </a:bodyPr>
          <a:lstStyle>
            <a:lvl1pPr algn="l">
              <a:defRPr sz="26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3D2C-FC0C-4CF5-9786-5387E600FC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97250" y="1260475"/>
            <a:ext cx="220503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>
            <a:normAutofit/>
          </a:bodyPr>
          <a:lstStyle>
            <a:lvl1pPr algn="ctr">
              <a:defRPr sz="26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dirty="0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79500" y="6450013"/>
            <a:ext cx="6840538" cy="215900"/>
          </a:xfrm>
        </p:spPr>
        <p:txBody>
          <a:bodyPr/>
          <a:lstStyle>
            <a:lvl1pPr algn="ctr">
              <a:defRPr dirty="0"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7F10E-9824-44A3-9F79-2CC2629E33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D90F6-E68A-418C-9B34-167315C41E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9B129-7AF6-4500-8000-83023591FB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BC8F5-010D-4866-BEE7-EB379E921A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6132-7F03-4CF7-9240-228B5A224DC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D9019-F609-47D7-A8B6-95F8A75372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5CC4-3323-4143-A807-B5736991B0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20725" y="1619250"/>
            <a:ext cx="75596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0725" y="2460625"/>
            <a:ext cx="7559675" cy="389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725" y="6450013"/>
            <a:ext cx="7118350" cy="2159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defTabSz="905073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cs-CZ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2900" y="6450013"/>
            <a:ext cx="317500" cy="2159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defTabSz="905073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4EE69E-C976-48BD-9419-9BAC6259FD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0" name="Obrázek 9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20725" y="539750"/>
            <a:ext cx="255905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85" r:id="rId10"/>
  </p:sldLayoutIdLst>
  <p:hf sldNum="0" hdr="0" dt="0"/>
  <p:txStyles>
    <p:titleStyle>
      <a:lvl1pPr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2pPr>
      <a:lvl3pPr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3pPr>
      <a:lvl4pPr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4pPr>
      <a:lvl5pPr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5pPr>
      <a:lvl6pPr marL="4572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6pPr>
      <a:lvl7pPr marL="9144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7pPr>
      <a:lvl8pPr marL="13716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8pPr>
      <a:lvl9pPr marL="1828800" algn="l" defTabSz="898525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266700" indent="-266700" algn="l" defTabSz="898525" rtl="0" fontAlgn="base">
        <a:lnSpc>
          <a:spcPct val="90000"/>
        </a:lnSpc>
        <a:spcBef>
          <a:spcPts val="988"/>
        </a:spcBef>
        <a:spcAft>
          <a:spcPct val="0"/>
        </a:spcAft>
        <a:buFont typeface="Arial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8525" rtl="0" fontAlgn="base">
        <a:lnSpc>
          <a:spcPct val="90000"/>
        </a:lnSpc>
        <a:spcBef>
          <a:spcPts val="488"/>
        </a:spcBef>
        <a:spcAft>
          <a:spcPct val="0"/>
        </a:spcAft>
        <a:buFont typeface="Arial" charset="0"/>
        <a:buChar char="−"/>
        <a:defRPr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8525" rtl="0" fontAlgn="base">
        <a:lnSpc>
          <a:spcPct val="90000"/>
        </a:lnSpc>
        <a:spcBef>
          <a:spcPts val="488"/>
        </a:spcBef>
        <a:spcAft>
          <a:spcPct val="0"/>
        </a:spcAft>
        <a:buFont typeface="Arial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8525" rtl="0" fontAlgn="base">
        <a:lnSpc>
          <a:spcPct val="90000"/>
        </a:lnSpc>
        <a:spcBef>
          <a:spcPts val="488"/>
        </a:spcBef>
        <a:spcAft>
          <a:spcPct val="0"/>
        </a:spcAft>
        <a:buFont typeface="Arial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8525" rtl="0" fontAlgn="base">
        <a:lnSpc>
          <a:spcPct val="90000"/>
        </a:lnSpc>
        <a:spcBef>
          <a:spcPts val="488"/>
        </a:spcBef>
        <a:spcAft>
          <a:spcPct val="0"/>
        </a:spcAft>
        <a:buFont typeface="Arial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hyperlink" Target="http://www.trafficpsychology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0725" y="3701700"/>
            <a:ext cx="7559675" cy="982662"/>
          </a:xfrm>
        </p:spPr>
        <p:txBody>
          <a:bodyPr rtlCol="0">
            <a:noAutofit/>
          </a:bodyPr>
          <a:lstStyle/>
          <a:p>
            <a:pPr defTabSz="899952" fontAlgn="auto">
              <a:spcAft>
                <a:spcPts val="0"/>
              </a:spcAft>
              <a:defRPr/>
            </a:pPr>
            <a:r>
              <a:rPr lang="cs-CZ" sz="3200" dirty="0" smtClean="0"/>
              <a:t>Psychická a sociální způsobilost k řízení</a:t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endParaRPr lang="en-GB" sz="1800" b="0" dirty="0"/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04875" fontAlgn="base">
              <a:spcBef>
                <a:spcPct val="0"/>
              </a:spcBef>
              <a:spcAft>
                <a:spcPct val="0"/>
              </a:spcAft>
            </a:pPr>
            <a:r>
              <a:rPr lang="cs-CZ" sz="1600">
                <a:latin typeface="Arial" charset="0"/>
                <a:cs typeface="Arial" charset="0"/>
              </a:rPr>
              <a:t>Matúš Šucha, Katedra psychologie, Univerzita Palackého v Olomouci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1617663" y="403225"/>
            <a:ext cx="5624512" cy="863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en-US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460375" y="1482725"/>
            <a:ext cx="8150225" cy="5077372"/>
          </a:xfrm>
          <a:prstGeom prst="rect">
            <a:avLst/>
          </a:prstGeom>
          <a:noFill/>
          <a:ln>
            <a:noFill/>
          </a:ln>
          <a:extLst/>
        </p:spPr>
        <p:txBody>
          <a:bodyPr lIns="90507" tIns="45254" rIns="90507" bIns="45254">
            <a:spAutoFit/>
          </a:bodyPr>
          <a:lstStyle/>
          <a:p>
            <a:r>
              <a:rPr lang="cs-CZ" altLang="en-US" sz="3200" b="1" dirty="0">
                <a:solidFill>
                  <a:srgbClr val="0070C0"/>
                </a:solidFill>
                <a:ea typeface="MS PGothic"/>
                <a:cs typeface="MS PGothic"/>
              </a:rPr>
              <a:t>Cíle vyšetření</a:t>
            </a:r>
          </a:p>
          <a:p>
            <a:endParaRPr lang="cs-CZ" altLang="en-US" sz="3200" dirty="0">
              <a:ea typeface="MS PGothic"/>
              <a:cs typeface="MS PGothic"/>
            </a:endParaRPr>
          </a:p>
          <a:p>
            <a:pPr>
              <a:buFontTx/>
              <a:buAutoNum type="arabicPeriod"/>
            </a:pPr>
            <a:r>
              <a:rPr lang="cs-CZ" altLang="en-US" sz="2000" dirty="0">
                <a:ea typeface="MS PGothic"/>
                <a:cs typeface="MS PGothic"/>
              </a:rPr>
              <a:t>Zhodnotit </a:t>
            </a:r>
            <a:r>
              <a:rPr lang="cs-CZ" altLang="en-US" sz="2000" b="1" dirty="0">
                <a:ea typeface="MS PGothic"/>
                <a:cs typeface="MS PGothic"/>
              </a:rPr>
              <a:t>současný psychický stav klienta </a:t>
            </a:r>
            <a:r>
              <a:rPr lang="cs-CZ" altLang="en-US" sz="2000" dirty="0">
                <a:ea typeface="MS PGothic"/>
                <a:cs typeface="MS PGothic"/>
              </a:rPr>
              <a:t>(z pohledu osobnostních vlastností, výkonových vlastností a motivace) a posoudit </a:t>
            </a:r>
            <a:r>
              <a:rPr lang="cs-CZ" altLang="en-US" sz="2000" b="1" dirty="0">
                <a:ea typeface="MS PGothic"/>
                <a:cs typeface="MS PGothic"/>
              </a:rPr>
              <a:t>míru předvídatelného rizika pro </a:t>
            </a:r>
            <a:r>
              <a:rPr lang="cs-CZ" altLang="en-US" sz="2000" b="1" dirty="0">
                <a:solidFill>
                  <a:srgbClr val="FF0000"/>
                </a:solidFill>
                <a:ea typeface="MS PGothic"/>
                <a:cs typeface="MS PGothic"/>
              </a:rPr>
              <a:t>společnost</a:t>
            </a:r>
            <a:r>
              <a:rPr lang="cs-CZ" altLang="en-US" sz="2000" b="1" dirty="0">
                <a:ea typeface="MS PGothic"/>
                <a:cs typeface="MS PGothic"/>
              </a:rPr>
              <a:t>, </a:t>
            </a:r>
            <a:r>
              <a:rPr lang="cs-CZ" altLang="en-US" sz="2000" dirty="0">
                <a:ea typeface="MS PGothic"/>
                <a:cs typeface="MS PGothic"/>
              </a:rPr>
              <a:t>vzhledem k řízení vozidla</a:t>
            </a:r>
            <a:r>
              <a:rPr lang="cs-CZ" altLang="en-US" sz="2000" dirty="0" smtClean="0">
                <a:ea typeface="MS PGothic"/>
                <a:cs typeface="MS PGothic"/>
              </a:rPr>
              <a:t>. Na úrovni</a:t>
            </a:r>
            <a:r>
              <a:rPr lang="cs-CZ" altLang="en-US" sz="2000" dirty="0" smtClean="0">
                <a:solidFill>
                  <a:srgbClr val="FF0000"/>
                </a:solidFill>
                <a:ea typeface="MS PGothic"/>
                <a:cs typeface="MS PGothic"/>
              </a:rPr>
              <a:t> psychické a sociální.</a:t>
            </a:r>
            <a:endParaRPr lang="cs-CZ" altLang="en-US" sz="2000" dirty="0">
              <a:solidFill>
                <a:srgbClr val="FF0000"/>
              </a:solidFill>
              <a:ea typeface="MS PGothic"/>
              <a:cs typeface="MS PGothic"/>
            </a:endParaRPr>
          </a:p>
          <a:p>
            <a:endParaRPr lang="cs-CZ" altLang="en-US" sz="2000" dirty="0">
              <a:ea typeface="MS PGothic"/>
              <a:cs typeface="MS PGothic"/>
            </a:endParaRPr>
          </a:p>
          <a:p>
            <a:r>
              <a:rPr lang="cs-CZ" altLang="en-US" sz="2000" dirty="0" smtClean="0">
                <a:ea typeface="MS PGothic"/>
                <a:cs typeface="MS PGothic"/>
              </a:rPr>
              <a:t>2. Definovat </a:t>
            </a:r>
            <a:r>
              <a:rPr lang="cs-CZ" altLang="en-US" sz="2000" b="1" dirty="0">
                <a:ea typeface="MS PGothic"/>
                <a:cs typeface="MS PGothic"/>
              </a:rPr>
              <a:t>problematické oblasti a adekvátní intervence</a:t>
            </a:r>
            <a:r>
              <a:rPr lang="cs-CZ" altLang="en-US" sz="2000" dirty="0">
                <a:ea typeface="MS PGothic"/>
                <a:cs typeface="MS PGothic"/>
              </a:rPr>
              <a:t>, které snižují míru předvídatelného rizika. Definovat</a:t>
            </a:r>
            <a:r>
              <a:rPr lang="cs-CZ" altLang="en-US" sz="2000" b="1" dirty="0">
                <a:ea typeface="MS PGothic"/>
                <a:cs typeface="MS PGothic"/>
              </a:rPr>
              <a:t> čeho a v jaké míře má být pomocí těchto intervencí dosaženo.</a:t>
            </a:r>
          </a:p>
          <a:p>
            <a:pPr>
              <a:buFontTx/>
              <a:buAutoNum type="arabicPeriod"/>
            </a:pPr>
            <a:endParaRPr lang="cs-CZ" altLang="en-US" sz="2000" dirty="0">
              <a:ea typeface="MS PGothic"/>
              <a:cs typeface="MS PGothic"/>
            </a:endParaRPr>
          </a:p>
          <a:p>
            <a:r>
              <a:rPr lang="cs-CZ" altLang="en-US" sz="2000" dirty="0" smtClean="0">
                <a:ea typeface="MS PGothic"/>
                <a:cs typeface="MS PGothic"/>
              </a:rPr>
              <a:t>3. </a:t>
            </a:r>
            <a:r>
              <a:rPr lang="cs-CZ" altLang="en-US" sz="2000" b="1" dirty="0" smtClean="0">
                <a:ea typeface="MS PGothic"/>
                <a:cs typeface="MS PGothic"/>
              </a:rPr>
              <a:t>Informovat </a:t>
            </a:r>
            <a:r>
              <a:rPr lang="cs-CZ" altLang="en-US" sz="2000" b="1" dirty="0">
                <a:ea typeface="MS PGothic"/>
                <a:cs typeface="MS PGothic"/>
              </a:rPr>
              <a:t>řidiče </a:t>
            </a:r>
            <a:r>
              <a:rPr lang="cs-CZ" altLang="en-US" sz="2000" dirty="0">
                <a:ea typeface="MS PGothic"/>
                <a:cs typeface="MS PGothic"/>
              </a:rPr>
              <a:t>o problematických oblastech a navrhnout </a:t>
            </a:r>
            <a:r>
              <a:rPr lang="cs-CZ" altLang="en-US" sz="2000" b="1" dirty="0">
                <a:ea typeface="MS PGothic"/>
                <a:cs typeface="MS PGothic"/>
              </a:rPr>
              <a:t>doporučení pro eliminaci rizika</a:t>
            </a:r>
            <a:r>
              <a:rPr lang="cs-CZ" altLang="en-US" sz="2000" dirty="0">
                <a:ea typeface="MS PGothic"/>
                <a:cs typeface="MS PGothic"/>
              </a:rPr>
              <a:t>.</a:t>
            </a:r>
            <a:r>
              <a:rPr lang="cs-CZ" altLang="en-US" sz="2000" b="1" dirty="0">
                <a:ea typeface="MS PGothic"/>
                <a:cs typeface="MS PGothic"/>
              </a:rPr>
              <a:t>  </a:t>
            </a:r>
            <a:endParaRPr lang="cs-CZ" altLang="en-US" sz="2000" b="1" dirty="0" smtClean="0">
              <a:ea typeface="MS PGothic"/>
              <a:cs typeface="MS PGothic"/>
            </a:endParaRPr>
          </a:p>
          <a:p>
            <a:endParaRPr lang="cs-CZ" altLang="en-US" sz="2000" i="1" dirty="0">
              <a:ea typeface="MS PGothic"/>
              <a:cs typeface="MS PGothic"/>
            </a:endParaRPr>
          </a:p>
          <a:p>
            <a:pPr algn="ctr"/>
            <a:r>
              <a:rPr lang="cs-CZ" altLang="en-US" sz="2000" i="1" dirty="0" smtClean="0">
                <a:ea typeface="MS PGothic"/>
                <a:cs typeface="MS PGothic"/>
              </a:rPr>
              <a:t>DPV by mělo být vždy jasně indikováno s jasnou zakázkou/ otázkou.</a:t>
            </a:r>
            <a:endParaRPr lang="cs-CZ" altLang="en-US" sz="2000" i="1" dirty="0">
              <a:ea typeface="MS PGothic"/>
              <a:cs typeface="MS PGothic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idx="1"/>
          </p:nvPr>
        </p:nvSpPr>
        <p:spPr>
          <a:xfrm>
            <a:off x="1617663" y="403225"/>
            <a:ext cx="5624512" cy="863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en-US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460375" y="1482725"/>
            <a:ext cx="815022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07" tIns="45254" rIns="90507" bIns="45254">
            <a:spAutoFit/>
          </a:bodyPr>
          <a:lstStyle/>
          <a:p>
            <a:r>
              <a:rPr lang="cs-CZ" altLang="en-US" sz="2800" b="1">
                <a:solidFill>
                  <a:srgbClr val="0070C0"/>
                </a:solidFill>
                <a:ea typeface="MS PGothic"/>
                <a:cs typeface="MS PGothic"/>
              </a:rPr>
              <a:t>Řízení jako seberegulující činnost</a:t>
            </a:r>
          </a:p>
          <a:p>
            <a:endParaRPr lang="cs-CZ" altLang="en-US" sz="2800" b="1">
              <a:ea typeface="MS PGothic"/>
              <a:cs typeface="MS PGothic"/>
            </a:endParaRPr>
          </a:p>
          <a:p>
            <a:endParaRPr lang="cs-CZ" altLang="en-US" sz="2800" b="1">
              <a:ea typeface="MS PGothic"/>
              <a:cs typeface="MS PGothic"/>
            </a:endParaRPr>
          </a:p>
          <a:p>
            <a:r>
              <a:rPr lang="en-US" altLang="en-US" sz="2000">
                <a:ea typeface="MS PGothic"/>
                <a:cs typeface="MS PGothic"/>
              </a:rPr>
              <a:t>Bezpečné řízení je činností, která vyžaduje zejména </a:t>
            </a:r>
            <a:r>
              <a:rPr lang="en-US" altLang="en-US" sz="2000" b="1">
                <a:ea typeface="MS PGothic"/>
                <a:cs typeface="MS PGothic"/>
              </a:rPr>
              <a:t>náhled a </a:t>
            </a:r>
            <a:r>
              <a:rPr lang="en-US" altLang="en-US" sz="2000" b="1">
                <a:solidFill>
                  <a:srgbClr val="FF0000"/>
                </a:solidFill>
                <a:ea typeface="MS PGothic"/>
                <a:cs typeface="MS PGothic"/>
              </a:rPr>
              <a:t>seberegulaci</a:t>
            </a:r>
            <a:r>
              <a:rPr lang="en-US" altLang="en-US" sz="2000" b="1">
                <a:ea typeface="MS PGothic"/>
                <a:cs typeface="MS PGothic"/>
              </a:rPr>
              <a:t> od řidiče</a:t>
            </a:r>
            <a:r>
              <a:rPr lang="en-US" altLang="en-US" sz="2000" b="1" i="1">
                <a:ea typeface="MS PGothic"/>
                <a:cs typeface="MS PGothic"/>
              </a:rPr>
              <a:t>. Je plně na řidičovi (jeho rozhodnutích, chování), jak bezpečný styl řízení zvolí.</a:t>
            </a:r>
          </a:p>
          <a:p>
            <a:pPr>
              <a:buFont typeface="Arial" charset="0"/>
              <a:buChar char="•"/>
            </a:pPr>
            <a:endParaRPr lang="cs-CZ" altLang="en-US" sz="2000" b="1" i="1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endParaRPr lang="en-US" altLang="en-US" sz="2000" b="1" i="1">
              <a:ea typeface="MS PGothic"/>
              <a:cs typeface="MS PGothic"/>
            </a:endParaRPr>
          </a:p>
          <a:p>
            <a:r>
              <a:rPr lang="en-US" altLang="en-US" sz="2000">
                <a:ea typeface="MS PGothic"/>
                <a:cs typeface="MS PGothic"/>
              </a:rPr>
              <a:t>Neposuzujeme pouze </a:t>
            </a:r>
            <a:r>
              <a:rPr lang="en-US" altLang="en-US" sz="2000" b="1">
                <a:ea typeface="MS PGothic"/>
                <a:cs typeface="MS PGothic"/>
              </a:rPr>
              <a:t>čeho je řidič schopen (dovednosti), ale také </a:t>
            </a:r>
            <a:r>
              <a:rPr lang="en-US" altLang="en-US" sz="2000" b="1">
                <a:solidFill>
                  <a:srgbClr val="FF0000"/>
                </a:solidFill>
                <a:ea typeface="MS PGothic"/>
                <a:cs typeface="MS PGothic"/>
              </a:rPr>
              <a:t>co řidič chce udělat</a:t>
            </a:r>
            <a:r>
              <a:rPr lang="en-US" altLang="en-US" sz="2000" b="1">
                <a:ea typeface="MS PGothic"/>
                <a:cs typeface="MS PGothic"/>
              </a:rPr>
              <a:t> (motivační a osobnostní faktory).</a:t>
            </a:r>
          </a:p>
          <a:p>
            <a:endParaRPr lang="en-US" altLang="en-US" sz="2000" b="1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endParaRPr lang="cs-CZ" altLang="en-US" sz="2000" b="1">
              <a:ea typeface="MS PGothic"/>
              <a:cs typeface="MS PGothic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2049463"/>
            <a:ext cx="8096250" cy="4233862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cs-CZ" sz="19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Výkon a chování řidiče</a:t>
            </a: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GB" sz="1000" b="1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Je nezbytně nutné rozlišovat mezi výkonem řidiče a chováním řidiče</a:t>
            </a:r>
            <a:r>
              <a:rPr lang="en-GB" sz="19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.</a:t>
            </a:r>
            <a:r>
              <a:rPr lang="en-GB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Nedostatečná diferenciace mezi těmito pojmy byla a nadále je příčinou nejasností</a:t>
            </a:r>
            <a:r>
              <a:rPr lang="en-GB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. </a:t>
            </a:r>
          </a:p>
          <a:p>
            <a:pPr marL="0" indent="0">
              <a:lnSpc>
                <a:spcPct val="110000"/>
              </a:lnSpc>
              <a:buFont typeface="Arial Bold"/>
              <a:buAutoNum type="arabicPeriod"/>
            </a:pP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Výkon řidiče </a:t>
            </a:r>
            <a:r>
              <a:rPr lang="en-GB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–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co je řidič </a:t>
            </a:r>
            <a:r>
              <a:rPr lang="cs-CZ" sz="19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SCHOPEN dělat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/</a:t>
            </a:r>
            <a:r>
              <a:rPr lang="cs-CZ" sz="1900" i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(učitelé autoškol a dopravní psychologové)</a:t>
            </a:r>
            <a:endParaRPr lang="en-GB" sz="1900" i="1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0000"/>
              </a:lnSpc>
              <a:buFont typeface="Arial Bold"/>
              <a:buAutoNum type="arabicPeriod"/>
            </a:pP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Chování řidiče </a:t>
            </a:r>
            <a:r>
              <a:rPr lang="en-GB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–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co řidič </a:t>
            </a:r>
            <a:r>
              <a:rPr lang="cs-CZ" sz="1900" b="1" u="sng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OPRAVDU dělá </a:t>
            </a:r>
            <a:r>
              <a:rPr lang="cs-CZ" sz="19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/</a:t>
            </a:r>
            <a:r>
              <a:rPr lang="cs-CZ" sz="1900" i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(dopravní psychologové)</a:t>
            </a: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GB" sz="100" b="1" u="sng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r>
              <a:rPr lang="cs-CZ" sz="19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Výkon řidiče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souvisí se znalostmi, dovednostmi a percepčními a kognitivními schopnostmi</a:t>
            </a:r>
            <a:r>
              <a:rPr lang="en-GB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. </a:t>
            </a:r>
            <a:r>
              <a:rPr lang="cs-CZ" sz="19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Chování řidiče </a:t>
            </a:r>
            <a:r>
              <a:rPr lang="cs-CZ" sz="19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reprezentuje to, jak se řidič </a:t>
            </a:r>
            <a:r>
              <a:rPr lang="cs-CZ" sz="1900" u="sng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rozhodne tyto atributy uplatnit při konkrétní činnosti</a:t>
            </a:r>
            <a:r>
              <a:rPr lang="en-GB" sz="1900" u="sng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>
              <a:lnSpc>
                <a:spcPct val="110000"/>
              </a:lnSpc>
              <a:buFont typeface="Arial Bold"/>
              <a:buAutoNum type="arabicPeriod"/>
            </a:pPr>
            <a:endParaRPr lang="en-GB" sz="1900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0" indent="0">
              <a:lnSpc>
                <a:spcPct val="110000"/>
              </a:lnSpc>
              <a:buFont typeface="Arial Bold"/>
              <a:buAutoNum type="arabicPeriod"/>
            </a:pPr>
            <a:endParaRPr lang="en-GB" sz="1900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49263" y="1543050"/>
            <a:ext cx="8096250" cy="542925"/>
          </a:xfrm>
        </p:spPr>
        <p:txBody>
          <a:bodyPr/>
          <a:lstStyle/>
          <a:p>
            <a:pPr>
              <a:tabLst>
                <a:tab pos="0" algn="l"/>
                <a:tab pos="401638" algn="l"/>
                <a:tab pos="804863" algn="l"/>
                <a:tab pos="1208088" algn="l"/>
                <a:tab pos="1611313" algn="l"/>
                <a:tab pos="2014538" algn="l"/>
                <a:tab pos="2417763" algn="l"/>
                <a:tab pos="2820988" algn="l"/>
                <a:tab pos="3224213" algn="l"/>
                <a:tab pos="3629025" algn="l"/>
                <a:tab pos="4032250" algn="l"/>
                <a:tab pos="4435475" algn="l"/>
                <a:tab pos="4838700" algn="l"/>
                <a:tab pos="5241925" algn="l"/>
                <a:tab pos="5645150" algn="l"/>
                <a:tab pos="6048375" algn="l"/>
                <a:tab pos="6451600" algn="l"/>
                <a:tab pos="6854825" algn="l"/>
                <a:tab pos="7259638" algn="l"/>
                <a:tab pos="7662863" algn="l"/>
                <a:tab pos="8066088" algn="l"/>
              </a:tabLst>
            </a:pPr>
            <a:r>
              <a:rPr lang="cs-CZ" sz="2500" smtClean="0">
                <a:latin typeface="Arial" charset="0"/>
                <a:cs typeface="Arial" charset="0"/>
              </a:rPr>
              <a:t>Východiska</a:t>
            </a:r>
            <a:endParaRPr lang="en-GB" sz="2500" smtClean="0">
              <a:latin typeface="Arial" charset="0"/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87363" y="2108200"/>
            <a:ext cx="8096250" cy="4233863"/>
          </a:xfrm>
        </p:spPr>
        <p:txBody>
          <a:bodyPr/>
          <a:lstStyle/>
          <a:p>
            <a:pPr marL="409575" indent="-409575">
              <a:lnSpc>
                <a:spcPct val="120000"/>
              </a:lnSpc>
              <a:buFont typeface="Arial Bold"/>
              <a:buAutoNum type="arabicPeriod"/>
            </a:pPr>
            <a:r>
              <a:rPr lang="cs-CZ" sz="1600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Většina řidičů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jezdí </a:t>
            </a:r>
            <a:r>
              <a:rPr lang="cs-CZ" sz="16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bezpečně a dobře</a:t>
            </a:r>
            <a:r>
              <a:rPr lang="en-GB" sz="16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(</a:t>
            </a:r>
            <a:r>
              <a:rPr lang="cs-CZ" sz="1600" i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byť v určitých situacích se přesto chovají rizikově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).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K dosažení vyšší bezpečnosti jejich chování v dopravě je zapotřebí přijmout </a:t>
            </a:r>
            <a:r>
              <a:rPr lang="cs-CZ" sz="1600" dirty="0" err="1" smtClean="0">
                <a:solidFill>
                  <a:srgbClr val="6C6D70"/>
                </a:solidFill>
                <a:latin typeface="Arial" charset="0"/>
                <a:cs typeface="Arial" charset="0"/>
              </a:rPr>
              <a:t>dopravněbezpečnostní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opatření </a:t>
            </a:r>
            <a:r>
              <a:rPr lang="cs-CZ" sz="16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na celospolečenské úrovni 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(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např.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přísná a spravedlivá kontrola a represe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,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„chytrá“ dopravní infrastruktura 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–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„</a:t>
            </a:r>
            <a:r>
              <a:rPr lang="cs-CZ" sz="1600" dirty="0" err="1" smtClean="0">
                <a:solidFill>
                  <a:srgbClr val="6C6D70"/>
                </a:solidFill>
                <a:latin typeface="Arial" charset="0"/>
                <a:cs typeface="Arial" charset="0"/>
              </a:rPr>
              <a:t>samovysvětlující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“ a „odpouštějící“ komunikace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,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bezpečná a ergonomická vozidla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.</a:t>
            </a:r>
            <a:endParaRPr lang="cs-CZ" sz="1600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409575" indent="-409575">
              <a:lnSpc>
                <a:spcPct val="120000"/>
              </a:lnSpc>
              <a:buFont typeface="Arial Bold"/>
              <a:buAutoNum type="arabicPeriod"/>
            </a:pPr>
            <a:endParaRPr lang="en-GB" sz="1600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  <a:p>
            <a:pPr marL="409575" indent="-409575">
              <a:lnSpc>
                <a:spcPct val="120000"/>
              </a:lnSpc>
              <a:buFont typeface="Arial Bold"/>
              <a:buAutoNum type="arabicPeriod"/>
            </a:pPr>
            <a:r>
              <a:rPr lang="cs-CZ" sz="16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Mezi vysoce rizikové patří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jen </a:t>
            </a:r>
            <a:r>
              <a:rPr lang="cs-CZ" sz="1600" b="1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velmi malá část řidičů 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(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osoby opakovaně porušující dopravní předpisy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, 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překračující rychlost nebo jezdící pod vlivem alkoholu</a:t>
            </a:r>
            <a:r>
              <a:rPr lang="en-GB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)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: 0.5 % všech řidičů se dopouští více než 80 % všech závažných dopravních přestupků. Pro tyto řidiče je třeba zajistit </a:t>
            </a:r>
            <a:r>
              <a:rPr lang="cs-CZ" sz="1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speciální intervence na individuální úrovni</a:t>
            </a:r>
            <a:r>
              <a:rPr lang="cs-CZ" sz="1600" dirty="0" smtClean="0">
                <a:solidFill>
                  <a:srgbClr val="6C6D70"/>
                </a:solidFill>
                <a:latin typeface="Arial" charset="0"/>
                <a:cs typeface="Arial" charset="0"/>
              </a:rPr>
              <a:t>, např. rehabilitace (kurzy zaměřené na zdokonalování řidičských schopností) a psychologické posouzení způsobilosti k řízení. </a:t>
            </a:r>
            <a:endParaRPr lang="en-GB" sz="1600" dirty="0" smtClean="0">
              <a:solidFill>
                <a:srgbClr val="6C6D7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89995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defTabSz="90507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782">
              <a:latin typeface="+mn-lt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1304925"/>
            <a:ext cx="89995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defTabSz="90507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782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514725"/>
            <a:ext cx="8999538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defTabSz="905073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782">
              <a:latin typeface="+mn-lt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6630988" y="6473825"/>
            <a:ext cx="2382837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0507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782" dirty="0">
                <a:latin typeface="+mn-lt"/>
              </a:rPr>
              <a:t>HIB model, Šucha, 2015</a:t>
            </a:r>
            <a:endParaRPr lang="en-GB" sz="1782" dirty="0">
              <a:latin typeface="+mn-lt"/>
            </a:endParaRPr>
          </a:p>
        </p:txBody>
      </p:sp>
      <p:sp>
        <p:nvSpPr>
          <p:cNvPr id="31749" name="Rectangle 1"/>
          <p:cNvSpPr>
            <a:spLocks noGrp="1" noChangeArrowheads="1"/>
          </p:cNvSpPr>
          <p:nvPr>
            <p:ph type="title"/>
          </p:nvPr>
        </p:nvSpPr>
        <p:spPr>
          <a:xfrm>
            <a:off x="106259" y="157348"/>
            <a:ext cx="8097838" cy="542925"/>
          </a:xfrm>
        </p:spPr>
        <p:txBody>
          <a:bodyPr/>
          <a:lstStyle/>
          <a:p>
            <a:pPr>
              <a:tabLst>
                <a:tab pos="0" algn="l"/>
                <a:tab pos="401638" algn="l"/>
                <a:tab pos="804863" algn="l"/>
                <a:tab pos="1208088" algn="l"/>
                <a:tab pos="1611313" algn="l"/>
                <a:tab pos="2014538" algn="l"/>
                <a:tab pos="2417763" algn="l"/>
                <a:tab pos="2820988" algn="l"/>
                <a:tab pos="3224213" algn="l"/>
                <a:tab pos="3629025" algn="l"/>
                <a:tab pos="4032250" algn="l"/>
                <a:tab pos="4435475" algn="l"/>
                <a:tab pos="4838700" algn="l"/>
                <a:tab pos="5241925" algn="l"/>
                <a:tab pos="5645150" algn="l"/>
                <a:tab pos="6048375" algn="l"/>
                <a:tab pos="6451600" algn="l"/>
                <a:tab pos="6854825" algn="l"/>
                <a:tab pos="7259638" algn="l"/>
                <a:tab pos="7662863" algn="l"/>
                <a:tab pos="8066088" algn="l"/>
              </a:tabLst>
            </a:pPr>
            <a:r>
              <a:rPr lang="cs-CZ" sz="2400" dirty="0" smtClean="0">
                <a:latin typeface="Arial" charset="0"/>
                <a:cs typeface="Arial" charset="0"/>
              </a:rPr>
              <a:t>Ovlivnění chování účastníka provozu</a:t>
            </a:r>
          </a:p>
        </p:txBody>
      </p:sp>
      <p:pic>
        <p:nvPicPr>
          <p:cNvPr id="1026" name="Picture 2" descr="\\psf\Home\Documents\06_Dopravni psychologie\Traffic safety model\How to enhance traffic safety_8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492825"/>
            <a:ext cx="8999538" cy="6363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idx="1"/>
          </p:nvPr>
        </p:nvSpPr>
        <p:spPr>
          <a:xfrm>
            <a:off x="1617663" y="403225"/>
            <a:ext cx="5624512" cy="863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en-US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460375" y="1482725"/>
            <a:ext cx="8150225" cy="4923484"/>
          </a:xfrm>
          <a:prstGeom prst="rect">
            <a:avLst/>
          </a:prstGeom>
          <a:noFill/>
          <a:ln>
            <a:noFill/>
          </a:ln>
          <a:extLst/>
        </p:spPr>
        <p:txBody>
          <a:bodyPr lIns="90507" tIns="45254" rIns="90507" bIns="45254">
            <a:spAutoFit/>
          </a:bodyPr>
          <a:lstStyle/>
          <a:p>
            <a:r>
              <a:rPr lang="cs-CZ" altLang="en-US" sz="2800" b="1" dirty="0">
                <a:solidFill>
                  <a:srgbClr val="0070C0"/>
                </a:solidFill>
                <a:ea typeface="MS PGothic"/>
                <a:cs typeface="MS PGothic"/>
              </a:rPr>
              <a:t>Bezpečný a rizikový řidič</a:t>
            </a:r>
          </a:p>
          <a:p>
            <a:endParaRPr lang="cs-CZ" altLang="en-US" sz="2800" b="1" dirty="0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r>
              <a:rPr lang="cs-CZ" altLang="en-US" sz="2000" b="1" dirty="0" smtClean="0">
                <a:ea typeface="MS PGothic"/>
                <a:cs typeface="MS PGothic"/>
              </a:rPr>
              <a:t>Na úrovni osobnosti a výkonu </a:t>
            </a:r>
            <a:r>
              <a:rPr lang="cs-CZ" altLang="en-US" sz="2000" b="1" dirty="0">
                <a:ea typeface="MS PGothic"/>
                <a:cs typeface="MS PGothic"/>
              </a:rPr>
              <a:t>n</a:t>
            </a:r>
            <a:r>
              <a:rPr lang="cs-CZ" altLang="en-US" sz="2000" b="1" dirty="0" smtClean="0">
                <a:ea typeface="MS PGothic"/>
                <a:cs typeface="MS PGothic"/>
              </a:rPr>
              <a:t>eumíme</a:t>
            </a:r>
            <a:r>
              <a:rPr lang="cs-CZ" altLang="en-US" sz="2000" dirty="0" smtClean="0">
                <a:ea typeface="MS PGothic"/>
                <a:cs typeface="MS PGothic"/>
              </a:rPr>
              <a:t> </a:t>
            </a:r>
            <a:r>
              <a:rPr lang="cs-CZ" altLang="en-US" sz="2000" dirty="0">
                <a:ea typeface="MS PGothic"/>
                <a:cs typeface="MS PGothic"/>
              </a:rPr>
              <a:t>definovat bezpečného a rizikového řidiče (příliš mnoho intervenujících proměnných). </a:t>
            </a:r>
            <a:r>
              <a:rPr lang="cs-CZ" altLang="en-US" sz="2000" dirty="0" smtClean="0">
                <a:ea typeface="MS PGothic"/>
                <a:cs typeface="MS PGothic"/>
              </a:rPr>
              <a:t>Můžeme </a:t>
            </a:r>
            <a:r>
              <a:rPr lang="cs-CZ" altLang="en-US" sz="2000" dirty="0">
                <a:ea typeface="MS PGothic"/>
                <a:cs typeface="MS PGothic"/>
              </a:rPr>
              <a:t>jenom velmi obecně konstatovat určité osobnostní vlastnosti které se jeví jako protektivní a rizikové. </a:t>
            </a:r>
            <a:r>
              <a:rPr lang="cs-CZ" altLang="en-US" sz="2000" dirty="0" smtClean="0">
                <a:solidFill>
                  <a:srgbClr val="FF0000"/>
                </a:solidFill>
                <a:ea typeface="MS PGothic"/>
                <a:cs typeface="MS PGothic"/>
              </a:rPr>
              <a:t>Profilování.</a:t>
            </a:r>
            <a:endParaRPr lang="cs-CZ" altLang="en-US" sz="2000" dirty="0">
              <a:solidFill>
                <a:srgbClr val="FF0000"/>
              </a:solidFill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endParaRPr lang="cs-CZ" altLang="en-US" sz="2000" dirty="0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r>
              <a:rPr lang="cs-CZ" altLang="en-US" sz="2000" dirty="0">
                <a:ea typeface="MS PGothic"/>
                <a:cs typeface="MS PGothic"/>
              </a:rPr>
              <a:t> </a:t>
            </a:r>
            <a:r>
              <a:rPr lang="cs-CZ" altLang="en-US" sz="2000" dirty="0" smtClean="0">
                <a:ea typeface="MS PGothic"/>
                <a:cs typeface="MS PGothic"/>
              </a:rPr>
              <a:t>Co umíme je definovat </a:t>
            </a:r>
            <a:r>
              <a:rPr lang="cs-CZ" altLang="en-US" sz="2000" dirty="0">
                <a:ea typeface="MS PGothic"/>
                <a:cs typeface="MS PGothic"/>
              </a:rPr>
              <a:t>rizikového řidiče </a:t>
            </a:r>
            <a:r>
              <a:rPr lang="cs-CZ" altLang="en-US" sz="2000" b="1" dirty="0">
                <a:ea typeface="MS PGothic"/>
                <a:cs typeface="MS PGothic"/>
              </a:rPr>
              <a:t>na podkladě jeho řidičské historie</a:t>
            </a:r>
            <a:r>
              <a:rPr lang="cs-CZ" altLang="en-US" sz="2000" dirty="0">
                <a:ea typeface="MS PGothic"/>
                <a:cs typeface="MS PGothic"/>
              </a:rPr>
              <a:t> (přestupky, nehody, odebrání ŘP – </a:t>
            </a:r>
            <a:r>
              <a:rPr lang="cs-CZ" altLang="en-US" sz="2000" dirty="0" err="1">
                <a:ea typeface="MS PGothic"/>
                <a:cs typeface="MS PGothic"/>
              </a:rPr>
              <a:t>recidivismus</a:t>
            </a:r>
            <a:r>
              <a:rPr lang="cs-CZ" altLang="en-US" sz="2000" dirty="0">
                <a:ea typeface="MS PGothic"/>
                <a:cs typeface="MS PGothic"/>
              </a:rPr>
              <a:t>) a </a:t>
            </a:r>
            <a:r>
              <a:rPr lang="cs-CZ" altLang="en-US" sz="2000" b="1" dirty="0">
                <a:ea typeface="MS PGothic"/>
                <a:cs typeface="MS PGothic"/>
              </a:rPr>
              <a:t>sociodemografických charakteristik </a:t>
            </a:r>
            <a:r>
              <a:rPr lang="cs-CZ" altLang="en-US" sz="2000" dirty="0">
                <a:ea typeface="MS PGothic"/>
                <a:cs typeface="MS PGothic"/>
              </a:rPr>
              <a:t>(tj. muž, věk 18 – 25 let, trestní záznam obecně, v minulosti dopravní přestupky</a:t>
            </a:r>
            <a:r>
              <a:rPr lang="cs-CZ" altLang="en-US" sz="2000" dirty="0" smtClean="0">
                <a:ea typeface="MS PGothic"/>
                <a:cs typeface="MS PGothic"/>
              </a:rPr>
              <a:t>).</a:t>
            </a:r>
          </a:p>
          <a:p>
            <a:pPr>
              <a:buFont typeface="Arial" charset="0"/>
              <a:buChar char="•"/>
            </a:pPr>
            <a:endParaRPr lang="cs-CZ" altLang="en-US" sz="2000" i="1" dirty="0">
              <a:ea typeface="MS PGothic"/>
              <a:cs typeface="MS PGothic"/>
            </a:endParaRPr>
          </a:p>
          <a:p>
            <a:r>
              <a:rPr lang="cs-CZ" altLang="en-US" sz="2000" i="1" dirty="0" smtClean="0">
                <a:ea typeface="MS PGothic"/>
                <a:cs typeface="MS PGothic"/>
              </a:rPr>
              <a:t>Tj. reaktivní, nikoliv proaktivní přístup.</a:t>
            </a:r>
            <a:endParaRPr lang="cs-CZ" altLang="en-US" sz="2000" i="1" dirty="0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endParaRPr lang="cs-CZ" altLang="en-US" sz="2000" dirty="0">
              <a:ea typeface="MS PGothic"/>
              <a:cs typeface="MS PGothic"/>
            </a:endParaRPr>
          </a:p>
          <a:p>
            <a:pPr>
              <a:buFont typeface="Arial" charset="0"/>
              <a:buChar char="•"/>
            </a:pPr>
            <a:endParaRPr lang="cs-CZ" altLang="en-US" sz="1800" b="1" dirty="0">
              <a:ea typeface="MS PGothic"/>
              <a:cs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414355688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idx="1"/>
          </p:nvPr>
        </p:nvSpPr>
        <p:spPr>
          <a:xfrm>
            <a:off x="1617663" y="403225"/>
            <a:ext cx="5624512" cy="86360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en-US" sz="240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460375" y="1398588"/>
            <a:ext cx="8150225" cy="5846762"/>
          </a:xfrm>
          <a:prstGeom prst="rect">
            <a:avLst/>
          </a:prstGeom>
          <a:noFill/>
          <a:ln>
            <a:noFill/>
          </a:ln>
          <a:extLst/>
        </p:spPr>
        <p:txBody>
          <a:bodyPr lIns="90507" tIns="45254" rIns="90507" bIns="45254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en-US" sz="2800" b="1" dirty="0" smtClean="0">
                <a:solidFill>
                  <a:srgbClr val="0070C0"/>
                </a:solidFill>
              </a:rPr>
              <a:t>Skupiny řidičů DPV</a:t>
            </a:r>
            <a:endParaRPr lang="cs-CZ" altLang="en-US" sz="2800" b="1" dirty="0">
              <a:solidFill>
                <a:srgbClr val="0070C0"/>
              </a:solidFill>
            </a:endParaRPr>
          </a:p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en-US" sz="2800" b="1" dirty="0"/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en-US" sz="2000" dirty="0" smtClean="0"/>
              <a:t>Profesionální řidiči</a:t>
            </a:r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en-US" sz="2000" b="1" u="sng" dirty="0"/>
              <a:t>Ř</a:t>
            </a:r>
            <a:r>
              <a:rPr lang="cs-CZ" altLang="en-US" sz="2000" b="1" u="sng" dirty="0" smtClean="0"/>
              <a:t>idiči s přestupky a odebráním ŘO</a:t>
            </a:r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en-US" sz="2000" dirty="0" smtClean="0"/>
              <a:t>Starší řidiči</a:t>
            </a:r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en-US" sz="2000" dirty="0" smtClean="0"/>
              <a:t>Řidiči se somatickým nebo psychickým onemocněním a řidiči po </a:t>
            </a:r>
            <a:r>
              <a:rPr lang="cs-CZ" altLang="en-US" sz="2000" dirty="0"/>
              <a:t>ú</a:t>
            </a:r>
            <a:r>
              <a:rPr lang="cs-CZ" altLang="en-US" sz="2000" dirty="0" smtClean="0"/>
              <a:t>razu</a:t>
            </a:r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en-US" sz="2000" dirty="0"/>
          </a:p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en-US" sz="2000" dirty="0" smtClean="0"/>
          </a:p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en-US" sz="2000" dirty="0" smtClean="0">
                <a:solidFill>
                  <a:srgbClr val="FF0000"/>
                </a:solidFill>
              </a:rPr>
              <a:t>Velmi rozlišné skupiny s velmi rozdílným důvodem vyšetření:</a:t>
            </a:r>
          </a:p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altLang="en-US" sz="2000" dirty="0"/>
          </a:p>
          <a:p>
            <a:pPr marL="457200" indent="-457200" defTabSz="90507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cs-CZ" altLang="en-US" sz="2000" dirty="0" smtClean="0"/>
              <a:t>Posouzení způsobilosti k výkonu povolání</a:t>
            </a:r>
          </a:p>
          <a:p>
            <a:pPr marL="457200" indent="-457200" defTabSz="90507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cs-CZ" altLang="en-US" sz="2000" b="1" u="sng" dirty="0" smtClean="0"/>
              <a:t>Posouzení důvodů rizikového chování a možnosti změny</a:t>
            </a:r>
          </a:p>
          <a:p>
            <a:pPr marL="457200" indent="-457200" defTabSz="90507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cs-CZ" altLang="en-US" sz="2000" dirty="0" smtClean="0"/>
              <a:t>Posouzení psychických (zejména kognitivních) funkcí a životní situace a rizika pro společnost   </a:t>
            </a:r>
          </a:p>
          <a:p>
            <a:pPr marL="457200" indent="-457200" defTabSz="905073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cs-CZ" altLang="en-US" sz="2000" dirty="0" smtClean="0"/>
              <a:t>Posouzení vlivu onemocnění/ úrazu na schopnost řídit </a:t>
            </a:r>
          </a:p>
          <a:p>
            <a:pPr marL="342900" indent="-342900"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en-US" sz="2000" dirty="0"/>
          </a:p>
          <a:p>
            <a:pPr defTabSz="905073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en-US" sz="1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1" descr="such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5588" y="1416050"/>
            <a:ext cx="1954212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4056063" y="4722813"/>
            <a:ext cx="46863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04" tIns="41052" rIns="82104" bIns="41052">
            <a:spAutoFit/>
          </a:bodyPr>
          <a:lstStyle/>
          <a:p>
            <a:pPr algn="r"/>
            <a:r>
              <a:rPr lang="en-US" sz="2200" b="1">
                <a:solidFill>
                  <a:srgbClr val="6C6D70"/>
                </a:solidFill>
                <a:latin typeface="Calibri" pitchFamily="34" charset="0"/>
              </a:rPr>
              <a:t>Mat</a:t>
            </a:r>
            <a:r>
              <a:rPr lang="cs-CZ" sz="2200" b="1">
                <a:solidFill>
                  <a:srgbClr val="6C6D70"/>
                </a:solidFill>
                <a:latin typeface="Calibri" pitchFamily="34" charset="0"/>
              </a:rPr>
              <a:t>úš</a:t>
            </a:r>
            <a:r>
              <a:rPr lang="en-US" sz="2200" b="1">
                <a:solidFill>
                  <a:srgbClr val="6C6D70"/>
                </a:solidFill>
                <a:latin typeface="Calibri" pitchFamily="34" charset="0"/>
              </a:rPr>
              <a:t> </a:t>
            </a:r>
            <a:r>
              <a:rPr lang="cs-CZ" sz="2200" b="1">
                <a:solidFill>
                  <a:srgbClr val="6C6D70"/>
                </a:solidFill>
                <a:latin typeface="Calibri" pitchFamily="34" charset="0"/>
              </a:rPr>
              <a:t>Š</a:t>
            </a:r>
            <a:r>
              <a:rPr lang="en-US" sz="2200" b="1">
                <a:solidFill>
                  <a:srgbClr val="6C6D70"/>
                </a:solidFill>
                <a:latin typeface="Calibri" pitchFamily="34" charset="0"/>
              </a:rPr>
              <a:t>ucha</a:t>
            </a:r>
          </a:p>
          <a:p>
            <a:pPr algn="r"/>
            <a:endParaRPr lang="en-US" sz="2200" b="1">
              <a:solidFill>
                <a:srgbClr val="6C6D70"/>
              </a:solidFill>
              <a:latin typeface="Calibri" pitchFamily="34" charset="0"/>
            </a:endParaRPr>
          </a:p>
          <a:p>
            <a:pPr algn="r"/>
            <a:r>
              <a:rPr lang="en-US" sz="2200" b="1">
                <a:solidFill>
                  <a:srgbClr val="6C6D70"/>
                </a:solidFill>
                <a:latin typeface="Calibri" pitchFamily="34" charset="0"/>
              </a:rPr>
              <a:t>Katedra psychologie FF UP v Olomouci</a:t>
            </a:r>
          </a:p>
          <a:p>
            <a:pPr algn="r"/>
            <a:r>
              <a:rPr lang="en-US" sz="2200" b="1">
                <a:solidFill>
                  <a:srgbClr val="6C6D70"/>
                </a:solidFill>
                <a:latin typeface="Calibri" pitchFamily="34" charset="0"/>
                <a:hlinkClick r:id="rId4"/>
              </a:rPr>
              <a:t>www.trafficpsychology.cz</a:t>
            </a:r>
            <a:endParaRPr lang="en-US" sz="2200" b="1">
              <a:solidFill>
                <a:srgbClr val="6C6D70"/>
              </a:solidFill>
              <a:latin typeface="Calibri" pitchFamily="34" charset="0"/>
            </a:endParaRPr>
          </a:p>
          <a:p>
            <a:pPr algn="r"/>
            <a:r>
              <a:rPr lang="en-US" sz="2200" b="1">
                <a:solidFill>
                  <a:srgbClr val="6C6D70"/>
                </a:solidFill>
                <a:latin typeface="Calibri" pitchFamily="34" charset="0"/>
              </a:rPr>
              <a:t>matus.sucha@upol.cz</a:t>
            </a:r>
          </a:p>
        </p:txBody>
      </p:sp>
      <p:pic>
        <p:nvPicPr>
          <p:cNvPr id="33795" name="Picture 3" descr="qrcode copy 2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2263" y="5383213"/>
            <a:ext cx="119380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 descr="\\psf\Home\Desktop\Untitle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0688" y="592138"/>
            <a:ext cx="4254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P_prezentace_cz_4x3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UP_prezentace_cz_4x3.potx</Template>
  <TotalTime>2989</TotalTime>
  <Words>565</Words>
  <Application>Microsoft Office PowerPoint</Application>
  <PresentationFormat>Vlastní</PresentationFormat>
  <Paragraphs>62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MS PGothic</vt:lpstr>
      <vt:lpstr>Arial</vt:lpstr>
      <vt:lpstr>Arial Bold</vt:lpstr>
      <vt:lpstr>Calibri</vt:lpstr>
      <vt:lpstr>Times New Roman</vt:lpstr>
      <vt:lpstr>UP_prezentace_cz_4x3</vt:lpstr>
      <vt:lpstr>Psychická a sociální způsobilost k řízení  </vt:lpstr>
      <vt:lpstr>Prezentace aplikace PowerPoint</vt:lpstr>
      <vt:lpstr>Prezentace aplikace PowerPoint</vt:lpstr>
      <vt:lpstr>Prezentace aplikace PowerPoint</vt:lpstr>
      <vt:lpstr>Východiska</vt:lpstr>
      <vt:lpstr>Ovlivnění chování účastníka provozu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Známe vůbec potřeby lidí po městské mobilitě?</dc:title>
  <dc:creator>Matus Sucha</dc:creator>
  <cp:lastModifiedBy>Windows User</cp:lastModifiedBy>
  <cp:revision>48</cp:revision>
  <dcterms:created xsi:type="dcterms:W3CDTF">2015-04-28T10:45:18Z</dcterms:created>
  <dcterms:modified xsi:type="dcterms:W3CDTF">2022-05-18T05:54:40Z</dcterms:modified>
</cp:coreProperties>
</file>