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4" r:id="rId5"/>
    <p:sldId id="268" r:id="rId6"/>
    <p:sldId id="257" r:id="rId7"/>
    <p:sldId id="258" r:id="rId8"/>
    <p:sldId id="256" r:id="rId9"/>
    <p:sldId id="269" r:id="rId10"/>
    <p:sldId id="270" r:id="rId11"/>
    <p:sldId id="263" r:id="rId12"/>
    <p:sldId id="262" r:id="rId13"/>
    <p:sldId id="260" r:id="rId14"/>
    <p:sldId id="261" r:id="rId15"/>
    <p:sldId id="25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0776D-0539-4715-8ED4-84C3653C338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5B69958A-5BF3-4288-88D7-814796E81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53E9144C-FFF1-4F1B-BF69-D1EF8B1811EA}"/>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006AD9C6-E949-46E9-B1E4-5BCC9FFD9397}"/>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85F5571-5621-40D1-913A-8429A7D4C8EB}"/>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364816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8A140-D5E0-4E3D-BBF2-70D49C7E43BE}"/>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6A2DA1B5-000D-4015-9F1C-BE56493F8AF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D1B8F200-16F4-4E55-881B-EAD57FC1FB87}"/>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570F9826-960D-4CA5-9078-19DFA1DF9443}"/>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79DE000F-4AAC-4D0A-B817-F08BED27FF10}"/>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142712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AEA20A2-6713-4F01-AD27-C8829683CCE8}"/>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DD6F3E60-BABA-4383-8DC7-2F760A719D4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567C78FE-786F-4DE2-9B4E-FD016818C1CF}"/>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101DD675-A03E-42AB-AF7A-FD4C12F6B251}"/>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87A57377-BDA8-414F-B057-3615B334B9BF}"/>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5065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5EFF01-DBA9-4851-A66A-5B6133676E93}"/>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84429512-C33E-42DD-BCA5-33B040F41AB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E8D924F1-F5E1-41C8-8D3A-40697850C9D8}"/>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0073A207-FA39-402D-B614-23494CE49DF4}"/>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07539630-972F-4B0E-92F4-E08C7C748CCD}"/>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221935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A8C1C5-C0BA-4E49-8BB3-124348D00CB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symbol pro text 2">
            <a:extLst>
              <a:ext uri="{FF2B5EF4-FFF2-40B4-BE49-F238E27FC236}">
                <a16:creationId xmlns:a16="http://schemas.microsoft.com/office/drawing/2014/main" id="{5B145F72-19E7-4447-821E-C226B238B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C77A1A45-C765-4DBF-8ADE-C405A59D8E42}"/>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745E3624-0BD7-4D7B-9935-3B7E1CEE40BB}"/>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6E7B636D-8B62-4E8B-92EA-198B5881B803}"/>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277153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4E9D5B-266E-4D3B-8415-CB8855D835B8}"/>
              </a:ext>
            </a:extLst>
          </p:cNvPr>
          <p:cNvSpPr>
            <a:spLocks noGrp="1"/>
          </p:cNvSpPr>
          <p:nvPr>
            <p:ph type="title"/>
          </p:nvPr>
        </p:nvSpPr>
        <p:spPr/>
        <p:txBody>
          <a:bodyPr/>
          <a:lstStyle/>
          <a:p>
            <a:r>
              <a:rPr lang="cs-CZ"/>
              <a:t>Kliknutím lze upravit styl.</a:t>
            </a:r>
            <a:endParaRPr lang="en-GB"/>
          </a:p>
        </p:txBody>
      </p:sp>
      <p:sp>
        <p:nvSpPr>
          <p:cNvPr id="3" name="Zástupný symbol pro obsah 2">
            <a:extLst>
              <a:ext uri="{FF2B5EF4-FFF2-40B4-BE49-F238E27FC236}">
                <a16:creationId xmlns:a16="http://schemas.microsoft.com/office/drawing/2014/main" id="{5749F3D2-ADEE-424C-ABD5-86ED3A8CEDC4}"/>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a:extLst>
              <a:ext uri="{FF2B5EF4-FFF2-40B4-BE49-F238E27FC236}">
                <a16:creationId xmlns:a16="http://schemas.microsoft.com/office/drawing/2014/main" id="{6B360CB7-E347-4551-BB1C-EEC9669EE13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5468A2EC-25B5-4D26-AED9-2EFEAEABEEA0}"/>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6" name="Zástupný symbol pro zápatí 5">
            <a:extLst>
              <a:ext uri="{FF2B5EF4-FFF2-40B4-BE49-F238E27FC236}">
                <a16:creationId xmlns:a16="http://schemas.microsoft.com/office/drawing/2014/main" id="{06FC12F4-DF42-4E5E-B3A5-FAE850925A08}"/>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3B2D722A-56BF-43E4-9803-18BF2067F6AA}"/>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419496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21368B-2215-4342-82D3-EC4C81DA5CCB}"/>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966AA70E-F252-41FF-9951-FFC92C2BC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DFEFBC42-44B2-4B8A-B808-1631BF10DE1B}"/>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a:extLst>
              <a:ext uri="{FF2B5EF4-FFF2-40B4-BE49-F238E27FC236}">
                <a16:creationId xmlns:a16="http://schemas.microsoft.com/office/drawing/2014/main" id="{A7C57604-BAEC-42C7-A2C3-D6B0CDC5A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96EC3F1-DA35-40D1-BC13-BBBD22E638E3}"/>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EF820679-03D7-4753-8CF1-07294FB7C444}"/>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8" name="Zástupný symbol pro zápatí 7">
            <a:extLst>
              <a:ext uri="{FF2B5EF4-FFF2-40B4-BE49-F238E27FC236}">
                <a16:creationId xmlns:a16="http://schemas.microsoft.com/office/drawing/2014/main" id="{39641659-0899-42E0-A014-A37568093040}"/>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FAC4ACAD-7F7C-439F-ADDA-0D39D031BD2A}"/>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18383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7D74C1-BE58-4013-8FDB-64FF5FCEC255}"/>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50D13F80-0190-43AE-8A5E-54B243D3195B}"/>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4" name="Zástupný symbol pro zápatí 3">
            <a:extLst>
              <a:ext uri="{FF2B5EF4-FFF2-40B4-BE49-F238E27FC236}">
                <a16:creationId xmlns:a16="http://schemas.microsoft.com/office/drawing/2014/main" id="{94C5B20B-3293-406D-AF3A-D003A381096D}"/>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02D68232-054C-496D-A07D-E738AA21DDB8}"/>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1427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D8AD8D4-F837-42AB-8498-52CA536B828A}"/>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3" name="Zástupný symbol pro zápatí 2">
            <a:extLst>
              <a:ext uri="{FF2B5EF4-FFF2-40B4-BE49-F238E27FC236}">
                <a16:creationId xmlns:a16="http://schemas.microsoft.com/office/drawing/2014/main" id="{F99ADD99-F49D-4D36-91D0-887E97355090}"/>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9D93EFE0-91AC-44CD-BB43-47C3B6BD390F}"/>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46107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9FA1B-42BB-4C52-B221-C723FACDACE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pro obsah 2">
            <a:extLst>
              <a:ext uri="{FF2B5EF4-FFF2-40B4-BE49-F238E27FC236}">
                <a16:creationId xmlns:a16="http://schemas.microsoft.com/office/drawing/2014/main" id="{ECF1572A-9C34-44EB-948C-ABA03B450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a:extLst>
              <a:ext uri="{FF2B5EF4-FFF2-40B4-BE49-F238E27FC236}">
                <a16:creationId xmlns:a16="http://schemas.microsoft.com/office/drawing/2014/main" id="{46A988D9-9E1C-4FA2-9DD5-216A7A0A7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41CC252-9F84-4CCE-81B6-5F8F28C3166E}"/>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6" name="Zástupný symbol pro zápatí 5">
            <a:extLst>
              <a:ext uri="{FF2B5EF4-FFF2-40B4-BE49-F238E27FC236}">
                <a16:creationId xmlns:a16="http://schemas.microsoft.com/office/drawing/2014/main" id="{31347F84-BFB7-400B-B701-8E3A0DB73B16}"/>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2DEB3862-7AAC-4417-8D8B-9A98F4A40371}"/>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178301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20C3D-047A-477C-814B-907499FE599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1A205853-D8D6-40C0-9B6E-6E5B6A870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a:extLst>
              <a:ext uri="{FF2B5EF4-FFF2-40B4-BE49-F238E27FC236}">
                <a16:creationId xmlns:a16="http://schemas.microsoft.com/office/drawing/2014/main" id="{1EF7D511-6B28-4874-9E61-CA8E680AD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89574B9-4DB5-403D-A415-D76D93AAA47C}"/>
              </a:ext>
            </a:extLst>
          </p:cNvPr>
          <p:cNvSpPr>
            <a:spLocks noGrp="1"/>
          </p:cNvSpPr>
          <p:nvPr>
            <p:ph type="dt" sz="half" idx="10"/>
          </p:nvPr>
        </p:nvSpPr>
        <p:spPr/>
        <p:txBody>
          <a:bodyPr/>
          <a:lstStyle/>
          <a:p>
            <a:fld id="{371BF5C0-48D1-4738-AAE2-0EEFCBD46E3A}" type="datetimeFigureOut">
              <a:rPr lang="en-GB" smtClean="0"/>
              <a:t>06/11/2017</a:t>
            </a:fld>
            <a:endParaRPr lang="en-GB"/>
          </a:p>
        </p:txBody>
      </p:sp>
      <p:sp>
        <p:nvSpPr>
          <p:cNvPr id="6" name="Zástupný symbol pro zápatí 5">
            <a:extLst>
              <a:ext uri="{FF2B5EF4-FFF2-40B4-BE49-F238E27FC236}">
                <a16:creationId xmlns:a16="http://schemas.microsoft.com/office/drawing/2014/main" id="{199DDA18-B429-4AE2-9B82-AC30DCE47AFD}"/>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EEF9EF43-ECD7-4790-861A-7D43526C44B0}"/>
              </a:ext>
            </a:extLst>
          </p:cNvPr>
          <p:cNvSpPr>
            <a:spLocks noGrp="1"/>
          </p:cNvSpPr>
          <p:nvPr>
            <p:ph type="sldNum" sz="quarter" idx="12"/>
          </p:nvPr>
        </p:nvSpPr>
        <p:spPr/>
        <p:txBody>
          <a:bodyPr/>
          <a:lstStyle/>
          <a:p>
            <a:fld id="{5D0121A3-D72C-4DEF-B697-EDAE9931B4F7}" type="slidenum">
              <a:rPr lang="en-GB" smtClean="0"/>
              <a:t>‹#›</a:t>
            </a:fld>
            <a:endParaRPr lang="en-GB"/>
          </a:p>
        </p:txBody>
      </p:sp>
    </p:spTree>
    <p:extLst>
      <p:ext uri="{BB962C8B-B14F-4D97-AF65-F5344CB8AC3E}">
        <p14:creationId xmlns:p14="http://schemas.microsoft.com/office/powerpoint/2010/main" val="35491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a:extLst>
              <a:ext uri="{FF2B5EF4-FFF2-40B4-BE49-F238E27FC236}">
                <a16:creationId xmlns:a16="http://schemas.microsoft.com/office/drawing/2014/main" id="{D2FF1474-CD62-4C24-B51D-240534A023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a:extLst>
              <a:ext uri="{FF2B5EF4-FFF2-40B4-BE49-F238E27FC236}">
                <a16:creationId xmlns:a16="http://schemas.microsoft.com/office/drawing/2014/main" id="{59EC503D-8024-400C-A0A6-EDFE7C585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7E17B07E-33B6-472D-A93E-64CB2A4AB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BF5C0-48D1-4738-AAE2-0EEFCBD46E3A}" type="datetimeFigureOut">
              <a:rPr lang="en-GB" smtClean="0"/>
              <a:t>06/11/2017</a:t>
            </a:fld>
            <a:endParaRPr lang="en-GB"/>
          </a:p>
        </p:txBody>
      </p:sp>
      <p:sp>
        <p:nvSpPr>
          <p:cNvPr id="5" name="Zástupný symbol pro zápatí 4">
            <a:extLst>
              <a:ext uri="{FF2B5EF4-FFF2-40B4-BE49-F238E27FC236}">
                <a16:creationId xmlns:a16="http://schemas.microsoft.com/office/drawing/2014/main" id="{70573068-E6ED-450F-9822-04080FCFFE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9E4AE2F9-692D-4208-AB4F-174359E8A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121A3-D72C-4DEF-B697-EDAE9931B4F7}" type="slidenum">
              <a:rPr lang="en-GB" smtClean="0"/>
              <a:t>‹#›</a:t>
            </a:fld>
            <a:endParaRPr lang="en-GB"/>
          </a:p>
        </p:txBody>
      </p:sp>
    </p:spTree>
    <p:extLst>
      <p:ext uri="{BB962C8B-B14F-4D97-AF65-F5344CB8AC3E}">
        <p14:creationId xmlns:p14="http://schemas.microsoft.com/office/powerpoint/2010/main" val="296467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2F128F9-0187-4CF9-8E46-156BE5162032}"/>
              </a:ext>
            </a:extLst>
          </p:cNvPr>
          <p:cNvPicPr>
            <a:picLocks noChangeAspect="1"/>
          </p:cNvPicPr>
          <p:nvPr/>
        </p:nvPicPr>
        <p:blipFill rotWithShape="1">
          <a:blip r:embed="rId2">
            <a:extLst>
              <a:ext uri="{28A0092B-C50C-407E-A947-70E740481C1C}">
                <a14:useLocalDpi xmlns:a14="http://schemas.microsoft.com/office/drawing/2010/main" val="0"/>
              </a:ext>
            </a:extLst>
          </a:blip>
          <a:srcRect t="26625" b="17125"/>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D35162E2-97CE-4732-A2F6-C3BE658F0EFA}"/>
              </a:ext>
            </a:extLst>
          </p:cNvPr>
          <p:cNvSpPr>
            <a:spLocks noGrp="1"/>
          </p:cNvSpPr>
          <p:nvPr>
            <p:ph type="title"/>
          </p:nvPr>
        </p:nvSpPr>
        <p:spPr>
          <a:xfrm>
            <a:off x="709448" y="1913950"/>
            <a:ext cx="4204137" cy="1342754"/>
          </a:xfrm>
        </p:spPr>
        <p:txBody>
          <a:bodyPr>
            <a:normAutofit/>
          </a:bodyPr>
          <a:lstStyle/>
          <a:p>
            <a:pPr algn="ctr"/>
            <a:r>
              <a:rPr lang="fr-FR" dirty="0">
                <a:latin typeface="Times New Roman" panose="02020603050405020304" pitchFamily="18" charset="0"/>
                <a:cs typeface="Times New Roman" panose="02020603050405020304" pitchFamily="18" charset="0"/>
              </a:rPr>
              <a:t>Assertion annonciatrice </a:t>
            </a:r>
            <a:endParaRPr lang="en-GB"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091F22C0-8F1A-417D-93EF-E7B1B1DE2979}"/>
              </a:ext>
            </a:extLst>
          </p:cNvPr>
          <p:cNvSpPr>
            <a:spLocks noGrp="1"/>
          </p:cNvSpPr>
          <p:nvPr>
            <p:ph idx="1"/>
          </p:nvPr>
        </p:nvSpPr>
        <p:spPr>
          <a:xfrm>
            <a:off x="0" y="3417573"/>
            <a:ext cx="5908431" cy="2619839"/>
          </a:xfrm>
        </p:spPr>
        <p:txBody>
          <a:bodyPr anchor="ctr">
            <a:normAutofit fontScale="92500"/>
          </a:bodyPr>
          <a:lstStyle/>
          <a:p>
            <a:r>
              <a:rPr lang="fr-FR" dirty="0">
                <a:latin typeface="Times New Roman" panose="02020603050405020304" pitchFamily="18" charset="0"/>
                <a:cs typeface="Times New Roman" panose="02020603050405020304" pitchFamily="18" charset="0"/>
              </a:rPr>
              <a:t>«  Au reste, le domaine de la poésie est illimité. Sous le monde réel, il existe un monde idéal, qui se montre resplendissant à l’œil de ceux que des méditations graves ont accoutumés à voir dans les choses plus que les choses. »</a:t>
            </a:r>
          </a:p>
          <a:p>
            <a:pPr marL="0" indent="0">
              <a:buNone/>
            </a:pPr>
            <a:r>
              <a:rPr lang="fr-FR" sz="1800" dirty="0">
                <a:latin typeface="Times New Roman" panose="02020603050405020304" pitchFamily="18" charset="0"/>
                <a:cs typeface="Times New Roman" panose="02020603050405020304" pitchFamily="18" charset="0"/>
              </a:rPr>
              <a:t>	Victor Hugo, la première préface aux </a:t>
            </a:r>
            <a:r>
              <a:rPr lang="fr-FR" sz="1800" b="1" dirty="0">
                <a:latin typeface="Times New Roman" panose="02020603050405020304" pitchFamily="18" charset="0"/>
                <a:cs typeface="Times New Roman" panose="02020603050405020304" pitchFamily="18" charset="0"/>
              </a:rPr>
              <a:t>Odes</a:t>
            </a:r>
            <a:r>
              <a:rPr lang="fr-FR" sz="1800" dirty="0">
                <a:latin typeface="Times New Roman" panose="02020603050405020304" pitchFamily="18" charset="0"/>
                <a:cs typeface="Times New Roman" panose="02020603050405020304" pitchFamily="18" charset="0"/>
              </a:rPr>
              <a:t>, 1822</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77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a:extLst>
              <a:ext uri="{FF2B5EF4-FFF2-40B4-BE49-F238E27FC236}">
                <a16:creationId xmlns:a16="http://schemas.microsoft.com/office/drawing/2014/main" id="{D6C28446-B013-4192-BBCB-48DB41DC5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06" y="1102042"/>
            <a:ext cx="4029075" cy="5074920"/>
          </a:xfrm>
          <a:prstGeom prst="rect">
            <a:avLst/>
          </a:prstGeom>
        </p:spPr>
      </p:pic>
      <p:sp>
        <p:nvSpPr>
          <p:cNvPr id="2" name="Nadpis 1">
            <a:extLst>
              <a:ext uri="{FF2B5EF4-FFF2-40B4-BE49-F238E27FC236}">
                <a16:creationId xmlns:a16="http://schemas.microsoft.com/office/drawing/2014/main" id="{304BC24C-B459-4EF5-AF7F-68C290ED203F}"/>
              </a:ext>
            </a:extLst>
          </p:cNvPr>
          <p:cNvSpPr>
            <a:spLocks noGrp="1"/>
          </p:cNvSpPr>
          <p:nvPr>
            <p:ph type="title"/>
          </p:nvPr>
        </p:nvSpPr>
        <p:spPr>
          <a:xfrm>
            <a:off x="4384039" y="365125"/>
            <a:ext cx="7164493" cy="1325563"/>
          </a:xfrm>
        </p:spPr>
        <p:txBody>
          <a:bodyPr>
            <a:normAutofit/>
          </a:bodyPr>
          <a:lstStyle/>
          <a:p>
            <a:r>
              <a:rPr lang="fr-FR" dirty="0">
                <a:solidFill>
                  <a:schemeClr val="bg1"/>
                </a:solidFill>
                <a:latin typeface="Times New Roman" panose="02020603050405020304" pitchFamily="18" charset="0"/>
                <a:cs typeface="Times New Roman" panose="02020603050405020304" pitchFamily="18" charset="0"/>
              </a:rPr>
              <a:t>Œuvres</a:t>
            </a:r>
            <a:r>
              <a:rPr lang="fr-FR" dirty="0">
                <a:solidFill>
                  <a:schemeClr val="bg1"/>
                </a:solidFill>
              </a:rPr>
              <a:t> </a:t>
            </a:r>
            <a:endParaRPr lang="en-GB" dirty="0">
              <a:solidFill>
                <a:schemeClr val="bg1"/>
              </a:solidFill>
            </a:endParaRPr>
          </a:p>
        </p:txBody>
      </p:sp>
      <p:sp>
        <p:nvSpPr>
          <p:cNvPr id="3" name="Zástupný symbol pro obsah 2">
            <a:extLst>
              <a:ext uri="{FF2B5EF4-FFF2-40B4-BE49-F238E27FC236}">
                <a16:creationId xmlns:a16="http://schemas.microsoft.com/office/drawing/2014/main" id="{3C58A4BC-7E55-4222-B83D-14917CFFD168}"/>
              </a:ext>
            </a:extLst>
          </p:cNvPr>
          <p:cNvSpPr>
            <a:spLocks noGrp="1"/>
          </p:cNvSpPr>
          <p:nvPr>
            <p:ph idx="1"/>
          </p:nvPr>
        </p:nvSpPr>
        <p:spPr>
          <a:xfrm>
            <a:off x="4152900" y="2022601"/>
            <a:ext cx="8025881" cy="4154361"/>
          </a:xfrm>
        </p:spPr>
        <p:txBody>
          <a:bodyPr>
            <a:normAutofit/>
          </a:bodyPr>
          <a:lstStyle/>
          <a:p>
            <a:r>
              <a:rPr lang="fr-FR" sz="3200" dirty="0">
                <a:solidFill>
                  <a:schemeClr val="bg1"/>
                </a:solidFill>
                <a:latin typeface="Times New Roman" panose="02020603050405020304" pitchFamily="18" charset="0"/>
                <a:cs typeface="Times New Roman" panose="02020603050405020304" pitchFamily="18" charset="0"/>
              </a:rPr>
              <a:t>1886 – ses premiers poèmes publiés dans la revue française, </a:t>
            </a:r>
            <a:r>
              <a:rPr lang="fr-FR" sz="3200" i="1" dirty="0">
                <a:solidFill>
                  <a:schemeClr val="bg1"/>
                </a:solidFill>
                <a:latin typeface="Times New Roman" panose="02020603050405020304" pitchFamily="18" charset="0"/>
                <a:cs typeface="Times New Roman" panose="02020603050405020304" pitchFamily="18" charset="0"/>
              </a:rPr>
              <a:t>La Pléiade</a:t>
            </a:r>
          </a:p>
          <a:p>
            <a:r>
              <a:rPr lang="fr-FR" sz="3200" dirty="0">
                <a:solidFill>
                  <a:schemeClr val="bg1"/>
                </a:solidFill>
                <a:latin typeface="Times New Roman" panose="02020603050405020304" pitchFamily="18" charset="0"/>
                <a:cs typeface="Times New Roman" panose="02020603050405020304" pitchFamily="18" charset="0"/>
              </a:rPr>
              <a:t>1887 – il publie ses poème dans la revue belge, </a:t>
            </a:r>
            <a:r>
              <a:rPr lang="fr-FR" sz="3200" i="1" dirty="0">
                <a:solidFill>
                  <a:schemeClr val="bg1"/>
                </a:solidFill>
                <a:latin typeface="Times New Roman" panose="02020603050405020304" pitchFamily="18" charset="0"/>
                <a:cs typeface="Times New Roman" panose="02020603050405020304" pitchFamily="18" charset="0"/>
              </a:rPr>
              <a:t>Parnasse de la Jeune Belgique</a:t>
            </a:r>
            <a:endParaRPr lang="fr-FR" sz="3200" dirty="0">
              <a:solidFill>
                <a:schemeClr val="bg1"/>
              </a:solidFill>
              <a:latin typeface="Times New Roman" panose="02020603050405020304" pitchFamily="18" charset="0"/>
              <a:cs typeface="Times New Roman" panose="02020603050405020304" pitchFamily="18" charset="0"/>
            </a:endParaRPr>
          </a:p>
          <a:p>
            <a:r>
              <a:rPr lang="fr-FR" sz="3200" dirty="0">
                <a:solidFill>
                  <a:schemeClr val="bg1"/>
                </a:solidFill>
                <a:latin typeface="Times New Roman" panose="02020603050405020304" pitchFamily="18" charset="0"/>
                <a:cs typeface="Times New Roman" panose="02020603050405020304" pitchFamily="18" charset="0"/>
              </a:rPr>
              <a:t>1889 – une pièce de théâtre, </a:t>
            </a:r>
            <a:r>
              <a:rPr lang="fr-FR" sz="3200" i="1" dirty="0">
                <a:solidFill>
                  <a:schemeClr val="bg1"/>
                </a:solidFill>
                <a:latin typeface="Times New Roman" panose="02020603050405020304" pitchFamily="18" charset="0"/>
                <a:cs typeface="Times New Roman" panose="02020603050405020304" pitchFamily="18" charset="0"/>
              </a:rPr>
              <a:t>les Flaireurs </a:t>
            </a:r>
          </a:p>
          <a:p>
            <a:r>
              <a:rPr lang="fr-FR" sz="3200" dirty="0">
                <a:solidFill>
                  <a:schemeClr val="bg1"/>
                </a:solidFill>
                <a:latin typeface="Times New Roman" panose="02020603050405020304" pitchFamily="18" charset="0"/>
                <a:cs typeface="Times New Roman" panose="02020603050405020304" pitchFamily="18" charset="0"/>
              </a:rPr>
              <a:t>1898 – un recueil de poèmes, </a:t>
            </a:r>
            <a:r>
              <a:rPr lang="fr-FR" sz="3200" i="1" dirty="0">
                <a:solidFill>
                  <a:schemeClr val="bg1"/>
                </a:solidFill>
                <a:latin typeface="Times New Roman" panose="02020603050405020304" pitchFamily="18" charset="0"/>
                <a:cs typeface="Times New Roman" panose="02020603050405020304" pitchFamily="18" charset="0"/>
              </a:rPr>
              <a:t>Entrevisions</a:t>
            </a:r>
          </a:p>
          <a:p>
            <a:r>
              <a:rPr lang="fr-FR" sz="3200" dirty="0">
                <a:solidFill>
                  <a:schemeClr val="bg1"/>
                </a:solidFill>
                <a:latin typeface="Times New Roman" panose="02020603050405020304" pitchFamily="18" charset="0"/>
                <a:cs typeface="Times New Roman" panose="02020603050405020304" pitchFamily="18" charset="0"/>
              </a:rPr>
              <a:t>1906 – une pièce de théâtre, </a:t>
            </a:r>
            <a:r>
              <a:rPr lang="fr-FR" sz="3200" i="1" dirty="0">
                <a:solidFill>
                  <a:schemeClr val="bg1"/>
                </a:solidFill>
                <a:latin typeface="Times New Roman" panose="02020603050405020304" pitchFamily="18" charset="0"/>
                <a:cs typeface="Times New Roman" panose="02020603050405020304" pitchFamily="18" charset="0"/>
              </a:rPr>
              <a:t>Pan</a:t>
            </a:r>
            <a:endParaRPr lang="en-GB" sz="3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24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a:extLst>
              <a:ext uri="{FF2B5EF4-FFF2-40B4-BE49-F238E27FC236}">
                <a16:creationId xmlns:a16="http://schemas.microsoft.com/office/drawing/2014/main" id="{05884004-86F3-4A80-9391-EE223FB41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85" y="495300"/>
            <a:ext cx="3429000" cy="5867400"/>
          </a:xfrm>
          <a:prstGeom prst="rect">
            <a:avLst/>
          </a:prstGeom>
        </p:spPr>
      </p:pic>
      <p:sp>
        <p:nvSpPr>
          <p:cNvPr id="2" name="Nadpis 1">
            <a:extLst>
              <a:ext uri="{FF2B5EF4-FFF2-40B4-BE49-F238E27FC236}">
                <a16:creationId xmlns:a16="http://schemas.microsoft.com/office/drawing/2014/main" id="{56374F3D-96E9-488A-A89E-8DBBEAF487D6}"/>
              </a:ext>
            </a:extLst>
          </p:cNvPr>
          <p:cNvSpPr>
            <a:spLocks noGrp="1"/>
          </p:cNvSpPr>
          <p:nvPr>
            <p:ph type="title"/>
          </p:nvPr>
        </p:nvSpPr>
        <p:spPr>
          <a:xfrm>
            <a:off x="4384039" y="365125"/>
            <a:ext cx="7164493" cy="1325563"/>
          </a:xfrm>
        </p:spPr>
        <p:txBody>
          <a:bodyPr>
            <a:normAutofit/>
          </a:bodyPr>
          <a:lstStyle/>
          <a:p>
            <a:r>
              <a:rPr lang="fr-FR" i="1">
                <a:solidFill>
                  <a:schemeClr val="bg1"/>
                </a:solidFill>
                <a:latin typeface="Times New Roman" panose="02020603050405020304" pitchFamily="18" charset="0"/>
                <a:cs typeface="Times New Roman" panose="02020603050405020304" pitchFamily="18" charset="0"/>
              </a:rPr>
              <a:t>La chanson d’Eve</a:t>
            </a:r>
            <a:r>
              <a:rPr lang="fr-FR">
                <a:solidFill>
                  <a:schemeClr val="bg1"/>
                </a:solidFill>
                <a:latin typeface="Times New Roman" panose="02020603050405020304" pitchFamily="18" charset="0"/>
                <a:cs typeface="Times New Roman" panose="02020603050405020304" pitchFamily="18" charset="0"/>
              </a:rPr>
              <a:t>, 1904</a:t>
            </a:r>
            <a:endParaRPr lang="en-GB" i="1">
              <a:solidFill>
                <a:schemeClr val="bg1"/>
              </a:solidFill>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059DD200-F2F7-4E78-AD42-26F1A58F7D0B}"/>
              </a:ext>
            </a:extLst>
          </p:cNvPr>
          <p:cNvSpPr>
            <a:spLocks noGrp="1"/>
          </p:cNvSpPr>
          <p:nvPr>
            <p:ph idx="1"/>
          </p:nvPr>
        </p:nvSpPr>
        <p:spPr>
          <a:xfrm>
            <a:off x="4387515" y="2022601"/>
            <a:ext cx="7161017" cy="4154361"/>
          </a:xfrm>
        </p:spPr>
        <p:txBody>
          <a:bodyPr>
            <a:normAutofit/>
          </a:bodyPr>
          <a:lstStyle/>
          <a:p>
            <a:r>
              <a:rPr lang="fr-FR" sz="3200" i="1" dirty="0">
                <a:solidFill>
                  <a:schemeClr val="bg1"/>
                </a:solidFill>
                <a:latin typeface="Times New Roman" panose="02020603050405020304" pitchFamily="18" charset="0"/>
                <a:cs typeface="Times New Roman" panose="02020603050405020304" pitchFamily="18" charset="0"/>
              </a:rPr>
              <a:t>Prélude</a:t>
            </a:r>
            <a:r>
              <a:rPr lang="fr-FR" sz="3200" dirty="0">
                <a:solidFill>
                  <a:schemeClr val="bg1"/>
                </a:solidFill>
                <a:latin typeface="Times New Roman" panose="02020603050405020304" pitchFamily="18" charset="0"/>
                <a:cs typeface="Times New Roman" panose="02020603050405020304" pitchFamily="18" charset="0"/>
              </a:rPr>
              <a:t> (2 poèmes)</a:t>
            </a:r>
          </a:p>
          <a:p>
            <a:r>
              <a:rPr lang="fr-FR" sz="3200" i="1" dirty="0">
                <a:solidFill>
                  <a:schemeClr val="bg1"/>
                </a:solidFill>
                <a:latin typeface="Times New Roman" panose="02020603050405020304" pitchFamily="18" charset="0"/>
                <a:cs typeface="Times New Roman" panose="02020603050405020304" pitchFamily="18" charset="0"/>
              </a:rPr>
              <a:t>Premières paroles</a:t>
            </a:r>
            <a:r>
              <a:rPr lang="fr-FR" sz="3200" dirty="0">
                <a:solidFill>
                  <a:schemeClr val="bg1"/>
                </a:solidFill>
                <a:latin typeface="Times New Roman" panose="02020603050405020304" pitchFamily="18" charset="0"/>
                <a:cs typeface="Times New Roman" panose="02020603050405020304" pitchFamily="18" charset="0"/>
              </a:rPr>
              <a:t> (28 poèmes)</a:t>
            </a:r>
          </a:p>
          <a:p>
            <a:r>
              <a:rPr lang="fr-FR" sz="3200" i="1" dirty="0">
                <a:solidFill>
                  <a:schemeClr val="bg1"/>
                </a:solidFill>
                <a:latin typeface="Times New Roman" panose="02020603050405020304" pitchFamily="18" charset="0"/>
                <a:cs typeface="Times New Roman" panose="02020603050405020304" pitchFamily="18" charset="0"/>
              </a:rPr>
              <a:t>La Tentation</a:t>
            </a:r>
            <a:r>
              <a:rPr lang="fr-FR" sz="3200" dirty="0">
                <a:solidFill>
                  <a:schemeClr val="bg1"/>
                </a:solidFill>
                <a:latin typeface="Times New Roman" panose="02020603050405020304" pitchFamily="18" charset="0"/>
                <a:cs typeface="Times New Roman" panose="02020603050405020304" pitchFamily="18" charset="0"/>
              </a:rPr>
              <a:t> (36 poèmes)</a:t>
            </a:r>
          </a:p>
          <a:p>
            <a:r>
              <a:rPr lang="fr-FR" sz="3200" i="1" dirty="0">
                <a:solidFill>
                  <a:schemeClr val="bg1"/>
                </a:solidFill>
                <a:latin typeface="Times New Roman" panose="02020603050405020304" pitchFamily="18" charset="0"/>
                <a:cs typeface="Times New Roman" panose="02020603050405020304" pitchFamily="18" charset="0"/>
              </a:rPr>
              <a:t>La Faute</a:t>
            </a:r>
            <a:r>
              <a:rPr lang="fr-FR" sz="3200" dirty="0">
                <a:solidFill>
                  <a:schemeClr val="bg1"/>
                </a:solidFill>
                <a:latin typeface="Times New Roman" panose="02020603050405020304" pitchFamily="18" charset="0"/>
                <a:cs typeface="Times New Roman" panose="02020603050405020304" pitchFamily="18" charset="0"/>
              </a:rPr>
              <a:t> (18 poèmes)</a:t>
            </a:r>
          </a:p>
          <a:p>
            <a:r>
              <a:rPr lang="fr-FR" sz="3200" i="1" dirty="0">
                <a:solidFill>
                  <a:schemeClr val="bg1"/>
                </a:solidFill>
                <a:latin typeface="Times New Roman" panose="02020603050405020304" pitchFamily="18" charset="0"/>
                <a:cs typeface="Times New Roman" panose="02020603050405020304" pitchFamily="18" charset="0"/>
              </a:rPr>
              <a:t>Crépuscule</a:t>
            </a:r>
            <a:r>
              <a:rPr lang="fr-FR" sz="3200" dirty="0">
                <a:solidFill>
                  <a:schemeClr val="bg1"/>
                </a:solidFill>
                <a:latin typeface="Times New Roman" panose="02020603050405020304" pitchFamily="18" charset="0"/>
                <a:cs typeface="Times New Roman" panose="02020603050405020304" pitchFamily="18" charset="0"/>
              </a:rPr>
              <a:t> (12 poèmes)</a:t>
            </a:r>
          </a:p>
          <a:p>
            <a:pPr marL="0" indent="0">
              <a:buNone/>
            </a:pPr>
            <a:endParaRPr lang="en-GB" sz="2000" dirty="0">
              <a:solidFill>
                <a:schemeClr val="bg1"/>
              </a:solidFill>
            </a:endParaRPr>
          </a:p>
        </p:txBody>
      </p:sp>
    </p:spTree>
    <p:extLst>
      <p:ext uri="{BB962C8B-B14F-4D97-AF65-F5344CB8AC3E}">
        <p14:creationId xmlns:p14="http://schemas.microsoft.com/office/powerpoint/2010/main" val="153350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E88AB-F024-44F8-BBBC-F61260FB92E7}"/>
              </a:ext>
            </a:extLst>
          </p:cNvPr>
          <p:cNvSpPr>
            <a:spLocks noGrp="1"/>
          </p:cNvSpPr>
          <p:nvPr>
            <p:ph type="title"/>
          </p:nvPr>
        </p:nvSpPr>
        <p:spPr>
          <a:xfrm>
            <a:off x="0" y="1"/>
            <a:ext cx="6019800" cy="1073425"/>
          </a:xfrm>
        </p:spPr>
        <p:txBody>
          <a:bodyPr/>
          <a:lstStyle/>
          <a:p>
            <a:r>
              <a:rPr lang="fr-FR" dirty="0">
                <a:latin typeface="Times New Roman" panose="02020603050405020304" pitchFamily="18" charset="0"/>
                <a:cs typeface="Times New Roman" panose="02020603050405020304" pitchFamily="18" charset="0"/>
              </a:rPr>
              <a:t>Prélude</a:t>
            </a:r>
            <a:endParaRPr lang="en-GB" dirty="0">
              <a:latin typeface="Times New Roman" panose="02020603050405020304" pitchFamily="18" charset="0"/>
              <a:cs typeface="Times New Roman" panose="02020603050405020304" pitchFamily="18" charset="0"/>
            </a:endParaRPr>
          </a:p>
        </p:txBody>
      </p:sp>
      <p:sp>
        <p:nvSpPr>
          <p:cNvPr id="4" name="Zástupný symbol pro obsah 3">
            <a:extLst>
              <a:ext uri="{FF2B5EF4-FFF2-40B4-BE49-F238E27FC236}">
                <a16:creationId xmlns:a16="http://schemas.microsoft.com/office/drawing/2014/main" id="{D819DEA8-A8E3-4F81-9252-FBCFA925E728}"/>
              </a:ext>
            </a:extLst>
          </p:cNvPr>
          <p:cNvSpPr>
            <a:spLocks noGrp="1"/>
          </p:cNvSpPr>
          <p:nvPr>
            <p:ph sz="half" idx="2"/>
          </p:nvPr>
        </p:nvSpPr>
        <p:spPr>
          <a:xfrm>
            <a:off x="6172200" y="437322"/>
            <a:ext cx="6019800" cy="6420677"/>
          </a:xfrm>
        </p:spPr>
        <p:txBody>
          <a:bodyPr>
            <a:normAutofit fontScale="92500" lnSpcReduction="20000"/>
          </a:bodyPr>
          <a:lstStyle/>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Je voudrais te la dire,</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Ma première chanson,</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Presque les lèvres closes,</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Et comme si, tous deux, nous songions</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La même chose,</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En le même sourire.</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  </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Avec des mots</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Si frais, si virginaux,</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Avec des mots si purs,</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Qu’ils tremblent dans l’azur,</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Et semblent dits,</a:t>
            </a:r>
          </a:p>
          <a:p>
            <a:pPr marL="0" indent="0">
              <a:lnSpc>
                <a:spcPct val="135000"/>
              </a:lnSpc>
              <a:spcBef>
                <a:spcPts val="0"/>
              </a:spcBef>
              <a:buNone/>
            </a:pPr>
            <a:r>
              <a:rPr lang="fr-FR" dirty="0">
                <a:latin typeface="Times New Roman" panose="02020603050405020304" pitchFamily="18" charset="0"/>
                <a:cs typeface="Times New Roman" panose="02020603050405020304" pitchFamily="18" charset="0"/>
              </a:rPr>
              <a:t>Pour la première fois au paradis.</a:t>
            </a:r>
          </a:p>
          <a:p>
            <a:endParaRPr lang="en-GB" dirty="0"/>
          </a:p>
        </p:txBody>
      </p:sp>
      <p:sp>
        <p:nvSpPr>
          <p:cNvPr id="9" name="Zástupný symbol pro obsah 8">
            <a:extLst>
              <a:ext uri="{FF2B5EF4-FFF2-40B4-BE49-F238E27FC236}">
                <a16:creationId xmlns:a16="http://schemas.microsoft.com/office/drawing/2014/main" id="{547F3A27-EA6F-4FBE-8CCC-00C8B05D3BB9}"/>
              </a:ext>
            </a:extLst>
          </p:cNvPr>
          <p:cNvSpPr>
            <a:spLocks noGrp="1"/>
          </p:cNvSpPr>
          <p:nvPr>
            <p:ph sz="half" idx="1"/>
          </p:nvPr>
        </p:nvSpPr>
        <p:spPr>
          <a:xfrm>
            <a:off x="0" y="2252870"/>
            <a:ext cx="6019800" cy="4412973"/>
          </a:xfrm>
        </p:spPr>
        <p:txBody>
          <a:bodyPr/>
          <a:lstStyle/>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Je voudrais te la dire,</a:t>
            </a:r>
          </a:p>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Dans la simplicité claire</a:t>
            </a:r>
          </a:p>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De mon bonheur,</a:t>
            </a:r>
          </a:p>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Sans une image, sans une fleur,</a:t>
            </a:r>
          </a:p>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En n’y mêlant que la lumière</a:t>
            </a:r>
          </a:p>
          <a:p>
            <a:pPr marL="0" indent="0">
              <a:lnSpc>
                <a:spcPct val="125000"/>
              </a:lnSpc>
              <a:spcBef>
                <a:spcPts val="0"/>
              </a:spcBef>
              <a:buNone/>
            </a:pPr>
            <a:r>
              <a:rPr lang="fr-FR" sz="2600" dirty="0">
                <a:latin typeface="Times New Roman" panose="02020603050405020304" pitchFamily="18" charset="0"/>
                <a:cs typeface="Times New Roman" panose="02020603050405020304" pitchFamily="18" charset="0"/>
              </a:rPr>
              <a:t>Et l’air où je respire.</a:t>
            </a:r>
          </a:p>
          <a:p>
            <a:endParaRPr lang="en-GB" dirty="0"/>
          </a:p>
        </p:txBody>
      </p:sp>
    </p:spTree>
    <p:extLst>
      <p:ext uri="{BB962C8B-B14F-4D97-AF65-F5344CB8AC3E}">
        <p14:creationId xmlns:p14="http://schemas.microsoft.com/office/powerpoint/2010/main" val="304263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8698A-DD85-43E2-BBA8-122CF5F1D150}"/>
              </a:ext>
            </a:extLst>
          </p:cNvPr>
          <p:cNvSpPr>
            <a:spLocks noGrp="1"/>
          </p:cNvSpPr>
          <p:nvPr>
            <p:ph type="title"/>
          </p:nvPr>
        </p:nvSpPr>
        <p:spPr>
          <a:xfrm>
            <a:off x="0" y="318051"/>
            <a:ext cx="5910470" cy="1616765"/>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Comme Dieu rayonne aujourd’hui </a:t>
            </a:r>
            <a:br>
              <a:rPr lang="fr-FR" b="1"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(Première Paroles)</a:t>
            </a:r>
            <a:endParaRPr lang="en-GB" sz="3600"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0B68D254-6546-432A-9396-E0E05EDD3EFA}"/>
              </a:ext>
            </a:extLst>
          </p:cNvPr>
          <p:cNvSpPr>
            <a:spLocks noGrp="1"/>
          </p:cNvSpPr>
          <p:nvPr>
            <p:ph sz="half" idx="1"/>
          </p:nvPr>
        </p:nvSpPr>
        <p:spPr>
          <a:xfrm>
            <a:off x="0" y="2252870"/>
            <a:ext cx="6019800" cy="4605129"/>
          </a:xfrm>
        </p:spPr>
        <p:txBody>
          <a:bodyPr/>
          <a:lstStyle/>
          <a:p>
            <a:pPr marL="0" indent="0">
              <a:buNone/>
            </a:pPr>
            <a:r>
              <a:rPr lang="fr-FR" dirty="0"/>
              <a:t>Comme Dieu rayonne aujourd'hui,</a:t>
            </a:r>
            <a:br>
              <a:rPr lang="fr-FR" dirty="0"/>
            </a:br>
            <a:r>
              <a:rPr lang="fr-FR" dirty="0"/>
              <a:t>Comme il exulte, comme il fleurit,</a:t>
            </a:r>
            <a:br>
              <a:rPr lang="fr-FR" dirty="0"/>
            </a:br>
            <a:r>
              <a:rPr lang="fr-FR" dirty="0"/>
              <a:t>Parmi ces roses et ces fruits !</a:t>
            </a:r>
            <a:br>
              <a:rPr lang="fr-FR" dirty="0"/>
            </a:br>
            <a:br>
              <a:rPr lang="fr-FR" dirty="0"/>
            </a:br>
            <a:r>
              <a:rPr lang="fr-FR" dirty="0"/>
              <a:t>Comme il murmure en cette fontaine !</a:t>
            </a:r>
            <a:br>
              <a:rPr lang="fr-FR" dirty="0"/>
            </a:br>
            <a:r>
              <a:rPr lang="fr-FR" dirty="0"/>
              <a:t>Ah ! comme il chante en ces oiseaux... </a:t>
            </a:r>
            <a:br>
              <a:rPr lang="fr-FR" dirty="0"/>
            </a:br>
            <a:r>
              <a:rPr lang="fr-FR" dirty="0"/>
              <a:t>Qu'elle est suave son haleine </a:t>
            </a:r>
            <a:br>
              <a:rPr lang="fr-FR" dirty="0"/>
            </a:br>
            <a:r>
              <a:rPr lang="fr-FR" dirty="0"/>
              <a:t>Dans l'odorant printemps nouveau !</a:t>
            </a:r>
            <a:endParaRPr lang="en-GB" dirty="0"/>
          </a:p>
        </p:txBody>
      </p:sp>
      <p:sp>
        <p:nvSpPr>
          <p:cNvPr id="4" name="Zástupný symbol pro obsah 3">
            <a:extLst>
              <a:ext uri="{FF2B5EF4-FFF2-40B4-BE49-F238E27FC236}">
                <a16:creationId xmlns:a16="http://schemas.microsoft.com/office/drawing/2014/main" id="{917F3AEB-72B3-4AC0-B6B3-6CF233479558}"/>
              </a:ext>
            </a:extLst>
          </p:cNvPr>
          <p:cNvSpPr>
            <a:spLocks noGrp="1"/>
          </p:cNvSpPr>
          <p:nvPr>
            <p:ph sz="half" idx="2"/>
          </p:nvPr>
        </p:nvSpPr>
        <p:spPr>
          <a:xfrm>
            <a:off x="6172200" y="2252869"/>
            <a:ext cx="6019800" cy="4605129"/>
          </a:xfrm>
        </p:spPr>
        <p:txBody>
          <a:bodyPr/>
          <a:lstStyle/>
          <a:p>
            <a:pPr marL="0" indent="0">
              <a:buNone/>
            </a:pPr>
            <a:r>
              <a:rPr lang="fr-FR" dirty="0"/>
              <a:t>Comme il se baigne dans la lumière </a:t>
            </a:r>
            <a:br>
              <a:rPr lang="fr-FR" dirty="0"/>
            </a:br>
            <a:r>
              <a:rPr lang="fr-FR" dirty="0"/>
              <a:t>Avec amour, mon jeune dieu ! </a:t>
            </a:r>
            <a:br>
              <a:rPr lang="fr-FR" dirty="0"/>
            </a:br>
            <a:r>
              <a:rPr lang="fr-FR" dirty="0"/>
              <a:t>Toutes les choses de la terre </a:t>
            </a:r>
            <a:br>
              <a:rPr lang="fr-FR" dirty="0"/>
            </a:br>
            <a:r>
              <a:rPr lang="fr-FR" dirty="0"/>
              <a:t>Sont ses vêtements radieux.</a:t>
            </a:r>
          </a:p>
          <a:p>
            <a:endParaRPr lang="en-GB" dirty="0"/>
          </a:p>
        </p:txBody>
      </p:sp>
    </p:spTree>
    <p:extLst>
      <p:ext uri="{BB962C8B-B14F-4D97-AF65-F5344CB8AC3E}">
        <p14:creationId xmlns:p14="http://schemas.microsoft.com/office/powerpoint/2010/main" val="372902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6B4AC-8ECA-4140-84C3-67BB2BFDF0B9}"/>
              </a:ext>
            </a:extLst>
          </p:cNvPr>
          <p:cNvSpPr>
            <a:spLocks noGrp="1"/>
          </p:cNvSpPr>
          <p:nvPr>
            <p:ph type="title"/>
          </p:nvPr>
        </p:nvSpPr>
        <p:spPr>
          <a:xfrm>
            <a:off x="0" y="1"/>
            <a:ext cx="5910470" cy="1179442"/>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Il luit dans l'ombre</a:t>
            </a:r>
            <a:r>
              <a:rPr lang="cs-CZ" b="1" dirty="0">
                <a:latin typeface="Times New Roman" panose="02020603050405020304" pitchFamily="18" charset="0"/>
                <a:cs typeface="Times New Roman" panose="02020603050405020304" pitchFamily="18" charset="0"/>
              </a:rPr>
              <a:t> </a:t>
            </a:r>
            <a:br>
              <a:rPr lang="fr-FR" b="1"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(La Faute)</a:t>
            </a:r>
            <a:endParaRPr lang="en-GB" sz="3600" dirty="0"/>
          </a:p>
        </p:txBody>
      </p:sp>
      <p:sp>
        <p:nvSpPr>
          <p:cNvPr id="3" name="Zástupný symbol pro obsah 2">
            <a:extLst>
              <a:ext uri="{FF2B5EF4-FFF2-40B4-BE49-F238E27FC236}">
                <a16:creationId xmlns:a16="http://schemas.microsoft.com/office/drawing/2014/main" id="{1873D121-3632-46A7-96EA-3E66097F8876}"/>
              </a:ext>
            </a:extLst>
          </p:cNvPr>
          <p:cNvSpPr>
            <a:spLocks noGrp="1"/>
          </p:cNvSpPr>
          <p:nvPr>
            <p:ph sz="half" idx="1"/>
          </p:nvPr>
        </p:nvSpPr>
        <p:spPr>
          <a:xfrm>
            <a:off x="0" y="1825624"/>
            <a:ext cx="6019800" cy="5032375"/>
          </a:xfrm>
        </p:spPr>
        <p:txBody>
          <a:bodyPr>
            <a:normAutofit/>
          </a:bodyPr>
          <a:lstStyle/>
          <a:p>
            <a:pPr marL="0" indent="0">
              <a:buNone/>
            </a:pPr>
            <a:r>
              <a:rPr lang="fr-FR" sz="3200" dirty="0">
                <a:latin typeface="Times New Roman" panose="02020603050405020304" pitchFamily="18" charset="0"/>
                <a:cs typeface="Times New Roman" panose="02020603050405020304" pitchFamily="18" charset="0"/>
              </a:rPr>
              <a:t>Il luit dans l'ombre,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Le beau fruit d'or,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Il luit comme un trésor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Entre ces feuilles.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C'est pour toi qu'il a mûri,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Le beau fruit du paradis.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Quelles roses lui sont pareilles ?</a:t>
            </a:r>
            <a:br>
              <a:rPr lang="fr-FR" sz="3200" dirty="0">
                <a:latin typeface="Times New Roman" panose="02020603050405020304" pitchFamily="18" charset="0"/>
                <a:cs typeface="Times New Roman" panose="02020603050405020304" pitchFamily="18" charset="0"/>
              </a:rPr>
            </a:b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Voilés de leurs ailes,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Les anges sommeillent...</a:t>
            </a:r>
            <a:endParaRPr lang="en-GB" sz="3200" dirty="0">
              <a:latin typeface="Times New Roman" panose="02020603050405020304" pitchFamily="18" charset="0"/>
              <a:cs typeface="Times New Roman" panose="02020603050405020304" pitchFamily="18" charset="0"/>
            </a:endParaRPr>
          </a:p>
        </p:txBody>
      </p:sp>
      <p:sp>
        <p:nvSpPr>
          <p:cNvPr id="4" name="Zástupný symbol pro obsah 3">
            <a:extLst>
              <a:ext uri="{FF2B5EF4-FFF2-40B4-BE49-F238E27FC236}">
                <a16:creationId xmlns:a16="http://schemas.microsoft.com/office/drawing/2014/main" id="{2EF658B5-F4DF-49BA-A967-3D0AD8D8D3FA}"/>
              </a:ext>
            </a:extLst>
          </p:cNvPr>
          <p:cNvSpPr>
            <a:spLocks noGrp="1"/>
          </p:cNvSpPr>
          <p:nvPr>
            <p:ph sz="half" idx="2"/>
          </p:nvPr>
        </p:nvSpPr>
        <p:spPr>
          <a:xfrm>
            <a:off x="6172200" y="583095"/>
            <a:ext cx="6019800" cy="6274903"/>
          </a:xfrm>
        </p:spPr>
        <p:txBody>
          <a:bodyPr>
            <a:normAutofit/>
          </a:bodyPr>
          <a:lstStyle/>
          <a:p>
            <a:pPr marL="0" indent="0">
              <a:buNone/>
            </a:pPr>
            <a:r>
              <a:rPr lang="fr-FR" sz="3200" dirty="0">
                <a:latin typeface="Times New Roman" panose="02020603050405020304" pitchFamily="18" charset="0"/>
                <a:cs typeface="Times New Roman" panose="02020603050405020304" pitchFamily="18" charset="0"/>
              </a:rPr>
              <a:t>Voici que la nuit vient,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Pas une étoile ne se lève.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Oh ! rien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Qu'un effleurement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De tes lèvres...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Qui peut savoir ?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Le souffle du soir le touche bien.</a:t>
            </a:r>
            <a:br>
              <a:rPr lang="fr-FR" sz="3200" dirty="0">
                <a:latin typeface="Times New Roman" panose="02020603050405020304" pitchFamily="18" charset="0"/>
                <a:cs typeface="Times New Roman" panose="02020603050405020304" pitchFamily="18" charset="0"/>
              </a:rPr>
            </a:b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Écoute ma chanson ;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Elle murmure à ton oreille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Approche et cueille.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Les anges sommeillent...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18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371027-E713-48AD-B07E-708D5443D920}"/>
              </a:ext>
            </a:extLst>
          </p:cNvPr>
          <p:cNvSpPr>
            <a:spLocks noGrp="1"/>
          </p:cNvSpPr>
          <p:nvPr>
            <p:ph type="title"/>
          </p:nvPr>
        </p:nvSpPr>
        <p:spPr>
          <a:xfrm>
            <a:off x="0" y="1"/>
            <a:ext cx="5711687" cy="649356"/>
          </a:xfrm>
        </p:spPr>
        <p:txBody>
          <a:bodyPr>
            <a:normAutofit fontScale="90000"/>
          </a:bodyPr>
          <a:lstStyle/>
          <a:p>
            <a:r>
              <a:rPr lang="fr-FR" b="1" dirty="0">
                <a:latin typeface="Times New Roman" panose="02020603050405020304" pitchFamily="18" charset="0"/>
                <a:cs typeface="Times New Roman" panose="02020603050405020304" pitchFamily="18" charset="0"/>
              </a:rPr>
              <a:t>Au bois dormant</a:t>
            </a:r>
            <a:endParaRPr lang="en-GB" dirty="0">
              <a:latin typeface="Times New Roman" panose="02020603050405020304" pitchFamily="18" charset="0"/>
              <a:cs typeface="Times New Roman" panose="02020603050405020304" pitchFamily="18" charset="0"/>
            </a:endParaRPr>
          </a:p>
        </p:txBody>
      </p:sp>
      <p:sp>
        <p:nvSpPr>
          <p:cNvPr id="4" name="Zástupný symbol pro obsah 3">
            <a:extLst>
              <a:ext uri="{FF2B5EF4-FFF2-40B4-BE49-F238E27FC236}">
                <a16:creationId xmlns:a16="http://schemas.microsoft.com/office/drawing/2014/main" id="{566C60E5-00E8-44A2-8E8C-82E6B449213E}"/>
              </a:ext>
            </a:extLst>
          </p:cNvPr>
          <p:cNvSpPr>
            <a:spLocks noGrp="1"/>
          </p:cNvSpPr>
          <p:nvPr>
            <p:ph sz="half" idx="2"/>
          </p:nvPr>
        </p:nvSpPr>
        <p:spPr>
          <a:xfrm>
            <a:off x="0" y="1113183"/>
            <a:ext cx="5997575" cy="5744817"/>
          </a:xfrm>
        </p:spPr>
        <p:txBody>
          <a:bodyPr>
            <a:normAutofit fontScale="85000" lnSpcReduction="20000"/>
          </a:bodyPr>
          <a:lstStyle/>
          <a:p>
            <a:pPr marL="0" indent="0">
              <a:lnSpc>
                <a:spcPct val="125000"/>
              </a:lnSpc>
              <a:spcBef>
                <a:spcPts val="0"/>
              </a:spcBef>
              <a:buNone/>
            </a:pPr>
            <a:r>
              <a:rPr lang="fr-FR" dirty="0">
                <a:latin typeface="Times New Roman" panose="02020603050405020304" pitchFamily="18" charset="0"/>
                <a:cs typeface="Times New Roman" panose="02020603050405020304" pitchFamily="18" charset="0"/>
              </a:rPr>
              <a:t>Un peu de jour, un peu d'amour,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Un peu de soleil, comme en rêve,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Et son front et ces lys autour,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C'était chose fragile et brève.</a:t>
            </a:r>
            <a:br>
              <a:rPr lang="fr-FR"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Mais c'était si doux à souffrir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Parmi ces eaux, ces fleurs, ces palmes,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Qu'elle n'en pouvait pas mourir ;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Alors elle a clos ses yeux calmes.</a:t>
            </a:r>
            <a:br>
              <a:rPr lang="fr-FR"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Elle s'est endormie au fond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De mon cœur, sur ses mains tranquilles,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Et lys et roses même sont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Dans des silences immobiles.</a:t>
            </a:r>
          </a:p>
          <a:p>
            <a:endParaRPr lang="en-GB" dirty="0"/>
          </a:p>
        </p:txBody>
      </p:sp>
      <p:sp>
        <p:nvSpPr>
          <p:cNvPr id="6" name="Zástupný symbol pro obsah 5">
            <a:extLst>
              <a:ext uri="{FF2B5EF4-FFF2-40B4-BE49-F238E27FC236}">
                <a16:creationId xmlns:a16="http://schemas.microsoft.com/office/drawing/2014/main" id="{57C7D998-8822-4BCC-BABE-9EC0F52B2827}"/>
              </a:ext>
            </a:extLst>
          </p:cNvPr>
          <p:cNvSpPr>
            <a:spLocks noGrp="1"/>
          </p:cNvSpPr>
          <p:nvPr>
            <p:ph sz="quarter" idx="4"/>
          </p:nvPr>
        </p:nvSpPr>
        <p:spPr>
          <a:xfrm>
            <a:off x="6172200" y="0"/>
            <a:ext cx="6019800" cy="6857999"/>
          </a:xfrm>
        </p:spPr>
        <p:txBody>
          <a:bodyPr>
            <a:normAutofit fontScale="55000" lnSpcReduction="20000"/>
          </a:bodyPr>
          <a:lstStyle/>
          <a:p>
            <a:pPr marL="0" indent="0">
              <a:lnSpc>
                <a:spcPct val="135000"/>
              </a:lnSpc>
              <a:spcBef>
                <a:spcPts val="0"/>
              </a:spcBef>
              <a:buNone/>
            </a:pPr>
            <a:r>
              <a:rPr lang="fr-FR" sz="4400" dirty="0">
                <a:latin typeface="Times New Roman" panose="02020603050405020304" pitchFamily="18" charset="0"/>
                <a:cs typeface="Times New Roman" panose="02020603050405020304" pitchFamily="18" charset="0"/>
              </a:rPr>
              <a:t>Au cœur solitaire du bonheur</a:t>
            </a:r>
            <a:endParaRPr lang="cs-CZ" sz="4400" dirty="0">
              <a:latin typeface="Times New Roman" panose="02020603050405020304" pitchFamily="18" charset="0"/>
              <a:cs typeface="Times New Roman" panose="02020603050405020304" pitchFamily="18" charset="0"/>
            </a:endParaRPr>
          </a:p>
          <a:p>
            <a:pPr marL="0" indent="0">
              <a:lnSpc>
                <a:spcPct val="135000"/>
              </a:lnSpc>
              <a:spcBef>
                <a:spcPts val="0"/>
              </a:spcBef>
              <a:buNone/>
            </a:pPr>
            <a:endParaRPr lang="fr-FR" sz="4400" dirty="0">
              <a:latin typeface="Times New Roman" panose="02020603050405020304" pitchFamily="18" charset="0"/>
              <a:cs typeface="Times New Roman" panose="02020603050405020304" pitchFamily="18" charset="0"/>
            </a:endParaRPr>
          </a:p>
          <a:p>
            <a:pPr marL="0" indent="0">
              <a:lnSpc>
                <a:spcPct val="135000"/>
              </a:lnSpc>
              <a:spcBef>
                <a:spcPts val="0"/>
              </a:spcBef>
              <a:buNone/>
            </a:pPr>
            <a:r>
              <a:rPr lang="fr-FR" sz="4400" dirty="0">
                <a:latin typeface="Times New Roman" panose="02020603050405020304" pitchFamily="18" charset="0"/>
                <a:cs typeface="Times New Roman" panose="02020603050405020304" pitchFamily="18" charset="0"/>
              </a:rPr>
              <a:t>Au cœur solitaire du bonheur,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Devenu mon cœur même,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Quelle paix divine en ce jour,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Et quelle plénitude suprême !</a:t>
            </a:r>
            <a:endParaRPr lang="cs-CZ" sz="4400" dirty="0">
              <a:latin typeface="Times New Roman" panose="02020603050405020304" pitchFamily="18" charset="0"/>
              <a:cs typeface="Times New Roman" panose="02020603050405020304" pitchFamily="18" charset="0"/>
            </a:endParaRPr>
          </a:p>
          <a:p>
            <a:pPr marL="0" indent="0">
              <a:lnSpc>
                <a:spcPct val="135000"/>
              </a:lnSpc>
              <a:spcBef>
                <a:spcPts val="0"/>
              </a:spcBef>
              <a:buNone/>
            </a:pPr>
            <a:endParaRPr lang="cs-CZ" sz="4400" dirty="0">
              <a:latin typeface="Times New Roman" panose="02020603050405020304" pitchFamily="18" charset="0"/>
              <a:cs typeface="Times New Roman" panose="02020603050405020304" pitchFamily="18" charset="0"/>
            </a:endParaRPr>
          </a:p>
          <a:p>
            <a:pPr marL="0" indent="0">
              <a:lnSpc>
                <a:spcPct val="135000"/>
              </a:lnSpc>
              <a:spcBef>
                <a:spcPts val="0"/>
              </a:spcBef>
              <a:buNone/>
            </a:pPr>
            <a:r>
              <a:rPr lang="fr-FR" sz="4400" dirty="0">
                <a:latin typeface="Times New Roman" panose="02020603050405020304" pitchFamily="18" charset="0"/>
                <a:cs typeface="Times New Roman" panose="02020603050405020304" pitchFamily="18" charset="0"/>
              </a:rPr>
              <a:t>Ô le rire adorable d'amour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De tout ce qui m'environne !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Autour de mon bonheur en fleur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Une abeille éternelle bourdonne...</a:t>
            </a:r>
            <a:br>
              <a:rPr lang="fr-FR" sz="4400" dirty="0">
                <a:latin typeface="Times New Roman" panose="02020603050405020304" pitchFamily="18" charset="0"/>
                <a:cs typeface="Times New Roman" panose="02020603050405020304" pitchFamily="18" charset="0"/>
              </a:rPr>
            </a:b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Elle se clôt doucement et s'apaise,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Mon âme heureuse ;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Elle se tait, </a:t>
            </a:r>
            <a:br>
              <a:rPr lang="fr-FR" sz="4400" dirty="0">
                <a:latin typeface="Times New Roman" panose="02020603050405020304" pitchFamily="18" charset="0"/>
                <a:cs typeface="Times New Roman" panose="02020603050405020304" pitchFamily="18" charset="0"/>
              </a:rPr>
            </a:br>
            <a:r>
              <a:rPr lang="fr-FR" sz="4400" dirty="0">
                <a:latin typeface="Times New Roman" panose="02020603050405020304" pitchFamily="18" charset="0"/>
                <a:cs typeface="Times New Roman" panose="02020603050405020304" pitchFamily="18" charset="0"/>
              </a:rPr>
              <a:t>La rose qui chantait.</a:t>
            </a:r>
          </a:p>
          <a:p>
            <a:endParaRPr lang="en-GB" dirty="0"/>
          </a:p>
        </p:txBody>
      </p:sp>
    </p:spTree>
    <p:extLst>
      <p:ext uri="{BB962C8B-B14F-4D97-AF65-F5344CB8AC3E}">
        <p14:creationId xmlns:p14="http://schemas.microsoft.com/office/powerpoint/2010/main" val="415740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93922-D89C-4B9C-A3F5-EE1CF3A8E2F0}"/>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Jean Moréas, </a:t>
            </a:r>
            <a:r>
              <a:rPr lang="fr-FR" i="1" dirty="0">
                <a:latin typeface="Times New Roman" panose="02020603050405020304" pitchFamily="18" charset="0"/>
                <a:cs typeface="Times New Roman" panose="02020603050405020304" pitchFamily="18" charset="0"/>
              </a:rPr>
              <a:t>Manifeste littéraire</a:t>
            </a:r>
            <a:r>
              <a:rPr lang="fr-FR" dirty="0">
                <a:latin typeface="Times New Roman" panose="02020603050405020304" pitchFamily="18" charset="0"/>
                <a:cs typeface="Times New Roman" panose="02020603050405020304" pitchFamily="18" charset="0"/>
              </a:rPr>
              <a:t>, 1866</a:t>
            </a:r>
            <a:endParaRPr lang="en-GB"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3EC34316-EC5C-4BEA-B1F9-4725E75569D5}"/>
              </a:ext>
            </a:extLst>
          </p:cNvPr>
          <p:cNvSpPr>
            <a:spLocks noGrp="1"/>
          </p:cNvSpPr>
          <p:nvPr>
            <p:ph idx="1"/>
          </p:nvPr>
        </p:nvSpPr>
        <p:spPr/>
        <p:txBody>
          <a:bodyPr>
            <a:normAutofit/>
          </a:bodyPr>
          <a:lstStyle/>
          <a:p>
            <a:pPr algn="just"/>
            <a:r>
              <a:rPr lang="fr-FR" sz="3600" dirty="0">
                <a:latin typeface="Times New Roman" panose="02020603050405020304" pitchFamily="18" charset="0"/>
                <a:cs typeface="Times New Roman" panose="02020603050405020304" pitchFamily="18" charset="0"/>
              </a:rPr>
              <a:t>« […] le caractère essentiel de l'art symbolique consiste à ne jamais aller jusqu'à la concentration de l'Idée en soi. Ainsi, dans cet art, les tableaux de la nature, les actions des humains, tous les phénomènes concrets ne sauraient se manifester eux-mêmes ; ce sont là des apparences sensibles destinées à représenter leurs affinités ésotériques avec des Idées primordiales. »</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57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C6149D5-2874-4BA2-9794-17ADB16BD2AC}"/>
              </a:ext>
            </a:extLst>
          </p:cNvPr>
          <p:cNvPicPr>
            <a:picLocks noChangeAspect="1"/>
          </p:cNvPicPr>
          <p:nvPr/>
        </p:nvPicPr>
        <p:blipFill rotWithShape="1">
          <a:blip r:embed="rId2">
            <a:extLst>
              <a:ext uri="{28A0092B-C50C-407E-A947-70E740481C1C}">
                <a14:useLocalDpi xmlns:a14="http://schemas.microsoft.com/office/drawing/2010/main" val="0"/>
              </a:ext>
            </a:extLst>
          </a:blip>
          <a:srcRect t="20004" b="4996"/>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421E9A15-BB47-4BDF-B4F4-055D56E0CBF3}"/>
              </a:ext>
            </a:extLst>
          </p:cNvPr>
          <p:cNvSpPr>
            <a:spLocks noGrp="1"/>
          </p:cNvSpPr>
          <p:nvPr>
            <p:ph type="title"/>
          </p:nvPr>
        </p:nvSpPr>
        <p:spPr>
          <a:xfrm>
            <a:off x="709448" y="1913950"/>
            <a:ext cx="4204137" cy="1342754"/>
          </a:xfrm>
        </p:spPr>
        <p:txBody>
          <a:bodyPr>
            <a:normAutofit/>
          </a:bodyPr>
          <a:lstStyle/>
          <a:p>
            <a:pPr algn="ctr"/>
            <a:r>
              <a:rPr lang="cs-CZ" sz="3600" dirty="0" err="1">
                <a:latin typeface="Times New Roman" panose="02020603050405020304" pitchFamily="18" charset="0"/>
                <a:cs typeface="Times New Roman" panose="02020603050405020304" pitchFamily="18" charset="0"/>
              </a:rPr>
              <a:t>Émile</a:t>
            </a:r>
            <a:r>
              <a:rPr lang="cs-CZ" sz="3600" dirty="0">
                <a:latin typeface="Times New Roman" panose="02020603050405020304" pitchFamily="18" charset="0"/>
                <a:cs typeface="Times New Roman" panose="02020603050405020304" pitchFamily="18" charset="0"/>
              </a:rPr>
              <a:t> </a:t>
            </a:r>
            <a:r>
              <a:rPr lang="fr-FR" sz="3600" dirty="0">
                <a:latin typeface="Times New Roman" panose="02020603050405020304" pitchFamily="18" charset="0"/>
                <a:cs typeface="Times New Roman" panose="02020603050405020304" pitchFamily="18" charset="0"/>
              </a:rPr>
              <a:t>Verhaeren, </a:t>
            </a:r>
            <a:r>
              <a:rPr lang="fr-FR" sz="3600" i="1" dirty="0">
                <a:latin typeface="Times New Roman" panose="02020603050405020304" pitchFamily="18" charset="0"/>
                <a:cs typeface="Times New Roman" panose="02020603050405020304" pitchFamily="18" charset="0"/>
              </a:rPr>
              <a:t>Le Symbolisme</a:t>
            </a:r>
            <a:r>
              <a:rPr lang="fr-FR" sz="3600" dirty="0">
                <a:latin typeface="Times New Roman" panose="02020603050405020304" pitchFamily="18" charset="0"/>
                <a:cs typeface="Times New Roman" panose="02020603050405020304" pitchFamily="18" charset="0"/>
              </a:rPr>
              <a:t>, 1887</a:t>
            </a:r>
            <a:endParaRPr lang="en-GB" sz="3600"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116FB78F-964D-4AA5-8481-A02AAD767618}"/>
              </a:ext>
            </a:extLst>
          </p:cNvPr>
          <p:cNvSpPr>
            <a:spLocks noGrp="1"/>
          </p:cNvSpPr>
          <p:nvPr>
            <p:ph idx="1"/>
          </p:nvPr>
        </p:nvSpPr>
        <p:spPr>
          <a:xfrm>
            <a:off x="112542" y="3417573"/>
            <a:ext cx="5678658" cy="3036236"/>
          </a:xfrm>
        </p:spPr>
        <p:txBody>
          <a:bodyPr anchor="ctr">
            <a:noAutofit/>
          </a:bodyPr>
          <a:lstStyle/>
          <a:p>
            <a:pPr marL="0" indent="0" algn="just">
              <a:buNone/>
            </a:pPr>
            <a:r>
              <a:rPr lang="fr-FR" dirty="0">
                <a:latin typeface="Times New Roman" panose="02020603050405020304" pitchFamily="18" charset="0"/>
                <a:cs typeface="Times New Roman" panose="02020603050405020304" pitchFamily="18" charset="0"/>
              </a:rPr>
              <a:t>«  Définir le Symbolisme, qui donc y réussirait ? Au plus, peut-on essayer d'éclaircir quelque peu le brouillard ambiant, et encore avec la volonté de n'émettre que des idées personnelles.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95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BAA34-45DB-4A5B-A62D-2A833E57B8ED}"/>
              </a:ext>
            </a:extLst>
          </p:cNvPr>
          <p:cNvSpPr>
            <a:spLocks noGrp="1"/>
          </p:cNvSpPr>
          <p:nvPr>
            <p:ph type="title"/>
          </p:nvPr>
        </p:nvSpPr>
        <p:spPr>
          <a:xfrm>
            <a:off x="0" y="365125"/>
            <a:ext cx="12192000" cy="1325563"/>
          </a:xfrm>
        </p:spPr>
        <p:txBody>
          <a:bodyPr/>
          <a:lstStyle/>
          <a:p>
            <a:r>
              <a:rPr lang="fr-FR" b="1" dirty="0">
                <a:latin typeface="Times New Roman" panose="02020603050405020304" pitchFamily="18" charset="0"/>
                <a:cs typeface="Times New Roman" panose="02020603050405020304" pitchFamily="18" charset="0"/>
              </a:rPr>
              <a:t>Remy de Gourmont</a:t>
            </a:r>
            <a:r>
              <a:rPr lang="cs-CZ" b="1" dirty="0">
                <a:latin typeface="Times New Roman" panose="02020603050405020304" pitchFamily="18" charset="0"/>
                <a:cs typeface="Times New Roman" panose="02020603050405020304" pitchFamily="18" charset="0"/>
              </a:rPr>
              <a:t>, </a:t>
            </a:r>
            <a:r>
              <a:rPr lang="cs-CZ" b="1" i="1" dirty="0" err="1">
                <a:latin typeface="Times New Roman" panose="02020603050405020304" pitchFamily="18" charset="0"/>
                <a:cs typeface="Times New Roman" panose="02020603050405020304" pitchFamily="18" charset="0"/>
              </a:rPr>
              <a:t>Le</a:t>
            </a:r>
            <a:r>
              <a:rPr lang="cs-CZ" b="1" i="1" dirty="0">
                <a:latin typeface="Times New Roman" panose="02020603050405020304" pitchFamily="18" charset="0"/>
                <a:cs typeface="Times New Roman" panose="02020603050405020304" pitchFamily="18" charset="0"/>
              </a:rPr>
              <a:t> livre des </a:t>
            </a:r>
            <a:r>
              <a:rPr lang="fr-FR" b="1" i="1" dirty="0">
                <a:latin typeface="Times New Roman" panose="02020603050405020304" pitchFamily="18" charset="0"/>
                <a:cs typeface="Times New Roman" panose="02020603050405020304" pitchFamily="18" charset="0"/>
              </a:rPr>
              <a:t>masques</a:t>
            </a:r>
            <a:r>
              <a:rPr lang="fr-FR" b="1" dirty="0">
                <a:latin typeface="Times New Roman" panose="02020603050405020304" pitchFamily="18" charset="0"/>
                <a:cs typeface="Times New Roman" panose="02020603050405020304" pitchFamily="18" charset="0"/>
              </a:rPr>
              <a:t>, 1896</a:t>
            </a:r>
            <a:endParaRPr lang="en-GB"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712E3442-9840-4B79-9D31-E9FD2DFC37DE}"/>
              </a:ext>
            </a:extLst>
          </p:cNvPr>
          <p:cNvSpPr>
            <a:spLocks noGrp="1"/>
          </p:cNvSpPr>
          <p:nvPr>
            <p:ph idx="1"/>
          </p:nvPr>
        </p:nvSpPr>
        <p:spPr/>
        <p:txBody>
          <a:bodyPr>
            <a:normAutofit/>
          </a:bodyPr>
          <a:lstStyle/>
          <a:p>
            <a:pPr algn="just"/>
            <a:r>
              <a:rPr lang="fr-FR" sz="4000" dirty="0">
                <a:latin typeface="Times New Roman" panose="02020603050405020304" pitchFamily="18" charset="0"/>
                <a:cs typeface="Times New Roman" panose="02020603050405020304" pitchFamily="18" charset="0"/>
              </a:rPr>
              <a:t>« […] cela [s</a:t>
            </a:r>
            <a:r>
              <a:rPr lang="cs-CZ" sz="4000" dirty="0" err="1">
                <a:latin typeface="Times New Roman" panose="02020603050405020304" pitchFamily="18" charset="0"/>
                <a:cs typeface="Times New Roman" panose="02020603050405020304" pitchFamily="18" charset="0"/>
              </a:rPr>
              <a:t>ymbolisme</a:t>
            </a:r>
            <a:r>
              <a:rPr lang="fr-FR" sz="4000" dirty="0">
                <a:latin typeface="Times New Roman" panose="02020603050405020304" pitchFamily="18" charset="0"/>
                <a:cs typeface="Times New Roman" panose="02020603050405020304" pitchFamily="18" charset="0"/>
              </a:rPr>
              <a:t>] peut vouloir dire : individualisme en littérature, liberté de l’art, abandon des formules enseignées, tendances vers ce qui est nouveau, étrange et même bizarre ; cela peut vouloir dire aussi : idéalisme, dédain de l’anecdote sociale, </a:t>
            </a:r>
            <a:r>
              <a:rPr lang="fr-FR" sz="4000" dirty="0" err="1">
                <a:latin typeface="Times New Roman" panose="02020603050405020304" pitchFamily="18" charset="0"/>
                <a:cs typeface="Times New Roman" panose="02020603050405020304" pitchFamily="18" charset="0"/>
              </a:rPr>
              <a:t>antinaturalisme</a:t>
            </a:r>
            <a:r>
              <a:rPr lang="fr-FR" sz="4000" dirty="0">
                <a:latin typeface="Times New Roman" panose="02020603050405020304" pitchFamily="18" charset="0"/>
                <a:cs typeface="Times New Roman" panose="02020603050405020304" pitchFamily="18" charset="0"/>
              </a:rPr>
              <a:t> […] »</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03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3873D20-5A88-4826-AE7E-CE96C4C4E21E}"/>
              </a:ext>
            </a:extLst>
          </p:cNvPr>
          <p:cNvPicPr>
            <a:picLocks noChangeAspect="1"/>
          </p:cNvPicPr>
          <p:nvPr/>
        </p:nvPicPr>
        <p:blipFill rotWithShape="1">
          <a:blip r:embed="rId2">
            <a:extLst>
              <a:ext uri="{28A0092B-C50C-407E-A947-70E740481C1C}">
                <a14:useLocalDpi xmlns:a14="http://schemas.microsoft.com/office/drawing/2010/main" val="0"/>
              </a:ext>
            </a:extLst>
          </a:blip>
          <a:srcRect l="6684"/>
          <a:stretch/>
        </p:blipFill>
        <p:spPr>
          <a:xfrm>
            <a:off x="7552266" y="10"/>
            <a:ext cx="4639733" cy="6857990"/>
          </a:xfrm>
          <a:prstGeom prst="rect">
            <a:avLst/>
          </a:prstGeom>
        </p:spPr>
      </p:pic>
      <p:sp>
        <p:nvSpPr>
          <p:cNvPr id="10" name="Rectangle 9">
            <a:extLst>
              <a:ext uri="{FF2B5EF4-FFF2-40B4-BE49-F238E27FC236}">
                <a16:creationId xmlns:a16="http://schemas.microsoft.com/office/drawing/2014/main" id="{EEF70E86-2201-4F45-98B3-70858BB1C6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9296195-DABC-462E-BBF7-A8F60FF09A0A}"/>
              </a:ext>
            </a:extLst>
          </p:cNvPr>
          <p:cNvSpPr>
            <a:spLocks noGrp="1"/>
          </p:cNvSpPr>
          <p:nvPr>
            <p:ph type="title"/>
          </p:nvPr>
        </p:nvSpPr>
        <p:spPr>
          <a:xfrm>
            <a:off x="304800" y="365125"/>
            <a:ext cx="6787896" cy="1828800"/>
          </a:xfrm>
        </p:spPr>
        <p:txBody>
          <a:bodyPr>
            <a:normAutofit/>
          </a:bodyPr>
          <a:lstStyle/>
          <a:p>
            <a:r>
              <a:rPr lang="fr-FR" sz="6000" dirty="0">
                <a:solidFill>
                  <a:schemeClr val="bg1"/>
                </a:solidFill>
                <a:latin typeface="Times New Roman" panose="02020603050405020304" pitchFamily="18" charset="0"/>
                <a:cs typeface="Times New Roman" panose="02020603050405020304" pitchFamily="18" charset="0"/>
              </a:rPr>
              <a:t>Repères symbolistes</a:t>
            </a:r>
            <a:endParaRPr lang="en-GB" sz="6000" dirty="0">
              <a:solidFill>
                <a:schemeClr val="bg1"/>
              </a:solidFill>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25E8DB31-0C66-4290-8A38-282345CE6D1B}"/>
              </a:ext>
            </a:extLst>
          </p:cNvPr>
          <p:cNvSpPr>
            <a:spLocks noGrp="1"/>
          </p:cNvSpPr>
          <p:nvPr>
            <p:ph idx="1"/>
          </p:nvPr>
        </p:nvSpPr>
        <p:spPr>
          <a:xfrm>
            <a:off x="838200" y="2322576"/>
            <a:ext cx="6254496" cy="3858768"/>
          </a:xfrm>
        </p:spPr>
        <p:txBody>
          <a:bodyPr>
            <a:normAutofit/>
          </a:bodyPr>
          <a:lstStyle/>
          <a:p>
            <a:r>
              <a:rPr lang="fr-FR" sz="4000" dirty="0">
                <a:solidFill>
                  <a:schemeClr val="bg1"/>
                </a:solidFill>
                <a:latin typeface="Times New Roman" panose="02020603050405020304" pitchFamily="18" charset="0"/>
                <a:cs typeface="Times New Roman" panose="02020603050405020304" pitchFamily="18" charset="0"/>
              </a:rPr>
              <a:t>La mission du poète</a:t>
            </a:r>
          </a:p>
          <a:p>
            <a:r>
              <a:rPr lang="fr-FR" sz="4000" dirty="0">
                <a:solidFill>
                  <a:schemeClr val="bg1"/>
                </a:solidFill>
                <a:latin typeface="Times New Roman" panose="02020603050405020304" pitchFamily="18" charset="0"/>
                <a:cs typeface="Times New Roman" panose="02020603050405020304" pitchFamily="18" charset="0"/>
              </a:rPr>
              <a:t>La recherche formelle</a:t>
            </a:r>
          </a:p>
          <a:p>
            <a:r>
              <a:rPr lang="fr-FR" sz="4000" dirty="0">
                <a:solidFill>
                  <a:schemeClr val="bg1"/>
                </a:solidFill>
                <a:latin typeface="Times New Roman" panose="02020603050405020304" pitchFamily="18" charset="0"/>
                <a:cs typeface="Times New Roman" panose="02020603050405020304" pitchFamily="18" charset="0"/>
              </a:rPr>
              <a:t>Une langue neuve</a:t>
            </a:r>
          </a:p>
          <a:p>
            <a:r>
              <a:rPr lang="fr-FR" sz="4000" dirty="0">
                <a:solidFill>
                  <a:schemeClr val="bg1"/>
                </a:solidFill>
                <a:latin typeface="Times New Roman" panose="02020603050405020304" pitchFamily="18" charset="0"/>
                <a:cs typeface="Times New Roman" panose="02020603050405020304" pitchFamily="18" charset="0"/>
              </a:rPr>
              <a:t>Le drame symboliste</a:t>
            </a:r>
            <a:endParaRPr lang="en-GB"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22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E029E81E-1402-4C46-954C-1DD0F4C7EDEB}"/>
              </a:ext>
            </a:extLst>
          </p:cNvPr>
          <p:cNvSpPr>
            <a:spLocks noGrp="1"/>
          </p:cNvSpPr>
          <p:nvPr>
            <p:ph idx="1"/>
          </p:nvPr>
        </p:nvSpPr>
        <p:spPr>
          <a:xfrm>
            <a:off x="0" y="291548"/>
            <a:ext cx="12192000" cy="6566452"/>
          </a:xfrm>
        </p:spPr>
        <p:txBody>
          <a:bodyPr>
            <a:normAutofit fontScale="77500" lnSpcReduction="20000"/>
          </a:bodyPr>
          <a:lstStyle/>
          <a:p>
            <a:pPr marL="0" indent="0" algn="just">
              <a:buNone/>
            </a:pPr>
            <a:r>
              <a:rPr lang="fr-FR" sz="3300" dirty="0">
                <a:latin typeface="Times New Roman" panose="02020603050405020304" pitchFamily="18" charset="0"/>
                <a:cs typeface="Times New Roman" panose="02020603050405020304" pitchFamily="18" charset="0"/>
              </a:rPr>
              <a:t>	Hugues recommençait chaque soir le même itinéraire, suivant la ligne des quais, d'une marche indécise, un peu voûté déjà, quoiqu'il eût seulement quarante ans. Mais le veuvage avait été pour lui un automne précoce. Les tempes étaient dégarnies, les cheveux pleins de cendre grise. Ses yeux fanés regardaient loin, très loin, au-delà de la vie. </a:t>
            </a:r>
          </a:p>
          <a:p>
            <a:pPr marL="0" indent="0" algn="just">
              <a:buNone/>
            </a:pPr>
            <a:r>
              <a:rPr lang="fr-FR" sz="3300" dirty="0">
                <a:latin typeface="Times New Roman" panose="02020603050405020304" pitchFamily="18" charset="0"/>
                <a:cs typeface="Times New Roman" panose="02020603050405020304" pitchFamily="18" charset="0"/>
              </a:rPr>
              <a:t>	Et comme Bruges aussi était triste en ces fins d'après-midi ! Il l'aimait ainsi ! C'est pour sa tristesse même qu'il l'avait choisie et y était venu vivre après le grand désastre. Jadis, dans les temps de bonheur, quand il voyageait avec sa femme, vivant à sa fantaisie, d'une existence un peu cosmopolite, à Paris, en pays étranger, au bord de la mer, il y était venu avec elle, en passant, sans que la grande mélancolie d'ici pût influencer leur joie. Mais plus tard, resté seul, il s'était ressouvenu de Bruges et avait eu l'intuition instantanée qu'il fallait s'y fixer désormais. Une équation mystérieuse s'établissait. A l'épouse morte devait correspondre une ville morte. Son grand deuil exigeait un tel décor. La vie ne lui serait supportable qu'ici. Il y était venu d'instinct. Que le monde, ailleurs, s'agite, bruisse, allume ses fêtes, tresse ses mille rumeurs. Il avait besoin de silence infini et d'une existence si monotone qu'elle ne lui donnerait presque plus la sensation de vivre. </a:t>
            </a:r>
          </a:p>
          <a:p>
            <a:pPr marL="0" indent="0" algn="just">
              <a:buNone/>
            </a:pPr>
            <a:r>
              <a:rPr lang="fr-FR" sz="3300" dirty="0">
                <a:latin typeface="Times New Roman" panose="02020603050405020304" pitchFamily="18" charset="0"/>
                <a:cs typeface="Times New Roman" panose="02020603050405020304" pitchFamily="18" charset="0"/>
              </a:rPr>
              <a:t>	Autour des douleurs physiques, pourquoi faut-il se taire, étouffer les pas dans une chambre de malade ? Pourquoi les bruits, pourquoi les voix semblent-ils déranger et rouvrir la plaie ? </a:t>
            </a:r>
          </a:p>
          <a:p>
            <a:pPr marL="0" indent="0" algn="just">
              <a:buNone/>
            </a:pPr>
            <a:r>
              <a:rPr lang="fr-FR" sz="3300" dirty="0">
                <a:latin typeface="Times New Roman" panose="02020603050405020304" pitchFamily="18" charset="0"/>
                <a:cs typeface="Times New Roman" panose="02020603050405020304" pitchFamily="18" charset="0"/>
              </a:rPr>
              <a:t>	Aux souffrances morales, le bruit aussi fait mal. </a:t>
            </a:r>
          </a:p>
          <a:p>
            <a:pPr marL="0" indent="0">
              <a:buNone/>
            </a:pPr>
            <a:r>
              <a:rPr lang="fr-FR" dirty="0"/>
              <a:t>	</a:t>
            </a:r>
            <a:endParaRPr lang="en-GB" dirty="0"/>
          </a:p>
        </p:txBody>
      </p:sp>
    </p:spTree>
    <p:extLst>
      <p:ext uri="{BB962C8B-B14F-4D97-AF65-F5344CB8AC3E}">
        <p14:creationId xmlns:p14="http://schemas.microsoft.com/office/powerpoint/2010/main" val="136783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182BD904-B726-4225-8BF5-166157A465FC}"/>
              </a:ext>
            </a:extLst>
          </p:cNvPr>
          <p:cNvSpPr>
            <a:spLocks noGrp="1"/>
          </p:cNvSpPr>
          <p:nvPr>
            <p:ph idx="1"/>
          </p:nvPr>
        </p:nvSpPr>
        <p:spPr>
          <a:xfrm>
            <a:off x="0" y="265042"/>
            <a:ext cx="12192000" cy="6592957"/>
          </a:xfrm>
        </p:spPr>
        <p:txBody>
          <a:bodyPr>
            <a:normAutofit fontScale="85000" lnSpcReduction="20000"/>
          </a:bodyPr>
          <a:lstStyle/>
          <a:p>
            <a:pPr marL="0" indent="0" algn="just">
              <a:buNone/>
            </a:pPr>
            <a:r>
              <a:rPr lang="fr-FR" sz="3200" dirty="0">
                <a:latin typeface="Times New Roman" panose="02020603050405020304" pitchFamily="18" charset="0"/>
                <a:cs typeface="Times New Roman" panose="02020603050405020304" pitchFamily="18" charset="0"/>
              </a:rPr>
              <a:t>	Dans l'atmosphère muette des eaux et des rues inanimées, Hugues avait moins senti la souffrance de son cœur, il avait pensé plus doucement à la morte. Il l'avait mieux revue, mieux entendue, retrouvant au fil des canaux son visage d'Ophélie en allée, écoutant sa voix dans la chanson grêle et lointaine des carillons.  </a:t>
            </a:r>
          </a:p>
          <a:p>
            <a:pPr marL="0" indent="0" algn="just">
              <a:buNone/>
            </a:pPr>
            <a:r>
              <a:rPr lang="fr-FR" sz="3200" dirty="0">
                <a:latin typeface="Times New Roman" panose="02020603050405020304" pitchFamily="18" charset="0"/>
                <a:cs typeface="Times New Roman" panose="02020603050405020304" pitchFamily="18" charset="0"/>
              </a:rPr>
              <a:t>	La ville, elle aussi, aimée et belle jadis, incarnait de la sorte ses regrets. Bruges était sa morte. Et sa morte était Bruges. Tout s'unifiait en une destinée pareille. C'était Bruges-la-Morte, elle-même mise au tombeau de ses quais de pierre, avec les artères froidies de ses canaux, quand avait cessé d'y battre la grande pulsation de la mer. </a:t>
            </a:r>
          </a:p>
          <a:p>
            <a:pPr marL="0" indent="0" algn="just">
              <a:buNone/>
            </a:pPr>
            <a:r>
              <a:rPr lang="fr-FR" sz="3200" dirty="0">
                <a:latin typeface="Times New Roman" panose="02020603050405020304" pitchFamily="18" charset="0"/>
                <a:cs typeface="Times New Roman" panose="02020603050405020304" pitchFamily="18" charset="0"/>
              </a:rPr>
              <a:t>	Ce soir-là, plus que jamais, tandis qu'il cheminait au hasard, le noir souvenir le hanta, émergea de dessous les ponts où pleurent les visages de sources invisibles. Une impression mortuaire émanait des logis clos, des vitres comme des yeux brouillés d'agonie, des pignons décalquant dans l'eau des escaliers de crêpe. Il longea le Quai Vert, le Quai du Miroir, s'éloigna vers le Pont du Moulin, les banlieues tristes bordées de peupliers. Et partout, sur sa tête, l'égouttement froid, les petites notes salées des cloches de paroisse, projetées comme d'un goupillon pour quelque absoute. </a:t>
            </a:r>
          </a:p>
          <a:p>
            <a:pPr marL="0" indent="0" algn="just">
              <a:buNone/>
            </a:pPr>
            <a:r>
              <a:rPr lang="fr-FR" sz="3200" dirty="0">
                <a:latin typeface="Times New Roman" panose="02020603050405020304" pitchFamily="18" charset="0"/>
                <a:cs typeface="Times New Roman" panose="02020603050405020304" pitchFamily="18" charset="0"/>
              </a:rPr>
              <a:t>	Dans cette solitude du soir et de l'automne, où le vent balayait les dernières feuilles, il éprouva plus que jamais le désir d'avoir fini sa vie et l'impatience du tombeau. Il semblait qu'une ombre s'allongeât des tours sur son âme ; qu'un conseil vînt des vieux murs jusqu'à lui ; qu'une voix </a:t>
            </a:r>
            <a:r>
              <a:rPr lang="fr-FR" sz="3200" dirty="0" err="1">
                <a:latin typeface="Times New Roman" panose="02020603050405020304" pitchFamily="18" charset="0"/>
                <a:cs typeface="Times New Roman" panose="02020603050405020304" pitchFamily="18" charset="0"/>
              </a:rPr>
              <a:t>chuchotante</a:t>
            </a:r>
            <a:r>
              <a:rPr lang="fr-FR" sz="3200" dirty="0">
                <a:latin typeface="Times New Roman" panose="02020603050405020304" pitchFamily="18" charset="0"/>
                <a:cs typeface="Times New Roman" panose="02020603050405020304" pitchFamily="18" charset="0"/>
              </a:rPr>
              <a:t> montât de l'eau - l'eau s'en venant au-devant de lui, comme elle vint au-devant d'Ophélie, ainsi que le racontent les fossoyeurs de Shakespeare.</a:t>
            </a:r>
          </a:p>
          <a:p>
            <a:endParaRPr lang="en-GB" dirty="0"/>
          </a:p>
        </p:txBody>
      </p:sp>
    </p:spTree>
    <p:extLst>
      <p:ext uri="{BB962C8B-B14F-4D97-AF65-F5344CB8AC3E}">
        <p14:creationId xmlns:p14="http://schemas.microsoft.com/office/powerpoint/2010/main" val="162155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D102E041-2846-4EDD-ABAD-34B166EE999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747"/>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624D17C8-E9C2-48A4-AA36-D7048A6CCC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4A745E6D-6E31-41A5-9820-E596CD2E99C4}"/>
              </a:ext>
            </a:extLst>
          </p:cNvPr>
          <p:cNvSpPr>
            <a:spLocks noGrp="1"/>
          </p:cNvSpPr>
          <p:nvPr>
            <p:ph type="ctrTitle"/>
          </p:nvPr>
        </p:nvSpPr>
        <p:spPr>
          <a:xfrm>
            <a:off x="4387349" y="1200152"/>
            <a:ext cx="6897171" cy="4457696"/>
          </a:xfrm>
        </p:spPr>
        <p:txBody>
          <a:bodyPr anchor="ctr">
            <a:normAutofit/>
          </a:bodyPr>
          <a:lstStyle/>
          <a:p>
            <a:r>
              <a:rPr lang="en-GB" sz="8000" dirty="0">
                <a:solidFill>
                  <a:srgbClr val="FFFFFF"/>
                </a:solidFill>
                <a:latin typeface="Times New Roman" panose="02020603050405020304" pitchFamily="18" charset="0"/>
                <a:cs typeface="Times New Roman" panose="02020603050405020304" pitchFamily="18" charset="0"/>
              </a:rPr>
              <a:t>CHARLES VAN LERBERGHE</a:t>
            </a:r>
          </a:p>
        </p:txBody>
      </p:sp>
      <p:sp>
        <p:nvSpPr>
          <p:cNvPr id="3" name="Podnadpis 2">
            <a:extLst>
              <a:ext uri="{FF2B5EF4-FFF2-40B4-BE49-F238E27FC236}">
                <a16:creationId xmlns:a16="http://schemas.microsoft.com/office/drawing/2014/main" id="{C5DFDE21-60FA-4F6D-BC7C-A9BC1F84CA2F}"/>
              </a:ext>
            </a:extLst>
          </p:cNvPr>
          <p:cNvSpPr>
            <a:spLocks noGrp="1"/>
          </p:cNvSpPr>
          <p:nvPr>
            <p:ph type="subTitle" idx="1"/>
          </p:nvPr>
        </p:nvSpPr>
        <p:spPr>
          <a:xfrm>
            <a:off x="1" y="1200152"/>
            <a:ext cx="3666498" cy="4457696"/>
          </a:xfrm>
        </p:spPr>
        <p:txBody>
          <a:bodyPr anchor="ctr">
            <a:normAutofit/>
          </a:bodyPr>
          <a:lstStyle/>
          <a:p>
            <a:r>
              <a:rPr lang="cs-CZ" sz="5400" i="1" dirty="0">
                <a:solidFill>
                  <a:srgbClr val="FFFFFF"/>
                </a:solidFill>
                <a:latin typeface="Times New Roman" panose="02020603050405020304" pitchFamily="18" charset="0"/>
                <a:cs typeface="Times New Roman" panose="02020603050405020304" pitchFamily="18" charset="0"/>
              </a:rPr>
              <a:t>L</a:t>
            </a:r>
            <a:r>
              <a:rPr lang="fr-FR" sz="5400" i="1" dirty="0">
                <a:solidFill>
                  <a:srgbClr val="FFFFFF"/>
                </a:solidFill>
                <a:latin typeface="Times New Roman" panose="02020603050405020304" pitchFamily="18" charset="0"/>
                <a:cs typeface="Times New Roman" panose="02020603050405020304" pitchFamily="18" charset="0"/>
              </a:rPr>
              <a:t>’inconnue</a:t>
            </a:r>
            <a:endParaRPr lang="en-GB" sz="5400" i="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26042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CD3E00C7-5BC8-4F73-8DFE-F539FD336741}"/>
              </a:ext>
            </a:extLst>
          </p:cNvPr>
          <p:cNvPicPr>
            <a:picLocks noChangeAspect="1"/>
          </p:cNvPicPr>
          <p:nvPr/>
        </p:nvPicPr>
        <p:blipFill rotWithShape="1">
          <a:blip r:embed="rId2">
            <a:extLst>
              <a:ext uri="{28A0092B-C50C-407E-A947-70E740481C1C}">
                <a14:useLocalDpi xmlns:a14="http://schemas.microsoft.com/office/drawing/2010/main" val="0"/>
              </a:ext>
            </a:extLst>
          </a:blip>
          <a:srcRect l="2455"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Nadpis 1">
            <a:extLst>
              <a:ext uri="{FF2B5EF4-FFF2-40B4-BE49-F238E27FC236}">
                <a16:creationId xmlns:a16="http://schemas.microsoft.com/office/drawing/2014/main" id="{00D7D4A4-5FCD-4BAB-BD93-B1E54CD4F48B}"/>
              </a:ext>
            </a:extLst>
          </p:cNvPr>
          <p:cNvSpPr>
            <a:spLocks noGrp="1"/>
          </p:cNvSpPr>
          <p:nvPr>
            <p:ph type="title"/>
          </p:nvPr>
        </p:nvSpPr>
        <p:spPr>
          <a:xfrm>
            <a:off x="655320" y="365125"/>
            <a:ext cx="5120114" cy="1692794"/>
          </a:xfrm>
        </p:spPr>
        <p:txBody>
          <a:bodyPr>
            <a:normAutofit/>
          </a:bodyPr>
          <a:lstStyle/>
          <a:p>
            <a:r>
              <a:rPr lang="en-GB" dirty="0">
                <a:latin typeface="Times New Roman" panose="02020603050405020304" pitchFamily="18" charset="0"/>
                <a:cs typeface="Times New Roman" panose="02020603050405020304" pitchFamily="18" charset="0"/>
              </a:rPr>
              <a:t>CHARLES VAN LERBERGHE</a:t>
            </a:r>
          </a:p>
        </p:txBody>
      </p:sp>
      <p:sp>
        <p:nvSpPr>
          <p:cNvPr id="3" name="Zástupný symbol pro obsah 2">
            <a:extLst>
              <a:ext uri="{FF2B5EF4-FFF2-40B4-BE49-F238E27FC236}">
                <a16:creationId xmlns:a16="http://schemas.microsoft.com/office/drawing/2014/main" id="{9AC4E52A-CFC6-45C3-A85F-0A9FC60E682E}"/>
              </a:ext>
            </a:extLst>
          </p:cNvPr>
          <p:cNvSpPr>
            <a:spLocks noGrp="1"/>
          </p:cNvSpPr>
          <p:nvPr>
            <p:ph idx="1"/>
          </p:nvPr>
        </p:nvSpPr>
        <p:spPr>
          <a:xfrm>
            <a:off x="119270" y="2575034"/>
            <a:ext cx="5976729" cy="3462228"/>
          </a:xfrm>
        </p:spPr>
        <p:txBody>
          <a:bodyPr>
            <a:normAutofit/>
          </a:bodyPr>
          <a:lstStyle/>
          <a:p>
            <a:r>
              <a:rPr lang="fr-FR" dirty="0">
                <a:latin typeface="Times New Roman" panose="02020603050405020304" pitchFamily="18" charset="0"/>
                <a:cs typeface="Times New Roman" panose="02020603050405020304" pitchFamily="18" charset="0"/>
              </a:rPr>
              <a:t>né à Gand le </a:t>
            </a:r>
            <a:r>
              <a:rPr lang="fr-FR" b="1" dirty="0">
                <a:latin typeface="Times New Roman" panose="02020603050405020304" pitchFamily="18" charset="0"/>
                <a:cs typeface="Times New Roman" panose="02020603050405020304" pitchFamily="18" charset="0"/>
              </a:rPr>
              <a:t>21 octobre 1861 </a:t>
            </a:r>
            <a:r>
              <a:rPr lang="fr-FR" dirty="0">
                <a:latin typeface="Times New Roman" panose="02020603050405020304" pitchFamily="18" charset="0"/>
                <a:cs typeface="Times New Roman" panose="02020603050405020304" pitchFamily="18" charset="0"/>
              </a:rPr>
              <a:t>et mort à Bruxelles le </a:t>
            </a:r>
            <a:r>
              <a:rPr lang="fr-FR" b="1" dirty="0">
                <a:latin typeface="Times New Roman" panose="02020603050405020304" pitchFamily="18" charset="0"/>
                <a:cs typeface="Times New Roman" panose="02020603050405020304" pitchFamily="18" charset="0"/>
              </a:rPr>
              <a:t>26 octobre 1907</a:t>
            </a:r>
          </a:p>
          <a:p>
            <a:r>
              <a:rPr lang="fr-FR" dirty="0">
                <a:latin typeface="Times New Roman" panose="02020603050405020304" pitchFamily="18" charset="0"/>
                <a:cs typeface="Times New Roman" panose="02020603050405020304" pitchFamily="18" charset="0"/>
              </a:rPr>
              <a:t>1868 – la mort de son père</a:t>
            </a:r>
          </a:p>
          <a:p>
            <a:r>
              <a:rPr lang="fr-FR" dirty="0">
                <a:latin typeface="Times New Roman" panose="02020603050405020304" pitchFamily="18" charset="0"/>
                <a:cs typeface="Times New Roman" panose="02020603050405020304" pitchFamily="18" charset="0"/>
              </a:rPr>
              <a:t>1872 – la mort de sa mère</a:t>
            </a:r>
          </a:p>
          <a:p>
            <a:r>
              <a:rPr lang="fr-FR" dirty="0">
                <a:latin typeface="Times New Roman" panose="02020603050405020304" pitchFamily="18" charset="0"/>
                <a:cs typeface="Times New Roman" panose="02020603050405020304" pitchFamily="18" charset="0"/>
              </a:rPr>
              <a:t>Le tuteur de l'enfant – Désiré van den Hove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54304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301</Words>
  <Application>Microsoft Office PowerPoint</Application>
  <PresentationFormat>Širokoúhlá obrazovka</PresentationFormat>
  <Paragraphs>75</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Calibri Light</vt:lpstr>
      <vt:lpstr>Times New Roman</vt:lpstr>
      <vt:lpstr>Motiv Office</vt:lpstr>
      <vt:lpstr>Assertion annonciatrice </vt:lpstr>
      <vt:lpstr>Jean Moréas, Manifeste littéraire, 1866</vt:lpstr>
      <vt:lpstr>Émile Verhaeren, Le Symbolisme, 1887</vt:lpstr>
      <vt:lpstr>Remy de Gourmont, Le livre des masques, 1896</vt:lpstr>
      <vt:lpstr>Repères symbolistes</vt:lpstr>
      <vt:lpstr>Prezentace aplikace PowerPoint</vt:lpstr>
      <vt:lpstr>Prezentace aplikace PowerPoint</vt:lpstr>
      <vt:lpstr>CHARLES VAN LERBERGHE</vt:lpstr>
      <vt:lpstr>CHARLES VAN LERBERGHE</vt:lpstr>
      <vt:lpstr>Œuvres </vt:lpstr>
      <vt:lpstr>La chanson d’Eve, 1904</vt:lpstr>
      <vt:lpstr>Prélude</vt:lpstr>
      <vt:lpstr>Comme Dieu rayonne aujourd’hui  (Première Paroles)</vt:lpstr>
      <vt:lpstr>Il luit dans l'ombre  (La Faute)</vt:lpstr>
      <vt:lpstr>Au bois dormant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 VAN LERBERGHE</dc:title>
  <dc:creator>Vojtěch Šarše</dc:creator>
  <cp:lastModifiedBy>Vojtěch Šarše</cp:lastModifiedBy>
  <cp:revision>16</cp:revision>
  <dcterms:created xsi:type="dcterms:W3CDTF">2017-11-05T10:07:24Z</dcterms:created>
  <dcterms:modified xsi:type="dcterms:W3CDTF">2017-11-06T11:49:48Z</dcterms:modified>
</cp:coreProperties>
</file>