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82" r:id="rId3"/>
    <p:sldId id="263" r:id="rId4"/>
    <p:sldId id="337" r:id="rId5"/>
    <p:sldId id="338" r:id="rId6"/>
    <p:sldId id="339" r:id="rId7"/>
    <p:sldId id="340" r:id="rId8"/>
    <p:sldId id="316" r:id="rId9"/>
    <p:sldId id="319" r:id="rId10"/>
    <p:sldId id="329" r:id="rId11"/>
    <p:sldId id="321" r:id="rId12"/>
    <p:sldId id="322" r:id="rId13"/>
    <p:sldId id="323" r:id="rId14"/>
    <p:sldId id="318" r:id="rId15"/>
    <p:sldId id="324" r:id="rId16"/>
    <p:sldId id="320" r:id="rId17"/>
    <p:sldId id="325" r:id="rId18"/>
    <p:sldId id="326" r:id="rId19"/>
    <p:sldId id="327" r:id="rId20"/>
    <p:sldId id="328" r:id="rId21"/>
    <p:sldId id="341" r:id="rId22"/>
    <p:sldId id="284" r:id="rId23"/>
    <p:sldId id="288" r:id="rId24"/>
    <p:sldId id="285" r:id="rId25"/>
    <p:sldId id="286" r:id="rId26"/>
    <p:sldId id="287" r:id="rId27"/>
    <p:sldId id="289" r:id="rId28"/>
    <p:sldId id="290" r:id="rId29"/>
    <p:sldId id="291" r:id="rId30"/>
    <p:sldId id="297" r:id="rId31"/>
    <p:sldId id="294" r:id="rId32"/>
    <p:sldId id="342" r:id="rId33"/>
    <p:sldId id="343" r:id="rId34"/>
    <p:sldId id="295" r:id="rId35"/>
    <p:sldId id="292" r:id="rId36"/>
    <p:sldId id="293" r:id="rId37"/>
    <p:sldId id="330" r:id="rId38"/>
    <p:sldId id="331" r:id="rId39"/>
    <p:sldId id="332" r:id="rId40"/>
    <p:sldId id="333" r:id="rId41"/>
    <p:sldId id="334" r:id="rId42"/>
    <p:sldId id="335" r:id="rId43"/>
    <p:sldId id="296" r:id="rId44"/>
    <p:sldId id="315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11" r:id="rId53"/>
    <p:sldId id="312" r:id="rId54"/>
    <p:sldId id="313" r:id="rId55"/>
    <p:sldId id="306" r:id="rId56"/>
    <p:sldId id="307" r:id="rId57"/>
    <p:sldId id="314" r:id="rId58"/>
    <p:sldId id="308" r:id="rId59"/>
    <p:sldId id="309" r:id="rId60"/>
    <p:sldId id="310" r:id="rId61"/>
    <p:sldId id="298" r:id="rId62"/>
    <p:sldId id="27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„sporty“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Mytologie (hrobky – bojové sporty), </a:t>
            </a:r>
            <a:r>
              <a:rPr lang="cs-CZ" dirty="0" err="1" smtClean="0"/>
              <a:t>tchekwondo</a:t>
            </a:r>
            <a:r>
              <a:rPr lang="cs-CZ" dirty="0" smtClean="0"/>
              <a:t> se hledá v náznacích her</a:t>
            </a:r>
          </a:p>
          <a:p>
            <a:r>
              <a:rPr lang="cs-CZ" dirty="0" smtClean="0"/>
              <a:t>Sportovní hry (fyzické) – házení kameny</a:t>
            </a:r>
            <a:r>
              <a:rPr lang="en-US" dirty="0" smtClean="0"/>
              <a:t> </a:t>
            </a:r>
            <a:r>
              <a:rPr lang="ko-KR" altLang="en-US" dirty="0" smtClean="0"/>
              <a:t>석전</a:t>
            </a:r>
            <a:r>
              <a:rPr lang="cs-CZ" dirty="0" smtClean="0"/>
              <a:t>, přetahování lanem, houpačky</a:t>
            </a:r>
            <a:r>
              <a:rPr lang="en-US" dirty="0" smtClean="0"/>
              <a:t> </a:t>
            </a:r>
            <a:r>
              <a:rPr lang="ko-KR" altLang="en-US" dirty="0" smtClean="0"/>
              <a:t>널뛰기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그네뛰기</a:t>
            </a:r>
            <a:endParaRPr lang="cs-CZ" dirty="0" smtClean="0"/>
          </a:p>
          <a:p>
            <a:r>
              <a:rPr lang="cs-CZ" dirty="0" smtClean="0"/>
              <a:t>Šipky </a:t>
            </a:r>
            <a:r>
              <a:rPr lang="ko-KR" altLang="en-US" dirty="0" smtClean="0"/>
              <a:t>투기</a:t>
            </a:r>
            <a:r>
              <a:rPr lang="cs-CZ" altLang="ko-KR" dirty="0" smtClean="0"/>
              <a:t> (</a:t>
            </a:r>
            <a:r>
              <a:rPr lang="cs-CZ" altLang="ko-KR" dirty="0" err="1" smtClean="0"/>
              <a:t>m+ž</a:t>
            </a:r>
            <a:r>
              <a:rPr lang="cs-CZ" altLang="ko-KR" dirty="0" smtClean="0"/>
              <a:t>)</a:t>
            </a:r>
            <a:endParaRPr lang="en-US" altLang="ko-KR" dirty="0" smtClean="0"/>
          </a:p>
          <a:p>
            <a:r>
              <a:rPr lang="cs-CZ" dirty="0" smtClean="0"/>
              <a:t>Lukostřelba</a:t>
            </a:r>
            <a:r>
              <a:rPr lang="en-US" dirty="0" smtClean="0"/>
              <a:t> </a:t>
            </a:r>
            <a:r>
              <a:rPr lang="ko-KR" altLang="en-US" dirty="0" smtClean="0"/>
              <a:t>활쏘기</a:t>
            </a:r>
            <a:endParaRPr lang="cs-CZ" dirty="0" smtClean="0"/>
          </a:p>
          <a:p>
            <a:r>
              <a:rPr lang="cs-CZ" dirty="0" err="1" smtClean="0"/>
              <a:t>Ssirum</a:t>
            </a:r>
            <a:r>
              <a:rPr lang="en-US" dirty="0"/>
              <a:t> </a:t>
            </a:r>
            <a:r>
              <a:rPr lang="ko-KR" altLang="en-US" dirty="0" smtClean="0"/>
              <a:t>씨름</a:t>
            </a:r>
            <a:endParaRPr lang="cs-CZ" dirty="0" smtClean="0"/>
          </a:p>
          <a:p>
            <a:r>
              <a:rPr lang="cs-CZ" dirty="0" err="1" smtClean="0"/>
              <a:t>Tchekkjon</a:t>
            </a:r>
            <a:r>
              <a:rPr lang="en-US" dirty="0" smtClean="0"/>
              <a:t> </a:t>
            </a:r>
            <a:r>
              <a:rPr lang="ko-KR" altLang="en-US" dirty="0" smtClean="0"/>
              <a:t>택견</a:t>
            </a:r>
            <a:r>
              <a:rPr lang="cs-CZ" altLang="ko-KR" dirty="0" smtClean="0"/>
              <a:t>, </a:t>
            </a:r>
            <a:r>
              <a:rPr lang="cs-CZ" altLang="ko-KR" dirty="0" err="1" smtClean="0"/>
              <a:t>subak</a:t>
            </a:r>
            <a:r>
              <a:rPr lang="cs-CZ" altLang="ko-KR" dirty="0" smtClean="0"/>
              <a:t> </a:t>
            </a:r>
            <a:r>
              <a:rPr lang="ko-KR" altLang="en-US" dirty="0" smtClean="0"/>
              <a:t>수박</a:t>
            </a:r>
            <a:endParaRPr lang="en-US" altLang="ko-KR" dirty="0" smtClean="0"/>
          </a:p>
          <a:p>
            <a:r>
              <a:rPr lang="ko-KR" altLang="en-US" dirty="0" smtClean="0"/>
              <a:t>제기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뱅이</a:t>
            </a:r>
            <a:r>
              <a:rPr lang="cs-CZ" altLang="ko-KR" dirty="0" smtClean="0"/>
              <a:t> dětské (chlapecké)</a:t>
            </a:r>
            <a:endParaRPr lang="cs-CZ" dirty="0" smtClean="0"/>
          </a:p>
          <a:p>
            <a:r>
              <a:rPr lang="cs-CZ" i="1" dirty="0" err="1" smtClean="0"/>
              <a:t>Muje</a:t>
            </a:r>
            <a:r>
              <a:rPr lang="cs-CZ" i="1" dirty="0" smtClean="0"/>
              <a:t> </a:t>
            </a:r>
            <a:r>
              <a:rPr lang="cs-CZ" i="1" dirty="0" err="1" smtClean="0"/>
              <a:t>tchobo</a:t>
            </a:r>
            <a:r>
              <a:rPr lang="cs-CZ" i="1" dirty="0" smtClean="0"/>
              <a:t> </a:t>
            </a:r>
            <a:r>
              <a:rPr lang="cs-CZ" i="1" dirty="0" err="1" smtClean="0"/>
              <a:t>tchongdži</a:t>
            </a:r>
            <a:r>
              <a:rPr lang="en-US" i="1" dirty="0" smtClean="0"/>
              <a:t> </a:t>
            </a:r>
            <a:r>
              <a:rPr lang="ko-KR" altLang="en-US" dirty="0" smtClean="0"/>
              <a:t>무예토보통지</a:t>
            </a:r>
            <a:endParaRPr lang="cs-CZ" dirty="0" smtClean="0"/>
          </a:p>
          <a:p>
            <a:r>
              <a:rPr lang="cs-CZ" dirty="0" smtClean="0"/>
              <a:t>Misionáři a moderní sportování</a:t>
            </a:r>
          </a:p>
          <a:p>
            <a:r>
              <a:rPr lang="cs-CZ" dirty="0" smtClean="0"/>
              <a:t>20. století a závodní sporty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11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Konzum za Japonců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Vnějšková modernita</a:t>
            </a:r>
          </a:p>
          <a:p>
            <a:r>
              <a:rPr lang="cs-CZ" dirty="0" smtClean="0"/>
              <a:t>Co to znamená? </a:t>
            </a:r>
          </a:p>
          <a:p>
            <a:r>
              <a:rPr lang="cs-CZ" dirty="0" smtClean="0"/>
              <a:t>Oblečení, chování, návštěva míst a vice versa</a:t>
            </a:r>
          </a:p>
          <a:p>
            <a:r>
              <a:rPr lang="cs-CZ" dirty="0" smtClean="0"/>
              <a:t>(nemohu jít do kavárny ve starém klobouku)</a:t>
            </a:r>
          </a:p>
          <a:p>
            <a:r>
              <a:rPr lang="cs-CZ" dirty="0" smtClean="0"/>
              <a:t>Ulice pestrá i ve smyslu moderny a tradice</a:t>
            </a:r>
          </a:p>
          <a:p>
            <a:r>
              <a:rPr lang="cs-CZ" dirty="0" smtClean="0"/>
              <a:t>Části středověké, části srovnatelné s Tokiem i Evropou</a:t>
            </a:r>
          </a:p>
          <a:p>
            <a:r>
              <a:rPr lang="cs-CZ" dirty="0" smtClean="0"/>
              <a:t>Konzum pomáhá udržet režim i přežít režim</a:t>
            </a:r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9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Káva x tradiční nálevna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Prý od 1896 (císař na ruském vyslanectví), konzumace cizinci</a:t>
            </a:r>
          </a:p>
          <a:p>
            <a:r>
              <a:rPr lang="cs-CZ" dirty="0" smtClean="0"/>
              <a:t>A prý dřív (cizí lodi)</a:t>
            </a:r>
          </a:p>
          <a:p>
            <a:r>
              <a:rPr lang="cs-CZ" dirty="0" smtClean="0"/>
              <a:t>Obvykle lidi nevěděli, jak to pít, soustředěno na „elitu“</a:t>
            </a:r>
          </a:p>
          <a:p>
            <a:r>
              <a:rPr lang="cs-CZ" i="1" dirty="0" err="1" smtClean="0"/>
              <a:t>Tabang</a:t>
            </a:r>
            <a:r>
              <a:rPr lang="cs-CZ" i="1" dirty="0" smtClean="0"/>
              <a:t>: </a:t>
            </a:r>
            <a:r>
              <a:rPr lang="cs-CZ" dirty="0" smtClean="0"/>
              <a:t>první 1923 v hotelu </a:t>
            </a:r>
            <a:r>
              <a:rPr lang="cs-CZ" dirty="0" err="1" smtClean="0"/>
              <a:t>Sonntag</a:t>
            </a:r>
            <a:r>
              <a:rPr lang="cs-CZ" dirty="0" smtClean="0"/>
              <a:t>, další </a:t>
            </a:r>
            <a:r>
              <a:rPr lang="cs-CZ" dirty="0" err="1" smtClean="0"/>
              <a:t>Čongno</a:t>
            </a:r>
            <a:r>
              <a:rPr lang="cs-CZ" dirty="0" smtClean="0"/>
              <a:t> a </a:t>
            </a:r>
            <a:r>
              <a:rPr lang="cs-CZ" dirty="0" err="1" smtClean="0"/>
              <a:t>Mjongdong</a:t>
            </a:r>
            <a:endParaRPr lang="cs-CZ" dirty="0" smtClean="0"/>
          </a:p>
          <a:p>
            <a:r>
              <a:rPr lang="cs-CZ" dirty="0" smtClean="0"/>
              <a:t>Pro diplomaty, intelektuály ad., víceméně stejný účel jako v Evropě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0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67" y="-506896"/>
            <a:ext cx="11430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9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9" y="-848802"/>
            <a:ext cx="11430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9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Obchodní domy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Rozlišovat moderní obchody a obchodní domy</a:t>
            </a:r>
          </a:p>
          <a:p>
            <a:r>
              <a:rPr lang="cs-CZ" dirty="0" smtClean="0"/>
              <a:t>Obchody od protektorátu, obchodní domy až od 20. let</a:t>
            </a:r>
          </a:p>
          <a:p>
            <a:r>
              <a:rPr lang="cs-CZ" dirty="0" smtClean="0"/>
              <a:t>30. léta – 5 japonských a 1 korejský (</a:t>
            </a:r>
            <a:r>
              <a:rPr lang="cs-CZ" dirty="0" err="1" smtClean="0"/>
              <a:t>Hwasin</a:t>
            </a:r>
            <a:r>
              <a:rPr lang="cs-CZ" dirty="0" smtClean="0"/>
              <a:t>)</a:t>
            </a:r>
          </a:p>
          <a:p>
            <a:r>
              <a:rPr lang="en-US" dirty="0" err="1" smtClean="0"/>
              <a:t>Mi</a:t>
            </a:r>
            <a:r>
              <a:rPr lang="cs-CZ" dirty="0" smtClean="0"/>
              <a:t>c</a:t>
            </a:r>
            <a:r>
              <a:rPr lang="en-US" dirty="0" err="1" smtClean="0"/>
              <a:t>uko</a:t>
            </a:r>
            <a:r>
              <a:rPr lang="cs-CZ" dirty="0" smtClean="0"/>
              <a:t>š</a:t>
            </a:r>
            <a:r>
              <a:rPr lang="en-US" dirty="0" err="1" smtClean="0"/>
              <a:t>i</a:t>
            </a:r>
            <a:r>
              <a:rPr lang="en-US" dirty="0"/>
              <a:t>, </a:t>
            </a:r>
            <a:r>
              <a:rPr lang="en-US" dirty="0" err="1"/>
              <a:t>Minakai</a:t>
            </a:r>
            <a:r>
              <a:rPr lang="en-US" dirty="0"/>
              <a:t>, </a:t>
            </a:r>
            <a:r>
              <a:rPr lang="cs-CZ" dirty="0" err="1" smtClean="0"/>
              <a:t>Č</a:t>
            </a:r>
            <a:r>
              <a:rPr lang="cs-CZ" dirty="0" err="1"/>
              <a:t>ó</a:t>
            </a:r>
            <a:r>
              <a:rPr lang="cs-CZ" dirty="0" err="1" smtClean="0"/>
              <a:t>džij</a:t>
            </a:r>
            <a:r>
              <a:rPr lang="en-US" dirty="0" smtClean="0"/>
              <a:t>a</a:t>
            </a:r>
            <a:r>
              <a:rPr lang="en-US" dirty="0"/>
              <a:t>, </a:t>
            </a:r>
            <a:r>
              <a:rPr lang="en-US" dirty="0" smtClean="0"/>
              <a:t>Hirata</a:t>
            </a:r>
            <a:r>
              <a:rPr lang="cs-CZ" dirty="0"/>
              <a:t> </a:t>
            </a:r>
            <a:r>
              <a:rPr lang="cs-CZ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Hwasin</a:t>
            </a:r>
            <a:r>
              <a:rPr lang="en-US" dirty="0"/>
              <a:t> </a:t>
            </a:r>
            <a:endParaRPr lang="cs-CZ" dirty="0" smtClean="0"/>
          </a:p>
          <a:p>
            <a:r>
              <a:rPr lang="cs-CZ" dirty="0" smtClean="0"/>
              <a:t>Vypadají podobně, jiná technika prodeje než na tržištích</a:t>
            </a:r>
          </a:p>
          <a:p>
            <a:r>
              <a:rPr lang="cs-CZ" dirty="0" smtClean="0"/>
              <a:t>Velké: </a:t>
            </a:r>
            <a:r>
              <a:rPr lang="cs-CZ" dirty="0" err="1" smtClean="0"/>
              <a:t>Micukoši</a:t>
            </a:r>
            <a:r>
              <a:rPr lang="cs-CZ" dirty="0" smtClean="0"/>
              <a:t> 4 patra a podzemí</a:t>
            </a:r>
          </a:p>
          <a:p>
            <a:r>
              <a:rPr lang="cs-CZ" dirty="0" smtClean="0"/>
              <a:t>Speciální obchodní domy pro ženy (všechny velké firmy)</a:t>
            </a:r>
          </a:p>
          <a:p>
            <a:r>
              <a:rPr lang="cs-CZ" dirty="0" smtClean="0"/>
              <a:t>Konkurence a boj: většinou vedle sebe</a:t>
            </a:r>
          </a:p>
          <a:p>
            <a:r>
              <a:rPr lang="cs-CZ" dirty="0" smtClean="0"/>
              <a:t>Pobočky v Pchjongjangu, </a:t>
            </a:r>
            <a:r>
              <a:rPr lang="cs-CZ" dirty="0" err="1" smtClean="0"/>
              <a:t>Pusanu</a:t>
            </a:r>
            <a:r>
              <a:rPr lang="cs-CZ" dirty="0" smtClean="0"/>
              <a:t>, </a:t>
            </a:r>
            <a:r>
              <a:rPr lang="cs-CZ" dirty="0" err="1" smtClean="0"/>
              <a:t>Tegu</a:t>
            </a:r>
            <a:r>
              <a:rPr lang="cs-CZ" dirty="0" smtClean="0"/>
              <a:t>, </a:t>
            </a:r>
            <a:r>
              <a:rPr lang="cs-CZ" dirty="0" err="1" smtClean="0"/>
              <a:t>Nampcho</a:t>
            </a:r>
            <a:endParaRPr lang="cs-CZ" dirty="0" smtClean="0"/>
          </a:p>
          <a:p>
            <a:r>
              <a:rPr lang="cs-CZ" dirty="0" smtClean="0"/>
              <a:t>Prodavačky, hezké, mladé, vychované (zákaz schůzek mezi zaměstnanci: když ano, vyhozeni), slevy a výprodeje, inzerce</a:t>
            </a:r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0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Kultura prodeje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Fixní ceny, bez smlouvání, možnost zboží vrátit</a:t>
            </a:r>
          </a:p>
          <a:p>
            <a:r>
              <a:rPr lang="cs-CZ" dirty="0" smtClean="0"/>
              <a:t>Možnost platit na místě, ale i ve chvíli donášky (možná i noční)</a:t>
            </a:r>
          </a:p>
          <a:p>
            <a:r>
              <a:rPr lang="cs-CZ" dirty="0" smtClean="0"/>
              <a:t>(časté na nádraží)</a:t>
            </a:r>
          </a:p>
          <a:p>
            <a:r>
              <a:rPr lang="cs-CZ" dirty="0" smtClean="0"/>
              <a:t>Kniha přání a stížností</a:t>
            </a:r>
          </a:p>
          <a:p>
            <a:endParaRPr lang="cs-CZ" dirty="0"/>
          </a:p>
          <a:p>
            <a:r>
              <a:rPr lang="cs-CZ" dirty="0" smtClean="0"/>
              <a:t>Ne jen oblečení</a:t>
            </a:r>
          </a:p>
          <a:p>
            <a:r>
              <a:rPr lang="cs-CZ" dirty="0" smtClean="0"/>
              <a:t>Domácí potřeby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83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72" y="1749701"/>
            <a:ext cx="2476500" cy="1847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90" y="-174183"/>
            <a:ext cx="97536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7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Druhá role obchodních domů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Služby a kultura</a:t>
            </a:r>
          </a:p>
          <a:p>
            <a:r>
              <a:rPr lang="cs-CZ" dirty="0" err="1" smtClean="0"/>
              <a:t>Hwasin</a:t>
            </a:r>
            <a:r>
              <a:rPr lang="cs-CZ" dirty="0" smtClean="0"/>
              <a:t>: 3x týdně zadarmo film (týdeníky) 1940 pro 350 lidí</a:t>
            </a:r>
          </a:p>
          <a:p>
            <a:r>
              <a:rPr lang="cs-CZ" dirty="0" smtClean="0"/>
              <a:t>Koncerty</a:t>
            </a:r>
          </a:p>
          <a:p>
            <a:r>
              <a:rPr lang="cs-CZ" dirty="0" smtClean="0"/>
              <a:t>Výstavy</a:t>
            </a:r>
          </a:p>
          <a:p>
            <a:r>
              <a:rPr lang="cs-CZ" dirty="0" smtClean="0"/>
              <a:t>Přednášky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5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Třetí role: socializace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informační</a:t>
            </a:r>
            <a:r>
              <a:rPr lang="en-US" dirty="0"/>
              <a:t> centrum a </a:t>
            </a:r>
            <a:r>
              <a:rPr lang="en-US" dirty="0" err="1"/>
              <a:t>technické</a:t>
            </a:r>
            <a:r>
              <a:rPr lang="en-US" dirty="0"/>
              <a:t> </a:t>
            </a:r>
            <a:r>
              <a:rPr lang="en-US" dirty="0" err="1"/>
              <a:t>zázraky</a:t>
            </a:r>
            <a:endParaRPr lang="en-US" dirty="0"/>
          </a:p>
          <a:p>
            <a:r>
              <a:rPr lang="en-US" dirty="0" err="1"/>
              <a:t>Promítané</a:t>
            </a:r>
            <a:r>
              <a:rPr lang="en-US" dirty="0"/>
              <a:t> </a:t>
            </a:r>
            <a:r>
              <a:rPr lang="en-US" dirty="0" err="1"/>
              <a:t>zprávy</a:t>
            </a:r>
            <a:r>
              <a:rPr lang="en-US" dirty="0"/>
              <a:t> (1937)</a:t>
            </a:r>
          </a:p>
          <a:p>
            <a:r>
              <a:rPr lang="en-US" dirty="0" err="1"/>
              <a:t>Výtahy</a:t>
            </a:r>
            <a:endParaRPr lang="en-US" dirty="0"/>
          </a:p>
          <a:p>
            <a:r>
              <a:rPr lang="en-US" dirty="0" err="1"/>
              <a:t>osvětlení</a:t>
            </a:r>
            <a:endParaRPr lang="en-US" dirty="0"/>
          </a:p>
          <a:p>
            <a:endParaRPr lang="cs-CZ" dirty="0" smtClean="0"/>
          </a:p>
          <a:p>
            <a:r>
              <a:rPr lang="cs-CZ" dirty="0" smtClean="0"/>
              <a:t>Místo setkání, rande</a:t>
            </a:r>
          </a:p>
          <a:p>
            <a:r>
              <a:rPr lang="cs-CZ" dirty="0" smtClean="0"/>
              <a:t>Restaurace (většinou horní patro): nabízeli domácí, japonskou a západní kuchyni</a:t>
            </a:r>
          </a:p>
          <a:p>
            <a:r>
              <a:rPr lang="cs-CZ" dirty="0" smtClean="0"/>
              <a:t>stravenky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9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prodavačky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15-25</a:t>
            </a:r>
          </a:p>
          <a:p>
            <a:r>
              <a:rPr lang="cs-CZ" dirty="0" smtClean="0"/>
              <a:t>Školy moderního typu</a:t>
            </a:r>
          </a:p>
          <a:p>
            <a:r>
              <a:rPr lang="cs-CZ" dirty="0" smtClean="0"/>
              <a:t>Stížnosti klasické (muži se nechodí dívat na </a:t>
            </a:r>
            <a:r>
              <a:rPr lang="cs-CZ" dirty="0"/>
              <a:t>z</a:t>
            </a:r>
            <a:r>
              <a:rPr lang="cs-CZ" dirty="0" smtClean="0"/>
              <a:t>boží, ale na dívky, dívky jsou vystaveny obtěžování, problém se zloději)</a:t>
            </a:r>
          </a:p>
          <a:p>
            <a:r>
              <a:rPr lang="cs-CZ" dirty="0" smtClean="0"/>
              <a:t>Velmi špatné platy i zacházení ze všech stran: vnímány jako svého druhu prostitutky</a:t>
            </a:r>
          </a:p>
          <a:p>
            <a:r>
              <a:rPr lang="cs-CZ" dirty="0" smtClean="0"/>
              <a:t>Cvičené chování, poklony a úsměvy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3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66" y="1455047"/>
            <a:ext cx="2590800" cy="31527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610" y="-4875517"/>
            <a:ext cx="12192000" cy="1625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By-</a:t>
            </a:r>
            <a:r>
              <a:rPr lang="cs-CZ" b="1" dirty="0" err="1" smtClean="0"/>
              <a:t>product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smtClean="0"/>
              <a:t>Obchodní domy odstartovaly kriminalitu</a:t>
            </a:r>
          </a:p>
          <a:p>
            <a:r>
              <a:rPr lang="cs-CZ" dirty="0" smtClean="0"/>
              <a:t>Důvody krádeží různé, včetně kleptomanie žen jako každodennosti</a:t>
            </a:r>
          </a:p>
          <a:p>
            <a:r>
              <a:rPr lang="cs-CZ" dirty="0" smtClean="0"/>
              <a:t>Zloději mezi zaměstnanci (domluvené krádeže)</a:t>
            </a:r>
          </a:p>
          <a:p>
            <a:endParaRPr lang="cs-CZ" dirty="0"/>
          </a:p>
          <a:p>
            <a:r>
              <a:rPr lang="cs-CZ" dirty="0" smtClean="0"/>
              <a:t>Běžné krádeže s asistencí policie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1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Doma: rozhlas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1927 (dva roky po Tokiu, sedm po USA)</a:t>
            </a:r>
          </a:p>
          <a:p>
            <a:r>
              <a:rPr lang="cs-CZ" dirty="0" err="1" smtClean="0"/>
              <a:t>Čongdong</a:t>
            </a:r>
            <a:r>
              <a:rPr lang="cs-CZ" dirty="0" smtClean="0"/>
              <a:t>, 2 studia, placeno z poplatků majitelů přístrojů</a:t>
            </a:r>
          </a:p>
          <a:p>
            <a:r>
              <a:rPr lang="cs-CZ" dirty="0" smtClean="0"/>
              <a:t>10 hodin denně, převážně v japonštině</a:t>
            </a:r>
          </a:p>
          <a:p>
            <a:r>
              <a:rPr lang="cs-CZ" dirty="0" smtClean="0"/>
              <a:t>1930: program pouze v korejštině (směrováno na venkov)</a:t>
            </a:r>
          </a:p>
          <a:p>
            <a:r>
              <a:rPr lang="cs-CZ" dirty="0" smtClean="0"/>
              <a:t>25 000 přijímačů, program: písničky</a:t>
            </a:r>
          </a:p>
          <a:p>
            <a:r>
              <a:rPr lang="cs-CZ" dirty="0" smtClean="0"/>
              <a:t>1940 a dál: 14 stanic, 80 procent území, vojenské písně, 280 000 přístrojů 1944</a:t>
            </a:r>
          </a:p>
          <a:p>
            <a:endParaRPr lang="cs-CZ" dirty="0"/>
          </a:p>
          <a:p>
            <a:r>
              <a:rPr lang="cs-CZ" dirty="0" smtClean="0"/>
              <a:t>Je to víceméně japonské médium, spravované a cenzurované </a:t>
            </a:r>
            <a:r>
              <a:rPr lang="cs-CZ" dirty="0" err="1" smtClean="0"/>
              <a:t>genguv</a:t>
            </a:r>
            <a:r>
              <a:rPr lang="cs-CZ" dirty="0" smtClean="0"/>
              <a:t>, využité pro politické (válečné) cíle</a:t>
            </a:r>
          </a:p>
          <a:p>
            <a:endParaRPr lang="cs-CZ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6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Knížky pro všechny, fenomén noviny a časopisy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</a:t>
            </a:r>
            <a:r>
              <a:rPr lang="en-US" dirty="0" smtClean="0"/>
              <a:t>ta</a:t>
            </a:r>
            <a:r>
              <a:rPr lang="cs-CZ" dirty="0" err="1" smtClean="0"/>
              <a:t>kčibon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833" y="1503624"/>
            <a:ext cx="4572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1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6439" y="2451652"/>
            <a:ext cx="2550318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92" y="2167185"/>
            <a:ext cx="3781425" cy="2809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133" y="2167185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8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726" y="2189259"/>
            <a:ext cx="2352312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83" y="-2574829"/>
            <a:ext cx="9239250" cy="133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34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21" y="2093843"/>
            <a:ext cx="2745245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034" y="-1823458"/>
            <a:ext cx="9239250" cy="130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1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5416" y="376363"/>
            <a:ext cx="2724859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54" y="104775"/>
            <a:ext cx="46577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1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b="1" dirty="0" err="1" smtClean="0"/>
              <a:t>Sonjon</a:t>
            </a:r>
            <a:r>
              <a:rPr lang="cs-CZ" altLang="ko-KR" b="1" dirty="0" smtClean="0"/>
              <a:t> </a:t>
            </a:r>
            <a:r>
              <a:rPr lang="ko-KR" altLang="en-US" b="1" dirty="0" smtClean="0"/>
              <a:t>소년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252869"/>
            <a:ext cx="2530078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190750"/>
            <a:ext cx="2476500" cy="2476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568" y="2190750"/>
            <a:ext cx="17621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b="1" dirty="0" err="1" smtClean="0"/>
              <a:t>Pjol</a:t>
            </a:r>
            <a:r>
              <a:rPr lang="cs-CZ" altLang="ko-KR" b="1" dirty="0" smtClean="0"/>
              <a:t> </a:t>
            </a:r>
            <a:r>
              <a:rPr lang="cs-CZ" altLang="ko-KR" b="1" dirty="0" err="1" smtClean="0"/>
              <a:t>nara</a:t>
            </a:r>
            <a:r>
              <a:rPr lang="cs-CZ" altLang="ko-KR" b="1" dirty="0" smtClean="0"/>
              <a:t> </a:t>
            </a:r>
            <a:r>
              <a:rPr lang="ko-KR" altLang="en-US" b="1" dirty="0" smtClean="0"/>
              <a:t>별나라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256" y="2467555"/>
            <a:ext cx="2470975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38" y="2133600"/>
            <a:ext cx="3400425" cy="4876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037" y="2752146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4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manhwa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862" y="2459603"/>
            <a:ext cx="2235956" cy="3778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89" y="1574772"/>
            <a:ext cx="2447925" cy="36766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073" y="4583761"/>
            <a:ext cx="4876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Sporty: japonská anexe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Sporty za Japonců – postupně míří k soutěžení a vnějšímu úspěchu, </a:t>
            </a:r>
            <a:r>
              <a:rPr lang="cs-CZ" dirty="0" err="1" smtClean="0"/>
              <a:t>poloprofesionalizace</a:t>
            </a:r>
            <a:r>
              <a:rPr lang="cs-CZ" dirty="0" smtClean="0"/>
              <a:t> a podpora státu a koncernů, resp. sepětí s politikou</a:t>
            </a:r>
          </a:p>
          <a:p>
            <a:r>
              <a:rPr lang="cs-CZ" dirty="0" smtClean="0"/>
              <a:t>Národní poměrně potlačovány (</a:t>
            </a:r>
            <a:r>
              <a:rPr lang="cs-CZ" i="1" dirty="0" err="1" smtClean="0"/>
              <a:t>ssirum</a:t>
            </a:r>
            <a:r>
              <a:rPr lang="cs-CZ" dirty="0" smtClean="0"/>
              <a:t> i lukostřelba)</a:t>
            </a:r>
          </a:p>
          <a:p>
            <a:r>
              <a:rPr lang="cs-CZ" dirty="0" smtClean="0"/>
              <a:t>Moderní sporty (</a:t>
            </a:r>
            <a:r>
              <a:rPr lang="cs-CZ" b="1" dirty="0" smtClean="0"/>
              <a:t>západní </a:t>
            </a:r>
            <a:r>
              <a:rPr lang="cs-CZ" dirty="0" smtClean="0"/>
              <a:t>tělocvik, běhání, tenis)</a:t>
            </a:r>
          </a:p>
          <a:p>
            <a:r>
              <a:rPr lang="cs-CZ" dirty="0"/>
              <a:t>Son </a:t>
            </a:r>
            <a:r>
              <a:rPr lang="cs-CZ" dirty="0" err="1"/>
              <a:t>Kidžong</a:t>
            </a:r>
            <a:r>
              <a:rPr lang="cs-CZ" dirty="0"/>
              <a:t>,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Sungnjong</a:t>
            </a:r>
            <a:r>
              <a:rPr lang="cs-CZ" dirty="0"/>
              <a:t> a první olympiáda v Berlíně 1936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Poválečné: KLDR ruský vzor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KR americký</a:t>
            </a:r>
          </a:p>
          <a:p>
            <a:r>
              <a:rPr lang="cs-CZ" dirty="0" smtClean="0"/>
              <a:t>Nejrůznější kolektivní, individuální později</a:t>
            </a:r>
          </a:p>
          <a:p>
            <a:r>
              <a:rPr lang="cs-CZ" dirty="0" smtClean="0"/>
              <a:t>„korejské“: </a:t>
            </a:r>
            <a:r>
              <a:rPr lang="cs-CZ" dirty="0" err="1" smtClean="0"/>
              <a:t>tchekwondo</a:t>
            </a:r>
            <a:r>
              <a:rPr lang="cs-CZ" dirty="0" smtClean="0"/>
              <a:t>, nyní snahy o prosazení e-sportů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34562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Noviny (korejské)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8469" y="2133600"/>
            <a:ext cx="67168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55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3864" y="2616213"/>
            <a:ext cx="28575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9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Tong-A </a:t>
            </a:r>
            <a:r>
              <a:rPr lang="cs-CZ" b="1" dirty="0" err="1" smtClean="0"/>
              <a:t>ilbo</a:t>
            </a:r>
            <a:r>
              <a:rPr lang="cs-CZ" b="1" dirty="0" smtClean="0"/>
              <a:t> a </a:t>
            </a:r>
            <a:r>
              <a:rPr lang="cs-CZ" b="1" dirty="0" err="1" smtClean="0"/>
              <a:t>Čoson</a:t>
            </a:r>
            <a:r>
              <a:rPr lang="cs-CZ" b="1" dirty="0" smtClean="0"/>
              <a:t> </a:t>
            </a:r>
            <a:r>
              <a:rPr lang="cs-CZ" b="1" dirty="0" err="1" smtClean="0"/>
              <a:t>ilbo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Tong-A </a:t>
            </a:r>
            <a:r>
              <a:rPr lang="cs-CZ" i="1" dirty="0" err="1" smtClean="0"/>
              <a:t>ilbo</a:t>
            </a:r>
            <a:r>
              <a:rPr lang="cs-CZ" i="1" dirty="0" smtClean="0"/>
              <a:t> </a:t>
            </a:r>
            <a:r>
              <a:rPr lang="cs-CZ" dirty="0" smtClean="0"/>
              <a:t>nacionalistické</a:t>
            </a:r>
          </a:p>
          <a:p>
            <a:r>
              <a:rPr lang="cs-CZ" i="1" dirty="0" err="1" smtClean="0"/>
              <a:t>Čoson</a:t>
            </a:r>
            <a:r>
              <a:rPr lang="cs-CZ" i="1" dirty="0" smtClean="0"/>
              <a:t> </a:t>
            </a:r>
            <a:r>
              <a:rPr lang="cs-CZ" i="1" dirty="0" err="1" smtClean="0"/>
              <a:t>ilbo</a:t>
            </a:r>
            <a:r>
              <a:rPr lang="cs-CZ" i="1" dirty="0" smtClean="0"/>
              <a:t> </a:t>
            </a:r>
            <a:r>
              <a:rPr lang="cs-CZ" dirty="0" smtClean="0"/>
              <a:t>lehce </a:t>
            </a:r>
            <a:r>
              <a:rPr lang="cs-CZ" dirty="0" err="1" smtClean="0"/>
              <a:t>projaponské</a:t>
            </a:r>
            <a:r>
              <a:rPr lang="cs-CZ" dirty="0" smtClean="0"/>
              <a:t>, od 1925 také nacionalistické</a:t>
            </a:r>
          </a:p>
          <a:p>
            <a:r>
              <a:rPr lang="cs-CZ" i="1" dirty="0" err="1" smtClean="0"/>
              <a:t>Sisa</a:t>
            </a:r>
            <a:r>
              <a:rPr lang="cs-CZ" i="1" dirty="0" smtClean="0"/>
              <a:t> </a:t>
            </a:r>
            <a:r>
              <a:rPr lang="cs-CZ" i="1" dirty="0" err="1" smtClean="0"/>
              <a:t>sinmun</a:t>
            </a:r>
            <a:r>
              <a:rPr lang="cs-CZ" i="1" dirty="0" smtClean="0"/>
              <a:t> </a:t>
            </a:r>
            <a:r>
              <a:rPr lang="cs-CZ" dirty="0" err="1" smtClean="0"/>
              <a:t>panasianistické</a:t>
            </a:r>
            <a:r>
              <a:rPr lang="cs-CZ" dirty="0" smtClean="0"/>
              <a:t> (zkrachovalo)</a:t>
            </a:r>
          </a:p>
          <a:p>
            <a:r>
              <a:rPr lang="cs-CZ" i="1" dirty="0" err="1" smtClean="0"/>
              <a:t>Side</a:t>
            </a:r>
            <a:r>
              <a:rPr lang="cs-CZ" i="1" dirty="0" smtClean="0"/>
              <a:t> </a:t>
            </a:r>
            <a:r>
              <a:rPr lang="cs-CZ" i="1" dirty="0" err="1" smtClean="0"/>
              <a:t>ilbo</a:t>
            </a:r>
            <a:r>
              <a:rPr lang="cs-CZ" i="1" dirty="0" smtClean="0"/>
              <a:t> </a:t>
            </a:r>
            <a:r>
              <a:rPr lang="cs-CZ" dirty="0" smtClean="0"/>
              <a:t>proti levicovým úchylkám (od 1925)</a:t>
            </a:r>
          </a:p>
          <a:p>
            <a:endParaRPr lang="cs-CZ" dirty="0"/>
          </a:p>
          <a:p>
            <a:r>
              <a:rPr lang="cs-CZ" dirty="0" smtClean="0"/>
              <a:t>Časté konfiskace (</a:t>
            </a:r>
            <a:r>
              <a:rPr lang="cs-CZ" i="1" dirty="0" smtClean="0"/>
              <a:t>Tong-A </a:t>
            </a:r>
            <a:r>
              <a:rPr lang="cs-CZ" i="1" dirty="0" err="1" smtClean="0"/>
              <a:t>ilbo</a:t>
            </a:r>
            <a:r>
              <a:rPr lang="cs-CZ" i="1" dirty="0" smtClean="0"/>
              <a:t> </a:t>
            </a:r>
            <a:r>
              <a:rPr lang="cs-CZ" dirty="0" smtClean="0"/>
              <a:t>v rozmezí 1920-23 15krát měsíčně, 4x zastavené), většinou politická témata</a:t>
            </a:r>
          </a:p>
          <a:p>
            <a:r>
              <a:rPr lang="cs-CZ" dirty="0" smtClean="0"/>
              <a:t>1937 vyhláška pro tisk</a:t>
            </a:r>
          </a:p>
          <a:p>
            <a:r>
              <a:rPr lang="cs-CZ" dirty="0" smtClean="0"/>
              <a:t>Incident s retuší vlajky 1936 Tong-A libo zastavené, u stejné fotky v </a:t>
            </a:r>
            <a:r>
              <a:rPr lang="cs-CZ" dirty="0" err="1" smtClean="0"/>
              <a:t>Čungang</a:t>
            </a:r>
            <a:r>
              <a:rPr lang="cs-CZ" dirty="0" smtClean="0"/>
              <a:t> </a:t>
            </a:r>
            <a:r>
              <a:rPr lang="cs-CZ" dirty="0" err="1" smtClean="0"/>
              <a:t>ilbo</a:t>
            </a:r>
            <a:r>
              <a:rPr lang="cs-CZ" dirty="0" smtClean="0"/>
              <a:t> si cenzoři nevšimli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6567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Vyhláška 1937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Nesmí se</a:t>
            </a:r>
          </a:p>
          <a:p>
            <a:r>
              <a:rPr lang="cs-CZ" dirty="0" smtClean="0"/>
              <a:t>Jakkoliv se dotknout císaře (slovem i obrazem)a jeho rodinu</a:t>
            </a:r>
          </a:p>
          <a:p>
            <a:r>
              <a:rPr lang="cs-CZ" dirty="0" smtClean="0"/>
              <a:t>Používat titul Jeho veličenstvo pro bývalého císaře a jeho rodinu</a:t>
            </a:r>
          </a:p>
          <a:p>
            <a:r>
              <a:rPr lang="cs-CZ" dirty="0" smtClean="0"/>
              <a:t>Zpochybňovat fakta ohledně anexe, včetně historických událostí, které by to naznačovaly (japonští piráti, </a:t>
            </a:r>
            <a:r>
              <a:rPr lang="cs-CZ" dirty="0" err="1" smtClean="0"/>
              <a:t>Hidejošiho</a:t>
            </a:r>
            <a:r>
              <a:rPr lang="cs-CZ" dirty="0" smtClean="0"/>
              <a:t> invaze 1592-7)</a:t>
            </a:r>
          </a:p>
          <a:p>
            <a:r>
              <a:rPr lang="cs-CZ" dirty="0" smtClean="0"/>
              <a:t>Nedotýkat se osoby generálního guvernéra</a:t>
            </a:r>
          </a:p>
          <a:p>
            <a:endParaRPr lang="cs-CZ" dirty="0"/>
          </a:p>
          <a:p>
            <a:r>
              <a:rPr lang="cs-CZ" dirty="0" smtClean="0"/>
              <a:t>Mělo by se</a:t>
            </a:r>
          </a:p>
          <a:p>
            <a:r>
              <a:rPr lang="cs-CZ" dirty="0" smtClean="0"/>
              <a:t>Psát více článků o harmonii mezi </a:t>
            </a:r>
            <a:r>
              <a:rPr lang="cs-CZ" dirty="0" err="1" smtClean="0"/>
              <a:t>Jap</a:t>
            </a:r>
            <a:r>
              <a:rPr lang="cs-CZ" dirty="0" smtClean="0"/>
              <a:t> a </a:t>
            </a:r>
            <a:r>
              <a:rPr lang="cs-CZ" dirty="0" err="1" smtClean="0"/>
              <a:t>Kor</a:t>
            </a:r>
            <a:endParaRPr lang="cs-CZ" dirty="0" smtClean="0"/>
          </a:p>
          <a:p>
            <a:r>
              <a:rPr lang="cs-CZ" dirty="0" smtClean="0"/>
              <a:t>Psát více japonsky</a:t>
            </a:r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16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Moderní noviny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Zprávy</a:t>
            </a:r>
          </a:p>
          <a:p>
            <a:r>
              <a:rPr lang="cs-CZ" dirty="0" smtClean="0"/>
              <a:t>Fotky</a:t>
            </a:r>
          </a:p>
          <a:p>
            <a:r>
              <a:rPr lang="cs-CZ" dirty="0" smtClean="0"/>
              <a:t>Sport</a:t>
            </a:r>
          </a:p>
          <a:p>
            <a:r>
              <a:rPr lang="cs-CZ" dirty="0" smtClean="0"/>
              <a:t>Kultura</a:t>
            </a:r>
          </a:p>
          <a:p>
            <a:r>
              <a:rPr lang="cs-CZ" dirty="0" err="1" smtClean="0"/>
              <a:t>manhwa</a:t>
            </a:r>
            <a:endParaRPr lang="cs-CZ" dirty="0" smtClean="0"/>
          </a:p>
          <a:p>
            <a:r>
              <a:rPr lang="cs-CZ" dirty="0" smtClean="0"/>
              <a:t>reklamy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93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Nahoře kosmetika, dole formování postavy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241" y="2532104"/>
            <a:ext cx="4857750" cy="3028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877" y="1905000"/>
            <a:ext cx="4857750" cy="2543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991" y="4687543"/>
            <a:ext cx="4067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43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940" y="2213113"/>
            <a:ext cx="414408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6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Kino a pasta na zuby,</a:t>
            </a:r>
            <a:br>
              <a:rPr lang="cs-CZ" b="1" dirty="0" smtClean="0"/>
            </a:br>
            <a:r>
              <a:rPr lang="cs-CZ" b="1" dirty="0" smtClean="0"/>
              <a:t>dvě značky piva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549" y="1985659"/>
            <a:ext cx="5867400" cy="3724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-180934"/>
            <a:ext cx="4495800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8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Sapporo</a:t>
            </a:r>
            <a:r>
              <a:rPr lang="cs-CZ" b="1" dirty="0" smtClean="0"/>
              <a:t> a </a:t>
            </a:r>
            <a:r>
              <a:rPr lang="cs-CZ" b="1" dirty="0" err="1" smtClean="0"/>
              <a:t>Asahi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974" y="2372138"/>
            <a:ext cx="565238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4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640" y="2356237"/>
            <a:ext cx="666325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Koloniální modernita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식민지근대성</a:t>
            </a:r>
            <a:r>
              <a:rPr lang="cs-CZ" altLang="ko-KR" dirty="0" smtClean="0"/>
              <a:t> </a:t>
            </a:r>
            <a:r>
              <a:rPr lang="cs-CZ" altLang="ko-KR" i="1" dirty="0" err="1" smtClean="0"/>
              <a:t>singmindži</a:t>
            </a:r>
            <a:r>
              <a:rPr lang="cs-CZ" altLang="ko-KR" i="1" dirty="0" smtClean="0"/>
              <a:t> </a:t>
            </a:r>
            <a:r>
              <a:rPr lang="cs-CZ" altLang="ko-KR" i="1" dirty="0" err="1" smtClean="0"/>
              <a:t>kundesong</a:t>
            </a:r>
            <a:r>
              <a:rPr lang="cs-CZ" altLang="ko-KR" i="1" dirty="0" smtClean="0"/>
              <a:t> </a:t>
            </a:r>
            <a:r>
              <a:rPr lang="cs-CZ" altLang="ko-KR" dirty="0" smtClean="0"/>
              <a:t>(stav)</a:t>
            </a:r>
          </a:p>
          <a:p>
            <a:r>
              <a:rPr lang="cs-CZ" altLang="ko-KR" dirty="0" smtClean="0"/>
              <a:t>Pokusy o elegantní definice, vadí všechno pozitivní </a:t>
            </a:r>
          </a:p>
          <a:p>
            <a:r>
              <a:rPr lang="cs-CZ" altLang="ko-KR" dirty="0" smtClean="0"/>
              <a:t>Týká se spousty dalších zemí (viz fenomény)</a:t>
            </a:r>
          </a:p>
          <a:p>
            <a:r>
              <a:rPr lang="ko-KR" altLang="en-US" dirty="0" smtClean="0"/>
              <a:t>식민지근대화</a:t>
            </a:r>
            <a:r>
              <a:rPr lang="cs-CZ" altLang="ko-KR" dirty="0" smtClean="0"/>
              <a:t> </a:t>
            </a:r>
            <a:r>
              <a:rPr lang="cs-CZ" altLang="ko-KR" i="1" dirty="0" err="1" smtClean="0"/>
              <a:t>singmindži</a:t>
            </a:r>
            <a:r>
              <a:rPr lang="cs-CZ" altLang="ko-KR" i="1" dirty="0" smtClean="0"/>
              <a:t> </a:t>
            </a:r>
            <a:r>
              <a:rPr lang="cs-CZ" altLang="ko-KR" i="1" dirty="0" err="1" smtClean="0"/>
              <a:t>kundehwa</a:t>
            </a:r>
            <a:r>
              <a:rPr lang="cs-CZ" altLang="ko-KR" i="1" dirty="0" smtClean="0"/>
              <a:t> </a:t>
            </a:r>
            <a:r>
              <a:rPr lang="cs-CZ" altLang="ko-KR" dirty="0" smtClean="0"/>
              <a:t>(proces změn)</a:t>
            </a:r>
          </a:p>
          <a:p>
            <a:r>
              <a:rPr lang="cs-CZ" altLang="ko-KR" dirty="0" smtClean="0"/>
              <a:t>Všeobecná modernizace</a:t>
            </a:r>
          </a:p>
          <a:p>
            <a:r>
              <a:rPr lang="cs-CZ" altLang="ko-KR" dirty="0" smtClean="0"/>
              <a:t>Vlastní modernizace</a:t>
            </a:r>
          </a:p>
          <a:p>
            <a:r>
              <a:rPr lang="cs-CZ" altLang="ko-KR" dirty="0" smtClean="0"/>
              <a:t>Mnoho názorů</a:t>
            </a:r>
          </a:p>
          <a:p>
            <a:r>
              <a:rPr lang="cs-CZ" altLang="ko-KR" dirty="0" smtClean="0"/>
              <a:t>Marxistický (</a:t>
            </a:r>
            <a:r>
              <a:rPr lang="cs-CZ" altLang="ko-KR" dirty="0" err="1" smtClean="0"/>
              <a:t>Barlow</a:t>
            </a:r>
            <a:r>
              <a:rPr lang="cs-CZ" altLang="ko-KR" dirty="0" smtClean="0"/>
              <a:t>): proces modernizace je neoddělitelný od kapitalismu</a:t>
            </a:r>
          </a:p>
          <a:p>
            <a:r>
              <a:rPr lang="cs-CZ" altLang="ko-KR" dirty="0" smtClean="0"/>
              <a:t>(s tezí prospěšnosti pro kolonie, s důrazem na Západ a vynecháním prvku „vykořisťování“)</a:t>
            </a:r>
          </a:p>
          <a:p>
            <a:endParaRPr lang="en-US" altLang="ko-K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68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mýdlo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399" y="2388042"/>
            <a:ext cx="293715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3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Psací stroj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511" y="2133600"/>
            <a:ext cx="445880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78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Ale i porno (a americké automobily)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450" y="2384425"/>
            <a:ext cx="58769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03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조선일보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223" y="2587432"/>
            <a:ext cx="4572000" cy="2647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01" y="2050897"/>
            <a:ext cx="6096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8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79" y="1968818"/>
            <a:ext cx="4334400" cy="33497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536" y="255151"/>
            <a:ext cx="3766800" cy="34273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00" y="4019133"/>
            <a:ext cx="4902001" cy="28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03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Raný film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</a:t>
            </a:r>
            <a:r>
              <a:rPr lang="cs-CZ" dirty="0"/>
              <a:t>představení </a:t>
            </a:r>
            <a:r>
              <a:rPr lang="cs-CZ" dirty="0" smtClean="0"/>
              <a:t>asi 1897 </a:t>
            </a:r>
            <a:r>
              <a:rPr lang="cs-CZ" dirty="0"/>
              <a:t>a </a:t>
            </a:r>
            <a:r>
              <a:rPr lang="cs-CZ" dirty="0" smtClean="0"/>
              <a:t>1898, krátké </a:t>
            </a:r>
            <a:r>
              <a:rPr lang="cs-CZ" dirty="0"/>
              <a:t>aktuality od francouzské společnosti </a:t>
            </a:r>
            <a:r>
              <a:rPr lang="cs-CZ" dirty="0" err="1"/>
              <a:t>Pathé</a:t>
            </a:r>
            <a:r>
              <a:rPr lang="cs-CZ" dirty="0"/>
              <a:t> </a:t>
            </a:r>
            <a:r>
              <a:rPr lang="cs-CZ" dirty="0" err="1" smtClean="0"/>
              <a:t>Freres</a:t>
            </a:r>
            <a:r>
              <a:rPr lang="cs-CZ" dirty="0" smtClean="0"/>
              <a:t>. </a:t>
            </a:r>
          </a:p>
          <a:p>
            <a:r>
              <a:rPr lang="cs-CZ" dirty="0" smtClean="0"/>
              <a:t>doložená promítání v </a:t>
            </a:r>
            <a:r>
              <a:rPr lang="cs-CZ" dirty="0"/>
              <a:t>Soulu v roce </a:t>
            </a:r>
            <a:r>
              <a:rPr lang="cs-CZ" dirty="0" smtClean="0"/>
              <a:t>1903, 23</a:t>
            </a:r>
            <a:r>
              <a:rPr lang="cs-CZ" dirty="0"/>
              <a:t>. června </a:t>
            </a:r>
            <a:r>
              <a:rPr lang="cs-CZ" dirty="0" smtClean="0"/>
              <a:t>krátký </a:t>
            </a:r>
            <a:r>
              <a:rPr lang="cs-CZ" dirty="0"/>
              <a:t>francouzský film u </a:t>
            </a:r>
            <a:r>
              <a:rPr lang="cs-CZ" dirty="0" err="1" smtClean="0"/>
              <a:t>Namdämunu</a:t>
            </a:r>
            <a:r>
              <a:rPr lang="cs-CZ" dirty="0" smtClean="0"/>
              <a:t>, sponzorováno </a:t>
            </a:r>
            <a:r>
              <a:rPr lang="cs-CZ" dirty="0"/>
              <a:t>korejskou společností </a:t>
            </a:r>
            <a:r>
              <a:rPr lang="cs-CZ" dirty="0" err="1"/>
              <a:t>Hansung</a:t>
            </a:r>
            <a:r>
              <a:rPr lang="cs-CZ" dirty="0"/>
              <a:t> Electric </a:t>
            </a:r>
            <a:r>
              <a:rPr lang="cs-CZ" dirty="0" err="1"/>
              <a:t>Company</a:t>
            </a:r>
            <a:r>
              <a:rPr lang="cs-CZ" dirty="0"/>
              <a:t> a bylo součástí její propagační kampaně k prodeji </a:t>
            </a:r>
            <a:r>
              <a:rPr lang="cs-CZ" dirty="0" smtClean="0"/>
              <a:t>tramvají</a:t>
            </a:r>
          </a:p>
          <a:p>
            <a:r>
              <a:rPr lang="cs-CZ" dirty="0" smtClean="0"/>
              <a:t>více </a:t>
            </a:r>
            <a:r>
              <a:rPr lang="cs-CZ" dirty="0"/>
              <a:t>než tisíc diváků a vstupné </a:t>
            </a:r>
            <a:r>
              <a:rPr lang="cs-CZ" dirty="0" smtClean="0"/>
              <a:t>deset </a:t>
            </a:r>
            <a:r>
              <a:rPr lang="cs-CZ" dirty="0" err="1" smtClean="0"/>
              <a:t>čonů</a:t>
            </a:r>
            <a:endParaRPr lang="cs-CZ" dirty="0" smtClean="0"/>
          </a:p>
          <a:p>
            <a:r>
              <a:rPr lang="cs-CZ" dirty="0" smtClean="0"/>
              <a:t>Další představení se hrála v divadle </a:t>
            </a:r>
            <a:r>
              <a:rPr lang="cs-CZ" dirty="0" err="1" smtClean="0"/>
              <a:t>Hjŏmnjulsa</a:t>
            </a:r>
            <a:r>
              <a:rPr lang="cs-CZ" dirty="0" smtClean="0"/>
              <a:t> (1902)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036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kina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korejské stabilní kino (</a:t>
            </a:r>
            <a:r>
              <a:rPr lang="cs-CZ" dirty="0" smtClean="0"/>
              <a:t>1909) </a:t>
            </a:r>
            <a:r>
              <a:rPr lang="cs-CZ" dirty="0" err="1" smtClean="0"/>
              <a:t>Tansŏngsa</a:t>
            </a:r>
            <a:endParaRPr lang="cs-CZ" dirty="0" smtClean="0"/>
          </a:p>
          <a:p>
            <a:r>
              <a:rPr lang="cs-CZ" dirty="0"/>
              <a:t>p</a:t>
            </a:r>
            <a:r>
              <a:rPr lang="cs-CZ" dirty="0" smtClean="0"/>
              <a:t>o 1910 kina pro Japonce a za </a:t>
            </a:r>
            <a:r>
              <a:rPr lang="cs-CZ" dirty="0" err="1" smtClean="0"/>
              <a:t>jap</a:t>
            </a:r>
            <a:r>
              <a:rPr lang="cs-CZ" dirty="0" smtClean="0"/>
              <a:t>. </a:t>
            </a:r>
            <a:r>
              <a:rPr lang="cs-CZ" dirty="0"/>
              <a:t>p</a:t>
            </a:r>
            <a:r>
              <a:rPr lang="cs-CZ" dirty="0" smtClean="0"/>
              <a:t>eníze </a:t>
            </a:r>
          </a:p>
          <a:p>
            <a:r>
              <a:rPr lang="cs-CZ" dirty="0" smtClean="0"/>
              <a:t>Proto produkce japonská, ale návštěva spíš západního </a:t>
            </a:r>
            <a:r>
              <a:rPr lang="cs-CZ" dirty="0"/>
              <a:t>němého filmu (Chaplin, D. W. </a:t>
            </a:r>
            <a:r>
              <a:rPr lang="cs-CZ" dirty="0" err="1"/>
              <a:t>Griffith</a:t>
            </a:r>
            <a:r>
              <a:rPr lang="cs-CZ" dirty="0"/>
              <a:t> a další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4280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Kinodramata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20. léta převaha dovážených filmů (ročně asi 200)</a:t>
            </a:r>
          </a:p>
          <a:p>
            <a:r>
              <a:rPr lang="cs-CZ" dirty="0" smtClean="0"/>
              <a:t>Domácí </a:t>
            </a:r>
            <a:r>
              <a:rPr lang="cs-CZ" dirty="0" err="1" smtClean="0"/>
              <a:t>kinodramata</a:t>
            </a:r>
            <a:r>
              <a:rPr lang="cs-CZ" dirty="0" smtClean="0"/>
              <a:t> (pár pohyblivých obrázků s živými herci)</a:t>
            </a:r>
          </a:p>
          <a:p>
            <a:r>
              <a:rPr lang="cs-CZ" i="1" dirty="0" smtClean="0"/>
              <a:t>Spravedlivý </a:t>
            </a:r>
            <a:r>
              <a:rPr lang="cs-CZ" i="1" dirty="0"/>
              <a:t>odboj </a:t>
            </a:r>
            <a:r>
              <a:rPr lang="cs-CZ" dirty="0"/>
              <a:t>(</a:t>
            </a:r>
            <a:r>
              <a:rPr lang="ko-KR" altLang="en-US" dirty="0"/>
              <a:t>의리적구토</a:t>
            </a:r>
            <a:r>
              <a:rPr lang="en-US" altLang="ko-KR" dirty="0"/>
              <a:t>, </a:t>
            </a:r>
            <a:r>
              <a:rPr lang="cs-CZ" dirty="0" err="1"/>
              <a:t>Ŭiridžŏk</a:t>
            </a:r>
            <a:r>
              <a:rPr lang="cs-CZ" dirty="0"/>
              <a:t> </a:t>
            </a:r>
            <a:r>
              <a:rPr lang="cs-CZ" dirty="0" err="1" smtClean="0"/>
              <a:t>kutcho</a:t>
            </a:r>
            <a:r>
              <a:rPr lang="en-US" altLang="ko-KR" dirty="0" smtClean="0"/>
              <a:t>,</a:t>
            </a:r>
            <a:r>
              <a:rPr lang="cs-CZ" dirty="0" smtClean="0"/>
              <a:t> </a:t>
            </a:r>
            <a:r>
              <a:rPr lang="cs-CZ" dirty="0"/>
              <a:t>1919) režiséra Kim To-</a:t>
            </a:r>
            <a:r>
              <a:rPr lang="cs-CZ" dirty="0" err="1"/>
              <a:t>sana</a:t>
            </a:r>
            <a:r>
              <a:rPr lang="cs-CZ" dirty="0"/>
              <a:t> mělo premiéru 27. </a:t>
            </a:r>
            <a:r>
              <a:rPr lang="cs-CZ" dirty="0" smtClean="0"/>
              <a:t>října </a:t>
            </a:r>
            <a:r>
              <a:rPr lang="cs-CZ" dirty="0"/>
              <a:t>1919 v kině </a:t>
            </a:r>
            <a:r>
              <a:rPr lang="cs-CZ" dirty="0" err="1" smtClean="0"/>
              <a:t>Tansŏngsa</a:t>
            </a:r>
            <a:r>
              <a:rPr lang="cs-CZ" dirty="0" smtClean="0"/>
              <a:t>, společně s dokumentem Scény </a:t>
            </a:r>
            <a:r>
              <a:rPr lang="cs-CZ" dirty="0"/>
              <a:t>z celého hlavního města </a:t>
            </a:r>
            <a:r>
              <a:rPr lang="cs-CZ" dirty="0" smtClean="0"/>
              <a:t>(</a:t>
            </a:r>
            <a:r>
              <a:rPr lang="ko-KR" altLang="en-US" dirty="0" smtClean="0"/>
              <a:t>경성전시의경</a:t>
            </a:r>
            <a:r>
              <a:rPr lang="cs-CZ" altLang="ko-KR" dirty="0" smtClean="0"/>
              <a:t>), japonský kameraman, produkoval majitel kina </a:t>
            </a:r>
            <a:r>
              <a:rPr lang="cs-CZ" dirty="0" smtClean="0"/>
              <a:t>Pak </a:t>
            </a:r>
            <a:r>
              <a:rPr lang="cs-CZ" dirty="0" err="1" smtClean="0"/>
              <a:t>Sŭngpchil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63095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Dějové filmy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první korejský dějový film zřejmě </a:t>
            </a:r>
            <a:r>
              <a:rPr lang="cs-CZ" i="1" dirty="0" smtClean="0"/>
              <a:t>Slib pod </a:t>
            </a:r>
            <a:r>
              <a:rPr lang="cs-CZ" i="1" dirty="0"/>
              <a:t>měsícem </a:t>
            </a:r>
            <a:r>
              <a:rPr lang="cs-CZ" dirty="0"/>
              <a:t>(</a:t>
            </a:r>
            <a:r>
              <a:rPr lang="ko-KR" altLang="en-US" dirty="0"/>
              <a:t>월하의맹서</a:t>
            </a:r>
            <a:r>
              <a:rPr lang="cs-CZ" dirty="0"/>
              <a:t>, </a:t>
            </a:r>
            <a:r>
              <a:rPr lang="cs-CZ" dirty="0" smtClean="0"/>
              <a:t>1923), debut režiséra Jun </a:t>
            </a:r>
            <a:r>
              <a:rPr lang="cs-CZ" dirty="0" err="1" smtClean="0"/>
              <a:t>Pängnama</a:t>
            </a:r>
            <a:r>
              <a:rPr lang="cs-CZ" dirty="0" smtClean="0"/>
              <a:t> a první </a:t>
            </a:r>
            <a:r>
              <a:rPr lang="cs-CZ" dirty="0"/>
              <a:t>herecké hvězdy korejského filmu I </a:t>
            </a:r>
            <a:r>
              <a:rPr lang="cs-CZ" dirty="0" err="1" smtClean="0"/>
              <a:t>Wŏr-hwaa</a:t>
            </a:r>
            <a:r>
              <a:rPr lang="cs-CZ" dirty="0" smtClean="0"/>
              <a:t>, natočený za peníze generálního guvernérství, děj čistě korejský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313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변사</a:t>
            </a:r>
            <a:r>
              <a:rPr lang="cs-CZ" altLang="ko-KR" dirty="0" smtClean="0"/>
              <a:t> (</a:t>
            </a:r>
            <a:r>
              <a:rPr lang="cs-CZ" altLang="ko-KR" dirty="0" err="1" smtClean="0"/>
              <a:t>benši</a:t>
            </a:r>
            <a:r>
              <a:rPr lang="cs-CZ" altLang="ko-KR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Komentuje představení</a:t>
            </a:r>
            <a:r>
              <a:rPr lang="cs-CZ" dirty="0"/>
              <a:t>, </a:t>
            </a:r>
            <a:r>
              <a:rPr lang="cs-CZ" dirty="0" smtClean="0"/>
              <a:t>má i narážky, podle </a:t>
            </a:r>
            <a:r>
              <a:rPr lang="cs-CZ" dirty="0" err="1" smtClean="0"/>
              <a:t>pjonsa</a:t>
            </a:r>
            <a:r>
              <a:rPr lang="cs-CZ" dirty="0" smtClean="0"/>
              <a:t> se chodí do kina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991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Shin</a:t>
            </a:r>
            <a:r>
              <a:rPr lang="cs-CZ" b="1" dirty="0" smtClean="0"/>
              <a:t> a Robinson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Důraz na „zhuštěnou“ modernitu a její obecné přijetí </a:t>
            </a:r>
          </a:p>
          <a:p>
            <a:r>
              <a:rPr lang="cs-CZ" dirty="0" smtClean="0"/>
              <a:t>Pozitivní aspekty ve vývoji (sociální revoluce)</a:t>
            </a:r>
          </a:p>
          <a:p>
            <a:r>
              <a:rPr lang="cs-CZ" dirty="0" smtClean="0"/>
              <a:t>Religiózní (zvl. křesťanství)</a:t>
            </a:r>
          </a:p>
          <a:p>
            <a:r>
              <a:rPr lang="cs-CZ" dirty="0" smtClean="0"/>
              <a:t>Vědecké (počátek všech disciplín)</a:t>
            </a:r>
          </a:p>
          <a:p>
            <a:r>
              <a:rPr lang="cs-CZ" dirty="0" smtClean="0"/>
              <a:t>Včlenění do světového kontextu</a:t>
            </a:r>
          </a:p>
          <a:p>
            <a:r>
              <a:rPr lang="cs-CZ" dirty="0" smtClean="0"/>
              <a:t>Technologické (železnice, elektrifikace, telekomunikace, zavlažování)</a:t>
            </a:r>
          </a:p>
          <a:p>
            <a:endParaRPr lang="cs-CZ" dirty="0"/>
          </a:p>
          <a:p>
            <a:r>
              <a:rPr lang="cs-CZ" dirty="0" smtClean="0"/>
              <a:t>Vývoj koloniální Koreje je velmi rychlý a efektivní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40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Kinodramata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Výdělečná záležitost, proto další investice </a:t>
            </a:r>
          </a:p>
          <a:p>
            <a:r>
              <a:rPr lang="cs-CZ" dirty="0" smtClean="0"/>
              <a:t>1923 </a:t>
            </a:r>
            <a:r>
              <a:rPr lang="cs-CZ" dirty="0"/>
              <a:t>uvedl japonský producent a majitel dvou kin Košu </a:t>
            </a:r>
            <a:r>
              <a:rPr lang="cs-CZ" dirty="0" err="1"/>
              <a:t>Hajagawa</a:t>
            </a:r>
            <a:r>
              <a:rPr lang="cs-CZ" dirty="0"/>
              <a:t> (</a:t>
            </a:r>
            <a:r>
              <a:rPr lang="ko-KR" altLang="en-US" dirty="0"/>
              <a:t>早川孤舟</a:t>
            </a:r>
            <a:r>
              <a:rPr lang="en-US" altLang="ko-KR" dirty="0"/>
              <a:t>) </a:t>
            </a:r>
            <a:r>
              <a:rPr lang="cs-CZ" altLang="ko-KR" i="1" dirty="0" err="1" smtClean="0"/>
              <a:t>Čchunhjang</a:t>
            </a:r>
            <a:r>
              <a:rPr lang="cs-CZ" altLang="ko-KR" i="1" dirty="0" smtClean="0"/>
              <a:t> </a:t>
            </a:r>
            <a:r>
              <a:rPr lang="cs-CZ" altLang="ko-KR" i="1" dirty="0" err="1" smtClean="0"/>
              <a:t>čon</a:t>
            </a:r>
            <a:endParaRPr lang="cs-CZ" i="1" dirty="0"/>
          </a:p>
          <a:p>
            <a:r>
              <a:rPr lang="cs-CZ" dirty="0" smtClean="0"/>
              <a:t>Reakcí zpracování </a:t>
            </a:r>
            <a:r>
              <a:rPr lang="cs-CZ" i="1" dirty="0" err="1" smtClean="0"/>
              <a:t>Čanghwa</a:t>
            </a:r>
            <a:r>
              <a:rPr lang="cs-CZ" i="1" dirty="0" smtClean="0"/>
              <a:t> </a:t>
            </a:r>
            <a:r>
              <a:rPr lang="cs-CZ" i="1" dirty="0" err="1" smtClean="0"/>
              <a:t>Hongnjŏn</a:t>
            </a:r>
            <a:r>
              <a:rPr lang="cs-CZ" i="1" dirty="0" smtClean="0"/>
              <a:t> </a:t>
            </a:r>
            <a:r>
              <a:rPr lang="cs-CZ" i="1" dirty="0" err="1"/>
              <a:t>č</a:t>
            </a:r>
            <a:r>
              <a:rPr lang="cs-CZ" i="1" dirty="0" err="1" smtClean="0"/>
              <a:t>ŏn</a:t>
            </a:r>
            <a:r>
              <a:rPr lang="cs-CZ" dirty="0"/>
              <a:t>, </a:t>
            </a:r>
            <a:r>
              <a:rPr lang="cs-CZ" dirty="0" smtClean="0"/>
              <a:t>1924, korejské peníze (a znovu úspěch)</a:t>
            </a:r>
          </a:p>
          <a:p>
            <a:r>
              <a:rPr lang="cs-CZ" dirty="0" err="1" smtClean="0"/>
              <a:t>Čosŏn</a:t>
            </a:r>
            <a:r>
              <a:rPr lang="cs-CZ" dirty="0" smtClean="0"/>
              <a:t> </a:t>
            </a:r>
            <a:r>
              <a:rPr lang="cs-CZ" dirty="0" err="1"/>
              <a:t>k</a:t>
            </a:r>
            <a:r>
              <a:rPr lang="cs-CZ" dirty="0" err="1" smtClean="0"/>
              <a:t>chinema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ko-KR" altLang="en-US" dirty="0"/>
              <a:t>조선 키네마</a:t>
            </a:r>
            <a:r>
              <a:rPr lang="en-US" altLang="ko-KR" dirty="0" smtClean="0"/>
              <a:t>)</a:t>
            </a:r>
            <a:r>
              <a:rPr lang="cs-CZ" altLang="ko-KR" dirty="0" smtClean="0"/>
              <a:t>: založena Japonci, ale hlavní role Korejci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712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Japonské zásahy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Cenzura do 1923 nesystematická, dohled víc na návštěvníky </a:t>
            </a:r>
          </a:p>
          <a:p>
            <a:r>
              <a:rPr lang="cs-CZ" dirty="0" smtClean="0"/>
              <a:t>1922 úprava provozování kin v </a:t>
            </a:r>
            <a:r>
              <a:rPr lang="cs-CZ" dirty="0" err="1" smtClean="0"/>
              <a:t>Kjonggi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1926 cenzurní nařízení </a:t>
            </a:r>
            <a:r>
              <a:rPr lang="cs-CZ" dirty="0"/>
              <a:t>s celonárodní platností a vztahujícím </a:t>
            </a:r>
            <a:r>
              <a:rPr lang="cs-CZ" dirty="0" smtClean="0"/>
              <a:t>se na </a:t>
            </a:r>
            <a:r>
              <a:rPr lang="cs-CZ" dirty="0"/>
              <a:t>filmy. </a:t>
            </a:r>
            <a:r>
              <a:rPr lang="cs-CZ" dirty="0" smtClean="0"/>
              <a:t>pouze filmy, nenarušující veřejnou </a:t>
            </a:r>
            <a:r>
              <a:rPr lang="cs-CZ" dirty="0"/>
              <a:t>bezpečnost, morálku a </a:t>
            </a:r>
            <a:r>
              <a:rPr lang="cs-CZ" dirty="0" smtClean="0"/>
              <a:t>zdraví (možné interpretace) </a:t>
            </a:r>
          </a:p>
          <a:p>
            <a:r>
              <a:rPr lang="cs-CZ" dirty="0" smtClean="0"/>
              <a:t>1927 </a:t>
            </a:r>
            <a:r>
              <a:rPr lang="cs-CZ" dirty="0"/>
              <a:t>vystřiženo dvacet pět tisíc metrů </a:t>
            </a:r>
            <a:r>
              <a:rPr lang="cs-CZ" dirty="0" smtClean="0"/>
              <a:t>filmu + cenzura scénářů i výsledku, možné vězení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582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92" y="-114010"/>
            <a:ext cx="5715000" cy="7419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5" y="2295525"/>
            <a:ext cx="20002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83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84" y="1124447"/>
            <a:ext cx="2857500" cy="3352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15" y="-638175"/>
            <a:ext cx="5238750" cy="74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1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49" y="1041372"/>
            <a:ext cx="3533775" cy="29146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1609725"/>
            <a:ext cx="1257300" cy="3638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47" y="606287"/>
            <a:ext cx="2849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70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Arirang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Na </a:t>
            </a:r>
            <a:r>
              <a:rPr lang="cs-CZ" dirty="0" err="1" smtClean="0"/>
              <a:t>Un-gjuův</a:t>
            </a:r>
            <a:r>
              <a:rPr lang="cs-CZ" dirty="0" smtClean="0"/>
              <a:t> </a:t>
            </a:r>
            <a:r>
              <a:rPr lang="cs-CZ" i="1" dirty="0" err="1" smtClean="0"/>
              <a:t>Arirang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ko-KR" altLang="en-US" dirty="0"/>
              <a:t>아리랑</a:t>
            </a:r>
            <a:r>
              <a:rPr lang="en-US" altLang="ko-KR" dirty="0" smtClean="0"/>
              <a:t>,</a:t>
            </a:r>
            <a:r>
              <a:rPr lang="cs-CZ" dirty="0" smtClean="0"/>
              <a:t> 1926), první „vlastenecký“ film</a:t>
            </a:r>
          </a:p>
          <a:p>
            <a:r>
              <a:rPr lang="cs-CZ" dirty="0"/>
              <a:t>p</a:t>
            </a:r>
            <a:r>
              <a:rPr lang="cs-CZ" dirty="0" smtClean="0"/>
              <a:t>říběh </a:t>
            </a:r>
            <a:r>
              <a:rPr lang="cs-CZ" dirty="0"/>
              <a:t>vesnického blázna </a:t>
            </a:r>
            <a:r>
              <a:rPr lang="cs-CZ" dirty="0" err="1" smtClean="0"/>
              <a:t>Jŏngdžina</a:t>
            </a:r>
            <a:r>
              <a:rPr lang="cs-CZ" dirty="0" smtClean="0"/>
              <a:t>: spatří </a:t>
            </a:r>
            <a:r>
              <a:rPr lang="cs-CZ" dirty="0" err="1"/>
              <a:t>projaponského</a:t>
            </a:r>
            <a:r>
              <a:rPr lang="cs-CZ" dirty="0"/>
              <a:t> statkářského pomocníka, jak znásilňuje </a:t>
            </a:r>
            <a:r>
              <a:rPr lang="cs-CZ" dirty="0" smtClean="0"/>
              <a:t>jeho </a:t>
            </a:r>
            <a:r>
              <a:rPr lang="cs-CZ" dirty="0" err="1" smtClean="0"/>
              <a:t>Jonghŭi</a:t>
            </a:r>
            <a:r>
              <a:rPr lang="cs-CZ" dirty="0"/>
              <a:t>, a ve rvačce ho zabije, </a:t>
            </a:r>
            <a:r>
              <a:rPr lang="cs-CZ" dirty="0" smtClean="0"/>
              <a:t>končí </a:t>
            </a:r>
            <a:r>
              <a:rPr lang="cs-CZ" dirty="0"/>
              <a:t>scénou s policií odvádějící spoutaného </a:t>
            </a:r>
            <a:r>
              <a:rPr lang="cs-CZ" dirty="0" err="1" smtClean="0"/>
              <a:t>Jŏngdžina</a:t>
            </a:r>
            <a:r>
              <a:rPr lang="cs-CZ" dirty="0" smtClean="0"/>
              <a:t>  </a:t>
            </a:r>
          </a:p>
          <a:p>
            <a:r>
              <a:rPr lang="cs-CZ" dirty="0" err="1" smtClean="0"/>
              <a:t>Jŏngdžinovo</a:t>
            </a:r>
            <a:r>
              <a:rPr lang="cs-CZ" dirty="0" smtClean="0"/>
              <a:t> šílenství vysvětlováno </a:t>
            </a:r>
            <a:r>
              <a:rPr lang="cs-CZ" dirty="0"/>
              <a:t>jako důsledek mučení japonskými </a:t>
            </a:r>
            <a:r>
              <a:rPr lang="cs-CZ" dirty="0" smtClean="0"/>
              <a:t>policisty</a:t>
            </a:r>
          </a:p>
          <a:p>
            <a:r>
              <a:rPr lang="cs-CZ" dirty="0" smtClean="0"/>
              <a:t>Sin </a:t>
            </a:r>
            <a:r>
              <a:rPr lang="cs-CZ" dirty="0" err="1" smtClean="0"/>
              <a:t>Ilsŏn</a:t>
            </a:r>
            <a:r>
              <a:rPr lang="cs-CZ" dirty="0" smtClean="0"/>
              <a:t> (</a:t>
            </a:r>
            <a:r>
              <a:rPr lang="cs-CZ" dirty="0" err="1" smtClean="0"/>
              <a:t>Jonghŭi</a:t>
            </a:r>
            <a:r>
              <a:rPr lang="cs-CZ" dirty="0" smtClean="0"/>
              <a:t>): „Lidé </a:t>
            </a:r>
            <a:r>
              <a:rPr lang="cs-CZ" dirty="0"/>
              <a:t>propadali v hlasitý pláč, sborově zpívali </a:t>
            </a:r>
            <a:r>
              <a:rPr lang="cs-CZ" dirty="0" err="1"/>
              <a:t>Arirang</a:t>
            </a:r>
            <a:r>
              <a:rPr lang="cs-CZ" dirty="0"/>
              <a:t> a provolávali Ať žije nezávislá Korea</a:t>
            </a:r>
            <a:r>
              <a:rPr lang="cs-CZ" dirty="0" smtClean="0"/>
              <a:t>.“</a:t>
            </a:r>
            <a:endParaRPr lang="cs-CZ" dirty="0"/>
          </a:p>
          <a:p>
            <a:r>
              <a:rPr lang="cs-CZ" dirty="0" smtClean="0"/>
              <a:t>Film </a:t>
            </a:r>
            <a:r>
              <a:rPr lang="cs-CZ" dirty="0"/>
              <a:t>prošel cenzurou díky stylizaci hlavní postavy jako duševně chorého a protože ho režisér předložil ke schválení pod falešnou japonskou identitou. </a:t>
            </a:r>
            <a:r>
              <a:rPr lang="cs-CZ" dirty="0" err="1"/>
              <a:t>Arirang</a:t>
            </a:r>
            <a:r>
              <a:rPr lang="cs-CZ" dirty="0"/>
              <a:t> se promítal po celé zemi několik následujících </a:t>
            </a:r>
            <a:r>
              <a:rPr lang="cs-CZ" dirty="0" smtClean="0"/>
              <a:t>let</a:t>
            </a:r>
          </a:p>
          <a:p>
            <a:r>
              <a:rPr lang="cs-CZ" dirty="0" smtClean="0"/>
              <a:t>Mýtus o tom, že ho </a:t>
            </a:r>
            <a:r>
              <a:rPr lang="cs-CZ" dirty="0" err="1" smtClean="0"/>
              <a:t>Japové</a:t>
            </a:r>
            <a:r>
              <a:rPr lang="cs-CZ" dirty="0" smtClean="0"/>
              <a:t> roztavili, mýtus o tom, že ho schovává nějaký Japonec doma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343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</a:t>
            </a:r>
            <a:r>
              <a:rPr lang="cs-CZ" dirty="0" err="1" smtClean="0"/>
              <a:t>Ungju</a:t>
            </a:r>
            <a:r>
              <a:rPr lang="cs-CZ" dirty="0" smtClean="0"/>
              <a:t> (scénář</a:t>
            </a:r>
            <a:r>
              <a:rPr lang="cs-CZ" dirty="0"/>
              <a:t>, </a:t>
            </a:r>
            <a:r>
              <a:rPr lang="cs-CZ" dirty="0" smtClean="0"/>
              <a:t>hlavní </a:t>
            </a:r>
            <a:r>
              <a:rPr lang="cs-CZ" dirty="0"/>
              <a:t>roli a </a:t>
            </a:r>
            <a:r>
              <a:rPr lang="cs-CZ" dirty="0" smtClean="0"/>
              <a:t>režie) proto symbolem </a:t>
            </a:r>
            <a:r>
              <a:rPr lang="cs-CZ" dirty="0"/>
              <a:t>protijaponského </a:t>
            </a:r>
            <a:r>
              <a:rPr lang="cs-CZ" dirty="0" smtClean="0"/>
              <a:t>odporu </a:t>
            </a:r>
            <a:r>
              <a:rPr lang="cs-CZ" i="1" dirty="0" err="1" smtClean="0"/>
              <a:t>Arirang</a:t>
            </a:r>
            <a:r>
              <a:rPr lang="cs-CZ" dirty="0" smtClean="0"/>
              <a:t> významný i filmařsky, střihové </a:t>
            </a:r>
            <a:r>
              <a:rPr lang="cs-CZ" dirty="0"/>
              <a:t>montáže, snové vize, </a:t>
            </a:r>
            <a:r>
              <a:rPr lang="cs-CZ" dirty="0" smtClean="0"/>
              <a:t>život </a:t>
            </a:r>
            <a:r>
              <a:rPr lang="cs-CZ" dirty="0"/>
              <a:t>na </a:t>
            </a:r>
            <a:r>
              <a:rPr lang="cs-CZ" dirty="0" smtClean="0"/>
              <a:t>venkově</a:t>
            </a:r>
            <a:endParaRPr lang="cs-CZ" dirty="0"/>
          </a:p>
          <a:p>
            <a:r>
              <a:rPr lang="cs-CZ" dirty="0" smtClean="0"/>
              <a:t>Na </a:t>
            </a:r>
            <a:r>
              <a:rPr lang="cs-CZ" dirty="0"/>
              <a:t>pokračoval v natáčení podobně laděných filmů a byl inspirací pro </a:t>
            </a:r>
            <a:r>
              <a:rPr lang="cs-CZ" dirty="0" smtClean="0"/>
              <a:t>další</a:t>
            </a:r>
          </a:p>
          <a:p>
            <a:r>
              <a:rPr lang="cs-CZ" i="1" dirty="0" smtClean="0"/>
              <a:t>Za </a:t>
            </a:r>
            <a:r>
              <a:rPr lang="cs-CZ" i="1" dirty="0"/>
              <a:t>rozbřesku </a:t>
            </a:r>
            <a:r>
              <a:rPr lang="cs-CZ" dirty="0"/>
              <a:t>(</a:t>
            </a:r>
            <a:r>
              <a:rPr lang="ko-KR" altLang="en-US" dirty="0"/>
              <a:t>먼동이틀때</a:t>
            </a:r>
            <a:r>
              <a:rPr lang="en-US" altLang="ko-KR" dirty="0"/>
              <a:t>, </a:t>
            </a:r>
            <a:r>
              <a:rPr lang="cs-CZ" dirty="0" smtClean="0"/>
              <a:t>Sim </a:t>
            </a:r>
            <a:r>
              <a:rPr lang="cs-CZ" dirty="0"/>
              <a:t>Hun, 1927</a:t>
            </a:r>
            <a:r>
              <a:rPr lang="cs-CZ" dirty="0" smtClean="0"/>
              <a:t>) </a:t>
            </a:r>
            <a:r>
              <a:rPr lang="cs-CZ" dirty="0"/>
              <a:t>dobová kritika </a:t>
            </a:r>
            <a:r>
              <a:rPr lang="cs-CZ" dirty="0" smtClean="0"/>
              <a:t>staví </a:t>
            </a:r>
            <a:r>
              <a:rPr lang="cs-CZ" dirty="0"/>
              <a:t>na úroveň </a:t>
            </a:r>
            <a:r>
              <a:rPr lang="cs-CZ" dirty="0" err="1" smtClean="0"/>
              <a:t>Arirangu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/>
              <a:t>alegorický příběh z vězení propuštěného mladíka hledajícího svou </a:t>
            </a:r>
            <a:r>
              <a:rPr lang="cs-CZ" dirty="0" smtClean="0"/>
              <a:t>ženu, ta napadena </a:t>
            </a:r>
            <a:r>
              <a:rPr lang="cs-CZ" dirty="0"/>
              <a:t>gangstery, jednoho z nich zabíjí a musí se vrátit zpět do </a:t>
            </a:r>
            <a:r>
              <a:rPr lang="cs-CZ" dirty="0" smtClean="0"/>
              <a:t>vězení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7087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160" y="727710"/>
            <a:ext cx="2476500" cy="2476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114" y="332131"/>
            <a:ext cx="3533775" cy="4762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293" y="2241522"/>
            <a:ext cx="57150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4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Převozní </a:t>
            </a:r>
            <a:r>
              <a:rPr lang="cs-CZ" i="1" dirty="0"/>
              <a:t>loď bez majitele </a:t>
            </a:r>
            <a:r>
              <a:rPr lang="cs-CZ" dirty="0"/>
              <a:t>(</a:t>
            </a:r>
            <a:r>
              <a:rPr lang="ko-KR" altLang="en-US" dirty="0"/>
              <a:t>임자없는나룻배</a:t>
            </a:r>
            <a:r>
              <a:rPr lang="en-US" altLang="ko-KR" dirty="0" smtClean="0"/>
              <a:t>,</a:t>
            </a:r>
            <a:r>
              <a:rPr lang="cs-CZ" dirty="0" smtClean="0"/>
              <a:t>1932</a:t>
            </a:r>
            <a:r>
              <a:rPr lang="en-US" dirty="0" smtClean="0"/>
              <a:t>, </a:t>
            </a:r>
            <a:r>
              <a:rPr lang="cs-CZ" dirty="0" smtClean="0"/>
              <a:t>I </a:t>
            </a:r>
            <a:r>
              <a:rPr lang="cs-CZ" dirty="0" err="1" smtClean="0"/>
              <a:t>Kjuhwan</a:t>
            </a:r>
            <a:r>
              <a:rPr lang="en-US" dirty="0" smtClean="0"/>
              <a:t>, </a:t>
            </a:r>
            <a:r>
              <a:rPr lang="cs-CZ" dirty="0" smtClean="0"/>
              <a:t>Na </a:t>
            </a:r>
            <a:r>
              <a:rPr lang="cs-CZ" dirty="0" err="1" smtClean="0"/>
              <a:t>Un-gju</a:t>
            </a:r>
            <a:r>
              <a:rPr lang="cs-CZ" dirty="0" smtClean="0"/>
              <a:t> v hlavní roli) </a:t>
            </a:r>
            <a:endParaRPr lang="cs-CZ" dirty="0"/>
          </a:p>
          <a:p>
            <a:r>
              <a:rPr lang="cs-CZ" dirty="0" smtClean="0"/>
              <a:t>Sedlák </a:t>
            </a:r>
            <a:r>
              <a:rPr lang="cs-CZ" dirty="0" err="1" smtClean="0"/>
              <a:t>Susam</a:t>
            </a:r>
            <a:r>
              <a:rPr lang="cs-CZ" dirty="0" smtClean="0"/>
              <a:t>, </a:t>
            </a:r>
            <a:r>
              <a:rPr lang="cs-CZ" dirty="0"/>
              <a:t>který se vydal za lepším životem do hlavního města, ale </a:t>
            </a:r>
            <a:r>
              <a:rPr lang="cs-CZ" dirty="0" smtClean="0"/>
              <a:t>neuživil </a:t>
            </a:r>
            <a:r>
              <a:rPr lang="cs-CZ" dirty="0"/>
              <a:t>svou rodinu a za krádeže </a:t>
            </a:r>
            <a:r>
              <a:rPr lang="cs-CZ" dirty="0" smtClean="0"/>
              <a:t>skončil </a:t>
            </a:r>
            <a:r>
              <a:rPr lang="cs-CZ" dirty="0"/>
              <a:t>ve </a:t>
            </a:r>
            <a:r>
              <a:rPr lang="cs-CZ" dirty="0" smtClean="0"/>
              <a:t>vězení, po </a:t>
            </a:r>
            <a:r>
              <a:rPr lang="cs-CZ" dirty="0"/>
              <a:t>propuštění si bere od své nevěrné manželky dceru a vrací se s ní na venkov, </a:t>
            </a:r>
            <a:r>
              <a:rPr lang="cs-CZ" dirty="0" smtClean="0"/>
              <a:t>pracuje </a:t>
            </a:r>
            <a:r>
              <a:rPr lang="cs-CZ" dirty="0"/>
              <a:t>jako převozník na řece. J</a:t>
            </a:r>
            <a:r>
              <a:rPr lang="cs-CZ" dirty="0" smtClean="0"/>
              <a:t>aponský </a:t>
            </a:r>
            <a:r>
              <a:rPr lang="cs-CZ" dirty="0"/>
              <a:t>inženýr s korejským předákem postaví most, </a:t>
            </a:r>
            <a:r>
              <a:rPr lang="cs-CZ" dirty="0" err="1"/>
              <a:t>Susam</a:t>
            </a:r>
            <a:r>
              <a:rPr lang="cs-CZ" dirty="0"/>
              <a:t> přichází o svou </a:t>
            </a:r>
            <a:r>
              <a:rPr lang="cs-CZ" dirty="0" smtClean="0"/>
              <a:t>práci, předák </a:t>
            </a:r>
            <a:r>
              <a:rPr lang="cs-CZ" dirty="0"/>
              <a:t>se navíc pokouší znásilnit </a:t>
            </a:r>
            <a:r>
              <a:rPr lang="cs-CZ" dirty="0" err="1" smtClean="0"/>
              <a:t>Susamovu</a:t>
            </a:r>
            <a:r>
              <a:rPr lang="cs-CZ" dirty="0" smtClean="0"/>
              <a:t> dceru, </a:t>
            </a:r>
            <a:r>
              <a:rPr lang="cs-CZ" dirty="0" err="1"/>
              <a:t>Susam</a:t>
            </a:r>
            <a:r>
              <a:rPr lang="cs-CZ" dirty="0"/>
              <a:t> ho pronásleduje k mostu, kde předák padá z útesu a umírá. </a:t>
            </a:r>
            <a:r>
              <a:rPr lang="cs-CZ" dirty="0" err="1"/>
              <a:t>Susam</a:t>
            </a:r>
            <a:r>
              <a:rPr lang="cs-CZ" dirty="0"/>
              <a:t> v amoku seká sekyrou do </a:t>
            </a:r>
            <a:r>
              <a:rPr lang="cs-CZ" dirty="0" smtClean="0"/>
              <a:t>mostu</a:t>
            </a:r>
            <a:r>
              <a:rPr lang="cs-CZ" dirty="0"/>
              <a:t> </a:t>
            </a:r>
            <a:r>
              <a:rPr lang="cs-CZ" dirty="0" smtClean="0"/>
              <a:t>a je </a:t>
            </a:r>
            <a:r>
              <a:rPr lang="cs-CZ" dirty="0"/>
              <a:t>sražen projíždějícím vlakem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0222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Zvukový film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 </a:t>
            </a:r>
            <a:r>
              <a:rPr lang="cs-CZ" dirty="0" err="1" smtClean="0"/>
              <a:t>Pchilu</a:t>
            </a:r>
            <a:r>
              <a:rPr lang="cs-CZ" dirty="0" smtClean="0"/>
              <a:t> v Japonsku 1934 </a:t>
            </a:r>
            <a:r>
              <a:rPr lang="cs-CZ" dirty="0"/>
              <a:t>kupuje japonskou </a:t>
            </a:r>
            <a:r>
              <a:rPr lang="cs-CZ" dirty="0" err="1"/>
              <a:t>nahrávaci</a:t>
            </a:r>
            <a:r>
              <a:rPr lang="cs-CZ" dirty="0"/>
              <a:t>́ techniku a s bratrem I </a:t>
            </a:r>
            <a:r>
              <a:rPr lang="cs-CZ" dirty="0" err="1" smtClean="0"/>
              <a:t>Mjonguem</a:t>
            </a:r>
            <a:r>
              <a:rPr lang="cs-CZ" dirty="0" smtClean="0"/>
              <a:t> předělávku </a:t>
            </a:r>
            <a:r>
              <a:rPr lang="cs-CZ" i="1" dirty="0" err="1"/>
              <a:t>Č</a:t>
            </a:r>
            <a:r>
              <a:rPr lang="cs-CZ" i="1" dirty="0" err="1" smtClean="0"/>
              <a:t>chunhjang</a:t>
            </a:r>
            <a:r>
              <a:rPr lang="cs-CZ" dirty="0" smtClean="0"/>
              <a:t> (</a:t>
            </a:r>
            <a:r>
              <a:rPr lang="ko-KR" altLang="en-US" dirty="0"/>
              <a:t>춘향전</a:t>
            </a:r>
            <a:r>
              <a:rPr lang="en-US" altLang="ko-KR" dirty="0" smtClean="0"/>
              <a:t>,</a:t>
            </a:r>
            <a:r>
              <a:rPr lang="cs-CZ" dirty="0" smtClean="0"/>
              <a:t>1935), nepovedlo se příliš s reakce publika rozpačité, vstupné 1 </a:t>
            </a:r>
            <a:r>
              <a:rPr lang="cs-CZ" dirty="0" err="1" smtClean="0"/>
              <a:t>won</a:t>
            </a:r>
            <a:r>
              <a:rPr lang="cs-CZ" dirty="0" smtClean="0"/>
              <a:t> a vidělo 150 </a:t>
            </a:r>
            <a:r>
              <a:rPr lang="cs-CZ" dirty="0"/>
              <a:t>000 </a:t>
            </a:r>
            <a:r>
              <a:rPr lang="cs-CZ" dirty="0" smtClean="0"/>
              <a:t>diváků (nakonec si zvykli)</a:t>
            </a:r>
          </a:p>
          <a:p>
            <a:r>
              <a:rPr lang="cs-CZ" dirty="0"/>
              <a:t> </a:t>
            </a:r>
            <a:r>
              <a:rPr lang="cs-CZ" i="1" dirty="0"/>
              <a:t>Sim </a:t>
            </a:r>
            <a:r>
              <a:rPr lang="cs-CZ" i="1" dirty="0" err="1" smtClean="0"/>
              <a:t>Čchong</a:t>
            </a:r>
            <a:r>
              <a:rPr lang="cs-CZ" i="1" dirty="0" smtClean="0"/>
              <a:t> </a:t>
            </a:r>
            <a:r>
              <a:rPr lang="cs-CZ" dirty="0"/>
              <a:t>(</a:t>
            </a:r>
            <a:r>
              <a:rPr lang="ko-KR" altLang="en-US" dirty="0" smtClean="0"/>
              <a:t>심청전</a:t>
            </a:r>
            <a:r>
              <a:rPr lang="cs-CZ" altLang="ko-KR" dirty="0" smtClean="0"/>
              <a:t>,</a:t>
            </a:r>
            <a:r>
              <a:rPr lang="cs-CZ" dirty="0" smtClean="0"/>
              <a:t>1936) </a:t>
            </a:r>
            <a:endParaRPr lang="cs-CZ" dirty="0"/>
          </a:p>
          <a:p>
            <a:r>
              <a:rPr lang="cs-CZ" i="1" dirty="0" smtClean="0"/>
              <a:t>Klam </a:t>
            </a:r>
            <a:r>
              <a:rPr lang="cs-CZ" dirty="0"/>
              <a:t>(</a:t>
            </a:r>
            <a:r>
              <a:rPr lang="ko-KR" altLang="en-US" dirty="0"/>
              <a:t>미몽</a:t>
            </a:r>
            <a:r>
              <a:rPr lang="en-US" altLang="ko-KR" dirty="0"/>
              <a:t>, </a:t>
            </a:r>
            <a:r>
              <a:rPr lang="cs-CZ" dirty="0" smtClean="0"/>
              <a:t>1937</a:t>
            </a:r>
            <a:r>
              <a:rPr lang="cs-CZ" dirty="0"/>
              <a:t>) </a:t>
            </a:r>
            <a:r>
              <a:rPr lang="cs-CZ" dirty="0" smtClean="0"/>
              <a:t>je nejstarší dochovaný zvukový film </a:t>
            </a:r>
          </a:p>
          <a:p>
            <a:r>
              <a:rPr lang="cs-CZ" dirty="0" smtClean="0"/>
              <a:t>Sobecká matka žije s milencem, milenec kriminálník, udá ho, odejde s tanečníkem, auto, ve kterém prchá, srazí její dceru, matka spáchá sebevraždu – antimodernistický, patriarchální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380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Komplexní proměny tradice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Neříkají tradice, tradicí se teprve stává</a:t>
            </a:r>
          </a:p>
          <a:p>
            <a:r>
              <a:rPr lang="cs-CZ" dirty="0" smtClean="0"/>
              <a:t>Proměny klasické literatury, hudby (</a:t>
            </a:r>
            <a:r>
              <a:rPr lang="cs-CZ" i="1" dirty="0" smtClean="0"/>
              <a:t>sin-</a:t>
            </a:r>
            <a:r>
              <a:rPr lang="cs-CZ" dirty="0" smtClean="0"/>
              <a:t>), divadla</a:t>
            </a:r>
          </a:p>
          <a:p>
            <a:endParaRPr lang="cs-CZ" dirty="0"/>
          </a:p>
          <a:p>
            <a:r>
              <a:rPr lang="cs-CZ" dirty="0" smtClean="0"/>
              <a:t>X adaptace „našeho“ </a:t>
            </a:r>
            <a:r>
              <a:rPr lang="cs-CZ" i="1" dirty="0" err="1" smtClean="0"/>
              <a:t>hjang</a:t>
            </a:r>
            <a:r>
              <a:rPr lang="cs-CZ" i="1" dirty="0" smtClean="0"/>
              <a:t>-</a:t>
            </a:r>
          </a:p>
          <a:p>
            <a:endParaRPr lang="cs-CZ" i="1" dirty="0"/>
          </a:p>
          <a:p>
            <a:r>
              <a:rPr lang="cs-CZ" dirty="0" smtClean="0"/>
              <a:t>Úplně nové (film, rozhlas, populární hudba)</a:t>
            </a:r>
          </a:p>
          <a:p>
            <a:r>
              <a:rPr lang="cs-CZ" dirty="0" smtClean="0"/>
              <a:t>Lehké návraty ve 30. letech (sentiment vůči tradičnímu)</a:t>
            </a:r>
          </a:p>
          <a:p>
            <a:endParaRPr lang="cs-CZ" dirty="0"/>
          </a:p>
          <a:p>
            <a:r>
              <a:rPr lang="cs-CZ" i="1" dirty="0" err="1" smtClean="0"/>
              <a:t>Kiseng</a:t>
            </a:r>
            <a:r>
              <a:rPr lang="cs-CZ" i="1" dirty="0" smtClean="0"/>
              <a:t> </a:t>
            </a:r>
            <a:r>
              <a:rPr lang="cs-CZ" dirty="0" smtClean="0"/>
              <a:t>a jejich role jako argument využití tradiční sociální role a její přeznačení v „nové“ (populární) hudbě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571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Rybářův hněv </a:t>
            </a:r>
            <a:r>
              <a:rPr lang="cs-CZ" dirty="0"/>
              <a:t>(</a:t>
            </a:r>
            <a:r>
              <a:rPr lang="ko-KR" altLang="en-US" dirty="0"/>
              <a:t>어화</a:t>
            </a:r>
            <a:r>
              <a:rPr lang="en-US" altLang="ko-KR" dirty="0"/>
              <a:t>, </a:t>
            </a:r>
            <a:r>
              <a:rPr lang="ko-KR" altLang="en-US" dirty="0"/>
              <a:t>漁火</a:t>
            </a:r>
            <a:r>
              <a:rPr lang="en-US" altLang="ko-KR" dirty="0"/>
              <a:t>, </a:t>
            </a:r>
            <a:r>
              <a:rPr lang="cs-CZ" dirty="0" smtClean="0"/>
              <a:t>1939</a:t>
            </a:r>
            <a:r>
              <a:rPr lang="cs-CZ" dirty="0"/>
              <a:t>), </a:t>
            </a:r>
            <a:r>
              <a:rPr lang="cs-CZ" dirty="0" smtClean="0"/>
              <a:t>venkovská dívka chce splatit </a:t>
            </a:r>
            <a:r>
              <a:rPr lang="cs-CZ" dirty="0"/>
              <a:t>dluhy po </a:t>
            </a:r>
            <a:r>
              <a:rPr lang="cs-CZ" dirty="0" smtClean="0"/>
              <a:t>otci, ve městě je znásilněná </a:t>
            </a:r>
            <a:r>
              <a:rPr lang="cs-CZ" dirty="0"/>
              <a:t>a </a:t>
            </a:r>
            <a:r>
              <a:rPr lang="cs-CZ" dirty="0" smtClean="0"/>
              <a:t>stává se prostitutkou, pokus o sebevraždu a návrat na venkov – Soul protiklad idylickému venkovu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3754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Film (do osvobození)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 1945 69 filmů, 11 se dochovalo. </a:t>
            </a:r>
          </a:p>
          <a:p>
            <a:r>
              <a:rPr lang="cs-CZ" dirty="0" smtClean="0"/>
              <a:t>Většina spoluprodukována japonskými společnostmi, většina propagačních</a:t>
            </a:r>
          </a:p>
          <a:p>
            <a:r>
              <a:rPr lang="cs-CZ" dirty="0" smtClean="0"/>
              <a:t>První </a:t>
            </a:r>
            <a:r>
              <a:rPr lang="cs-CZ" dirty="0" err="1" smtClean="0"/>
              <a:t>projaponsky</a:t>
            </a:r>
            <a:r>
              <a:rPr lang="cs-CZ" dirty="0" smtClean="0"/>
              <a:t>́ </a:t>
            </a:r>
            <a:r>
              <a:rPr lang="cs-CZ" i="1" dirty="0" smtClean="0"/>
              <a:t>Vojenský </a:t>
            </a:r>
            <a:r>
              <a:rPr lang="cs-CZ" i="1" dirty="0"/>
              <a:t>vlak </a:t>
            </a:r>
            <a:r>
              <a:rPr lang="cs-CZ" dirty="0"/>
              <a:t>(</a:t>
            </a:r>
            <a:r>
              <a:rPr lang="ko-KR" altLang="en-US" dirty="0"/>
              <a:t>군용열차</a:t>
            </a:r>
            <a:r>
              <a:rPr lang="en-US" altLang="ko-KR" dirty="0"/>
              <a:t>, </a:t>
            </a:r>
            <a:r>
              <a:rPr lang="cs-CZ" dirty="0" err="1"/>
              <a:t>Kunjongjŏlčcha</a:t>
            </a:r>
            <a:r>
              <a:rPr lang="cs-CZ" dirty="0"/>
              <a:t>, </a:t>
            </a:r>
            <a:r>
              <a:rPr lang="cs-CZ" dirty="0" smtClean="0"/>
              <a:t>1938), špioni, sebevražda, láska ve vězení apod. </a:t>
            </a:r>
          </a:p>
          <a:p>
            <a:r>
              <a:rPr lang="cs-CZ" dirty="0" err="1" smtClean="0"/>
              <a:t>Polopropaganda</a:t>
            </a:r>
            <a:r>
              <a:rPr lang="cs-CZ" dirty="0" smtClean="0"/>
              <a:t> </a:t>
            </a:r>
            <a:r>
              <a:rPr lang="cs-CZ" i="1" dirty="0" smtClean="0"/>
              <a:t>Andělé </a:t>
            </a:r>
            <a:r>
              <a:rPr lang="cs-CZ" i="1" dirty="0"/>
              <a:t>bez domova </a:t>
            </a:r>
            <a:r>
              <a:rPr lang="cs-CZ" dirty="0"/>
              <a:t>(</a:t>
            </a:r>
            <a:r>
              <a:rPr lang="ko-KR" altLang="en-US" dirty="0"/>
              <a:t>집없는천사</a:t>
            </a:r>
            <a:r>
              <a:rPr lang="en-US" altLang="ko-KR" dirty="0" smtClean="0"/>
              <a:t>,</a:t>
            </a:r>
            <a:r>
              <a:rPr lang="cs-CZ" dirty="0" smtClean="0"/>
              <a:t>1941</a:t>
            </a:r>
            <a:r>
              <a:rPr lang="cs-CZ" dirty="0"/>
              <a:t>), </a:t>
            </a:r>
            <a:r>
              <a:rPr lang="cs-CZ" dirty="0" smtClean="0"/>
              <a:t>pastor staví sirotčinec, nakonec tance kolem japonské vlajky a proslovy o velkém Japonsku. </a:t>
            </a:r>
          </a:p>
          <a:p>
            <a:r>
              <a:rPr lang="cs-CZ" dirty="0" smtClean="0"/>
              <a:t>Oceňované </a:t>
            </a:r>
            <a:r>
              <a:rPr lang="cs-CZ" i="1" dirty="0"/>
              <a:t>Jaro na Korejském poloostrově </a:t>
            </a:r>
            <a:r>
              <a:rPr lang="cs-CZ" dirty="0"/>
              <a:t>(</a:t>
            </a:r>
            <a:r>
              <a:rPr lang="ko-KR" altLang="en-US" dirty="0"/>
              <a:t>반도의봄</a:t>
            </a:r>
            <a:r>
              <a:rPr lang="en-US" altLang="ko-KR" dirty="0"/>
              <a:t>, 1941) – </a:t>
            </a:r>
            <a:r>
              <a:rPr lang="cs-CZ" dirty="0"/>
              <a:t>děj se točí kolem natáčení </a:t>
            </a:r>
            <a:r>
              <a:rPr lang="cs-CZ" dirty="0" err="1"/>
              <a:t>Čchunhjang</a:t>
            </a:r>
            <a:r>
              <a:rPr lang="cs-CZ" dirty="0"/>
              <a:t>, dvojjazyčný, kde korejština, tam japonské titulky. Apolitický, ale se vsuvkou o nutnosti bojovat za vlast (Japonsko).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5654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손기정</a:t>
            </a:r>
            <a:r>
              <a:rPr lang="cs-CZ" altLang="ko-KR" b="1" dirty="0" smtClean="0"/>
              <a:t> OH 1936 Berlín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846" y="1521349"/>
            <a:ext cx="2962148" cy="3778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75" y="1149625"/>
            <a:ext cx="2476500" cy="29813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98" y="1336605"/>
            <a:ext cx="2857500" cy="22764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612" y="3734049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konzumenti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Veřejný prostor</a:t>
            </a:r>
          </a:p>
          <a:p>
            <a:r>
              <a:rPr lang="cs-CZ" dirty="0" smtClean="0"/>
              <a:t>Široké spektrum sociálně na roveň postavených lidí</a:t>
            </a:r>
          </a:p>
          <a:p>
            <a:r>
              <a:rPr lang="cs-CZ" dirty="0" smtClean="0"/>
              <a:t>Zapojení ženské části</a:t>
            </a:r>
          </a:p>
          <a:p>
            <a:endParaRPr lang="cs-CZ" dirty="0"/>
          </a:p>
          <a:p>
            <a:r>
              <a:rPr lang="cs-CZ" dirty="0" smtClean="0"/>
              <a:t>Tematizování nejen vzdělání, ale výchovy, výživy, hygieny, domácnosti, vaření, ale i plánování výdajů</a:t>
            </a:r>
          </a:p>
          <a:p>
            <a:r>
              <a:rPr lang="cs-CZ" dirty="0" smtClean="0"/>
              <a:t>Domácí není jen privátní</a:t>
            </a:r>
          </a:p>
          <a:p>
            <a:r>
              <a:rPr lang="cs-CZ" dirty="0" smtClean="0"/>
              <a:t>Začíná se podobat britským a francouzským koloniím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5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Kulturní modernita za anexe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Četba (demokratizace)</a:t>
            </a:r>
          </a:p>
          <a:p>
            <a:r>
              <a:rPr lang="cs-CZ" dirty="0" smtClean="0"/>
              <a:t>Noviny (standard až 1920)</a:t>
            </a:r>
          </a:p>
          <a:p>
            <a:r>
              <a:rPr lang="cs-CZ" dirty="0" smtClean="0"/>
              <a:t>Časopisy (kopírování japonských)</a:t>
            </a:r>
          </a:p>
          <a:p>
            <a:r>
              <a:rPr lang="cs-CZ" dirty="0" smtClean="0"/>
              <a:t>Rozhlas (zaveden 1927)</a:t>
            </a:r>
          </a:p>
          <a:p>
            <a:r>
              <a:rPr lang="cs-CZ" dirty="0" smtClean="0"/>
              <a:t>Film</a:t>
            </a:r>
          </a:p>
          <a:p>
            <a:r>
              <a:rPr lang="cs-CZ" dirty="0" smtClean="0"/>
              <a:t>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2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Moderní aktivity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Procházky</a:t>
            </a:r>
          </a:p>
          <a:p>
            <a:r>
              <a:rPr lang="cs-CZ" dirty="0" smtClean="0"/>
              <a:t> muzea </a:t>
            </a:r>
          </a:p>
          <a:p>
            <a:r>
              <a:rPr lang="cs-CZ" dirty="0" smtClean="0"/>
              <a:t>výstavy </a:t>
            </a:r>
          </a:p>
          <a:p>
            <a:r>
              <a:rPr lang="cs-CZ" dirty="0" smtClean="0"/>
              <a:t>obchodní domy </a:t>
            </a:r>
          </a:p>
          <a:p>
            <a:r>
              <a:rPr lang="cs-CZ" dirty="0" smtClean="0"/>
              <a:t>Kafetérie, </a:t>
            </a:r>
            <a:r>
              <a:rPr lang="cs-CZ" dirty="0"/>
              <a:t>služby </a:t>
            </a:r>
            <a:endParaRPr lang="cs-CZ" dirty="0" smtClean="0"/>
          </a:p>
          <a:p>
            <a:r>
              <a:rPr lang="cs-CZ" dirty="0" smtClean="0"/>
              <a:t>konzum?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78634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855</TotalTime>
  <Words>1987</Words>
  <Application>Microsoft Office PowerPoint</Application>
  <PresentationFormat>Širokoúhlá obrazovka</PresentationFormat>
  <Paragraphs>236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HY중고딕</vt:lpstr>
      <vt:lpstr>Arial</vt:lpstr>
      <vt:lpstr>Century Gothic</vt:lpstr>
      <vt:lpstr>Wingdings 3</vt:lpstr>
      <vt:lpstr>Stébla</vt:lpstr>
      <vt:lpstr>„sporty“</vt:lpstr>
      <vt:lpstr>Prezentace aplikace PowerPoint</vt:lpstr>
      <vt:lpstr>Sporty: japonská anexe</vt:lpstr>
      <vt:lpstr>Koloniální modernita</vt:lpstr>
      <vt:lpstr>Shin a Robinson</vt:lpstr>
      <vt:lpstr>Komplexní proměny tradice</vt:lpstr>
      <vt:lpstr>konzumenti</vt:lpstr>
      <vt:lpstr>Kulturní modernita za anexe</vt:lpstr>
      <vt:lpstr>Moderní aktivity</vt:lpstr>
      <vt:lpstr>Konzum za Japonců</vt:lpstr>
      <vt:lpstr>Káva x tradiční nálevna</vt:lpstr>
      <vt:lpstr>Prezentace aplikace PowerPoint</vt:lpstr>
      <vt:lpstr>Prezentace aplikace PowerPoint</vt:lpstr>
      <vt:lpstr>Obchodní domy</vt:lpstr>
      <vt:lpstr>Kultura prodeje</vt:lpstr>
      <vt:lpstr>Prezentace aplikace PowerPoint</vt:lpstr>
      <vt:lpstr>Druhá role obchodních domů</vt:lpstr>
      <vt:lpstr>Třetí role: socializace</vt:lpstr>
      <vt:lpstr>prodavačky</vt:lpstr>
      <vt:lpstr>By-product</vt:lpstr>
      <vt:lpstr>Doma: rozhlas</vt:lpstr>
      <vt:lpstr>Knížky pro všechny, fenomén noviny a časopisy</vt:lpstr>
      <vt:lpstr>Prezentace aplikace PowerPoint</vt:lpstr>
      <vt:lpstr>Prezentace aplikace PowerPoint</vt:lpstr>
      <vt:lpstr>Prezentace aplikace PowerPoint</vt:lpstr>
      <vt:lpstr>Prezentace aplikace PowerPoint</vt:lpstr>
      <vt:lpstr>Sonjon 소년</vt:lpstr>
      <vt:lpstr>Pjol nara 별나라</vt:lpstr>
      <vt:lpstr>manhwa</vt:lpstr>
      <vt:lpstr>Noviny (korejské)</vt:lpstr>
      <vt:lpstr>Prezentace aplikace PowerPoint</vt:lpstr>
      <vt:lpstr>Tong-A ilbo a Čoson ilbo</vt:lpstr>
      <vt:lpstr>Vyhláška 1937</vt:lpstr>
      <vt:lpstr>Moderní noviny</vt:lpstr>
      <vt:lpstr>Nahoře kosmetika, dole formování postavy</vt:lpstr>
      <vt:lpstr>Prezentace aplikace PowerPoint</vt:lpstr>
      <vt:lpstr>Kino a pasta na zuby, dvě značky piva</vt:lpstr>
      <vt:lpstr>Sapporo a Asahi</vt:lpstr>
      <vt:lpstr>Prezentace aplikace PowerPoint</vt:lpstr>
      <vt:lpstr>mýdlo</vt:lpstr>
      <vt:lpstr>Psací stroj</vt:lpstr>
      <vt:lpstr>Ale i porno (a americké automobily)</vt:lpstr>
      <vt:lpstr>조선일보</vt:lpstr>
      <vt:lpstr>Prezentace aplikace PowerPoint</vt:lpstr>
      <vt:lpstr>Raný film</vt:lpstr>
      <vt:lpstr>Prezentace aplikace PowerPoint</vt:lpstr>
      <vt:lpstr>Kinodramata</vt:lpstr>
      <vt:lpstr>Dějové filmy</vt:lpstr>
      <vt:lpstr>변사 (benši)</vt:lpstr>
      <vt:lpstr>Kinodramata</vt:lpstr>
      <vt:lpstr>Japonské zásahy</vt:lpstr>
      <vt:lpstr>Prezentace aplikace PowerPoint</vt:lpstr>
      <vt:lpstr>Prezentace aplikace PowerPoint</vt:lpstr>
      <vt:lpstr>Prezentace aplikace PowerPoint</vt:lpstr>
      <vt:lpstr>Arirang</vt:lpstr>
      <vt:lpstr>Prezentace aplikace PowerPoint</vt:lpstr>
      <vt:lpstr>Prezentace aplikace PowerPoint</vt:lpstr>
      <vt:lpstr>Prezentace aplikace PowerPoint</vt:lpstr>
      <vt:lpstr>Zvukový film</vt:lpstr>
      <vt:lpstr>Prezentace aplikace PowerPoint</vt:lpstr>
      <vt:lpstr>Film (do osvobození)</vt:lpstr>
      <vt:lpstr>손기정 OH 1936 Berlín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Zábavy, sporty ad.</dc:title>
  <dc:creator>FFUK</dc:creator>
  <cp:lastModifiedBy>FFUK</cp:lastModifiedBy>
  <cp:revision>70</cp:revision>
  <dcterms:created xsi:type="dcterms:W3CDTF">2021-11-27T17:04:46Z</dcterms:created>
  <dcterms:modified xsi:type="dcterms:W3CDTF">2024-05-16T06:53:01Z</dcterms:modified>
</cp:coreProperties>
</file>