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2"/>
  </p:notesMasterIdLst>
  <p:sldIdLst>
    <p:sldId id="256" r:id="rId2"/>
    <p:sldId id="543" r:id="rId3"/>
    <p:sldId id="396" r:id="rId4"/>
    <p:sldId id="541" r:id="rId5"/>
    <p:sldId id="462" r:id="rId6"/>
    <p:sldId id="399" r:id="rId7"/>
    <p:sldId id="257" r:id="rId8"/>
    <p:sldId id="397" r:id="rId9"/>
    <p:sldId id="398" r:id="rId10"/>
    <p:sldId id="505" r:id="rId11"/>
    <p:sldId id="477" r:id="rId12"/>
    <p:sldId id="476" r:id="rId13"/>
    <p:sldId id="478" r:id="rId14"/>
    <p:sldId id="481" r:id="rId15"/>
    <p:sldId id="467" r:id="rId16"/>
    <p:sldId id="469" r:id="rId17"/>
    <p:sldId id="488" r:id="rId18"/>
    <p:sldId id="489" r:id="rId19"/>
    <p:sldId id="490" r:id="rId20"/>
    <p:sldId id="491" r:id="rId21"/>
    <p:sldId id="400" r:id="rId22"/>
    <p:sldId id="405" r:id="rId23"/>
    <p:sldId id="402" r:id="rId24"/>
    <p:sldId id="407" r:id="rId25"/>
    <p:sldId id="406" r:id="rId26"/>
    <p:sldId id="369" r:id="rId27"/>
    <p:sldId id="450" r:id="rId28"/>
    <p:sldId id="401" r:id="rId29"/>
    <p:sldId id="499" r:id="rId30"/>
    <p:sldId id="500" r:id="rId31"/>
    <p:sldId id="404" r:id="rId32"/>
    <p:sldId id="416" r:id="rId33"/>
    <p:sldId id="451" r:id="rId34"/>
    <p:sldId id="517" r:id="rId35"/>
    <p:sldId id="447" r:id="rId36"/>
    <p:sldId id="542" r:id="rId37"/>
    <p:sldId id="452" r:id="rId38"/>
    <p:sldId id="453" r:id="rId39"/>
    <p:sldId id="502" r:id="rId40"/>
    <p:sldId id="454" r:id="rId41"/>
    <p:sldId id="504" r:id="rId42"/>
    <p:sldId id="501" r:id="rId43"/>
    <p:sldId id="459" r:id="rId44"/>
    <p:sldId id="545" r:id="rId45"/>
    <p:sldId id="448" r:id="rId46"/>
    <p:sldId id="456" r:id="rId47"/>
    <p:sldId id="457" r:id="rId48"/>
    <p:sldId id="464" r:id="rId49"/>
    <p:sldId id="480" r:id="rId50"/>
    <p:sldId id="468" r:id="rId51"/>
    <p:sldId id="496" r:id="rId52"/>
    <p:sldId id="497" r:id="rId53"/>
    <p:sldId id="498" r:id="rId54"/>
    <p:sldId id="503" r:id="rId55"/>
    <p:sldId id="522" r:id="rId56"/>
    <p:sldId id="531" r:id="rId57"/>
    <p:sldId id="507" r:id="rId58"/>
    <p:sldId id="508" r:id="rId59"/>
    <p:sldId id="546" r:id="rId60"/>
    <p:sldId id="524" r:id="rId61"/>
    <p:sldId id="525" r:id="rId62"/>
    <p:sldId id="528" r:id="rId63"/>
    <p:sldId id="533" r:id="rId64"/>
    <p:sldId id="529" r:id="rId65"/>
    <p:sldId id="466" r:id="rId66"/>
    <p:sldId id="534" r:id="rId67"/>
    <p:sldId id="530" r:id="rId68"/>
    <p:sldId id="535" r:id="rId69"/>
    <p:sldId id="532" r:id="rId70"/>
    <p:sldId id="465" r:id="rId71"/>
    <p:sldId id="536" r:id="rId72"/>
    <p:sldId id="539" r:id="rId73"/>
    <p:sldId id="449" r:id="rId74"/>
    <p:sldId id="538" r:id="rId75"/>
    <p:sldId id="537" r:id="rId76"/>
    <p:sldId id="479" r:id="rId77"/>
    <p:sldId id="540" r:id="rId78"/>
    <p:sldId id="470" r:id="rId79"/>
    <p:sldId id="471" r:id="rId80"/>
    <p:sldId id="473" r:id="rId81"/>
    <p:sldId id="472" r:id="rId82"/>
    <p:sldId id="521" r:id="rId83"/>
    <p:sldId id="463" r:id="rId84"/>
    <p:sldId id="475" r:id="rId85"/>
    <p:sldId id="518" r:id="rId86"/>
    <p:sldId id="519" r:id="rId87"/>
    <p:sldId id="520" r:id="rId88"/>
    <p:sldId id="523" r:id="rId89"/>
    <p:sldId id="474" r:id="rId90"/>
    <p:sldId id="460" r:id="rId91"/>
    <p:sldId id="461" r:id="rId92"/>
    <p:sldId id="486" r:id="rId93"/>
    <p:sldId id="509" r:id="rId94"/>
    <p:sldId id="510" r:id="rId95"/>
    <p:sldId id="511" r:id="rId96"/>
    <p:sldId id="512" r:id="rId97"/>
    <p:sldId id="513" r:id="rId98"/>
    <p:sldId id="482" r:id="rId99"/>
    <p:sldId id="483" r:id="rId100"/>
    <p:sldId id="484" r:id="rId101"/>
    <p:sldId id="515" r:id="rId102"/>
    <p:sldId id="514" r:id="rId103"/>
    <p:sldId id="516" r:id="rId104"/>
    <p:sldId id="485" r:id="rId105"/>
    <p:sldId id="492" r:id="rId106"/>
    <p:sldId id="493" r:id="rId107"/>
    <p:sldId id="494" r:id="rId108"/>
    <p:sldId id="495" r:id="rId109"/>
    <p:sldId id="506" r:id="rId110"/>
    <p:sldId id="544" r:id="rId1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2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0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FBD67-1F6E-4209-9873-C25957945B51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2364F-1E73-4E81-9DC0-EC3D2963AC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5683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ACFB4F87-648D-D08C-685E-FE18A217B5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A1FA2657-B6B0-6CC9-3F44-FDCD8BF988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6B173-721C-FCD7-E92B-185CA664F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7F0C8FB1-2EA8-D5F3-4531-8D89CEAEBB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8C345A74-BAFF-1339-0E4C-E3F7BD98E2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991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0897D-9676-97FE-D9D2-947F237F9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9046BD92-BED4-3E12-29D1-BF98CF7643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73FF23BF-79E8-0F5B-C33E-669DF61CC9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587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C0F46-6D0B-462F-F688-47F8F680D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2B81D-6DE2-920B-338B-9137A12EE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C5265-ADDB-9A03-2A22-73A4A41CC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6E42-2ADA-4DF9-B2D9-372740C61545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7E239-4C5B-B507-4A79-69D33CA91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BD418-A22C-3A64-DE25-1558A5A67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BA2C-DFE6-4B29-A132-4ECB085F8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1133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28CB9-6A42-DA07-D974-032A19B07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B870F-C944-317A-2E20-55911C1BD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738A2-1BA4-A7D7-AD99-B66948FD4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6E42-2ADA-4DF9-B2D9-372740C61545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D0943-A026-EAAD-D093-1932C031E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AE574-36C1-1E9B-EF35-D97BCE01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BA2C-DFE6-4B29-A132-4ECB085F8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938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446B95-5D58-2BFF-6D13-2174942A08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0A98C-0A55-F97B-9918-EB097AED0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6C94D-45F4-BC91-B8FD-FB23BAD0E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6E42-2ADA-4DF9-B2D9-372740C61545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4E391-085A-E89A-1811-BC9124D60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D21F5-7E22-CFDA-1B83-2204749F9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BA2C-DFE6-4B29-A132-4ECB085F8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6341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F0F8D-DC87-F31B-89E0-A457AD79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2F54E-E598-64AC-3FBE-BE9956227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9C8FB-9C97-C531-E74B-9762423F0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6E42-2ADA-4DF9-B2D9-372740C61545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08AE2-768F-CA10-A3C6-033BC8663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799E5-0EFD-5209-025D-253047BD7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BA2C-DFE6-4B29-A132-4ECB085F8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64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9ABD7-2B15-EAE2-0BCB-73A1F7B7D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A488B-CC4E-E253-3ADC-01B7879FA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E906D-438C-69D7-7818-33591B78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6E42-2ADA-4DF9-B2D9-372740C61545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E80C9-3428-1C1A-EA53-267D58CB9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DBD7C-6DC7-515B-F4C0-9FFD5D2F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BA2C-DFE6-4B29-A132-4ECB085F8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9047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AAB65-277F-5405-002B-1778D1574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64EEA-4090-2783-F25F-41EA62C039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682EF-F394-1A9A-ABA9-3098FE0FA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C7003-3E57-B855-4375-0460919D5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6E42-2ADA-4DF9-B2D9-372740C61545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93F09-AD29-6B6B-A5EE-6CA2A04A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B4D8A2-F881-B436-D565-81DF41F33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BA2C-DFE6-4B29-A132-4ECB085F8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8403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060E5-17F0-0122-A28D-06EFEDBEA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DAC1D0-88CA-ED08-0146-CED29CD55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21B1A-7BD1-045F-969B-34AABC67B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AC9F89-0ECF-0943-DC2A-B81AD32367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95B7E6-2B8E-6244-8CA5-FE4C6FA68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67493-69D4-EB3F-A93C-523CCBBD7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6E42-2ADA-4DF9-B2D9-372740C61545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0EAB21-5CE0-4D73-8A29-BE5D1FC6B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53D324-EEA1-0ABD-7188-429FCB422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BA2C-DFE6-4B29-A132-4ECB085F8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5014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80D0F-5891-55BF-C687-5209E7F00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535E20-3102-437E-D31C-E96341FCB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6E42-2ADA-4DF9-B2D9-372740C61545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34D898-E38B-CB6A-C229-24DDDD2BE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8EEC1-ABBB-F2BC-0442-2F66221AF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BA2C-DFE6-4B29-A132-4ECB085F8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0588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206043-4A55-F314-1DFA-5A54B3D4B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6E42-2ADA-4DF9-B2D9-372740C61545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1303DD-6261-E2D1-8BF6-DBF9E4A3D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95508-9EE2-1181-FF49-453F75F2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BA2C-DFE6-4B29-A132-4ECB085F8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4433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B18A5-78E6-E440-7F7E-E95A5CB62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188F6-B6C8-5009-DBB2-5281857F9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3F654-3104-E299-4CA3-811E89D5A9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A063E-4629-48A2-0024-CC145CC16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6E42-2ADA-4DF9-B2D9-372740C61545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FDEFF-7CE9-1A4D-73D3-A0E439580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C498DC-1569-2B29-0210-F5716C7A4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BA2C-DFE6-4B29-A132-4ECB085F8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8649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16B58-CC08-801E-F3E5-2B184B4EA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4E6E8A-7B80-AA3E-46E7-10FE5382BF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A98711-E7BD-D9C4-3F5A-C97A3CD91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6F599-F64B-5B4C-4AD3-537979FCC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F6E42-2ADA-4DF9-B2D9-372740C61545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A396D-7DDF-416E-3E20-B61656AC1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EC8F9-E8FB-C62D-8F8F-61FE13738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DBA2C-DFE6-4B29-A132-4ECB085F8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968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9CCD19-CBF1-B976-4286-5FACC431C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04316-044A-D329-46A6-836A2B8E1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C1655-A5B3-2585-CF45-C565C66A6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2F6E42-2ADA-4DF9-B2D9-372740C61545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F38E4-69F0-07E6-16C8-C39E1246F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53F78-10C3-F476-4336-DB6727C786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FDBA2C-DFE6-4B29-A132-4ECB085F8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2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51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HRtNXu5M2c?feature=oembed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.springer.com/article/10.1007/s13225-023-00520-9#ref-CR341" TargetMode="External"/><Relationship Id="rId13" Type="http://schemas.openxmlformats.org/officeDocument/2006/relationships/hyperlink" Target="https://link.springer.com/article/10.1007/s13225-023-00520-9#ref-CR11" TargetMode="External"/><Relationship Id="rId3" Type="http://schemas.openxmlformats.org/officeDocument/2006/relationships/hyperlink" Target="https://link.springer.com/article/10.1007/s13225-023-00520-9#ref-CR173" TargetMode="External"/><Relationship Id="rId7" Type="http://schemas.openxmlformats.org/officeDocument/2006/relationships/hyperlink" Target="https://link.springer.com/article/10.1007/s13225-023-00520-9#ref-CR130" TargetMode="External"/><Relationship Id="rId12" Type="http://schemas.openxmlformats.org/officeDocument/2006/relationships/hyperlink" Target="https://link.springer.com/article/10.1007/s13225-023-00520-9#ref-CR83" TargetMode="External"/><Relationship Id="rId2" Type="http://schemas.openxmlformats.org/officeDocument/2006/relationships/hyperlink" Target="https://link.springer.com/article/10.1007/s13225-023-00520-9#ref-CR25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k.springer.com/article/10.1007/s13225-023-00520-9#ref-CR69" TargetMode="External"/><Relationship Id="rId11" Type="http://schemas.openxmlformats.org/officeDocument/2006/relationships/hyperlink" Target="https://link.springer.com/article/10.1007/s13225-023-00520-9#ref-CR266" TargetMode="External"/><Relationship Id="rId5" Type="http://schemas.openxmlformats.org/officeDocument/2006/relationships/hyperlink" Target="https://link.springer.com/article/10.1007/s13225-023-00520-9#ref-CR194" TargetMode="External"/><Relationship Id="rId10" Type="http://schemas.openxmlformats.org/officeDocument/2006/relationships/hyperlink" Target="https://link.springer.com/article/10.1007/s13225-023-00520-9#ref-CR395" TargetMode="External"/><Relationship Id="rId4" Type="http://schemas.openxmlformats.org/officeDocument/2006/relationships/hyperlink" Target="https://link.springer.com/article/10.1007/s13225-023-00520-9#ref-CR246" TargetMode="External"/><Relationship Id="rId9" Type="http://schemas.openxmlformats.org/officeDocument/2006/relationships/hyperlink" Target="https://link.springer.com/article/10.1007/s13225-023-00520-9#ref-CR174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jpg"/><Relationship Id="rId4" Type="http://schemas.openxmlformats.org/officeDocument/2006/relationships/image" Target="../media/image130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gi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75C4C-9FDD-75A2-AD27-2C64D2C4A9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Botanika pro ÚŽP</a:t>
            </a:r>
            <a:br>
              <a:rPr lang="cs-CZ" dirty="0"/>
            </a:br>
            <a:r>
              <a:rPr lang="cs-CZ" dirty="0"/>
              <a:t>Mykologie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3D813B-F8D9-7FBA-616B-7B341315D9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František Sklenář</a:t>
            </a:r>
          </a:p>
          <a:p>
            <a:r>
              <a:rPr lang="cs-CZ" dirty="0"/>
              <a:t>frantisek.sklenar@natur.cuni.cz</a:t>
            </a:r>
          </a:p>
        </p:txBody>
      </p:sp>
    </p:spTree>
    <p:extLst>
      <p:ext uri="{BB962C8B-B14F-4D97-AF65-F5344CB8AC3E}">
        <p14:creationId xmlns:p14="http://schemas.microsoft.com/office/powerpoint/2010/main" val="1333034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2431C-71CC-E4A7-4CB7-EC02ADCA3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8EF4-1712-336A-81A1-79B75DAE1151}"/>
              </a:ext>
            </a:extLst>
          </p:cNvPr>
          <p:cNvSpPr txBox="1">
            <a:spLocks/>
          </p:cNvSpPr>
          <p:nvPr/>
        </p:nvSpPr>
        <p:spPr>
          <a:xfrm>
            <a:off x="300157" y="298779"/>
            <a:ext cx="6579613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Role hub v přírodě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CF69B09-F848-116A-D770-0E09389D9528}"/>
              </a:ext>
            </a:extLst>
          </p:cNvPr>
          <p:cNvSpPr txBox="1"/>
          <p:nvPr/>
        </p:nvSpPr>
        <p:spPr>
          <a:xfrm>
            <a:off x="538105" y="1350273"/>
            <a:ext cx="108483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Saprotrofové</a:t>
            </a:r>
            <a:r>
              <a:rPr lang="cs-CZ" sz="2000" dirty="0"/>
              <a:t> – dekompozice organické hmoty, mrtvá těla rostlin, živočichů, jiných hub, bakterií</a:t>
            </a:r>
          </a:p>
          <a:p>
            <a:endParaRPr lang="cs-CZ" sz="2000" b="1" dirty="0"/>
          </a:p>
          <a:p>
            <a:r>
              <a:rPr lang="cs-CZ" sz="2000" b="1" dirty="0"/>
              <a:t>Parazitičtí</a:t>
            </a:r>
            <a:r>
              <a:rPr lang="cs-CZ" sz="2000" dirty="0"/>
              <a:t> </a:t>
            </a:r>
            <a:r>
              <a:rPr lang="cs-CZ" sz="2000" dirty="0" err="1"/>
              <a:t>symbionti</a:t>
            </a:r>
            <a:r>
              <a:rPr lang="cs-CZ" sz="2000" dirty="0"/>
              <a:t> rostlin, živočichů (včetně člověka), jiných hub</a:t>
            </a:r>
          </a:p>
          <a:p>
            <a:endParaRPr lang="cs-CZ" sz="2000" dirty="0"/>
          </a:p>
          <a:p>
            <a:r>
              <a:rPr lang="cs-CZ" sz="2000" b="1" dirty="0"/>
              <a:t>Mutualističtí</a:t>
            </a:r>
            <a:r>
              <a:rPr lang="cs-CZ" sz="2000" dirty="0"/>
              <a:t> </a:t>
            </a:r>
            <a:r>
              <a:rPr lang="cs-CZ" sz="2000" dirty="0" err="1"/>
              <a:t>symbionti</a:t>
            </a:r>
            <a:r>
              <a:rPr lang="cs-CZ" sz="2000" dirty="0"/>
              <a:t> rostlin, živočichů</a:t>
            </a:r>
          </a:p>
          <a:p>
            <a:endParaRPr lang="cs-CZ" sz="2000" dirty="0"/>
          </a:p>
          <a:p>
            <a:r>
              <a:rPr lang="cs-CZ" sz="2000" b="1" dirty="0"/>
              <a:t>Zdroj potravy</a:t>
            </a:r>
            <a:r>
              <a:rPr lang="cs-CZ" sz="2000" dirty="0"/>
              <a:t>, živin pro živočichy (včetně člověka), rostliny, bakterie</a:t>
            </a:r>
          </a:p>
        </p:txBody>
      </p:sp>
    </p:spTree>
    <p:extLst>
      <p:ext uri="{BB962C8B-B14F-4D97-AF65-F5344CB8AC3E}">
        <p14:creationId xmlns:p14="http://schemas.microsoft.com/office/powerpoint/2010/main" val="301218483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CF781-F98C-A549-AEE8-4A7634074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3B8153-7941-62ED-BF85-79C03294DEF2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Ektomykorhiza</a:t>
            </a:r>
            <a:endParaRPr lang="cs-CZ" sz="40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extovéPole 4">
            <a:extLst>
              <a:ext uri="{FF2B5EF4-FFF2-40B4-BE49-F238E27FC236}">
                <a16:creationId xmlns:a16="http://schemas.microsoft.com/office/drawing/2014/main" id="{A39FAC67-DCB6-77EE-2E56-F9EE506E79FD}"/>
              </a:ext>
            </a:extLst>
          </p:cNvPr>
          <p:cNvSpPr txBox="1"/>
          <p:nvPr/>
        </p:nvSpPr>
        <p:spPr>
          <a:xfrm>
            <a:off x="241375" y="1055515"/>
            <a:ext cx="83438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Ektomykorhiza</a:t>
            </a:r>
            <a:r>
              <a:rPr lang="cs-CZ" sz="2000" b="1" dirty="0"/>
              <a:t> (ECM)</a:t>
            </a:r>
          </a:p>
          <a:p>
            <a:r>
              <a:rPr lang="cs-CZ" sz="2000" dirty="0"/>
              <a:t>- </a:t>
            </a:r>
            <a:r>
              <a:rPr lang="cs-CZ" sz="2000" b="1" dirty="0"/>
              <a:t>plášť hyf </a:t>
            </a:r>
            <a:r>
              <a:rPr lang="cs-CZ" sz="2000" dirty="0"/>
              <a:t>obklopuje kořeny, rozsáhlá síť </a:t>
            </a:r>
            <a:r>
              <a:rPr lang="cs-CZ" sz="2000" dirty="0" err="1"/>
              <a:t>extraradikálního</a:t>
            </a:r>
            <a:r>
              <a:rPr lang="cs-CZ" sz="2000" dirty="0"/>
              <a:t> mycelia</a:t>
            </a:r>
          </a:p>
          <a:p>
            <a:r>
              <a:rPr lang="cs-CZ" sz="2000" dirty="0"/>
              <a:t>- hyfy pronikají do kořene a vyplňují </a:t>
            </a:r>
            <a:r>
              <a:rPr lang="cs-CZ" sz="2000" b="1" dirty="0"/>
              <a:t>mezibuněčné prostory</a:t>
            </a:r>
            <a:r>
              <a:rPr lang="cs-CZ" sz="2000" dirty="0"/>
              <a:t>, obklopují buňky</a:t>
            </a:r>
          </a:p>
          <a:p>
            <a:pPr marL="177800" indent="-177800"/>
            <a:r>
              <a:rPr lang="cs-CZ" sz="2000" dirty="0"/>
              <a:t>	primární kůry a tvoří </a:t>
            </a:r>
            <a:r>
              <a:rPr lang="cs-CZ" sz="2000" b="1" i="1" dirty="0" err="1"/>
              <a:t>Hartigovu</a:t>
            </a:r>
            <a:r>
              <a:rPr lang="cs-CZ" sz="2000" b="1" i="1" dirty="0"/>
              <a:t> síť</a:t>
            </a:r>
            <a:r>
              <a:rPr lang="cs-CZ" sz="2000" dirty="0"/>
              <a:t>, ale </a:t>
            </a:r>
            <a:r>
              <a:rPr lang="cs-CZ" sz="2000" b="1" i="1" dirty="0"/>
              <a:t>nepronikají </a:t>
            </a:r>
            <a:r>
              <a:rPr lang="cs-CZ" sz="2000" dirty="0"/>
              <a:t>do buněk</a:t>
            </a:r>
          </a:p>
          <a:p>
            <a:r>
              <a:rPr lang="cs-CZ" sz="2000" dirty="0"/>
              <a:t>- rostliny tvoří zkrácené, tupě zakončené, často dichotomicky větvené kořeny</a:t>
            </a:r>
          </a:p>
          <a:p>
            <a:pPr marL="177800" indent="-177800"/>
            <a:r>
              <a:rPr lang="cs-CZ" sz="2000" dirty="0"/>
              <a:t>- kořen zcela izolován od půdy </a:t>
            </a:r>
            <a:r>
              <a:rPr lang="cs-CZ" sz="2000" b="1" dirty="0"/>
              <a:t>hyfovým obalem</a:t>
            </a:r>
            <a:endParaRPr lang="cs-CZ" sz="2000" b="1" i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098DBB7-38EF-CE9E-62F2-CFFCD34C92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47" t="131" r="19826" b="1835"/>
          <a:stretch/>
        </p:blipFill>
        <p:spPr>
          <a:xfrm>
            <a:off x="8353697" y="617697"/>
            <a:ext cx="3450771" cy="4071258"/>
          </a:xfrm>
          <a:prstGeom prst="rect">
            <a:avLst/>
          </a:prstGeom>
        </p:spPr>
      </p:pic>
      <p:pic>
        <p:nvPicPr>
          <p:cNvPr id="6" name="Picture 5" descr="A close-up of a microscopic view of cells&#10;&#10;Description automatically generated">
            <a:extLst>
              <a:ext uri="{FF2B5EF4-FFF2-40B4-BE49-F238E27FC236}">
                <a16:creationId xmlns:a16="http://schemas.microsoft.com/office/drawing/2014/main" id="{74E15E00-C9F9-50AC-684C-0C6842487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75" y="3764696"/>
            <a:ext cx="3406061" cy="2554546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8" name="Picture 7" descr="A close-up of a plant&#10;&#10;Description automatically generated">
            <a:extLst>
              <a:ext uri="{FF2B5EF4-FFF2-40B4-BE49-F238E27FC236}">
                <a16:creationId xmlns:a16="http://schemas.microsoft.com/office/drawing/2014/main" id="{D390849F-3CB8-ADB7-4554-ED696E527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486" y="3764695"/>
            <a:ext cx="3737429" cy="2605208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4A4925-E891-CAA9-8AD8-14005E79B28A}"/>
              </a:ext>
            </a:extLst>
          </p:cNvPr>
          <p:cNvSpPr txBox="1"/>
          <p:nvPr/>
        </p:nvSpPr>
        <p:spPr>
          <a:xfrm>
            <a:off x="4303485" y="6396718"/>
            <a:ext cx="556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Kořen borovice – plášť z hyf – elektronový mikroskop</a:t>
            </a:r>
            <a:endParaRPr lang="cs-C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0A0FD9-11B1-14B4-B445-5DA5469D6DEB}"/>
              </a:ext>
            </a:extLst>
          </p:cNvPr>
          <p:cNvSpPr txBox="1"/>
          <p:nvPr/>
        </p:nvSpPr>
        <p:spPr>
          <a:xfrm>
            <a:off x="156028" y="6396718"/>
            <a:ext cx="556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Hartigova</a:t>
            </a:r>
            <a:r>
              <a:rPr lang="cs-CZ" sz="1800" dirty="0"/>
              <a:t> síť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347867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4C280-9057-E65E-3F1F-F8D7158C0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196959-5911-B69B-676E-73F532C5A3BE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Ektomykorhiza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– příklady rodů hub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F28DA7-4F9D-85DE-55A0-A6C11B763F98}"/>
              </a:ext>
            </a:extLst>
          </p:cNvPr>
          <p:cNvSpPr txBox="1"/>
          <p:nvPr/>
        </p:nvSpPr>
        <p:spPr>
          <a:xfrm>
            <a:off x="300157" y="1143444"/>
            <a:ext cx="8647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/>
              <a:t>Basidiomycota</a:t>
            </a:r>
            <a:endParaRPr lang="cs-CZ" b="1" dirty="0"/>
          </a:p>
          <a:p>
            <a:r>
              <a:rPr lang="cs-CZ" i="1" dirty="0" err="1"/>
              <a:t>Boletaceae</a:t>
            </a:r>
            <a:r>
              <a:rPr lang="cs-CZ" i="1" dirty="0"/>
              <a:t> </a:t>
            </a:r>
            <a:r>
              <a:rPr lang="cs-CZ" dirty="0"/>
              <a:t>- rody </a:t>
            </a:r>
            <a:r>
              <a:rPr lang="cs-CZ" i="1" dirty="0" err="1"/>
              <a:t>Boletus</a:t>
            </a:r>
            <a:r>
              <a:rPr lang="cs-CZ" dirty="0"/>
              <a:t> (pravé hřiby), </a:t>
            </a:r>
            <a:r>
              <a:rPr lang="cs-CZ" i="1" dirty="0" err="1"/>
              <a:t>Suillus</a:t>
            </a:r>
            <a:r>
              <a:rPr lang="cs-CZ" dirty="0"/>
              <a:t> (klouzky), </a:t>
            </a:r>
            <a:r>
              <a:rPr lang="cs-CZ" i="1" dirty="0" err="1"/>
              <a:t>Leccinum</a:t>
            </a:r>
            <a:r>
              <a:rPr lang="cs-CZ" dirty="0"/>
              <a:t> (kozáky)</a:t>
            </a:r>
          </a:p>
          <a:p>
            <a:r>
              <a:rPr lang="cs-CZ" i="1" dirty="0" err="1"/>
              <a:t>Russulaceae</a:t>
            </a:r>
            <a:r>
              <a:rPr lang="cs-CZ" i="1" dirty="0"/>
              <a:t> </a:t>
            </a:r>
            <a:r>
              <a:rPr lang="cs-CZ" dirty="0"/>
              <a:t>- </a:t>
            </a:r>
            <a:r>
              <a:rPr lang="pt-BR" i="1" dirty="0"/>
              <a:t>Russula</a:t>
            </a:r>
            <a:r>
              <a:rPr lang="pt-BR" dirty="0"/>
              <a:t> (holubinky) a </a:t>
            </a:r>
            <a:r>
              <a:rPr lang="pt-BR" i="1" dirty="0"/>
              <a:t>Lactarius</a:t>
            </a:r>
            <a:r>
              <a:rPr lang="pt-BR" dirty="0"/>
              <a:t> (ryzce)</a:t>
            </a:r>
            <a:endParaRPr lang="cs-CZ" dirty="0"/>
          </a:p>
          <a:p>
            <a:r>
              <a:rPr lang="cs-CZ" i="1" dirty="0" err="1"/>
              <a:t>Cortinariaceae</a:t>
            </a:r>
            <a:r>
              <a:rPr lang="cs-CZ" i="1" dirty="0"/>
              <a:t> - </a:t>
            </a:r>
            <a:r>
              <a:rPr lang="cs-CZ" i="1" dirty="0" err="1"/>
              <a:t>Cortinarius</a:t>
            </a:r>
            <a:r>
              <a:rPr lang="cs-CZ" dirty="0"/>
              <a:t> (pavučince)</a:t>
            </a:r>
          </a:p>
          <a:p>
            <a:r>
              <a:rPr lang="cs-CZ" i="1" dirty="0" err="1"/>
              <a:t>Amanitaceae</a:t>
            </a:r>
            <a:r>
              <a:rPr lang="cs-CZ" dirty="0"/>
              <a:t> - </a:t>
            </a:r>
            <a:r>
              <a:rPr lang="cs-CZ" i="1" dirty="0" err="1"/>
              <a:t>Amanita</a:t>
            </a:r>
            <a:r>
              <a:rPr lang="cs-CZ" i="1" dirty="0"/>
              <a:t> </a:t>
            </a:r>
            <a:r>
              <a:rPr lang="cs-CZ" i="1" dirty="0" err="1"/>
              <a:t>muscaria</a:t>
            </a:r>
            <a:r>
              <a:rPr lang="cs-CZ" dirty="0"/>
              <a:t> – muchomůrka červená</a:t>
            </a:r>
          </a:p>
          <a:p>
            <a:r>
              <a:rPr lang="cs-CZ" dirty="0" err="1"/>
              <a:t>Tricholomataceae</a:t>
            </a:r>
            <a:r>
              <a:rPr lang="cs-CZ" dirty="0"/>
              <a:t> - </a:t>
            </a:r>
            <a:r>
              <a:rPr lang="cs-CZ" i="1" dirty="0" err="1"/>
              <a:t>Tricholoma</a:t>
            </a:r>
            <a:r>
              <a:rPr lang="cs-CZ" dirty="0"/>
              <a:t> (čirůvky)</a:t>
            </a:r>
            <a:endParaRPr lang="cs-CZ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3AA54C-7577-258C-4273-7D802A796A98}"/>
              </a:ext>
            </a:extLst>
          </p:cNvPr>
          <p:cNvSpPr txBox="1"/>
          <p:nvPr/>
        </p:nvSpPr>
        <p:spPr>
          <a:xfrm>
            <a:off x="300157" y="3059668"/>
            <a:ext cx="2906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/>
              <a:t>Ascomycota</a:t>
            </a:r>
            <a:endParaRPr lang="cs-CZ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7FD47F-EF0A-A224-92F4-58A18E260B83}"/>
              </a:ext>
            </a:extLst>
          </p:cNvPr>
          <p:cNvSpPr txBox="1"/>
          <p:nvPr/>
        </p:nvSpPr>
        <p:spPr>
          <a:xfrm>
            <a:off x="402772" y="3376741"/>
            <a:ext cx="8044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 err="1"/>
              <a:t>Tuberaceae</a:t>
            </a:r>
            <a:r>
              <a:rPr lang="cs-CZ" dirty="0"/>
              <a:t> - rody </a:t>
            </a:r>
            <a:r>
              <a:rPr lang="cs-CZ" i="1" dirty="0"/>
              <a:t>Tuber</a:t>
            </a:r>
            <a:r>
              <a:rPr lang="cs-CZ" dirty="0"/>
              <a:t> (lanýže), které jsou vysoce ceněné pro své plodnice.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350566-2F31-569F-6CCE-79F01994D92E}"/>
              </a:ext>
            </a:extLst>
          </p:cNvPr>
          <p:cNvSpPr txBox="1"/>
          <p:nvPr/>
        </p:nvSpPr>
        <p:spPr>
          <a:xfrm>
            <a:off x="402772" y="3746073"/>
            <a:ext cx="10330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 err="1"/>
              <a:t>Pyronemataceae</a:t>
            </a:r>
            <a:r>
              <a:rPr lang="cs-CZ" dirty="0"/>
              <a:t> - obsahuje některé </a:t>
            </a:r>
            <a:r>
              <a:rPr lang="cs-CZ" dirty="0" err="1"/>
              <a:t>ektomykorhizní</a:t>
            </a:r>
            <a:r>
              <a:rPr lang="cs-CZ" dirty="0"/>
              <a:t> zástupce, například rod </a:t>
            </a:r>
            <a:r>
              <a:rPr lang="cs-CZ" i="1" dirty="0" err="1"/>
              <a:t>Peziza</a:t>
            </a:r>
            <a:r>
              <a:rPr lang="cs-CZ" dirty="0"/>
              <a:t>. Často se vyskytují v raných stádiích vývoje </a:t>
            </a:r>
            <a:r>
              <a:rPr lang="cs-CZ" dirty="0" err="1"/>
              <a:t>ektomykorhiz</a:t>
            </a:r>
            <a:endParaRPr lang="cs-C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4703DA-CDF6-C1E0-8687-CBBAD59E35A7}"/>
              </a:ext>
            </a:extLst>
          </p:cNvPr>
          <p:cNvSpPr txBox="1"/>
          <p:nvPr/>
        </p:nvSpPr>
        <p:spPr>
          <a:xfrm>
            <a:off x="300157" y="440971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/>
              <a:t>Mucoromycota</a:t>
            </a:r>
            <a:endParaRPr lang="cs-CZ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E1DC15-1DAA-C0EB-C4E0-2C9779D62C9C}"/>
              </a:ext>
            </a:extLst>
          </p:cNvPr>
          <p:cNvSpPr txBox="1"/>
          <p:nvPr/>
        </p:nvSpPr>
        <p:spPr>
          <a:xfrm>
            <a:off x="489857" y="47890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 err="1"/>
              <a:t>Endogonaceae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3962366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E26A8-0399-91C3-F2E9-9922FAAED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1D7E27-2812-106C-CAFE-175AEC794E4F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Endofyty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BB22C2-196D-7FE9-1554-B21AADD38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097" y="91950"/>
            <a:ext cx="6239746" cy="2343477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C4454C-34D6-FF64-931A-2F04E8222154}"/>
              </a:ext>
            </a:extLst>
          </p:cNvPr>
          <p:cNvSpPr txBox="1"/>
          <p:nvPr/>
        </p:nvSpPr>
        <p:spPr>
          <a:xfrm>
            <a:off x="4053114" y="248365"/>
            <a:ext cx="556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Článek Živa</a:t>
            </a:r>
          </a:p>
        </p:txBody>
      </p:sp>
      <p:sp>
        <p:nvSpPr>
          <p:cNvPr id="6" name="TextovéPole 4">
            <a:extLst>
              <a:ext uri="{FF2B5EF4-FFF2-40B4-BE49-F238E27FC236}">
                <a16:creationId xmlns:a16="http://schemas.microsoft.com/office/drawing/2014/main" id="{9C28CFE2-4ED6-DD35-3E65-1688A28EEA7C}"/>
              </a:ext>
            </a:extLst>
          </p:cNvPr>
          <p:cNvSpPr txBox="1"/>
          <p:nvPr/>
        </p:nvSpPr>
        <p:spPr>
          <a:xfrm>
            <a:off x="376357" y="1263688"/>
            <a:ext cx="3509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Endofytismus</a:t>
            </a:r>
            <a:r>
              <a:rPr lang="en-US" sz="2400" b="1" dirty="0"/>
              <a:t> – </a:t>
            </a:r>
            <a:r>
              <a:rPr lang="en-US" sz="2400" b="1" dirty="0" err="1"/>
              <a:t>vyvážený</a:t>
            </a:r>
            <a:r>
              <a:rPr lang="en-US" sz="2400" b="1" dirty="0"/>
              <a:t> </a:t>
            </a:r>
            <a:r>
              <a:rPr lang="en-US" sz="2400" b="1" dirty="0" err="1"/>
              <a:t>antagonismus</a:t>
            </a:r>
            <a:endParaRPr lang="cs-CZ" sz="1000" b="1" dirty="0"/>
          </a:p>
        </p:txBody>
      </p:sp>
      <p:sp>
        <p:nvSpPr>
          <p:cNvPr id="7" name="TextovéPole 4">
            <a:extLst>
              <a:ext uri="{FF2B5EF4-FFF2-40B4-BE49-F238E27FC236}">
                <a16:creationId xmlns:a16="http://schemas.microsoft.com/office/drawing/2014/main" id="{E1904E3D-AE9C-7636-BFCB-D3D01B75A609}"/>
              </a:ext>
            </a:extLst>
          </p:cNvPr>
          <p:cNvSpPr txBox="1"/>
          <p:nvPr/>
        </p:nvSpPr>
        <p:spPr>
          <a:xfrm>
            <a:off x="300157" y="2555671"/>
            <a:ext cx="116959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Endofytní</a:t>
            </a:r>
            <a:r>
              <a:rPr lang="cs-CZ" sz="2000" b="1" dirty="0"/>
              <a:t> houby</a:t>
            </a:r>
          </a:p>
          <a:p>
            <a:pPr marL="342900" indent="-342900">
              <a:buFontTx/>
              <a:buChar char="-"/>
            </a:pPr>
            <a:r>
              <a:rPr lang="cs-CZ" sz="2000" dirty="0" err="1"/>
              <a:t>nesymptomatičtí</a:t>
            </a:r>
            <a:r>
              <a:rPr lang="cs-CZ" sz="2000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bezpříznakoví</a:t>
            </a:r>
            <a:r>
              <a:rPr lang="en-US" sz="2000" dirty="0"/>
              <a:t>) </a:t>
            </a:r>
            <a:r>
              <a:rPr lang="cs-CZ" sz="2000" dirty="0"/>
              <a:t>kolonizátoři </a:t>
            </a:r>
            <a:r>
              <a:rPr lang="en-US" sz="2000" b="1" dirty="0" err="1"/>
              <a:t>nadzemních</a:t>
            </a:r>
            <a:r>
              <a:rPr lang="en-US" sz="2000" dirty="0"/>
              <a:t> </a:t>
            </a:r>
            <a:r>
              <a:rPr lang="en-US" sz="2000" dirty="0" err="1"/>
              <a:t>částí</a:t>
            </a:r>
            <a:r>
              <a:rPr lang="en-US" sz="2000" dirty="0"/>
              <a:t> </a:t>
            </a:r>
            <a:r>
              <a:rPr lang="cs-CZ" sz="2000" dirty="0"/>
              <a:t>rostlin (mechorosty, kapraďorosty, cévnaté rostliny)</a:t>
            </a:r>
            <a:r>
              <a:rPr lang="en-US" sz="2000" dirty="0"/>
              <a:t>, </a:t>
            </a:r>
            <a:r>
              <a:rPr lang="en-US" sz="2000" b="1" dirty="0" err="1"/>
              <a:t>nevyvolávají</a:t>
            </a:r>
            <a:r>
              <a:rPr lang="en-US" sz="2000" b="1" dirty="0"/>
              <a:t> </a:t>
            </a:r>
            <a:r>
              <a:rPr lang="en-US" sz="2000" b="1" dirty="0" err="1"/>
              <a:t>známky</a:t>
            </a:r>
            <a:r>
              <a:rPr lang="en-US" sz="2000" b="1" dirty="0"/>
              <a:t> </a:t>
            </a:r>
            <a:r>
              <a:rPr lang="en-US" sz="2000" b="1" dirty="0" err="1"/>
              <a:t>napadení</a:t>
            </a:r>
            <a:endParaRPr lang="en-US" sz="2000" b="1" dirty="0"/>
          </a:p>
          <a:p>
            <a:pPr marL="342900" indent="-342900">
              <a:buFontTx/>
              <a:buChar char="-"/>
            </a:pPr>
            <a:r>
              <a:rPr lang="cs-CZ" sz="2000" dirty="0"/>
              <a:t>různá intenzita kolonizace</a:t>
            </a:r>
            <a:r>
              <a:rPr lang="en-US" sz="2000" dirty="0"/>
              <a:t>, </a:t>
            </a:r>
            <a:r>
              <a:rPr lang="en-US" sz="2000" dirty="0" err="1"/>
              <a:t>největší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podzim</a:t>
            </a:r>
            <a:r>
              <a:rPr lang="en-US" sz="2000" dirty="0"/>
              <a:t> (</a:t>
            </a:r>
            <a:r>
              <a:rPr lang="en-US" sz="2000" dirty="0" err="1"/>
              <a:t>záleží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stáří</a:t>
            </a:r>
            <a:r>
              <a:rPr lang="en-US" sz="2000" dirty="0"/>
              <a:t> </a:t>
            </a:r>
            <a:r>
              <a:rPr lang="en-US" sz="2000" dirty="0" err="1"/>
              <a:t>pletiva</a:t>
            </a:r>
            <a:r>
              <a:rPr lang="en-US" sz="20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2000" b="1" dirty="0" err="1"/>
              <a:t>vyvážený</a:t>
            </a:r>
            <a:r>
              <a:rPr lang="en-US" sz="2000" b="1" dirty="0"/>
              <a:t> </a:t>
            </a:r>
            <a:r>
              <a:rPr lang="en-US" sz="2000" b="1" dirty="0" err="1"/>
              <a:t>antagonismus</a:t>
            </a:r>
            <a:r>
              <a:rPr lang="en-US" sz="2000" dirty="0"/>
              <a:t>: </a:t>
            </a:r>
            <a:r>
              <a:rPr lang="en-US" sz="2000" dirty="0" err="1"/>
              <a:t>endofyt</a:t>
            </a:r>
            <a:r>
              <a:rPr lang="en-US" sz="2000" dirty="0"/>
              <a:t> </a:t>
            </a:r>
            <a:r>
              <a:rPr lang="en-US" sz="2000" dirty="0" err="1"/>
              <a:t>používá</a:t>
            </a:r>
            <a:r>
              <a:rPr lang="en-US" sz="2000" dirty="0"/>
              <a:t> </a:t>
            </a:r>
            <a:r>
              <a:rPr lang="en-US" sz="2000" dirty="0" err="1"/>
              <a:t>enzymy</a:t>
            </a:r>
            <a:r>
              <a:rPr lang="en-US" sz="2000" dirty="0"/>
              <a:t> k </a:t>
            </a:r>
            <a:r>
              <a:rPr lang="en-US" sz="2000" dirty="0" err="1"/>
              <a:t>překonání</a:t>
            </a:r>
            <a:r>
              <a:rPr lang="en-US" sz="2000" dirty="0"/>
              <a:t> </a:t>
            </a:r>
            <a:r>
              <a:rPr lang="en-US" sz="2000" dirty="0" err="1"/>
              <a:t>překážek</a:t>
            </a:r>
            <a:r>
              <a:rPr lang="en-US" sz="2000" dirty="0"/>
              <a:t>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růstu</a:t>
            </a:r>
            <a:r>
              <a:rPr lang="en-US" sz="2000" dirty="0"/>
              <a:t> </a:t>
            </a:r>
            <a:r>
              <a:rPr lang="en-US" sz="2000" dirty="0" err="1"/>
              <a:t>rostlinnými</a:t>
            </a:r>
            <a:r>
              <a:rPr lang="en-US" sz="2000" dirty="0"/>
              <a:t> </a:t>
            </a:r>
            <a:r>
              <a:rPr lang="en-US" sz="2000" dirty="0" err="1"/>
              <a:t>pletivy</a:t>
            </a:r>
            <a:r>
              <a:rPr lang="en-US" sz="2000" dirty="0"/>
              <a:t> a </a:t>
            </a:r>
            <a:r>
              <a:rPr lang="en-US" sz="2000" dirty="0" err="1"/>
              <a:t>rostlina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to </a:t>
            </a:r>
            <a:r>
              <a:rPr lang="en-US" sz="2000" dirty="0" err="1"/>
              <a:t>odpovídá</a:t>
            </a:r>
            <a:r>
              <a:rPr lang="en-US" sz="2000" dirty="0"/>
              <a:t> </a:t>
            </a:r>
            <a:r>
              <a:rPr lang="en-US" sz="2000" dirty="0" err="1"/>
              <a:t>svými</a:t>
            </a:r>
            <a:r>
              <a:rPr lang="en-US" sz="2000" dirty="0"/>
              <a:t> </a:t>
            </a:r>
            <a:r>
              <a:rPr lang="en-US" sz="2000" dirty="0" err="1"/>
              <a:t>obrannými</a:t>
            </a:r>
            <a:r>
              <a:rPr lang="en-US" sz="2000" dirty="0"/>
              <a:t> </a:t>
            </a:r>
            <a:r>
              <a:rPr lang="en-US" sz="2000" dirty="0" err="1"/>
              <a:t>prostředky</a:t>
            </a: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b="1" dirty="0" err="1"/>
              <a:t>častější</a:t>
            </a:r>
            <a:r>
              <a:rPr lang="en-US" sz="2000" b="1" dirty="0"/>
              <a:t> </a:t>
            </a:r>
            <a:r>
              <a:rPr lang="en-US" sz="2000" b="1" dirty="0" err="1"/>
              <a:t>než</a:t>
            </a:r>
            <a:r>
              <a:rPr lang="en-US" sz="2000" b="1" dirty="0"/>
              <a:t> </a:t>
            </a:r>
            <a:r>
              <a:rPr lang="en-US" sz="2000" b="1" dirty="0" err="1"/>
              <a:t>mykorhizy</a:t>
            </a:r>
            <a:r>
              <a:rPr lang="en-US" sz="2000" dirty="0"/>
              <a:t>, </a:t>
            </a:r>
            <a:r>
              <a:rPr lang="en-US" sz="2000" dirty="0" err="1"/>
              <a:t>téměř</a:t>
            </a:r>
            <a:r>
              <a:rPr lang="en-US" sz="2000" dirty="0"/>
              <a:t> v </a:t>
            </a:r>
            <a:r>
              <a:rPr lang="en-US" sz="2000" dirty="0" err="1"/>
              <a:t>každé</a:t>
            </a:r>
            <a:r>
              <a:rPr lang="en-US" sz="2000" dirty="0"/>
              <a:t> </a:t>
            </a:r>
            <a:r>
              <a:rPr lang="en-US" sz="2000" dirty="0" err="1"/>
              <a:t>rostlině</a:t>
            </a:r>
            <a:endParaRPr lang="en-US" sz="2000" dirty="0"/>
          </a:p>
          <a:p>
            <a:pPr marL="342900" indent="-342900">
              <a:buFontTx/>
              <a:buChar char="-"/>
            </a:pPr>
            <a:r>
              <a:rPr lang="cs-CZ" sz="2000" dirty="0"/>
              <a:t>různý </a:t>
            </a:r>
            <a:r>
              <a:rPr lang="cs-CZ" sz="2000" b="1" dirty="0"/>
              <a:t>význam pro rostlinu</a:t>
            </a:r>
            <a:r>
              <a:rPr lang="cs-CZ" sz="2000" dirty="0"/>
              <a:t>: ochrana ve stresu</a:t>
            </a:r>
            <a:r>
              <a:rPr lang="en-US" sz="2000" dirty="0"/>
              <a:t> – </a:t>
            </a:r>
            <a:r>
              <a:rPr lang="en-US" sz="2000" dirty="0" err="1"/>
              <a:t>např</a:t>
            </a:r>
            <a:r>
              <a:rPr lang="en-US" sz="2000" dirty="0"/>
              <a:t>. </a:t>
            </a:r>
            <a:r>
              <a:rPr lang="en-US" sz="2000" dirty="0" err="1"/>
              <a:t>zlepšení</a:t>
            </a:r>
            <a:r>
              <a:rPr lang="en-US" sz="2000" dirty="0"/>
              <a:t> fitness</a:t>
            </a:r>
            <a:r>
              <a:rPr lang="cs-CZ" sz="2000" dirty="0"/>
              <a:t>, ochrana před </a:t>
            </a:r>
            <a:r>
              <a:rPr lang="cs-CZ" sz="2000" dirty="0" err="1"/>
              <a:t>herbivory</a:t>
            </a:r>
            <a:r>
              <a:rPr lang="en-US" sz="2000" dirty="0"/>
              <a:t>;</a:t>
            </a:r>
            <a:r>
              <a:rPr lang="cs-CZ" sz="2000" dirty="0"/>
              <a:t> význam většinou není znám</a:t>
            </a:r>
            <a:r>
              <a:rPr lang="en-US" sz="2000" dirty="0"/>
              <a:t> </a:t>
            </a:r>
          </a:p>
          <a:p>
            <a:pPr marL="342900" indent="-342900">
              <a:buFontTx/>
              <a:buChar char="-"/>
            </a:pPr>
            <a:r>
              <a:rPr lang="cs-CZ" sz="2000" dirty="0"/>
              <a:t>velká </a:t>
            </a:r>
            <a:r>
              <a:rPr lang="cs-CZ" sz="2000" b="1" dirty="0"/>
              <a:t>skrytá diverzita </a:t>
            </a:r>
            <a:r>
              <a:rPr lang="cs-CZ" sz="2000" dirty="0"/>
              <a:t>(hlavně tropy)</a:t>
            </a:r>
            <a:r>
              <a:rPr lang="en-US" sz="2000" dirty="0"/>
              <a:t> -</a:t>
            </a:r>
            <a:r>
              <a:rPr lang="cs-CZ" sz="2000" dirty="0"/>
              <a:t> potenciál taxonomický i </a:t>
            </a:r>
            <a:r>
              <a:rPr lang="cs-CZ" sz="2000" b="1" dirty="0"/>
              <a:t>farmakologický</a:t>
            </a:r>
            <a:r>
              <a:rPr lang="en-US" sz="2000" b="1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bioaktivní</a:t>
            </a:r>
            <a:r>
              <a:rPr lang="en-US" sz="2000" dirty="0"/>
              <a:t> </a:t>
            </a:r>
            <a:r>
              <a:rPr lang="en-US" sz="2000" dirty="0" err="1"/>
              <a:t>látky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4753483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2B70E-A458-2A88-6057-6A664E7F1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770BC8-9518-F84A-2FA4-1D7B4988BE29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Symbióza s mravenci</a:t>
            </a:r>
          </a:p>
        </p:txBody>
      </p:sp>
      <p:sp>
        <p:nvSpPr>
          <p:cNvPr id="2" name="TextovéPole 4">
            <a:extLst>
              <a:ext uri="{FF2B5EF4-FFF2-40B4-BE49-F238E27FC236}">
                <a16:creationId xmlns:a16="http://schemas.microsoft.com/office/drawing/2014/main" id="{B33BA753-C242-34B2-6D40-0905422EA0C6}"/>
              </a:ext>
            </a:extLst>
          </p:cNvPr>
          <p:cNvSpPr txBox="1"/>
          <p:nvPr/>
        </p:nvSpPr>
        <p:spPr>
          <a:xfrm>
            <a:off x="300157" y="1408703"/>
            <a:ext cx="718921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Mravenci </a:t>
            </a:r>
            <a:r>
              <a:rPr lang="cs-CZ" sz="2400" b="1" dirty="0" err="1"/>
              <a:t>tribu</a:t>
            </a:r>
            <a:r>
              <a:rPr lang="cs-CZ" sz="2400" b="1" dirty="0"/>
              <a:t> </a:t>
            </a:r>
            <a:r>
              <a:rPr lang="cs-CZ" sz="2400" b="1" dirty="0" err="1"/>
              <a:t>Attini</a:t>
            </a:r>
            <a:endParaRPr lang="cs-CZ" sz="2400" b="1" dirty="0"/>
          </a:p>
          <a:p>
            <a:pPr marL="177800" indent="-177800"/>
            <a:r>
              <a:rPr lang="cs-CZ" sz="2000" dirty="0"/>
              <a:t>- tropická skupina (</a:t>
            </a:r>
            <a:r>
              <a:rPr lang="cs-CZ" sz="2000" dirty="0" err="1"/>
              <a:t>stř</a:t>
            </a:r>
            <a:r>
              <a:rPr lang="cs-CZ" sz="2000" dirty="0"/>
              <a:t>. a J Amerika)</a:t>
            </a:r>
          </a:p>
          <a:p>
            <a:pPr marL="177800" indent="-177800"/>
            <a:r>
              <a:rPr lang="cs-CZ" sz="2000" dirty="0"/>
              <a:t>- hnízda (mraveniště) ohromná (několik ha), hloubka až 6 m, klimatizované chodby</a:t>
            </a:r>
          </a:p>
          <a:p>
            <a:pPr marL="177800" indent="-177800"/>
            <a:r>
              <a:rPr lang="cs-CZ" sz="2000" dirty="0"/>
              <a:t>- mravenci rozděleni na kasty (</a:t>
            </a:r>
            <a:r>
              <a:rPr lang="cs-CZ" sz="2000" b="1" dirty="0"/>
              <a:t>střihači</a:t>
            </a:r>
            <a:r>
              <a:rPr lang="cs-CZ" sz="2000" dirty="0"/>
              <a:t>, </a:t>
            </a:r>
            <a:r>
              <a:rPr lang="cs-CZ" sz="2000" b="1" dirty="0"/>
              <a:t>nosiči</a:t>
            </a:r>
            <a:r>
              <a:rPr lang="cs-CZ" sz="2000" dirty="0"/>
              <a:t>, </a:t>
            </a:r>
            <a:r>
              <a:rPr lang="cs-CZ" sz="2000" b="1" dirty="0"/>
              <a:t>porcovači</a:t>
            </a:r>
            <a:r>
              <a:rPr lang="cs-CZ" sz="2000" dirty="0"/>
              <a:t>, </a:t>
            </a:r>
            <a:r>
              <a:rPr lang="cs-CZ" sz="2000" b="1" dirty="0"/>
              <a:t>zahradníci</a:t>
            </a:r>
            <a:r>
              <a:rPr lang="cs-CZ" sz="2000" dirty="0"/>
              <a:t>)</a:t>
            </a:r>
          </a:p>
          <a:p>
            <a:pPr marL="177800" indent="-177800">
              <a:buFontTx/>
              <a:buChar char="-"/>
            </a:pPr>
            <a:r>
              <a:rPr lang="cs-CZ" sz="2000" dirty="0"/>
              <a:t>symbióza s h. stopkovýtrusnými (např. </a:t>
            </a:r>
            <a:r>
              <a:rPr lang="cs-CZ" sz="2000" i="1" dirty="0" err="1"/>
              <a:t>Leucocoprinus</a:t>
            </a:r>
            <a:r>
              <a:rPr lang="cs-CZ" sz="2000" i="1" dirty="0"/>
              <a:t> </a:t>
            </a:r>
            <a:r>
              <a:rPr lang="cs-CZ" sz="2000" i="1" dirty="0" err="1"/>
              <a:t>gongylophorus</a:t>
            </a:r>
            <a:r>
              <a:rPr lang="cs-CZ" sz="2000" dirty="0"/>
              <a:t>, ř. </a:t>
            </a:r>
            <a:r>
              <a:rPr lang="cs-CZ" sz="2000" dirty="0" err="1"/>
              <a:t>Agaricales</a:t>
            </a:r>
            <a:r>
              <a:rPr lang="cs-CZ" sz="2000" dirty="0"/>
              <a:t>) </a:t>
            </a:r>
          </a:p>
          <a:p>
            <a:pPr marL="177800" indent="-177800">
              <a:buFontTx/>
              <a:buChar char="-"/>
            </a:pPr>
            <a:r>
              <a:rPr lang="cs-CZ" sz="2000" b="1" dirty="0"/>
              <a:t>mravenci</a:t>
            </a:r>
            <a:r>
              <a:rPr lang="cs-CZ" sz="2000" dirty="0"/>
              <a:t> </a:t>
            </a:r>
            <a:r>
              <a:rPr lang="cs-CZ" sz="2000" b="1" dirty="0"/>
              <a:t>přinesou listy</a:t>
            </a:r>
          </a:p>
          <a:p>
            <a:pPr marL="177800" indent="-177800">
              <a:buFontTx/>
              <a:buChar char="-"/>
            </a:pPr>
            <a:r>
              <a:rPr lang="cs-CZ" sz="2000" b="1" dirty="0"/>
              <a:t>houba</a:t>
            </a:r>
            <a:r>
              <a:rPr lang="cs-CZ" sz="2000" dirty="0"/>
              <a:t> </a:t>
            </a:r>
            <a:r>
              <a:rPr lang="cs-CZ" sz="2000" b="1" dirty="0"/>
              <a:t>roste na přinesených listech:</a:t>
            </a:r>
          </a:p>
          <a:p>
            <a:pPr marL="177800" indent="-177800"/>
            <a:r>
              <a:rPr lang="cs-CZ" sz="2000" dirty="0"/>
              <a:t>	na myceliu tvoří </a:t>
            </a:r>
            <a:r>
              <a:rPr lang="cs-CZ" sz="2000" b="1" dirty="0" err="1"/>
              <a:t>gongylidia</a:t>
            </a:r>
            <a:r>
              <a:rPr lang="cs-CZ" sz="2000" b="1" dirty="0"/>
              <a:t> </a:t>
            </a:r>
            <a:r>
              <a:rPr lang="cs-CZ" sz="2000" dirty="0"/>
              <a:t>obsahující </a:t>
            </a:r>
            <a:r>
              <a:rPr lang="cs-CZ" sz="2000" b="1" dirty="0"/>
              <a:t>proteiny, steroidy, lipidy</a:t>
            </a:r>
          </a:p>
          <a:p>
            <a:pPr marL="177800" indent="-177800"/>
            <a:r>
              <a:rPr lang="cs-CZ" sz="2000" dirty="0"/>
              <a:t>- </a:t>
            </a:r>
            <a:r>
              <a:rPr lang="cs-CZ" sz="2000" b="1" dirty="0"/>
              <a:t>mravenci okusují pouze </a:t>
            </a:r>
            <a:r>
              <a:rPr lang="cs-CZ" sz="2000" b="1" dirty="0" err="1"/>
              <a:t>gongylidia</a:t>
            </a:r>
            <a:r>
              <a:rPr lang="cs-CZ" sz="2000" b="1" dirty="0"/>
              <a:t>,</a:t>
            </a:r>
          </a:p>
          <a:p>
            <a:pPr marL="177800" indent="-177800"/>
            <a:r>
              <a:rPr lang="cs-CZ" sz="2000" dirty="0"/>
              <a:t>	zároveň chrání houbu před dalšími parazitickými houbami, čistí mycelium a zajišťují optimální teplotu a vlhkost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DBDCA-5CC2-F07A-9EF6-F2C3A0F4D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061" y="116405"/>
            <a:ext cx="1773611" cy="2319337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702A64-D169-30E2-5DD3-9F0CE5053B59}"/>
              </a:ext>
            </a:extLst>
          </p:cNvPr>
          <p:cNvSpPr txBox="1"/>
          <p:nvPr/>
        </p:nvSpPr>
        <p:spPr>
          <a:xfrm>
            <a:off x="10024728" y="1005558"/>
            <a:ext cx="1046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S1E3</a:t>
            </a:r>
          </a:p>
        </p:txBody>
      </p:sp>
      <p:pic>
        <p:nvPicPr>
          <p:cNvPr id="8" name="Picture 7" descr="A close-up of a flag&#10;&#10;Description automatically generated">
            <a:extLst>
              <a:ext uri="{FF2B5EF4-FFF2-40B4-BE49-F238E27FC236}">
                <a16:creationId xmlns:a16="http://schemas.microsoft.com/office/drawing/2014/main" id="{DC8AE20E-DAA4-E3F0-089E-1624B0870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6" b="22231"/>
          <a:stretch/>
        </p:blipFill>
        <p:spPr>
          <a:xfrm>
            <a:off x="9117579" y="116405"/>
            <a:ext cx="2709333" cy="8708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D0FE41-388C-4C8B-D597-596810C61C48}"/>
              </a:ext>
            </a:extLst>
          </p:cNvPr>
          <p:cNvSpPr txBox="1"/>
          <p:nvPr/>
        </p:nvSpPr>
        <p:spPr>
          <a:xfrm>
            <a:off x="9470571" y="1276073"/>
            <a:ext cx="2709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Tiny </a:t>
            </a:r>
            <a:r>
              <a:rPr lang="cs-CZ" dirty="0" err="1"/>
              <a:t>Jungle</a:t>
            </a:r>
            <a:r>
              <a:rPr lang="cs-CZ" dirty="0"/>
              <a:t> Queens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7A422C-9623-EB08-179F-B35FE094E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571" y="1645405"/>
            <a:ext cx="2106187" cy="1911866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17186A-CBA1-F6CD-0DC3-8D3CBA5394BD}"/>
              </a:ext>
            </a:extLst>
          </p:cNvPr>
          <p:cNvSpPr txBox="1"/>
          <p:nvPr/>
        </p:nvSpPr>
        <p:spPr>
          <a:xfrm>
            <a:off x="7315393" y="5752002"/>
            <a:ext cx="2709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Tomáš Větrovský - MBÚ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B4BE30-1F2E-0CF9-889F-82733AD2E233}"/>
              </a:ext>
            </a:extLst>
          </p:cNvPr>
          <p:cNvSpPr txBox="1"/>
          <p:nvPr/>
        </p:nvSpPr>
        <p:spPr>
          <a:xfrm>
            <a:off x="7489371" y="6206578"/>
            <a:ext cx="2709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Hra – Garden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Ants</a:t>
            </a:r>
            <a:endParaRPr lang="cs-CZ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D5BE44F-A503-52A6-8763-9C5C4804E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173" y="4906359"/>
            <a:ext cx="2126670" cy="1881521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20" name="Picture 19" descr="A close up of ants&#10;&#10;Description automatically generated">
            <a:extLst>
              <a:ext uri="{FF2B5EF4-FFF2-40B4-BE49-F238E27FC236}">
                <a16:creationId xmlns:a16="http://schemas.microsoft.com/office/drawing/2014/main" id="{D32D5812-9367-23EA-53B7-213D4AC41D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59" y="3181993"/>
            <a:ext cx="1892615" cy="1892615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850542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9B5E5E1D-B48A-1D63-8DFD-2D9B6368E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952339-529B-0FED-8815-21E5C7D42E1B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Symbióza s podkorním hmyzem</a:t>
            </a:r>
          </a:p>
        </p:txBody>
      </p:sp>
      <p:sp>
        <p:nvSpPr>
          <p:cNvPr id="2" name="TextovéPole 4">
            <a:extLst>
              <a:ext uri="{FF2B5EF4-FFF2-40B4-BE49-F238E27FC236}">
                <a16:creationId xmlns:a16="http://schemas.microsoft.com/office/drawing/2014/main" id="{0C6C495A-47B6-D506-08C6-626A5BD86973}"/>
              </a:ext>
            </a:extLst>
          </p:cNvPr>
          <p:cNvSpPr txBox="1"/>
          <p:nvPr/>
        </p:nvSpPr>
        <p:spPr>
          <a:xfrm>
            <a:off x="300157" y="866583"/>
            <a:ext cx="717832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Podkorní hmyz </a:t>
            </a:r>
            <a:r>
              <a:rPr lang="cs-CZ" sz="2000" b="1" dirty="0"/>
              <a:t> </a:t>
            </a:r>
          </a:p>
          <a:p>
            <a:r>
              <a:rPr lang="cs-CZ" sz="2000" dirty="0"/>
              <a:t>lýkožraví vs. ambrosioví brouci → oslabení dřeviny</a:t>
            </a:r>
          </a:p>
          <a:p>
            <a:r>
              <a:rPr lang="cs-CZ" sz="2000" dirty="0"/>
              <a:t>ambrosioví brouci (např. </a:t>
            </a:r>
            <a:r>
              <a:rPr lang="cs-CZ" sz="2000" i="1" dirty="0" err="1"/>
              <a:t>Xyleborus</a:t>
            </a:r>
            <a:r>
              <a:rPr lang="cs-CZ" sz="2000" dirty="0"/>
              <a:t>): vyhlodají chodbičky, </a:t>
            </a:r>
            <a:br>
              <a:rPr lang="cs-CZ" sz="2000" dirty="0"/>
            </a:br>
            <a:r>
              <a:rPr lang="cs-CZ" sz="2000" dirty="0"/>
              <a:t>v nich šíří houbu, kterou se pak živí (např. </a:t>
            </a:r>
            <a:r>
              <a:rPr lang="cs-CZ" sz="2000" i="1" dirty="0" err="1"/>
              <a:t>Raffaelea</a:t>
            </a:r>
            <a:r>
              <a:rPr lang="cs-CZ" sz="2000" dirty="0"/>
              <a:t>), ve stromu osidlují </a:t>
            </a:r>
            <a:r>
              <a:rPr lang="cs-CZ" sz="2000" dirty="0" err="1"/>
              <a:t>xyl</a:t>
            </a:r>
            <a:r>
              <a:rPr lang="en-US" sz="2000" dirty="0"/>
              <a:t>é</a:t>
            </a:r>
            <a:r>
              <a:rPr lang="cs-CZ" sz="2000" dirty="0"/>
              <a:t>m</a:t>
            </a:r>
            <a:r>
              <a:rPr lang="en-US" sz="2000" dirty="0"/>
              <a:t> (</a:t>
            </a:r>
            <a:r>
              <a:rPr lang="en-US" sz="2000" b="1" dirty="0" err="1"/>
              <a:t>dřevo</a:t>
            </a:r>
            <a:r>
              <a:rPr lang="en-US" sz="2000" dirty="0"/>
              <a:t>)</a:t>
            </a:r>
            <a:r>
              <a:rPr lang="cs-CZ" sz="2000" dirty="0"/>
              <a:t> </a:t>
            </a:r>
          </a:p>
          <a:p>
            <a:r>
              <a:rPr lang="cs-CZ" sz="2000" dirty="0"/>
              <a:t>lýkožraví brouci (např. </a:t>
            </a:r>
            <a:r>
              <a:rPr lang="cs-CZ" sz="2000" i="1" dirty="0" err="1"/>
              <a:t>Ips</a:t>
            </a:r>
            <a:r>
              <a:rPr lang="cs-CZ" sz="2000" dirty="0"/>
              <a:t>): potravou je floém (</a:t>
            </a:r>
            <a:r>
              <a:rPr lang="cs-CZ" sz="2000" b="1" dirty="0"/>
              <a:t>lýko</a:t>
            </a:r>
            <a:r>
              <a:rPr lang="cs-CZ" sz="2000" dirty="0"/>
              <a:t>), mohou mít bakterie a houby  v </a:t>
            </a:r>
            <a:r>
              <a:rPr lang="cs-CZ" sz="2000" dirty="0" err="1"/>
              <a:t>mycetangií</a:t>
            </a:r>
            <a:r>
              <a:rPr lang="en-US" sz="2000" dirty="0" err="1"/>
              <a:t>ch</a:t>
            </a:r>
            <a:r>
              <a:rPr lang="cs-CZ" sz="2000" dirty="0"/>
              <a:t> (trávení lýka), navíc šíří fytopatogenní houby (např. </a:t>
            </a:r>
            <a:r>
              <a:rPr lang="cs-CZ" sz="2000" i="1" dirty="0" err="1"/>
              <a:t>Ceratocystis</a:t>
            </a:r>
            <a:r>
              <a:rPr lang="cs-CZ" sz="2000" dirty="0"/>
              <a:t>)</a:t>
            </a:r>
          </a:p>
          <a:p>
            <a:endParaRPr lang="cs-CZ" sz="2000" b="1" dirty="0"/>
          </a:p>
          <a:p>
            <a:r>
              <a:rPr lang="cs-CZ" sz="2000" b="1" dirty="0"/>
              <a:t>Význam pro hmyz</a:t>
            </a:r>
          </a:p>
          <a:p>
            <a:pPr marL="177800" indent="-177800"/>
            <a:r>
              <a:rPr lang="cs-CZ" sz="2000" dirty="0"/>
              <a:t>- základ potravy, nebo její doplněk (trávení potravy)</a:t>
            </a:r>
            <a:br>
              <a:rPr lang="cs-CZ" sz="2000" dirty="0"/>
            </a:br>
            <a:r>
              <a:rPr lang="cs-CZ" sz="2000" dirty="0"/>
              <a:t>syntéza steroidních látek nutných pro rozmnožování </a:t>
            </a:r>
            <a:br>
              <a:rPr lang="cs-CZ" sz="2000" dirty="0"/>
            </a:br>
            <a:r>
              <a:rPr lang="cs-CZ" sz="2000" dirty="0"/>
              <a:t>a vývoj </a:t>
            </a:r>
          </a:p>
          <a:p>
            <a:endParaRPr lang="cs-CZ" sz="2000" b="1" dirty="0"/>
          </a:p>
          <a:p>
            <a:r>
              <a:rPr lang="cs-CZ" sz="2000" b="1" dirty="0"/>
              <a:t>Význam pro houbu</a:t>
            </a:r>
          </a:p>
          <a:p>
            <a:pPr marL="177800" indent="-177800">
              <a:buFontTx/>
              <a:buChar char="-"/>
            </a:pPr>
            <a:r>
              <a:rPr lang="cs-CZ" sz="2000" dirty="0"/>
              <a:t>prostředí bohaté na dusík</a:t>
            </a:r>
          </a:p>
          <a:p>
            <a:pPr marL="177800" indent="-177800">
              <a:buFontTx/>
              <a:buChar char="-"/>
            </a:pPr>
            <a:r>
              <a:rPr lang="cs-CZ" sz="2000" dirty="0"/>
              <a:t>přenos ve specializovaných útvarech (</a:t>
            </a:r>
            <a:r>
              <a:rPr lang="cs-CZ" sz="2000" dirty="0" err="1"/>
              <a:t>mycetangiích</a:t>
            </a:r>
            <a:r>
              <a:rPr lang="cs-CZ" sz="2000" dirty="0"/>
              <a:t>) </a:t>
            </a:r>
          </a:p>
          <a:p>
            <a:pPr marL="177800" indent="-177800">
              <a:buFontTx/>
              <a:buChar char="-"/>
            </a:pPr>
            <a:r>
              <a:rPr lang="cs-CZ" sz="2000" dirty="0"/>
              <a:t>šíření</a:t>
            </a:r>
          </a:p>
        </p:txBody>
      </p:sp>
      <p:pic>
        <p:nvPicPr>
          <p:cNvPr id="5" name="Picture 4" descr="A close up of a bug&#10;&#10;Description automatically generated">
            <a:extLst>
              <a:ext uri="{FF2B5EF4-FFF2-40B4-BE49-F238E27FC236}">
                <a16:creationId xmlns:a16="http://schemas.microsoft.com/office/drawing/2014/main" id="{227C242F-48ED-740F-00A6-C72086B79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12" y="235528"/>
            <a:ext cx="4031116" cy="2682524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7" name="Picture 6" descr="A close-up of a tree bark&#10;&#10;Description automatically generated">
            <a:extLst>
              <a:ext uri="{FF2B5EF4-FFF2-40B4-BE49-F238E27FC236}">
                <a16:creationId xmlns:a16="http://schemas.microsoft.com/office/drawing/2014/main" id="{63D96AA3-1781-CB71-C658-33526F2B1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36" y="3286001"/>
            <a:ext cx="4979807" cy="3336471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4607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91FE5-2089-7821-17C2-C1BFE2DDE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F826A4-2E25-E56D-5090-070DDA2287D4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Rozklad organické hmoty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C98D260-91DB-3F06-FA24-EC651312C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156" y="1143444"/>
            <a:ext cx="9464329" cy="2851613"/>
          </a:xfrm>
        </p:spPr>
        <p:txBody>
          <a:bodyPr>
            <a:normAutofit/>
          </a:bodyPr>
          <a:lstStyle/>
          <a:p>
            <a:r>
              <a:rPr lang="cs-CZ" sz="2400" b="1" dirty="0"/>
              <a:t>Degradace </a:t>
            </a:r>
            <a:r>
              <a:rPr lang="cs-CZ" sz="2400" dirty="0"/>
              <a:t>-&gt; obecnější pojem </a:t>
            </a:r>
          </a:p>
          <a:p>
            <a:pPr lvl="1"/>
            <a:r>
              <a:rPr lang="cs-CZ" sz="2000" dirty="0"/>
              <a:t>zahrnuje různé typy rozkladných procesů (</a:t>
            </a:r>
            <a:r>
              <a:rPr lang="cs-CZ" sz="2000" b="1" dirty="0"/>
              <a:t>biologické, chemické i fyzikální</a:t>
            </a:r>
            <a:r>
              <a:rPr lang="cs-CZ" sz="2000" dirty="0"/>
              <a:t>) </a:t>
            </a:r>
          </a:p>
          <a:p>
            <a:pPr lvl="1"/>
            <a:r>
              <a:rPr lang="cs-CZ" sz="2000" dirty="0"/>
              <a:t>často se používá v souvislosti se zhoršením nebo narušením kvality prostředí</a:t>
            </a:r>
          </a:p>
          <a:p>
            <a:r>
              <a:rPr lang="cs-CZ" sz="2400" b="1" dirty="0"/>
              <a:t>Dekompozice</a:t>
            </a:r>
            <a:r>
              <a:rPr lang="cs-CZ" sz="2400" dirty="0"/>
              <a:t> -&gt; specificky biologický proces rozkladu organické hmoty</a:t>
            </a:r>
          </a:p>
          <a:p>
            <a:r>
              <a:rPr lang="cs-CZ" sz="2400" b="1" dirty="0"/>
              <a:t>Mineralizace </a:t>
            </a:r>
            <a:r>
              <a:rPr lang="cs-CZ" sz="2400" dirty="0"/>
              <a:t>-&gt; zpětné uvolňování živin z organických látek</a:t>
            </a:r>
          </a:p>
          <a:p>
            <a:endParaRPr lang="cs-CZ" sz="2400" dirty="0"/>
          </a:p>
          <a:p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92C15-3CD3-CD2B-1A95-AB0BA68730A8}"/>
              </a:ext>
            </a:extLst>
          </p:cNvPr>
          <p:cNvSpPr txBox="1">
            <a:spLocks/>
          </p:cNvSpPr>
          <p:nvPr/>
        </p:nvSpPr>
        <p:spPr>
          <a:xfrm>
            <a:off x="300156" y="4469917"/>
            <a:ext cx="11891844" cy="3780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Houby hrají zásadní roli v dekompozičních procesech terestrických ekosystémů</a:t>
            </a:r>
          </a:p>
          <a:p>
            <a:pPr marL="457200" lvl="1" indent="0">
              <a:buNone/>
            </a:pPr>
            <a:r>
              <a:rPr lang="cs-CZ" dirty="0"/>
              <a:t>-&gt; zejména v lesních půdách</a:t>
            </a:r>
          </a:p>
          <a:p>
            <a:r>
              <a:rPr lang="cs-CZ" sz="2400" dirty="0"/>
              <a:t> Jejich schopnost rozkládat organickou hmotu a mineralizovat živiny je klíčová pro udržení fungování půdního ekosystému -&gt; </a:t>
            </a:r>
            <a:r>
              <a:rPr lang="cs-CZ" sz="2400" b="1" dirty="0"/>
              <a:t>zdraví a úrodnost půdy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39148083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AF90D-1264-3C0D-2CB4-30D03A973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52D3DF-0695-DBAD-8D6C-B82427A0AC30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Rozklad organické hmoty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129420-E6C6-5523-2426-C4F4BC40D9A1}"/>
              </a:ext>
            </a:extLst>
          </p:cNvPr>
          <p:cNvSpPr txBox="1"/>
          <p:nvPr/>
        </p:nvSpPr>
        <p:spPr>
          <a:xfrm>
            <a:off x="300157" y="1174222"/>
            <a:ext cx="21662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Enzymatický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07A151-A9E6-72F2-5CFB-3BB810401D73}"/>
              </a:ext>
            </a:extLst>
          </p:cNvPr>
          <p:cNvSpPr txBox="1"/>
          <p:nvPr/>
        </p:nvSpPr>
        <p:spPr>
          <a:xfrm>
            <a:off x="300157" y="164022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Specificky pomocí proteinů/enzymů</a:t>
            </a:r>
            <a:endParaRPr lang="cs-CZ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1A053D-5596-9AE3-F894-8FBFCF3A9C59}"/>
              </a:ext>
            </a:extLst>
          </p:cNvPr>
          <p:cNvSpPr txBox="1"/>
          <p:nvPr/>
        </p:nvSpPr>
        <p:spPr>
          <a:xfrm>
            <a:off x="6411687" y="114344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>
              <a:defRPr sz="2000" b="1"/>
            </a:lvl1pPr>
          </a:lstStyle>
          <a:p>
            <a:r>
              <a:rPr lang="cs-CZ" dirty="0"/>
              <a:t>Neenzymatický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29864-3C7A-F271-0A53-ACDBC1A1517A}"/>
              </a:ext>
            </a:extLst>
          </p:cNvPr>
          <p:cNvSpPr txBox="1"/>
          <p:nvPr/>
        </p:nvSpPr>
        <p:spPr>
          <a:xfrm>
            <a:off x="6411687" y="160511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Nespecificky pomocí okyselování a radikálů</a:t>
            </a:r>
            <a:endParaRPr lang="cs-CZ" sz="20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D5F6E0A-4227-4300-BDB7-093B35593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157" y="2337692"/>
            <a:ext cx="4822028" cy="3965136"/>
          </a:xfrm>
        </p:spPr>
        <p:txBody>
          <a:bodyPr>
            <a:noAutofit/>
          </a:bodyPr>
          <a:lstStyle/>
          <a:p>
            <a:pPr algn="l"/>
            <a:r>
              <a:rPr lang="cs-CZ" sz="2000" b="0" i="0" dirty="0">
                <a:effectLst/>
              </a:rPr>
              <a:t>Rozklad polyfenolických polymerů </a:t>
            </a:r>
            <a:r>
              <a:rPr lang="cs-CZ" sz="2000" b="1" i="0" dirty="0">
                <a:effectLst/>
              </a:rPr>
              <a:t>(</a:t>
            </a:r>
            <a:r>
              <a:rPr lang="cs-CZ" sz="2000" i="0" dirty="0" err="1">
                <a:effectLst/>
              </a:rPr>
              <a:t>e.g</a:t>
            </a:r>
            <a:r>
              <a:rPr lang="cs-CZ" sz="2000" i="0" dirty="0">
                <a:effectLst/>
              </a:rPr>
              <a:t>.</a:t>
            </a:r>
            <a:r>
              <a:rPr lang="cs-CZ" sz="2000" b="1" i="0" dirty="0">
                <a:effectLst/>
              </a:rPr>
              <a:t> lignin)</a:t>
            </a:r>
          </a:p>
          <a:p>
            <a:pPr lvl="1"/>
            <a:r>
              <a:rPr lang="cs-CZ" sz="1400" dirty="0"/>
              <a:t>Ligninová peroxidáza</a:t>
            </a:r>
          </a:p>
          <a:p>
            <a:pPr lvl="1"/>
            <a:r>
              <a:rPr lang="cs-CZ" sz="1400" b="0" i="0" dirty="0">
                <a:effectLst/>
              </a:rPr>
              <a:t>Manganová peroxidáza</a:t>
            </a:r>
          </a:p>
          <a:p>
            <a:pPr lvl="1"/>
            <a:r>
              <a:rPr lang="cs-CZ" sz="1400" dirty="0"/>
              <a:t>Lakáza</a:t>
            </a:r>
            <a:endParaRPr lang="cs-CZ" sz="1400" b="0" i="0" dirty="0">
              <a:effectLst/>
            </a:endParaRPr>
          </a:p>
          <a:p>
            <a:pPr algn="l"/>
            <a:r>
              <a:rPr lang="cs-CZ" sz="2000" dirty="0"/>
              <a:t>Rozklad ne/lineárních polysacharidů (</a:t>
            </a:r>
            <a:r>
              <a:rPr lang="cs-CZ" sz="2000" dirty="0" err="1"/>
              <a:t>e.g</a:t>
            </a:r>
            <a:r>
              <a:rPr lang="cs-CZ" sz="2000" dirty="0"/>
              <a:t>. </a:t>
            </a:r>
            <a:r>
              <a:rPr lang="cs-CZ" sz="2000" b="1" dirty="0"/>
              <a:t>celulózy)</a:t>
            </a:r>
          </a:p>
          <a:p>
            <a:pPr lvl="1"/>
            <a:r>
              <a:rPr lang="cs-CZ" sz="1400" dirty="0"/>
              <a:t>Celulázy</a:t>
            </a:r>
          </a:p>
          <a:p>
            <a:pPr lvl="1"/>
            <a:r>
              <a:rPr lang="cs-CZ" sz="1400" dirty="0" err="1"/>
              <a:t>Hemicelulázy</a:t>
            </a:r>
            <a:endParaRPr lang="cs-CZ" sz="1400" dirty="0"/>
          </a:p>
          <a:p>
            <a:pPr lvl="1"/>
            <a:r>
              <a:rPr lang="cs-CZ" sz="1400" dirty="0" err="1"/>
              <a:t>Amilázy</a:t>
            </a:r>
            <a:endParaRPr lang="cs-CZ" sz="1400" dirty="0"/>
          </a:p>
          <a:p>
            <a:r>
              <a:rPr lang="cs-CZ" sz="2000" dirty="0"/>
              <a:t>Ostatní substráty</a:t>
            </a:r>
          </a:p>
          <a:p>
            <a:pPr lvl="1"/>
            <a:r>
              <a:rPr lang="cs-CZ" sz="1400" dirty="0" err="1"/>
              <a:t>Chitinázy</a:t>
            </a:r>
            <a:endParaRPr lang="cs-CZ" sz="1400" dirty="0"/>
          </a:p>
          <a:p>
            <a:pPr lvl="1"/>
            <a:r>
              <a:rPr lang="cs-CZ" sz="1400" dirty="0"/>
              <a:t>Proteázy</a:t>
            </a:r>
            <a:endParaRPr lang="cs-CZ" sz="1800" dirty="0"/>
          </a:p>
          <a:p>
            <a:pPr lvl="1"/>
            <a:endParaRPr lang="cs-CZ" sz="2000" dirty="0"/>
          </a:p>
          <a:p>
            <a:pPr marL="0" indent="0" algn="l">
              <a:buNone/>
            </a:pPr>
            <a:endParaRPr lang="cs-CZ" sz="2000" b="0" i="0" dirty="0">
              <a:effectLst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490D36A-78E8-4E14-D810-630ACB910279}"/>
              </a:ext>
            </a:extLst>
          </p:cNvPr>
          <p:cNvSpPr txBox="1">
            <a:spLocks/>
          </p:cNvSpPr>
          <p:nvPr/>
        </p:nvSpPr>
        <p:spPr>
          <a:xfrm>
            <a:off x="6396157" y="2344398"/>
            <a:ext cx="5795843" cy="39584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err="1"/>
              <a:t>Chelator-mediated</a:t>
            </a:r>
            <a:r>
              <a:rPr lang="cs-CZ" sz="2000" dirty="0"/>
              <a:t> </a:t>
            </a:r>
            <a:r>
              <a:rPr lang="cs-CZ" sz="2000" dirty="0" err="1"/>
              <a:t>Fenton</a:t>
            </a:r>
            <a:r>
              <a:rPr lang="cs-CZ" sz="2000" dirty="0"/>
              <a:t> </a:t>
            </a:r>
            <a:r>
              <a:rPr lang="cs-CZ" sz="2000" b="1" dirty="0"/>
              <a:t>(CMF) reakce</a:t>
            </a:r>
          </a:p>
          <a:p>
            <a:pPr lvl="1"/>
            <a:r>
              <a:rPr lang="cs-CZ" sz="2000" dirty="0" err="1"/>
              <a:t>Redox</a:t>
            </a:r>
            <a:r>
              <a:rPr lang="cs-CZ" sz="2000" dirty="0"/>
              <a:t>. cykly s železem produkující hydroxylové radikály (•OH)</a:t>
            </a:r>
          </a:p>
          <a:p>
            <a:r>
              <a:rPr lang="cs-CZ" sz="2000" dirty="0"/>
              <a:t>Okyselování </a:t>
            </a:r>
            <a:r>
              <a:rPr lang="cs-CZ" sz="2000" dirty="0" err="1"/>
              <a:t>subtrátu</a:t>
            </a:r>
            <a:endParaRPr lang="cs-CZ" sz="2000" dirty="0"/>
          </a:p>
          <a:p>
            <a:pPr lvl="1"/>
            <a:r>
              <a:rPr lang="cs-CZ" sz="2000" dirty="0"/>
              <a:t>Produkce kyseliny šťavelové (tzv. oxalátu)</a:t>
            </a:r>
          </a:p>
          <a:p>
            <a:r>
              <a:rPr lang="cs-CZ" sz="2000" dirty="0"/>
              <a:t>Reaktivní kyslíkové druhy (ROS)</a:t>
            </a:r>
          </a:p>
          <a:p>
            <a:pPr lvl="1"/>
            <a:r>
              <a:rPr lang="cs-CZ" sz="2000" dirty="0"/>
              <a:t> produkce peroxidu vodíku H₂O₂</a:t>
            </a:r>
          </a:p>
          <a:p>
            <a:pPr lvl="1"/>
            <a:r>
              <a:rPr lang="cs-CZ" sz="2000" dirty="0"/>
              <a:t>Produkce </a:t>
            </a:r>
            <a:r>
              <a:rPr lang="cs-CZ" sz="2000" dirty="0" err="1"/>
              <a:t>Superoxidu</a:t>
            </a:r>
            <a:r>
              <a:rPr lang="cs-CZ" sz="2000" dirty="0"/>
              <a:t> (O₂•−)</a:t>
            </a:r>
          </a:p>
        </p:txBody>
      </p:sp>
    </p:spTree>
    <p:extLst>
      <p:ext uri="{BB962C8B-B14F-4D97-AF65-F5344CB8AC3E}">
        <p14:creationId xmlns:p14="http://schemas.microsoft.com/office/powerpoint/2010/main" val="283751832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F5EB3-8FE3-6CBD-0ECE-7F7283391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4B6CD3-82C0-F9F8-3DEF-F1104BC768FC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Rozklad rostlinného materiálu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980DC5-6DCA-E134-6402-6FA627FFB814}"/>
              </a:ext>
            </a:extLst>
          </p:cNvPr>
          <p:cNvSpPr txBox="1"/>
          <p:nvPr/>
        </p:nvSpPr>
        <p:spPr>
          <a:xfrm>
            <a:off x="1208314" y="1143444"/>
            <a:ext cx="3167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/>
              <a:t>Houby hnědé hniloby</a:t>
            </a:r>
          </a:p>
          <a:p>
            <a:pPr algn="ctr"/>
            <a:r>
              <a:rPr lang="pl-PL" sz="1800"/>
              <a:t>„brown rot”</a:t>
            </a:r>
            <a:endParaRPr lang="cs-CZ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CBD9F7-242B-CA8B-4DE1-FA8DD03BF76C}"/>
              </a:ext>
            </a:extLst>
          </p:cNvPr>
          <p:cNvSpPr txBox="1"/>
          <p:nvPr/>
        </p:nvSpPr>
        <p:spPr>
          <a:xfrm>
            <a:off x="-255815" y="2039035"/>
            <a:ext cx="1888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Zůstává </a:t>
            </a:r>
          </a:p>
          <a:p>
            <a:pPr algn="ctr"/>
            <a:r>
              <a:rPr lang="cs-CZ" b="1" dirty="0"/>
              <a:t>tmavý lignin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7BFF42-E416-F4EC-11C9-C30CB8CFF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257" y="1814791"/>
            <a:ext cx="4194356" cy="2357844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21E0EA-07BF-0A07-4B54-F75CFD16A3A6}"/>
              </a:ext>
            </a:extLst>
          </p:cNvPr>
          <p:cNvSpPr txBox="1"/>
          <p:nvPr/>
        </p:nvSpPr>
        <p:spPr>
          <a:xfrm>
            <a:off x="6535926" y="1143443"/>
            <a:ext cx="3741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dirty="0"/>
              <a:t>Houby bílé hniloby</a:t>
            </a:r>
          </a:p>
          <a:p>
            <a:pPr algn="ctr"/>
            <a:r>
              <a:rPr lang="pl-PL" sz="1800" dirty="0"/>
              <a:t>„white rot”</a:t>
            </a:r>
            <a:endParaRPr lang="cs-CZ" sz="18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A743A0E-6E0F-ED00-D6CD-FD6ABAF6D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267" y="1814791"/>
            <a:ext cx="3842833" cy="2357844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DDE54B-25BA-36BC-28CD-5BD28D6FD9EB}"/>
              </a:ext>
            </a:extLst>
          </p:cNvPr>
          <p:cNvSpPr txBox="1"/>
          <p:nvPr/>
        </p:nvSpPr>
        <p:spPr>
          <a:xfrm>
            <a:off x="10308772" y="2039034"/>
            <a:ext cx="2013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Zůstává </a:t>
            </a:r>
          </a:p>
          <a:p>
            <a:pPr algn="ctr"/>
            <a:r>
              <a:rPr lang="cs-CZ" b="1" dirty="0"/>
              <a:t>světlá celulóza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8CE0A5-E656-3D95-FA03-23D7FE01B60E}"/>
              </a:ext>
            </a:extLst>
          </p:cNvPr>
          <p:cNvSpPr txBox="1"/>
          <p:nvPr/>
        </p:nvSpPr>
        <p:spPr>
          <a:xfrm>
            <a:off x="755309" y="4237229"/>
            <a:ext cx="5052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/>
              <a:t>Převážně Enzymaticky - rozpad na krychličky</a:t>
            </a:r>
            <a:endParaRPr lang="cs-CZ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E9438D-784E-7EE2-A613-0EBDAB61EE9F}"/>
              </a:ext>
            </a:extLst>
          </p:cNvPr>
          <p:cNvSpPr txBox="1"/>
          <p:nvPr/>
        </p:nvSpPr>
        <p:spPr>
          <a:xfrm>
            <a:off x="5725887" y="4243098"/>
            <a:ext cx="6291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dirty="0"/>
              <a:t>Enzymaticky i </a:t>
            </a:r>
            <a:r>
              <a:rPr lang="cs-CZ" sz="1800" dirty="0" err="1"/>
              <a:t>neenzymaticky</a:t>
            </a:r>
            <a:r>
              <a:rPr lang="cs-CZ" sz="1800" dirty="0"/>
              <a:t> - rozpad na měkká vlákna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3AB431-7C99-5115-5684-67D3713CD043}"/>
              </a:ext>
            </a:extLst>
          </p:cNvPr>
          <p:cNvSpPr txBox="1"/>
          <p:nvPr/>
        </p:nvSpPr>
        <p:spPr>
          <a:xfrm>
            <a:off x="240765" y="4671155"/>
            <a:ext cx="535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Fomitopsis </a:t>
            </a:r>
            <a:r>
              <a:rPr lang="cs-CZ" i="1" dirty="0" err="1"/>
              <a:t>pinicola</a:t>
            </a:r>
            <a:r>
              <a:rPr lang="cs-CZ" i="1" dirty="0"/>
              <a:t> </a:t>
            </a:r>
            <a:r>
              <a:rPr lang="cs-CZ" dirty="0"/>
              <a:t>– Troudnatec pásovaný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2F0BA2-9D89-24EA-02AE-1285D93E7940}"/>
              </a:ext>
            </a:extLst>
          </p:cNvPr>
          <p:cNvSpPr txBox="1"/>
          <p:nvPr/>
        </p:nvSpPr>
        <p:spPr>
          <a:xfrm>
            <a:off x="240765" y="5571220"/>
            <a:ext cx="535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Serpula</a:t>
            </a:r>
            <a:r>
              <a:rPr lang="cs-CZ" i="1" dirty="0"/>
              <a:t> </a:t>
            </a:r>
            <a:r>
              <a:rPr lang="cs-CZ" i="1" dirty="0" err="1"/>
              <a:t>lacrymans</a:t>
            </a:r>
            <a:r>
              <a:rPr lang="cs-CZ" i="1" dirty="0"/>
              <a:t> – </a:t>
            </a:r>
            <a:r>
              <a:rPr lang="cs-CZ" dirty="0"/>
              <a:t>Dřevomorka domácí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B8BC0F-4AAE-50C4-6C0C-BAB15DF44F54}"/>
              </a:ext>
            </a:extLst>
          </p:cNvPr>
          <p:cNvSpPr txBox="1"/>
          <p:nvPr/>
        </p:nvSpPr>
        <p:spPr>
          <a:xfrm>
            <a:off x="240765" y="5115925"/>
            <a:ext cx="4768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Laetiporus</a:t>
            </a:r>
            <a:r>
              <a:rPr lang="cs-CZ" i="1" dirty="0"/>
              <a:t> </a:t>
            </a:r>
            <a:r>
              <a:rPr lang="cs-CZ" i="1" dirty="0" err="1"/>
              <a:t>sulphureus</a:t>
            </a:r>
            <a:r>
              <a:rPr lang="cs-CZ" i="1" dirty="0"/>
              <a:t> – </a:t>
            </a:r>
            <a:r>
              <a:rPr lang="cs-CZ" dirty="0" err="1"/>
              <a:t>Sírovec</a:t>
            </a:r>
            <a:r>
              <a:rPr lang="cs-CZ" dirty="0"/>
              <a:t> žlutooranžový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045BD3-32B2-7857-44A0-8FBFC6C90CD7}"/>
              </a:ext>
            </a:extLst>
          </p:cNvPr>
          <p:cNvSpPr txBox="1"/>
          <p:nvPr/>
        </p:nvSpPr>
        <p:spPr>
          <a:xfrm>
            <a:off x="6096000" y="4632448"/>
            <a:ext cx="369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/>
              <a:t>Pleurotus</a:t>
            </a:r>
            <a:r>
              <a:rPr lang="cs-CZ" i="1" dirty="0"/>
              <a:t> </a:t>
            </a:r>
            <a:r>
              <a:rPr lang="cs-CZ" i="1" dirty="0" err="1"/>
              <a:t>ostreatus</a:t>
            </a:r>
            <a:r>
              <a:rPr lang="cs-CZ" i="1" dirty="0"/>
              <a:t> </a:t>
            </a:r>
            <a:r>
              <a:rPr lang="cs-CZ" dirty="0"/>
              <a:t>– Hlíva ústřičná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1AD221-E6CD-377C-509E-9D3E2F9BCB01}"/>
              </a:ext>
            </a:extLst>
          </p:cNvPr>
          <p:cNvSpPr txBox="1"/>
          <p:nvPr/>
        </p:nvSpPr>
        <p:spPr>
          <a:xfrm>
            <a:off x="6096000" y="5410970"/>
            <a:ext cx="4489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i="1" dirty="0" err="1"/>
              <a:t>Fomes</a:t>
            </a:r>
            <a:r>
              <a:rPr lang="cs-CZ" i="1" dirty="0"/>
              <a:t> </a:t>
            </a:r>
            <a:r>
              <a:rPr lang="cs-CZ" i="1" dirty="0" err="1"/>
              <a:t>fomentarius</a:t>
            </a:r>
            <a:r>
              <a:rPr lang="cs-CZ" i="1" dirty="0"/>
              <a:t> </a:t>
            </a:r>
            <a:r>
              <a:rPr lang="cs-CZ" dirty="0"/>
              <a:t>– Troudnatec </a:t>
            </a:r>
            <a:r>
              <a:rPr lang="cs-CZ" dirty="0" err="1"/>
              <a:t>kopytovitý</a:t>
            </a:r>
            <a:endParaRPr lang="cs-CZ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750D03-6A63-B56D-FF58-C94E432F49F6}"/>
              </a:ext>
            </a:extLst>
          </p:cNvPr>
          <p:cNvSpPr txBox="1"/>
          <p:nvPr/>
        </p:nvSpPr>
        <p:spPr>
          <a:xfrm>
            <a:off x="6096000" y="5011700"/>
            <a:ext cx="4045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/>
              <a:t>Trametes</a:t>
            </a:r>
            <a:r>
              <a:rPr lang="cs-CZ" i="1" dirty="0"/>
              <a:t> </a:t>
            </a:r>
            <a:r>
              <a:rPr lang="cs-CZ" i="1" dirty="0" err="1"/>
              <a:t>versicolor</a:t>
            </a:r>
            <a:r>
              <a:rPr lang="cs-CZ" i="1" dirty="0"/>
              <a:t> </a:t>
            </a:r>
            <a:r>
              <a:rPr lang="cs-CZ" dirty="0"/>
              <a:t>– Outkovka pestrá</a:t>
            </a:r>
          </a:p>
        </p:txBody>
      </p:sp>
    </p:spTree>
    <p:extLst>
      <p:ext uri="{BB962C8B-B14F-4D97-AF65-F5344CB8AC3E}">
        <p14:creationId xmlns:p14="http://schemas.microsoft.com/office/powerpoint/2010/main" val="396463863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9EF97-B1E0-D334-A06E-82D0075D4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5353EB-59FF-E8BD-1683-0E2F61172BE1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Rozklad ligninu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372238D-594A-CF51-1EED-A5EE38BE3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157" y="1143444"/>
            <a:ext cx="11014723" cy="3780321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cs-CZ" sz="2000" b="0" i="0" dirty="0" err="1">
                <a:effectLst/>
              </a:rPr>
              <a:t>Polyfenolická</a:t>
            </a:r>
            <a:r>
              <a:rPr lang="cs-CZ" sz="2000" b="0" i="0" dirty="0">
                <a:effectLst/>
              </a:rPr>
              <a:t> amorfní látka</a:t>
            </a:r>
          </a:p>
          <a:p>
            <a:pPr marL="0" indent="0" algn="l">
              <a:buNone/>
            </a:pPr>
            <a:r>
              <a:rPr lang="cs-CZ" sz="2000" b="0" i="0" dirty="0">
                <a:effectLst/>
              </a:rPr>
              <a:t>25 % rostlinné biomasy -&gt; 2. nejhojnější </a:t>
            </a:r>
            <a:r>
              <a:rPr lang="cs-CZ" sz="2000" dirty="0"/>
              <a:t>organická sloučenina na</a:t>
            </a:r>
            <a:r>
              <a:rPr lang="cs-CZ" sz="2000" b="0" i="0" dirty="0">
                <a:effectLst/>
              </a:rPr>
              <a:t> Zemi (po celulóze)</a:t>
            </a:r>
          </a:p>
          <a:p>
            <a:pPr marL="0" indent="0" algn="l">
              <a:buNone/>
            </a:pPr>
            <a:r>
              <a:rPr lang="cs-CZ" sz="2000" dirty="0"/>
              <a:t>Složení: </a:t>
            </a:r>
            <a:r>
              <a:rPr lang="cs-CZ" sz="2000" b="0" i="0" dirty="0">
                <a:effectLst/>
              </a:rPr>
              <a:t>p-</a:t>
            </a:r>
            <a:r>
              <a:rPr lang="cs-CZ" sz="2000" b="0" i="0" dirty="0" err="1">
                <a:effectLst/>
              </a:rPr>
              <a:t>kumarylalkohol</a:t>
            </a:r>
            <a:r>
              <a:rPr lang="cs-CZ" sz="2000" dirty="0"/>
              <a:t>,</a:t>
            </a:r>
            <a:r>
              <a:rPr lang="cs-CZ" sz="2000" b="0" i="0" dirty="0">
                <a:effectLst/>
              </a:rPr>
              <a:t> </a:t>
            </a:r>
            <a:r>
              <a:rPr lang="cs-CZ" sz="2000" b="0" i="0" dirty="0" err="1">
                <a:effectLst/>
              </a:rPr>
              <a:t>Koniferylalkohol</a:t>
            </a:r>
            <a:r>
              <a:rPr lang="cs-CZ" sz="2000" dirty="0"/>
              <a:t>,</a:t>
            </a:r>
            <a:r>
              <a:rPr lang="cs-CZ" sz="2000" b="0" i="0" dirty="0">
                <a:effectLst/>
              </a:rPr>
              <a:t> </a:t>
            </a:r>
            <a:r>
              <a:rPr lang="cs-CZ" sz="2000" b="0" i="0" dirty="0" err="1">
                <a:effectLst/>
              </a:rPr>
              <a:t>Sinapylalkohol</a:t>
            </a:r>
            <a:endParaRPr lang="cs-CZ" sz="2000" b="0" i="0" dirty="0">
              <a:effectLst/>
            </a:endParaRPr>
          </a:p>
          <a:p>
            <a:pPr marL="0" indent="0" algn="l">
              <a:buNone/>
            </a:pPr>
            <a:endParaRPr lang="cs-CZ" sz="2000" dirty="0"/>
          </a:p>
          <a:p>
            <a:pPr marL="0" indent="0" algn="l">
              <a:buNone/>
            </a:pPr>
            <a:r>
              <a:rPr lang="cs-CZ" sz="2000" dirty="0"/>
              <a:t>Podíl na rozkladu - hlavně houby, trochu bakterie</a:t>
            </a:r>
          </a:p>
          <a:p>
            <a:pPr algn="l"/>
            <a:endParaRPr lang="cs-CZ" sz="2000" b="0" i="0" dirty="0">
              <a:effectLst/>
            </a:endParaRPr>
          </a:p>
          <a:p>
            <a:pPr lvl="3"/>
            <a:endParaRPr lang="cs-CZ" sz="2000" b="0" i="0" dirty="0">
              <a:effectLst/>
            </a:endParaRPr>
          </a:p>
          <a:p>
            <a:pPr marL="1371600" lvl="3" indent="0">
              <a:buNone/>
            </a:pPr>
            <a:endParaRPr lang="cs-CZ" sz="2000" b="0" i="0" dirty="0">
              <a:effectLst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EB4478A-D695-ED90-9DFC-99EB3798A316}"/>
              </a:ext>
            </a:extLst>
          </p:cNvPr>
          <p:cNvSpPr txBox="1">
            <a:spLocks/>
          </p:cNvSpPr>
          <p:nvPr/>
        </p:nvSpPr>
        <p:spPr>
          <a:xfrm>
            <a:off x="300157" y="3150836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Rozklad dalších složek organické hmoty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B39EE87-A9D2-4480-5885-EDECE822AE13}"/>
              </a:ext>
            </a:extLst>
          </p:cNvPr>
          <p:cNvSpPr txBox="1"/>
          <p:nvPr/>
        </p:nvSpPr>
        <p:spPr>
          <a:xfrm>
            <a:off x="300157" y="4211505"/>
            <a:ext cx="7906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Živočišné tkáně - </a:t>
            </a:r>
            <a:r>
              <a:rPr lang="cs-CZ" sz="2000" dirty="0"/>
              <a:t>odlišné chemické složení:</a:t>
            </a:r>
          </a:p>
          <a:p>
            <a:r>
              <a:rPr lang="cs-CZ" sz="2000" b="1" dirty="0"/>
              <a:t>hlavně proteiny, lipidy, keratin...           proteinázy, lipázy, </a:t>
            </a:r>
            <a:r>
              <a:rPr lang="cs-CZ" sz="2000" b="1" dirty="0" err="1"/>
              <a:t>keratinázy</a:t>
            </a:r>
            <a:endParaRPr lang="cs-CZ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DBE66-CBBB-DFF2-CDAD-A879CA33CF02}"/>
              </a:ext>
            </a:extLst>
          </p:cNvPr>
          <p:cNvSpPr txBox="1"/>
          <p:nvPr/>
        </p:nvSpPr>
        <p:spPr>
          <a:xfrm>
            <a:off x="300157" y="5106964"/>
            <a:ext cx="10324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/>
              <a:t>Keratinofilní</a:t>
            </a:r>
            <a:r>
              <a:rPr lang="cs-CZ" sz="2000" b="1" dirty="0"/>
              <a:t> houby </a:t>
            </a:r>
            <a:r>
              <a:rPr lang="cs-CZ" sz="2000" dirty="0"/>
              <a:t>– mají schopnost rozkládat keratin – odolný protein nacházející se v ptačích peřích, vlasech a nehtech</a:t>
            </a:r>
          </a:p>
        </p:txBody>
      </p:sp>
    </p:spTree>
    <p:extLst>
      <p:ext uri="{BB962C8B-B14F-4D97-AF65-F5344CB8AC3E}">
        <p14:creationId xmlns:p14="http://schemas.microsoft.com/office/powerpoint/2010/main" val="417108724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51742-6521-A3ED-14BE-E10F7C8CA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7E66C77-71CA-5094-755F-50DCF7D4F1FF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Další substrátové preference - příklady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01DFBBA-2B20-01CB-106C-457F0B9F6F74}"/>
              </a:ext>
            </a:extLst>
          </p:cNvPr>
          <p:cNvSpPr txBox="1"/>
          <p:nvPr/>
        </p:nvSpPr>
        <p:spPr>
          <a:xfrm>
            <a:off x="446314" y="1143444"/>
            <a:ext cx="817464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houby </a:t>
            </a:r>
            <a:r>
              <a:rPr lang="cs-CZ" sz="2400" b="1" dirty="0"/>
              <a:t>koprofilní</a:t>
            </a:r>
            <a:r>
              <a:rPr lang="cs-CZ" sz="2400" dirty="0"/>
              <a:t> – trus</a:t>
            </a:r>
          </a:p>
          <a:p>
            <a:r>
              <a:rPr lang="cs-CZ" sz="2400" dirty="0"/>
              <a:t>houby </a:t>
            </a:r>
            <a:r>
              <a:rPr lang="cs-CZ" sz="2400" b="1" dirty="0" err="1"/>
              <a:t>antrakofilní</a:t>
            </a:r>
            <a:r>
              <a:rPr lang="cs-CZ" sz="2400" b="1" dirty="0"/>
              <a:t> </a:t>
            </a:r>
            <a:r>
              <a:rPr lang="cs-CZ" sz="2400" dirty="0"/>
              <a:t>– spáleniště </a:t>
            </a:r>
          </a:p>
          <a:p>
            <a:endParaRPr lang="cs-CZ" sz="2400" b="1" dirty="0"/>
          </a:p>
          <a:p>
            <a:endParaRPr lang="cs-CZ" sz="2400" b="1" dirty="0"/>
          </a:p>
          <a:p>
            <a:endParaRPr lang="cs-CZ" sz="2400" b="1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houby </a:t>
            </a:r>
            <a:r>
              <a:rPr lang="cs-CZ" sz="2400" b="1" dirty="0"/>
              <a:t>termofilní </a:t>
            </a:r>
            <a:r>
              <a:rPr lang="cs-CZ" sz="2400" dirty="0"/>
              <a:t>– vysoká teplota </a:t>
            </a:r>
          </a:p>
          <a:p>
            <a:r>
              <a:rPr lang="cs-CZ" sz="2400" dirty="0"/>
              <a:t>houby </a:t>
            </a:r>
            <a:r>
              <a:rPr lang="cs-CZ" sz="2400" b="1" dirty="0"/>
              <a:t>psychrofilní </a:t>
            </a:r>
            <a:r>
              <a:rPr lang="cs-CZ" sz="2400" dirty="0"/>
              <a:t>– nízká teplota</a:t>
            </a:r>
          </a:p>
          <a:p>
            <a:r>
              <a:rPr lang="cs-CZ" sz="2400" dirty="0"/>
              <a:t>houby </a:t>
            </a:r>
            <a:r>
              <a:rPr lang="cs-CZ" sz="2400" b="1" dirty="0"/>
              <a:t>acidofilní </a:t>
            </a:r>
            <a:r>
              <a:rPr lang="cs-CZ" sz="2400" dirty="0"/>
              <a:t>– nízké pH</a:t>
            </a:r>
          </a:p>
          <a:p>
            <a:r>
              <a:rPr lang="cs-CZ" sz="2400" dirty="0"/>
              <a:t>houby </a:t>
            </a:r>
            <a:r>
              <a:rPr lang="cs-CZ" sz="2400" b="1" dirty="0" err="1"/>
              <a:t>osmofilní</a:t>
            </a:r>
            <a:r>
              <a:rPr lang="cs-CZ" sz="2400" b="1" dirty="0"/>
              <a:t> </a:t>
            </a:r>
            <a:r>
              <a:rPr lang="cs-CZ" sz="2400" dirty="0"/>
              <a:t>– nízká vodní aktivita – rozpuštěné osmoticky aktivní látky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B62E6EA-267F-3811-0091-BBC4FDE55212}"/>
              </a:ext>
            </a:extLst>
          </p:cNvPr>
          <p:cNvSpPr txBox="1">
            <a:spLocks/>
          </p:cNvSpPr>
          <p:nvPr/>
        </p:nvSpPr>
        <p:spPr>
          <a:xfrm>
            <a:off x="300156" y="3107294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Fyziologické nároky – </a:t>
            </a:r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extrémofilní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houby</a:t>
            </a:r>
          </a:p>
        </p:txBody>
      </p:sp>
    </p:spTree>
    <p:extLst>
      <p:ext uri="{BB962C8B-B14F-4D97-AF65-F5344CB8AC3E}">
        <p14:creationId xmlns:p14="http://schemas.microsoft.com/office/powerpoint/2010/main" val="3583470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268C9-0BC1-0473-79E5-F294796A9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BCA57-1FA2-26CE-510F-99B417F3A893}"/>
              </a:ext>
            </a:extLst>
          </p:cNvPr>
          <p:cNvSpPr txBox="1">
            <a:spLocks/>
          </p:cNvSpPr>
          <p:nvPr/>
        </p:nvSpPr>
        <p:spPr>
          <a:xfrm>
            <a:off x="300157" y="298779"/>
            <a:ext cx="6579613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Význam hub - ekonomický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68112-6DA6-E680-6B4A-9C31217B2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57" y="1350271"/>
            <a:ext cx="5925377" cy="1810003"/>
          </a:xfrm>
          <a:prstGeom prst="roundRect">
            <a:avLst>
              <a:gd name="adj" fmla="val 6714"/>
            </a:avLst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C29AEA-4BDE-7D2B-4CE3-F7C82AA69B2D}"/>
              </a:ext>
            </a:extLst>
          </p:cNvPr>
          <p:cNvSpPr txBox="1"/>
          <p:nvPr/>
        </p:nvSpPr>
        <p:spPr>
          <a:xfrm>
            <a:off x="214845" y="3536372"/>
            <a:ext cx="11879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Studie odhaduje globální ekonomickou hodnotu hub na </a:t>
            </a:r>
            <a:r>
              <a:rPr lang="cs-CZ" b="1" dirty="0"/>
              <a:t>54,57 bilionů USD ročně</a:t>
            </a:r>
            <a:r>
              <a:rPr lang="cs-CZ" dirty="0"/>
              <a:t> jako výchozí bod pro budoucí analýzy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0EE9C2-BAE8-5F3D-0EA1-089F07E279FD}"/>
              </a:ext>
            </a:extLst>
          </p:cNvPr>
          <p:cNvSpPr txBox="1"/>
          <p:nvPr/>
        </p:nvSpPr>
        <p:spPr>
          <a:xfrm>
            <a:off x="214845" y="4120447"/>
            <a:ext cx="7002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Fermentované potraviny a nápoje generují miliardy USD ročně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AB4D88-0A2F-FB0A-AD3E-74103956615C}"/>
              </a:ext>
            </a:extLst>
          </p:cNvPr>
          <p:cNvSpPr txBox="1"/>
          <p:nvPr/>
        </p:nvSpPr>
        <p:spPr>
          <a:xfrm>
            <a:off x="214845" y="47045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Role v ukládání CO</a:t>
            </a:r>
            <a:r>
              <a:rPr lang="cs-CZ" baseline="-25000" dirty="0"/>
              <a:t>2</a:t>
            </a:r>
            <a:r>
              <a:rPr lang="cs-CZ" dirty="0"/>
              <a:t> – ocenění?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0DD395-3B52-F89C-5921-2BA5C9D4D93E}"/>
              </a:ext>
            </a:extLst>
          </p:cNvPr>
          <p:cNvSpPr txBox="1"/>
          <p:nvPr/>
        </p:nvSpPr>
        <p:spPr>
          <a:xfrm>
            <a:off x="6387045" y="1380350"/>
            <a:ext cx="2321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156 citací</a:t>
            </a:r>
          </a:p>
        </p:txBody>
      </p:sp>
    </p:spTree>
    <p:extLst>
      <p:ext uri="{BB962C8B-B14F-4D97-AF65-F5344CB8AC3E}">
        <p14:creationId xmlns:p14="http://schemas.microsoft.com/office/powerpoint/2010/main" val="363503607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HOUBY 🍄‍🟫🍄🍄‍🟫🍄 – NEZkreslená věda X">
            <a:hlinkClick r:id="" action="ppaction://media"/>
            <a:extLst>
              <a:ext uri="{FF2B5EF4-FFF2-40B4-BE49-F238E27FC236}">
                <a16:creationId xmlns:a16="http://schemas.microsoft.com/office/drawing/2014/main" id="{45BF5BF0-622B-3011-5062-1018D62F17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12698" y="1368510"/>
            <a:ext cx="8566604" cy="483634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6EC4853-43BB-A2FC-64BC-2D2E4FB01827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Houby – Nezkreslená věda</a:t>
            </a:r>
          </a:p>
        </p:txBody>
      </p:sp>
    </p:spTree>
    <p:extLst>
      <p:ext uri="{BB962C8B-B14F-4D97-AF65-F5344CB8AC3E}">
        <p14:creationId xmlns:p14="http://schemas.microsoft.com/office/powerpoint/2010/main" val="253672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D45EB-B999-F704-03DD-4F4E63C2D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BAC01-C8D0-1C7B-DE93-3ABD2DD9BF94}"/>
              </a:ext>
            </a:extLst>
          </p:cNvPr>
          <p:cNvSpPr txBox="1">
            <a:spLocks/>
          </p:cNvSpPr>
          <p:nvPr/>
        </p:nvSpPr>
        <p:spPr>
          <a:xfrm>
            <a:off x="300158" y="298779"/>
            <a:ext cx="4391586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Význam hub - ekonomický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1E3543B-7AD0-6126-FCB1-1422EB959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476793"/>
              </p:ext>
            </p:extLst>
          </p:nvPr>
        </p:nvGraphicFramePr>
        <p:xfrm>
          <a:off x="3590471" y="456305"/>
          <a:ext cx="8362043" cy="594539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631043">
                  <a:extLst>
                    <a:ext uri="{9D8B030D-6E8A-4147-A177-3AD203B41FA5}">
                      <a16:colId xmlns:a16="http://schemas.microsoft.com/office/drawing/2014/main" val="2855678911"/>
                    </a:ext>
                  </a:extLst>
                </a:gridCol>
                <a:gridCol w="1631043">
                  <a:extLst>
                    <a:ext uri="{9D8B030D-6E8A-4147-A177-3AD203B41FA5}">
                      <a16:colId xmlns:a16="http://schemas.microsoft.com/office/drawing/2014/main" val="1709991713"/>
                    </a:ext>
                  </a:extLst>
                </a:gridCol>
                <a:gridCol w="1631043">
                  <a:extLst>
                    <a:ext uri="{9D8B030D-6E8A-4147-A177-3AD203B41FA5}">
                      <a16:colId xmlns:a16="http://schemas.microsoft.com/office/drawing/2014/main" val="1410382315"/>
                    </a:ext>
                  </a:extLst>
                </a:gridCol>
                <a:gridCol w="1966686">
                  <a:extLst>
                    <a:ext uri="{9D8B030D-6E8A-4147-A177-3AD203B41FA5}">
                      <a16:colId xmlns:a16="http://schemas.microsoft.com/office/drawing/2014/main" val="755049058"/>
                    </a:ext>
                  </a:extLst>
                </a:gridCol>
                <a:gridCol w="1502228">
                  <a:extLst>
                    <a:ext uri="{9D8B030D-6E8A-4147-A177-3AD203B41FA5}">
                      <a16:colId xmlns:a16="http://schemas.microsoft.com/office/drawing/2014/main" val="1491127588"/>
                    </a:ext>
                  </a:extLst>
                </a:gridCol>
              </a:tblGrid>
              <a:tr h="170164">
                <a:tc>
                  <a:txBody>
                    <a:bodyPr/>
                    <a:lstStyle/>
                    <a:p>
                      <a:r>
                        <a:rPr lang="cs-CZ" sz="1100" b="1" dirty="0" err="1"/>
                        <a:t>Category</a:t>
                      </a:r>
                      <a:endParaRPr lang="cs-CZ" sz="1100" b="1" dirty="0"/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 b="1" dirty="0" err="1"/>
                        <a:t>Products</a:t>
                      </a:r>
                      <a:endParaRPr lang="cs-CZ" sz="1100" b="1" dirty="0"/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 b="1" dirty="0" err="1"/>
                        <a:t>Fungi</a:t>
                      </a:r>
                      <a:r>
                        <a:rPr lang="cs-CZ" sz="1100" b="1" dirty="0"/>
                        <a:t> </a:t>
                      </a:r>
                      <a:r>
                        <a:rPr lang="cs-CZ" sz="1100" b="1" dirty="0" err="1"/>
                        <a:t>involved</a:t>
                      </a:r>
                      <a:endParaRPr lang="cs-CZ" sz="1100" b="1" dirty="0"/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 b="1" dirty="0"/>
                        <a:t>Market </a:t>
                      </a:r>
                      <a:r>
                        <a:rPr lang="cs-CZ" sz="1100" b="1" dirty="0" err="1"/>
                        <a:t>value</a:t>
                      </a:r>
                      <a:r>
                        <a:rPr lang="cs-CZ" sz="1100" b="1" dirty="0"/>
                        <a:t> (USD </a:t>
                      </a:r>
                      <a:r>
                        <a:rPr lang="cs-CZ" sz="1100" b="1" dirty="0" err="1"/>
                        <a:t>billion</a:t>
                      </a:r>
                      <a:r>
                        <a:rPr lang="cs-CZ" sz="1100" b="1" dirty="0"/>
                        <a:t>)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 b="1" dirty="0"/>
                        <a:t>source</a:t>
                      </a:r>
                    </a:p>
                  </a:txBody>
                  <a:tcPr marL="24309" marR="24309" marT="12155" marB="12155" anchor="ctr"/>
                </a:tc>
                <a:extLst>
                  <a:ext uri="{0D108BD9-81ED-4DB2-BD59-A6C34878D82A}">
                    <a16:rowId xmlns:a16="http://schemas.microsoft.com/office/drawing/2014/main" val="3049870540"/>
                  </a:ext>
                </a:extLst>
              </a:tr>
              <a:tr h="316019">
                <a:tc>
                  <a:txBody>
                    <a:bodyPr/>
                    <a:lstStyle/>
                    <a:p>
                      <a:r>
                        <a:rPr lang="cs-CZ" sz="1100"/>
                        <a:t>Antibacterials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Penicillins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P. rubens, P. chrysogenum and P. griseofulvum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1.960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Market Watch (</a:t>
                      </a:r>
                      <a:r>
                        <a:rPr lang="cs-CZ" sz="1100">
                          <a:hlinkClick r:id="rId2" tooltip="Market Watch (2022d) Strobilurin fungicide market size 2023 global gross margin analysis, industry leading players update, development history, business prospect and industry research report 2028. &#10;                  https://www.marketwatch.com/press-release/strobilurin-fungicide-market-size-2023-global-gross-margin-analysis-industry-leading-players-update-development-history-business-prospect-and-industry-research-report-2028-2022b-11-02&#10;                  &#10;                . accessed 12 Jan 2023"/>
                        </a:rPr>
                        <a:t>2022b</a:t>
                      </a:r>
                      <a:r>
                        <a:rPr lang="cs-CZ" sz="1100"/>
                        <a:t>)</a:t>
                      </a:r>
                    </a:p>
                  </a:txBody>
                  <a:tcPr marL="24309" marR="24309" marT="12155" marB="12155" anchor="ctr"/>
                </a:tc>
                <a:extLst>
                  <a:ext uri="{0D108BD9-81ED-4DB2-BD59-A6C34878D82A}">
                    <a16:rowId xmlns:a16="http://schemas.microsoft.com/office/drawing/2014/main" val="1261834751"/>
                  </a:ext>
                </a:extLst>
              </a:tr>
              <a:tr h="170164">
                <a:tc>
                  <a:txBody>
                    <a:bodyPr/>
                    <a:lstStyle/>
                    <a:p>
                      <a:r>
                        <a:rPr lang="cs-CZ" sz="1100"/>
                        <a:t> 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Cephalosporins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Acremonium spp.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18.700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Imarc (</a:t>
                      </a:r>
                      <a:r>
                        <a:rPr lang="cs-CZ" sz="1100">
                          <a:hlinkClick r:id="rId3" tooltip="Imarc (2022a) Cephalosporin market: Global industry trends, share, size, growth, opportunity and forecast 2023–2028. &#10;                  https://www.imarcgroup.com/cephalosporin-market&#10;                  &#10;                . accessed 3 Feb 2023"/>
                        </a:rPr>
                        <a:t>2022a</a:t>
                      </a:r>
                      <a:r>
                        <a:rPr lang="cs-CZ" sz="1100"/>
                        <a:t>)</a:t>
                      </a:r>
                    </a:p>
                  </a:txBody>
                  <a:tcPr marL="24309" marR="24309" marT="12155" marB="12155" anchor="ctr"/>
                </a:tc>
                <a:extLst>
                  <a:ext uri="{0D108BD9-81ED-4DB2-BD59-A6C34878D82A}">
                    <a16:rowId xmlns:a16="http://schemas.microsoft.com/office/drawing/2014/main" val="3807261052"/>
                  </a:ext>
                </a:extLst>
              </a:tr>
              <a:tr h="170164">
                <a:tc>
                  <a:txBody>
                    <a:bodyPr/>
                    <a:lstStyle/>
                    <a:p>
                      <a:r>
                        <a:rPr lang="cs-CZ" sz="1100"/>
                        <a:t> 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Fusidic acid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Ramularia coccinea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0.170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Market Watch (</a:t>
                      </a:r>
                      <a:r>
                        <a:rPr lang="cs-CZ" sz="1100">
                          <a:hlinkClick r:id="rId4" tooltip="Market Watch (2022a) Penicillin market. &#10;                  https://www.marketwatch.com/press-release/penicillin-market-size-share-trends-massive-growth-is-expected-to-grow-at-a-cagr-of-38-cagr-forecast-by-2028-108-pages-report-2022a-07-21?tesla=y&#10;                  &#10;                . accessed 21 Jul 2022"/>
                        </a:rPr>
                        <a:t>2022a</a:t>
                      </a:r>
                      <a:r>
                        <a:rPr lang="cs-CZ" sz="1100"/>
                        <a:t>)</a:t>
                      </a:r>
                    </a:p>
                  </a:txBody>
                  <a:tcPr marL="24309" marR="24309" marT="12155" marB="12155" anchor="ctr"/>
                </a:tc>
                <a:extLst>
                  <a:ext uri="{0D108BD9-81ED-4DB2-BD59-A6C34878D82A}">
                    <a16:rowId xmlns:a16="http://schemas.microsoft.com/office/drawing/2014/main" val="2236194030"/>
                  </a:ext>
                </a:extLst>
              </a:tr>
              <a:tr h="170164">
                <a:tc>
                  <a:txBody>
                    <a:bodyPr/>
                    <a:lstStyle/>
                    <a:p>
                      <a:r>
                        <a:rPr lang="cs-CZ" sz="1100"/>
                        <a:t> 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Pleuromutilin (Lefamulin)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Clitopilus spp. Basidiomycota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0.267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Joseph (</a:t>
                      </a:r>
                      <a:r>
                        <a:rPr lang="cs-CZ" sz="1100">
                          <a:hlinkClick r:id="rId5" tooltip="Joseph S (2019) Nabriva prices two pneumonia antibiotic versions at over $200 per day. &#10;                  https://www.reuters.com/article/us-nabriva-fda-idUSKCN1V91QQ&#10;                  &#10;                . accessed 13 Feb 2023"/>
                        </a:rPr>
                        <a:t>2019</a:t>
                      </a:r>
                      <a:r>
                        <a:rPr lang="cs-CZ" sz="1100"/>
                        <a:t>)</a:t>
                      </a:r>
                    </a:p>
                  </a:txBody>
                  <a:tcPr marL="24309" marR="24309" marT="12155" marB="12155" anchor="ctr"/>
                </a:tc>
                <a:extLst>
                  <a:ext uri="{0D108BD9-81ED-4DB2-BD59-A6C34878D82A}">
                    <a16:rowId xmlns:a16="http://schemas.microsoft.com/office/drawing/2014/main" val="165444193"/>
                  </a:ext>
                </a:extLst>
              </a:tr>
              <a:tr h="316019">
                <a:tc>
                  <a:txBody>
                    <a:bodyPr/>
                    <a:lstStyle/>
                    <a:p>
                      <a:r>
                        <a:rPr lang="cs-CZ" sz="1100"/>
                        <a:t>Antimycotics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Echinocandins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Leotiomycetes and Eurotiomycetes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0.510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Data Bridge Market Research (</a:t>
                      </a:r>
                      <a:r>
                        <a:rPr lang="en-US" sz="1100">
                          <a:hlinkClick r:id="rId6" tooltip="Data Bridge Market Research (2022) Global echinocandins market – Industry trends and forecast to 2029. &#10;                  https://www.databridgemarketresearch.com/reports/global-echinocandins-market&#10;                  &#10;                . accessed 3 Feb 2023"/>
                        </a:rPr>
                        <a:t>2022</a:t>
                      </a:r>
                      <a:r>
                        <a:rPr lang="en-US" sz="1100"/>
                        <a:t>)</a:t>
                      </a:r>
                    </a:p>
                  </a:txBody>
                  <a:tcPr marL="24309" marR="24309" marT="12155" marB="12155" anchor="ctr"/>
                </a:tc>
                <a:extLst>
                  <a:ext uri="{0D108BD9-81ED-4DB2-BD59-A6C34878D82A}">
                    <a16:rowId xmlns:a16="http://schemas.microsoft.com/office/drawing/2014/main" val="3188921713"/>
                  </a:ext>
                </a:extLst>
              </a:tr>
              <a:tr h="243091">
                <a:tc>
                  <a:txBody>
                    <a:bodyPr/>
                    <a:lstStyle/>
                    <a:p>
                      <a:r>
                        <a:rPr lang="cs-CZ" sz="1100"/>
                        <a:t> 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Enfumafungin (Brexafemme®)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Hormonema sp.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0.004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GlobeNewswire (</a:t>
                      </a:r>
                      <a:r>
                        <a:rPr lang="cs-CZ" sz="1100">
                          <a:hlinkClick r:id="rId7" tooltip="GlobeNewswire (2022) SCYNEXIS reports third quarter 2022 financial results and provides corporate update. &#10;                  https://www.globenewswire.com/en/news-release/2022/11/09/2551800/0/en/SCYNEXIS-Reports-Third-Quarter-2022-Financial-Results-and-Provides-Corporate-Update.html&#10;                  &#10;                . accessed 3 Feb 2023"/>
                        </a:rPr>
                        <a:t>2022</a:t>
                      </a:r>
                      <a:r>
                        <a:rPr lang="cs-CZ" sz="1100"/>
                        <a:t>); Scynexis (</a:t>
                      </a:r>
                      <a:r>
                        <a:rPr lang="cs-CZ" sz="1100">
                          <a:hlinkClick r:id="rId8" tooltip="Scynexis (2022) SCYNEXIS reports fourth quarter and full year 2021 financial results and provides corporate update. &#10;                  https://www.scynexis.com/news-media/press-releases/detail/278/scynexis-reports-fourth-quarter-and-full-year-2021&#10;                  &#10;                . accessed 23 Aug 2022"/>
                        </a:rPr>
                        <a:t>2022</a:t>
                      </a:r>
                      <a:r>
                        <a:rPr lang="cs-CZ" sz="1100"/>
                        <a:t>)</a:t>
                      </a:r>
                    </a:p>
                  </a:txBody>
                  <a:tcPr marL="24309" marR="24309" marT="12155" marB="12155" anchor="ctr"/>
                </a:tc>
                <a:extLst>
                  <a:ext uri="{0D108BD9-81ED-4DB2-BD59-A6C34878D82A}">
                    <a16:rowId xmlns:a16="http://schemas.microsoft.com/office/drawing/2014/main" val="2702320716"/>
                  </a:ext>
                </a:extLst>
              </a:tr>
              <a:tr h="97237">
                <a:tc>
                  <a:txBody>
                    <a:bodyPr/>
                    <a:lstStyle/>
                    <a:p>
                      <a:r>
                        <a:rPr lang="cs-CZ" sz="1100"/>
                        <a:t> 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Griseofulvin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Penicillium spp.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N/A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 </a:t>
                      </a:r>
                    </a:p>
                  </a:txBody>
                  <a:tcPr marL="24309" marR="24309" marT="12155" marB="12155" anchor="ctr"/>
                </a:tc>
                <a:extLst>
                  <a:ext uri="{0D108BD9-81ED-4DB2-BD59-A6C34878D82A}">
                    <a16:rowId xmlns:a16="http://schemas.microsoft.com/office/drawing/2014/main" val="3956610620"/>
                  </a:ext>
                </a:extLst>
              </a:tr>
              <a:tr h="461874">
                <a:tc>
                  <a:txBody>
                    <a:bodyPr/>
                    <a:lstStyle/>
                    <a:p>
                      <a:r>
                        <a:rPr lang="cs-CZ" sz="1100"/>
                        <a:t>Cardiovascular drugs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Statins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pt-BR" sz="1100"/>
                        <a:t>Aspergillus terreus, Monascus ruber, Penicillium citrinum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14.300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Imarc (</a:t>
                      </a:r>
                      <a:r>
                        <a:rPr lang="cs-CZ" sz="1100">
                          <a:hlinkClick r:id="rId9" tooltip="Imarc (2022b) Statin market: Global industry trends, share, size, growth, opportunity and forecast 2022b-2027. &#10;                  https://www.imarcgroup.com/statin-market&#10;                  &#10;                . accessed 3 Feb 2023"/>
                        </a:rPr>
                        <a:t>2022b</a:t>
                      </a:r>
                      <a:r>
                        <a:rPr lang="cs-CZ" sz="1100"/>
                        <a:t>)</a:t>
                      </a:r>
                    </a:p>
                  </a:txBody>
                  <a:tcPr marL="24309" marR="24309" marT="12155" marB="12155" anchor="ctr"/>
                </a:tc>
                <a:extLst>
                  <a:ext uri="{0D108BD9-81ED-4DB2-BD59-A6C34878D82A}">
                    <a16:rowId xmlns:a16="http://schemas.microsoft.com/office/drawing/2014/main" val="1976867500"/>
                  </a:ext>
                </a:extLst>
              </a:tr>
              <a:tr h="316019">
                <a:tc>
                  <a:txBody>
                    <a:bodyPr/>
                    <a:lstStyle/>
                    <a:p>
                      <a:r>
                        <a:rPr lang="cs-CZ" sz="1100"/>
                        <a:t>Immunosuppressive and immunomodulatory agents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Cyclosporin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Tolypocladium inflatum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1.990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Verified Market Research (</a:t>
                      </a:r>
                      <a:r>
                        <a:rPr lang="cs-CZ" sz="1100">
                          <a:hlinkClick r:id="rId10" tooltip="Verified Market Research (2022a) Cyclosporine market size and forecast. &#10;                  https://www.verifiedmarketresearch.com/product/cyclosporine-market/&#10;                  &#10;                . accessed 21 Aug 2022"/>
                        </a:rPr>
                        <a:t>2022a</a:t>
                      </a:r>
                      <a:r>
                        <a:rPr lang="cs-CZ" sz="1100"/>
                        <a:t>)</a:t>
                      </a:r>
                    </a:p>
                  </a:txBody>
                  <a:tcPr marL="24309" marR="24309" marT="12155" marB="12155" anchor="ctr"/>
                </a:tc>
                <a:extLst>
                  <a:ext uri="{0D108BD9-81ED-4DB2-BD59-A6C34878D82A}">
                    <a16:rowId xmlns:a16="http://schemas.microsoft.com/office/drawing/2014/main" val="1877893507"/>
                  </a:ext>
                </a:extLst>
              </a:tr>
              <a:tr h="170164">
                <a:tc>
                  <a:txBody>
                    <a:bodyPr/>
                    <a:lstStyle/>
                    <a:p>
                      <a:r>
                        <a:rPr lang="cs-CZ" sz="1100"/>
                        <a:t> 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Fingolimod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Melanocarpus albomyces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3.340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Miller (</a:t>
                      </a:r>
                      <a:r>
                        <a:rPr lang="cs-CZ" sz="1100">
                          <a:hlinkClick r:id="rId11" tooltip="Miller J (2019) Novartis MS drug wins FDA’s blessing amid scrutiny of $88,000 annual price. In: Reuters. &#10;                  https://www.reuters.com/article/us-fda-mayzent-idUSKCN1R8019&#10;                  &#10;                . accessed 23 Aug 2022"/>
                        </a:rPr>
                        <a:t>2019</a:t>
                      </a:r>
                      <a:r>
                        <a:rPr lang="cs-CZ" sz="1100"/>
                        <a:t>)</a:t>
                      </a:r>
                    </a:p>
                  </a:txBody>
                  <a:tcPr marL="24309" marR="24309" marT="12155" marB="12155" anchor="ctr"/>
                </a:tc>
                <a:extLst>
                  <a:ext uri="{0D108BD9-81ED-4DB2-BD59-A6C34878D82A}">
                    <a16:rowId xmlns:a16="http://schemas.microsoft.com/office/drawing/2014/main" val="2464255748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r>
                        <a:rPr lang="cs-CZ" sz="1100"/>
                        <a:t> 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Mycophenolic acid (mycophenolate mofetil)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Penicillium stoloniferum and related Penicillium species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1.581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 </a:t>
                      </a:r>
                    </a:p>
                  </a:txBody>
                  <a:tcPr marL="24309" marR="24309" marT="12155" marB="12155" anchor="ctr"/>
                </a:tc>
                <a:extLst>
                  <a:ext uri="{0D108BD9-81ED-4DB2-BD59-A6C34878D82A}">
                    <a16:rowId xmlns:a16="http://schemas.microsoft.com/office/drawing/2014/main" val="3721190659"/>
                  </a:ext>
                </a:extLst>
              </a:tr>
              <a:tr h="170164">
                <a:tc>
                  <a:txBody>
                    <a:bodyPr/>
                    <a:lstStyle/>
                    <a:p>
                      <a:r>
                        <a:rPr lang="cs-CZ" sz="1100"/>
                        <a:t> 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Mizoribine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P. brefeldianum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No value available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 </a:t>
                      </a:r>
                    </a:p>
                  </a:txBody>
                  <a:tcPr marL="24309" marR="24309" marT="12155" marB="12155" anchor="ctr"/>
                </a:tc>
                <a:extLst>
                  <a:ext uri="{0D108BD9-81ED-4DB2-BD59-A6C34878D82A}">
                    <a16:rowId xmlns:a16="http://schemas.microsoft.com/office/drawing/2014/main" val="1626137369"/>
                  </a:ext>
                </a:extLst>
              </a:tr>
              <a:tr h="170164">
                <a:tc>
                  <a:txBody>
                    <a:bodyPr/>
                    <a:lstStyle/>
                    <a:p>
                      <a:r>
                        <a:rPr lang="cs-CZ" sz="1100"/>
                        <a:t>Nematicidals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Emodepside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Rosellinia spp.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No value available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 </a:t>
                      </a:r>
                    </a:p>
                  </a:txBody>
                  <a:tcPr marL="24309" marR="24309" marT="12155" marB="12155" anchor="ctr"/>
                </a:tc>
                <a:extLst>
                  <a:ext uri="{0D108BD9-81ED-4DB2-BD59-A6C34878D82A}">
                    <a16:rowId xmlns:a16="http://schemas.microsoft.com/office/drawing/2014/main" val="122098991"/>
                  </a:ext>
                </a:extLst>
              </a:tr>
              <a:tr h="607729">
                <a:tc>
                  <a:txBody>
                    <a:bodyPr/>
                    <a:lstStyle/>
                    <a:p>
                      <a:r>
                        <a:rPr lang="cs-CZ" sz="1100"/>
                        <a:t>Traditional Chinese Medicines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Cordyceps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Ophiocordyceps sinensis, Cordyceps militaris, Cordyceps guangdongensis, and Isaria cicadae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1.500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Dong et al. (</a:t>
                      </a:r>
                      <a:r>
                        <a:rPr lang="cs-CZ" sz="1100">
                          <a:hlinkClick r:id="rId12" tooltip="Dong C, Guo S, Wang W, Liu X (2015) Cordyceps industry in China. Mycology 6:121–129. &#10;                  https://doi.org/10.1080/21501203.2015.1043967&#10;                  &#10;                "/>
                        </a:rPr>
                        <a:t>2015</a:t>
                      </a:r>
                      <a:r>
                        <a:rPr lang="cs-CZ" sz="1100"/>
                        <a:t>)</a:t>
                      </a:r>
                    </a:p>
                  </a:txBody>
                  <a:tcPr marL="24309" marR="24309" marT="12155" marB="12155" anchor="ctr"/>
                </a:tc>
                <a:extLst>
                  <a:ext uri="{0D108BD9-81ED-4DB2-BD59-A6C34878D82A}">
                    <a16:rowId xmlns:a16="http://schemas.microsoft.com/office/drawing/2014/main" val="367671745"/>
                  </a:ext>
                </a:extLst>
              </a:tr>
              <a:tr h="316019">
                <a:tc>
                  <a:txBody>
                    <a:bodyPr/>
                    <a:lstStyle/>
                    <a:p>
                      <a:r>
                        <a:rPr lang="cs-CZ" sz="1100"/>
                        <a:t> 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Ganoderma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Ganoderma spp.</a:t>
                      </a:r>
                    </a:p>
                    <a:p>
                      <a:r>
                        <a:rPr lang="cs-CZ" sz="1100"/>
                        <a:t>Mostly G. lingzhi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3.100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Allied Market Research (</a:t>
                      </a:r>
                      <a:r>
                        <a:rPr lang="cs-CZ" sz="1100">
                          <a:hlinkClick r:id="rId13" tooltip="Allied Market Research (2022b) Beer market. &#10;                  https://www.alliedmarketresearch.com/beer-market&#10;                  &#10;                . accessed 2 Sep 2022"/>
                        </a:rPr>
                        <a:t>2022a</a:t>
                      </a:r>
                      <a:r>
                        <a:rPr lang="cs-CZ" sz="1100"/>
                        <a:t>)</a:t>
                      </a:r>
                    </a:p>
                  </a:txBody>
                  <a:tcPr marL="24309" marR="24309" marT="12155" marB="12155" anchor="ctr"/>
                </a:tc>
                <a:extLst>
                  <a:ext uri="{0D108BD9-81ED-4DB2-BD59-A6C34878D82A}">
                    <a16:rowId xmlns:a16="http://schemas.microsoft.com/office/drawing/2014/main" val="1637113563"/>
                  </a:ext>
                </a:extLst>
              </a:tr>
              <a:tr h="97237">
                <a:tc>
                  <a:txBody>
                    <a:bodyPr/>
                    <a:lstStyle/>
                    <a:p>
                      <a:r>
                        <a:rPr lang="cs-CZ" sz="1100"/>
                        <a:t> 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 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Total</a:t>
                      </a:r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 b="1"/>
                        <a:t>ca. 47.422</a:t>
                      </a:r>
                      <a:endParaRPr lang="cs-CZ" sz="1100"/>
                    </a:p>
                  </a:txBody>
                  <a:tcPr marL="24309" marR="24309" marT="12155" marB="12155" anchor="ctr"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 </a:t>
                      </a:r>
                    </a:p>
                  </a:txBody>
                  <a:tcPr marL="24309" marR="24309" marT="12155" marB="12155" anchor="ctr"/>
                </a:tc>
                <a:extLst>
                  <a:ext uri="{0D108BD9-81ED-4DB2-BD59-A6C34878D82A}">
                    <a16:rowId xmlns:a16="http://schemas.microsoft.com/office/drawing/2014/main" val="1451218828"/>
                  </a:ext>
                </a:extLst>
              </a:tr>
            </a:tbl>
          </a:graphicData>
        </a:graphic>
      </p:graphicFrame>
      <p:sp>
        <p:nvSpPr>
          <p:cNvPr id="5" name="Rectangle 7">
            <a:extLst>
              <a:ext uri="{FF2B5EF4-FFF2-40B4-BE49-F238E27FC236}">
                <a16:creationId xmlns:a16="http://schemas.microsoft.com/office/drawing/2014/main" id="{B35F68D4-81FA-72D3-38C3-6637AC086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58" y="1981645"/>
            <a:ext cx="29033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Příklad: Léky a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framaceutické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produkty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393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A915C-7840-20B7-8D97-181AC6F9F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F64A5-185E-9124-D791-D9AD2103E0AF}"/>
              </a:ext>
            </a:extLst>
          </p:cNvPr>
          <p:cNvSpPr txBox="1">
            <a:spLocks/>
          </p:cNvSpPr>
          <p:nvPr/>
        </p:nvSpPr>
        <p:spPr>
          <a:xfrm>
            <a:off x="278386" y="8446"/>
            <a:ext cx="6775556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Význam hub - ekonomický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F21AD4F-2677-AE41-AF9C-8386C7262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30" y="603178"/>
            <a:ext cx="12061370" cy="655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I.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Value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carbon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stocks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being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traded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forests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II.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Industrial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uses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fungi</a:t>
            </a:r>
            <a:endParaRPr lang="cs-CZ" altLang="cs-CZ" sz="14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Medicines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pharmaceuticals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Antibacterials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Penicillins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Cephalosporins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Fusidic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acid,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Pleuromutilin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Antimycotics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Echinocandins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Enfumafungin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Griseofulvin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Cardiovascular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drugs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Statins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Immunosuppressive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immunomodulatory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agent-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Cyclosporin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Fingolimod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Mycophenolic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acid (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mycophenolate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mofetil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Mizoribine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5"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Nematicides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Emodepside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6"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Traditional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Chinese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medicines</a:t>
            </a:r>
            <a:r>
              <a:rPr lang="cs-CZ" altLang="cs-CZ" sz="1400" dirty="0">
                <a:latin typeface="Arial" panose="020B0604020202020204" pitchFamily="34" charset="0"/>
              </a:rPr>
              <a:t> -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Ophiocordyceps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/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Cordyceps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Ganoderma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endParaRPr kumimoji="0" lang="cs-CZ" altLang="cs-CZ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Food and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beverages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7.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Functional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food and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nutraceuticals</a:t>
            </a:r>
            <a:r>
              <a:rPr lang="cs-CZ" altLang="cs-CZ" sz="1400" dirty="0">
                <a:latin typeface="Arial" panose="020B0604020202020204" pitchFamily="34" charset="0"/>
              </a:rPr>
              <a:t> -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Agaricus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bisporus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Hericium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spp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.,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Lentinula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edodes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Monascus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purpureus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Ophiocordyceps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sinensis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8.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Fermented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food -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Baked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goods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Cheese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9.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Alcoholic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beverages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spirits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Beer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Wine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Vodka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Gin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Tequila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Rum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Whiskey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Brandy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10. Non-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alcoholic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fermented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beverages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Chocolate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Coffee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Vinegar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Kombucha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11.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Fungal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food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additives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organic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acids</a:t>
            </a:r>
            <a:r>
              <a:rPr lang="cs-CZ" altLang="cs-CZ" sz="1400" dirty="0">
                <a:latin typeface="Arial" panose="020B0604020202020204" pitchFamily="34" charset="0"/>
              </a:rPr>
              <a:t> -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Citric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acid,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Fumaric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acid,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Gluconic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acid,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Itaconic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acid,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Lactic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acid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12.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Fungi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based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proteins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13. Food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enhancers</a:t>
            </a:r>
            <a:r>
              <a:rPr lang="cs-CZ" altLang="cs-CZ" sz="1400" dirty="0">
                <a:latin typeface="Arial" panose="020B0604020202020204" pitchFamily="34" charset="0"/>
              </a:rPr>
              <a:t> -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Soy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sauce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Miso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Indonesian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tempeh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14. Food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colorants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/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pigments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Astaxanthin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Carotenoids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Monascus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pigments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Commodities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15.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Agarwood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16.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Cosmetics</a:t>
            </a:r>
            <a:r>
              <a:rPr lang="cs-CZ" altLang="cs-CZ" sz="1400" dirty="0">
                <a:latin typeface="Arial" panose="020B0604020202020204" pitchFamily="34" charset="0"/>
              </a:rPr>
              <a:t> - 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β-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glucan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Ergothioneine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Kojic acid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17.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Mycopesticides</a:t>
            </a:r>
            <a:r>
              <a:rPr lang="cs-CZ" altLang="cs-CZ" sz="1400" dirty="0">
                <a:latin typeface="Arial" panose="020B0604020202020204" pitchFamily="34" charset="0"/>
              </a:rPr>
              <a:t> -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Strobilurin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fungicides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18.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Mycorrhiza-based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biofertilizers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19.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Fungal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enzymes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Laccase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Invertase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Amylase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Protease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Cellulases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Pectinase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Lipase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Galactosidase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Lactase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sz="1400" dirty="0">
                <a:latin typeface="Arial" panose="020B0604020202020204" pitchFamily="34" charset="0"/>
              </a:rPr>
              <a:t>III.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Value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wild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cultivated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mushrooms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being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traded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for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food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sz="1400" dirty="0">
                <a:latin typeface="Arial" panose="020B0604020202020204" pitchFamily="34" charset="0"/>
              </a:rPr>
              <a:t>IV.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Emerging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myco-based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material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industry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sz="1400" dirty="0">
                <a:latin typeface="Arial" panose="020B0604020202020204" pitchFamily="34" charset="0"/>
              </a:rPr>
              <a:t>V.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Recreational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fungal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foraging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sz="1400" dirty="0">
                <a:latin typeface="Arial" panose="020B0604020202020204" pitchFamily="34" charset="0"/>
              </a:rPr>
              <a:t>VI.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Other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potential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biotechnological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applications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fungi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Biofuel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kumimoji="0" lang="cs-CZ" altLang="cs-C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Bioremediation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606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AF555-03E1-976B-D764-66412CAC7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5C6D5D-AE2E-9DB3-7505-C001B9F81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59" y="275398"/>
            <a:ext cx="8042441" cy="1907060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0460D-7231-825F-57A8-05616A4587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540"/>
          <a:stretch/>
        </p:blipFill>
        <p:spPr>
          <a:xfrm>
            <a:off x="7656714" y="2182458"/>
            <a:ext cx="3934470" cy="46264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0492E7-D73A-1D57-4792-AE8C6BF98170}"/>
              </a:ext>
            </a:extLst>
          </p:cNvPr>
          <p:cNvSpPr txBox="1"/>
          <p:nvPr/>
        </p:nvSpPr>
        <p:spPr>
          <a:xfrm>
            <a:off x="339559" y="6332798"/>
            <a:ext cx="3313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400" i="1" dirty="0" err="1">
                <a:solidFill>
                  <a:srgbClr val="242021"/>
                </a:solidFill>
              </a:rPr>
              <a:t>Aspergillus</a:t>
            </a:r>
            <a:endParaRPr lang="cs-CZ" sz="2400" b="0" i="1" dirty="0">
              <a:solidFill>
                <a:srgbClr val="242021"/>
              </a:solidFill>
              <a:effectLst/>
            </a:endParaRPr>
          </a:p>
        </p:txBody>
      </p:sp>
      <p:pic>
        <p:nvPicPr>
          <p:cNvPr id="3" name="Picture 2" descr="A graph with a line going up&#10;&#10;Description automatically generated">
            <a:extLst>
              <a:ext uri="{FF2B5EF4-FFF2-40B4-BE49-F238E27FC236}">
                <a16:creationId xmlns:a16="http://schemas.microsoft.com/office/drawing/2014/main" id="{8F0B8B54-D032-3A71-540F-D3F7AD097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59" y="2618827"/>
            <a:ext cx="6488314" cy="3277602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F0DBB6-7F84-5144-A865-F9B58ABC6CF8}"/>
              </a:ext>
            </a:extLst>
          </p:cNvPr>
          <p:cNvSpPr txBox="1"/>
          <p:nvPr/>
        </p:nvSpPr>
        <p:spPr>
          <a:xfrm>
            <a:off x="2211901" y="5857560"/>
            <a:ext cx="1739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400" dirty="0">
                <a:solidFill>
                  <a:srgbClr val="242021"/>
                </a:solidFill>
              </a:rPr>
              <a:t>Publikace</a:t>
            </a:r>
            <a:endParaRPr lang="cs-CZ" sz="2400" b="0" dirty="0">
              <a:solidFill>
                <a:srgbClr val="242021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B8A140-4A58-D1EB-13E0-DB678F2B783B}"/>
              </a:ext>
            </a:extLst>
          </p:cNvPr>
          <p:cNvSpPr txBox="1"/>
          <p:nvPr/>
        </p:nvSpPr>
        <p:spPr>
          <a:xfrm>
            <a:off x="3915472" y="5857560"/>
            <a:ext cx="1739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400" dirty="0">
                <a:solidFill>
                  <a:srgbClr val="242021"/>
                </a:solidFill>
              </a:rPr>
              <a:t>Citace</a:t>
            </a:r>
            <a:endParaRPr lang="cs-CZ" sz="2400" b="0" dirty="0">
              <a:solidFill>
                <a:srgbClr val="2420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42913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78DB9-CAAD-8CE8-7F94-CF2AF1236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71474D2-C827-D632-DB29-E7ED8CE8A089}"/>
              </a:ext>
            </a:extLst>
          </p:cNvPr>
          <p:cNvSpPr txBox="1">
            <a:spLocks/>
          </p:cNvSpPr>
          <p:nvPr/>
        </p:nvSpPr>
        <p:spPr>
          <a:xfrm>
            <a:off x="300157" y="211694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Houby v/na lidském těle</a:t>
            </a:r>
          </a:p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= </a:t>
            </a:r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Mykobiom</a:t>
            </a:r>
            <a:endParaRPr lang="cs-CZ" sz="40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414133-234E-F918-DE3C-270DE5811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824" y="270379"/>
            <a:ext cx="4572638" cy="5772956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B87AFE50-5196-515A-0F38-9EA35969E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112" y="1261748"/>
            <a:ext cx="6308431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Dýchací cesty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Denně vdechneme asi </a:t>
            </a: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??? spor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přes nos a ústa.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Běžné druhy: </a:t>
            </a:r>
            <a:r>
              <a:rPr kumimoji="0" lang="cs-CZ" altLang="cs-CZ" sz="16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Aspergillus</a:t>
            </a: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cs-CZ" altLang="cs-CZ" sz="16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Penicillium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 patogeny rostlin </a:t>
            </a:r>
            <a:r>
              <a:rPr kumimoji="0" lang="cs-CZ" altLang="cs-CZ" sz="16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Cladosporium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kumimoji="0" lang="cs-CZ" altLang="cs-CZ" sz="16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Alternaria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55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73649-9263-0A5A-5118-F3A870D0C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892A65-5AC4-F9EF-D75D-9993E76B7166}"/>
              </a:ext>
            </a:extLst>
          </p:cNvPr>
          <p:cNvSpPr txBox="1">
            <a:spLocks/>
          </p:cNvSpPr>
          <p:nvPr/>
        </p:nvSpPr>
        <p:spPr>
          <a:xfrm>
            <a:off x="300157" y="211694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Houby v/na lidském těle</a:t>
            </a:r>
          </a:p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= </a:t>
            </a:r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Mykobiom</a:t>
            </a:r>
            <a:endParaRPr lang="cs-CZ" sz="40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D8E13E-D33F-4BEF-882F-770128DC6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824" y="270379"/>
            <a:ext cx="4572638" cy="5772956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ACC7CE1-124C-0E7B-470F-86332CF43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112" y="1261748"/>
            <a:ext cx="6308431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Dýchací cesty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Denně vdechneme asi </a:t>
            </a:r>
            <a:r>
              <a:rPr lang="cs-CZ" altLang="cs-CZ" sz="1600" b="1" dirty="0">
                <a:latin typeface="Arial" panose="020B0604020202020204" pitchFamily="34" charset="0"/>
              </a:rPr>
              <a:t>100 000</a:t>
            </a: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spor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přes nos a ústa.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Běžné druhy: </a:t>
            </a:r>
            <a:r>
              <a:rPr kumimoji="0" lang="cs-CZ" altLang="cs-CZ" sz="16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Aspergillus</a:t>
            </a: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cs-CZ" altLang="cs-CZ" sz="16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Penicillium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 patogeny rostlin </a:t>
            </a:r>
            <a:r>
              <a:rPr kumimoji="0" lang="cs-CZ" altLang="cs-CZ" sz="16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Cladosporium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kumimoji="0" lang="cs-CZ" altLang="cs-CZ" sz="16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Alternaria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949AABF-700C-9485-1924-D214AFF24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595" y="3656243"/>
            <a:ext cx="602444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Trávicí trakt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Více než polovina druhů hub na kůži, v ústech a plicích se nachází i ve střevě, což naznačuje </a:t>
            </a: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možnou cestu přenosu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mezi těmito místy.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3648EE5F-DE78-19BD-D229-CE9A1E4CA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595" y="2400949"/>
            <a:ext cx="7848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Plíce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U zdravých lidí jsou spory hub v plicích rychle zneškodněny imunitním systémem.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Mezi běžné houby v plicní tkáni patří: </a:t>
            </a:r>
            <a:r>
              <a:rPr kumimoji="0" lang="cs-CZ" altLang="cs-CZ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Candida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cs-CZ" altLang="cs-CZ" sz="16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Cryptococcus</a:t>
            </a:r>
            <a:r>
              <a:rPr kumimoji="0" lang="cs-CZ" altLang="cs-CZ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6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neoformans</a:t>
            </a:r>
            <a:r>
              <a:rPr kumimoji="0" lang="cs-CZ" altLang="cs-CZ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vzdušné mikroskopické houby.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F7539C1A-A426-D8D3-1862-9A2A632CD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112" y="4979006"/>
            <a:ext cx="814251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Kůže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</a:t>
            </a:r>
            <a:r>
              <a:rPr kumimoji="0" lang="cs-CZ" altLang="cs-CZ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Specialisté na kůži člověka 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jako </a:t>
            </a:r>
            <a:r>
              <a:rPr kumimoji="0" lang="cs-CZ" altLang="cs-CZ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Candida </a:t>
            </a:r>
            <a:r>
              <a:rPr kumimoji="0" lang="cs-CZ" altLang="cs-CZ" sz="16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(hlavně na sliznicích)</a:t>
            </a:r>
            <a:r>
              <a:rPr lang="cs-CZ" altLang="cs-CZ" sz="1600" dirty="0">
                <a:latin typeface="Arial" panose="020B0604020202020204" pitchFamily="34" charset="0"/>
              </a:rPr>
              <a:t> nebo </a:t>
            </a:r>
            <a:r>
              <a:rPr kumimoji="0" lang="cs-CZ" altLang="cs-CZ" sz="16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Malassezia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(hlavně na pokožce hlavy a získávají lipidy z lidských potních žláz)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7FBC74C1-6A51-2713-CD8B-E0BF375B3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595" y="6074962"/>
            <a:ext cx="68250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Nohy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Nejvíce druhů hub žije </a:t>
            </a: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 chodidlech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přes </a:t>
            </a: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60 druhů</a:t>
            </a: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850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663F0-75C7-14B5-66E8-5CA16A03B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E10F19-B0BF-998C-2114-2791C5C6F8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1" t="31715" r="8603" b="14999"/>
          <a:stretch/>
        </p:blipFill>
        <p:spPr>
          <a:xfrm>
            <a:off x="300157" y="968869"/>
            <a:ext cx="9103279" cy="588913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899B7CF-749D-4ADA-1DA2-73357FE04615}"/>
              </a:ext>
            </a:extLst>
          </p:cNvPr>
          <p:cNvSpPr/>
          <p:nvPr/>
        </p:nvSpPr>
        <p:spPr>
          <a:xfrm>
            <a:off x="6337282" y="2581408"/>
            <a:ext cx="738431" cy="520117"/>
          </a:xfrm>
          <a:prstGeom prst="ellipse">
            <a:avLst/>
          </a:prstGeom>
          <a:noFill/>
          <a:ln w="28575">
            <a:solidFill>
              <a:srgbClr val="6D2E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C5E738C-A85E-CFC3-549F-A4C34F0E59A3}"/>
              </a:ext>
            </a:extLst>
          </p:cNvPr>
          <p:cNvSpPr/>
          <p:nvPr/>
        </p:nvSpPr>
        <p:spPr>
          <a:xfrm>
            <a:off x="6343372" y="3723818"/>
            <a:ext cx="738431" cy="520117"/>
          </a:xfrm>
          <a:prstGeom prst="ellipse">
            <a:avLst/>
          </a:prstGeom>
          <a:noFill/>
          <a:ln w="28575">
            <a:solidFill>
              <a:srgbClr val="6D2E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24D6B46-1632-ECD3-FEF7-620EF239BFC1}"/>
              </a:ext>
            </a:extLst>
          </p:cNvPr>
          <p:cNvSpPr/>
          <p:nvPr/>
        </p:nvSpPr>
        <p:spPr>
          <a:xfrm>
            <a:off x="6304624" y="5596414"/>
            <a:ext cx="814632" cy="520117"/>
          </a:xfrm>
          <a:prstGeom prst="ellipse">
            <a:avLst/>
          </a:prstGeom>
          <a:noFill/>
          <a:ln w="28575">
            <a:solidFill>
              <a:srgbClr val="6D2E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F30840-8D0F-07DA-AAED-73A7A5EBAC57}"/>
              </a:ext>
            </a:extLst>
          </p:cNvPr>
          <p:cNvSpPr/>
          <p:nvPr/>
        </p:nvSpPr>
        <p:spPr>
          <a:xfrm>
            <a:off x="6227423" y="4828888"/>
            <a:ext cx="1131318" cy="569277"/>
          </a:xfrm>
          <a:prstGeom prst="ellipse">
            <a:avLst/>
          </a:prstGeom>
          <a:noFill/>
          <a:ln w="28575">
            <a:solidFill>
              <a:srgbClr val="6D2E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CADBE0-D146-77D3-7FCF-9F5BCEBD04BC}"/>
              </a:ext>
            </a:extLst>
          </p:cNvPr>
          <p:cNvSpPr txBox="1">
            <a:spLocks/>
          </p:cNvSpPr>
          <p:nvPr/>
        </p:nvSpPr>
        <p:spPr>
          <a:xfrm>
            <a:off x="300157" y="-125764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Klinicky významné houby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EBB400EF-DE00-1C18-A763-65B04871B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2971" y="1223302"/>
            <a:ext cx="24865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Relativně malý počet infekcí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98CBB6-0F1B-5F3A-06F4-A794F8A3E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2971" y="2228759"/>
            <a:ext cx="24865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Vysoká mortalita</a:t>
            </a:r>
          </a:p>
        </p:txBody>
      </p:sp>
    </p:spTree>
    <p:extLst>
      <p:ext uri="{BB962C8B-B14F-4D97-AF65-F5344CB8AC3E}">
        <p14:creationId xmlns:p14="http://schemas.microsoft.com/office/powerpoint/2010/main" val="4065453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B53F8-1406-EA09-1016-24683578E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E328F2-DC1E-AB9C-F96F-5A1DD78265CE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Patogenní houby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75543B-AB9E-736C-39C4-72A8460C89B3}"/>
              </a:ext>
            </a:extLst>
          </p:cNvPr>
          <p:cNvSpPr txBox="1"/>
          <p:nvPr/>
        </p:nvSpPr>
        <p:spPr>
          <a:xfrm>
            <a:off x="300156" y="843677"/>
            <a:ext cx="1090124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1800" dirty="0">
              <a:solidFill>
                <a:srgbClr val="20142A"/>
              </a:solidFill>
            </a:endParaRPr>
          </a:p>
          <a:p>
            <a:pPr algn="l"/>
            <a:r>
              <a:rPr lang="cs-CZ" sz="1800" b="1" dirty="0">
                <a:solidFill>
                  <a:srgbClr val="20142A"/>
                </a:solidFill>
              </a:rPr>
              <a:t>Primární: </a:t>
            </a:r>
            <a:r>
              <a:rPr lang="cs-CZ" sz="1800" dirty="0">
                <a:solidFill>
                  <a:srgbClr val="20142A"/>
                </a:solidFill>
              </a:rPr>
              <a:t>nakažení hostitele je součást životního cyklu</a:t>
            </a:r>
            <a:endParaRPr lang="cs-CZ" sz="1800" b="1" dirty="0">
              <a:solidFill>
                <a:srgbClr val="20142A"/>
              </a:solidFill>
            </a:endParaRPr>
          </a:p>
          <a:p>
            <a:endParaRPr lang="cs-CZ" sz="1800" b="1" dirty="0">
              <a:solidFill>
                <a:srgbClr val="20142A"/>
              </a:solidFill>
            </a:endParaRPr>
          </a:p>
          <a:p>
            <a:pPr algn="l"/>
            <a:r>
              <a:rPr lang="cs-CZ" sz="1800" b="1" dirty="0">
                <a:solidFill>
                  <a:srgbClr val="20142A"/>
                </a:solidFill>
              </a:rPr>
              <a:t>Oportunní: </a:t>
            </a:r>
            <a:r>
              <a:rPr lang="cs-CZ" sz="1800" dirty="0">
                <a:solidFill>
                  <a:srgbClr val="20142A"/>
                </a:solidFill>
              </a:rPr>
              <a:t>žije jako saprofyt nebo komenzál, způsobuje onemocnění pouze ve zvláštních případech (většinou oslabená imunita hostitele)</a:t>
            </a:r>
          </a:p>
          <a:p>
            <a:pPr algn="l"/>
            <a:endParaRPr lang="cs-CZ" sz="1800" b="1" dirty="0">
              <a:solidFill>
                <a:srgbClr val="20142A"/>
              </a:solidFill>
            </a:endParaRPr>
          </a:p>
          <a:p>
            <a:pPr algn="l"/>
            <a:r>
              <a:rPr lang="cs-CZ" sz="1800" dirty="0">
                <a:solidFill>
                  <a:srgbClr val="20142A"/>
                </a:solidFill>
              </a:rPr>
              <a:t>- Rozdělení ale není striktní -&gt; primární patogen jednoho hostitele může být oportunním patogenem jiného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471E1F-F4F1-1B1C-94B6-3B066C2CA369}"/>
              </a:ext>
            </a:extLst>
          </p:cNvPr>
          <p:cNvSpPr txBox="1">
            <a:spLocks/>
          </p:cNvSpPr>
          <p:nvPr/>
        </p:nvSpPr>
        <p:spPr>
          <a:xfrm>
            <a:off x="300156" y="3755571"/>
            <a:ext cx="10997293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b="1" dirty="0">
                <a:solidFill>
                  <a:srgbClr val="20142A"/>
                </a:solidFill>
              </a:rPr>
              <a:t>Příklady:</a:t>
            </a:r>
          </a:p>
          <a:p>
            <a:endParaRPr lang="cs-CZ" sz="1800" dirty="0">
              <a:solidFill>
                <a:srgbClr val="20142A"/>
              </a:solidFill>
            </a:endParaRPr>
          </a:p>
          <a:p>
            <a:pPr algn="l"/>
            <a:r>
              <a:rPr lang="cs-CZ" sz="1800" b="1" dirty="0">
                <a:solidFill>
                  <a:srgbClr val="20142A"/>
                </a:solidFill>
              </a:rPr>
              <a:t>Primární: </a:t>
            </a:r>
            <a:r>
              <a:rPr lang="cs-CZ" sz="1800" dirty="0">
                <a:solidFill>
                  <a:srgbClr val="20142A"/>
                </a:solidFill>
              </a:rPr>
              <a:t>dermatofyty (vše </a:t>
            </a:r>
            <a:r>
              <a:rPr lang="cs-CZ" sz="1800" i="1" dirty="0" err="1">
                <a:solidFill>
                  <a:srgbClr val="20142A"/>
                </a:solidFill>
              </a:rPr>
              <a:t>Arthrodermataceae</a:t>
            </a:r>
            <a:r>
              <a:rPr lang="cs-CZ" sz="1800" dirty="0">
                <a:solidFill>
                  <a:srgbClr val="20142A"/>
                </a:solidFill>
              </a:rPr>
              <a:t>) -&gt; </a:t>
            </a:r>
            <a:r>
              <a:rPr lang="cs-CZ" sz="1800" i="1" dirty="0" err="1">
                <a:solidFill>
                  <a:srgbClr val="20142A"/>
                </a:solidFill>
              </a:rPr>
              <a:t>Trichophyton</a:t>
            </a:r>
            <a:r>
              <a:rPr lang="cs-CZ" sz="1800" i="1" dirty="0">
                <a:solidFill>
                  <a:srgbClr val="20142A"/>
                </a:solidFill>
              </a:rPr>
              <a:t> </a:t>
            </a:r>
            <a:r>
              <a:rPr lang="cs-CZ" sz="1800" i="1" dirty="0" err="1">
                <a:solidFill>
                  <a:srgbClr val="20142A"/>
                </a:solidFill>
              </a:rPr>
              <a:t>rubreum</a:t>
            </a:r>
            <a:r>
              <a:rPr lang="cs-CZ" sz="1800" dirty="0">
                <a:solidFill>
                  <a:srgbClr val="20142A"/>
                </a:solidFill>
              </a:rPr>
              <a:t>, </a:t>
            </a:r>
            <a:r>
              <a:rPr lang="cs-CZ" sz="1800" i="1" dirty="0">
                <a:solidFill>
                  <a:srgbClr val="20142A"/>
                </a:solidFill>
              </a:rPr>
              <a:t>T. mentagrophytes</a:t>
            </a:r>
            <a:r>
              <a:rPr lang="cs-CZ" sz="1800" dirty="0">
                <a:solidFill>
                  <a:srgbClr val="20142A"/>
                </a:solidFill>
              </a:rPr>
              <a:t>, </a:t>
            </a:r>
            <a:r>
              <a:rPr lang="cs-CZ" sz="1800" i="1" dirty="0">
                <a:solidFill>
                  <a:srgbClr val="20142A"/>
                </a:solidFill>
              </a:rPr>
              <a:t>T. benhamiae, Microsporum canis…</a:t>
            </a:r>
          </a:p>
          <a:p>
            <a:endParaRPr lang="cs-CZ" sz="1800" b="1" dirty="0">
              <a:solidFill>
                <a:srgbClr val="20142A"/>
              </a:solidFill>
            </a:endParaRPr>
          </a:p>
          <a:p>
            <a:pPr algn="l"/>
            <a:r>
              <a:rPr lang="cs-CZ" sz="1800" b="1" dirty="0">
                <a:solidFill>
                  <a:srgbClr val="20142A"/>
                </a:solidFill>
              </a:rPr>
              <a:t>Oportunní: </a:t>
            </a:r>
            <a:r>
              <a:rPr lang="cs-CZ" sz="1800" i="1" dirty="0" err="1">
                <a:solidFill>
                  <a:srgbClr val="20142A"/>
                </a:solidFill>
              </a:rPr>
              <a:t>Candida</a:t>
            </a:r>
            <a:r>
              <a:rPr lang="cs-CZ" sz="1800" i="1" dirty="0">
                <a:solidFill>
                  <a:srgbClr val="20142A"/>
                </a:solidFill>
              </a:rPr>
              <a:t> </a:t>
            </a:r>
            <a:r>
              <a:rPr lang="cs-CZ" sz="1800" i="1" dirty="0" err="1">
                <a:solidFill>
                  <a:srgbClr val="20142A"/>
                </a:solidFill>
              </a:rPr>
              <a:t>albicans</a:t>
            </a:r>
            <a:r>
              <a:rPr lang="cs-CZ" sz="1800" i="1" dirty="0">
                <a:solidFill>
                  <a:srgbClr val="20142A"/>
                </a:solidFill>
              </a:rPr>
              <a:t>, C. </a:t>
            </a:r>
            <a:r>
              <a:rPr lang="cs-CZ" sz="1800" i="1" dirty="0" err="1">
                <a:solidFill>
                  <a:srgbClr val="20142A"/>
                </a:solidFill>
              </a:rPr>
              <a:t>auris</a:t>
            </a:r>
            <a:r>
              <a:rPr lang="cs-CZ" sz="1800" i="1" dirty="0">
                <a:solidFill>
                  <a:srgbClr val="20142A"/>
                </a:solidFill>
              </a:rPr>
              <a:t>, </a:t>
            </a:r>
            <a:r>
              <a:rPr lang="cs-CZ" sz="1800" i="1" dirty="0" err="1">
                <a:solidFill>
                  <a:srgbClr val="20142A"/>
                </a:solidFill>
              </a:rPr>
              <a:t>Aspergillus</a:t>
            </a:r>
            <a:r>
              <a:rPr lang="cs-CZ" sz="1800" i="1" dirty="0">
                <a:solidFill>
                  <a:srgbClr val="20142A"/>
                </a:solidFill>
              </a:rPr>
              <a:t> </a:t>
            </a:r>
            <a:r>
              <a:rPr lang="cs-CZ" sz="1800" i="1" dirty="0" err="1">
                <a:solidFill>
                  <a:srgbClr val="20142A"/>
                </a:solidFill>
              </a:rPr>
              <a:t>fumigatus</a:t>
            </a:r>
            <a:r>
              <a:rPr lang="cs-CZ" sz="1800" i="1" dirty="0">
                <a:solidFill>
                  <a:srgbClr val="20142A"/>
                </a:solidFill>
              </a:rPr>
              <a:t>, A. nidulans, </a:t>
            </a:r>
            <a:r>
              <a:rPr lang="cs-CZ" sz="1800" i="1" dirty="0" err="1">
                <a:solidFill>
                  <a:srgbClr val="20142A"/>
                </a:solidFill>
              </a:rPr>
              <a:t>Talaromyces</a:t>
            </a:r>
            <a:r>
              <a:rPr lang="cs-CZ" sz="1800" i="1" dirty="0">
                <a:solidFill>
                  <a:srgbClr val="20142A"/>
                </a:solidFill>
              </a:rPr>
              <a:t> </a:t>
            </a:r>
            <a:r>
              <a:rPr lang="cs-CZ" sz="1800" i="1" dirty="0" err="1">
                <a:solidFill>
                  <a:srgbClr val="20142A"/>
                </a:solidFill>
              </a:rPr>
              <a:t>marneffei</a:t>
            </a:r>
            <a:r>
              <a:rPr lang="cs-CZ" sz="1800" i="1" dirty="0">
                <a:solidFill>
                  <a:srgbClr val="20142A"/>
                </a:solidFill>
              </a:rPr>
              <a:t>, </a:t>
            </a:r>
            <a:r>
              <a:rPr lang="cs-CZ" sz="1800" i="1" dirty="0" err="1">
                <a:solidFill>
                  <a:srgbClr val="20142A"/>
                </a:solidFill>
              </a:rPr>
              <a:t>Histoplasma</a:t>
            </a:r>
            <a:r>
              <a:rPr lang="cs-CZ" sz="1800" i="1" dirty="0">
                <a:solidFill>
                  <a:srgbClr val="20142A"/>
                </a:solidFill>
              </a:rPr>
              <a:t> </a:t>
            </a:r>
            <a:r>
              <a:rPr lang="cs-CZ" sz="1800" i="1" dirty="0" err="1">
                <a:solidFill>
                  <a:srgbClr val="20142A"/>
                </a:solidFill>
              </a:rPr>
              <a:t>capsulatum</a:t>
            </a:r>
            <a:r>
              <a:rPr lang="cs-CZ" sz="1800" i="1" dirty="0">
                <a:solidFill>
                  <a:srgbClr val="20142A"/>
                </a:solidFill>
              </a:rPr>
              <a:t>, </a:t>
            </a:r>
            <a:r>
              <a:rPr lang="cs-CZ" sz="1800" i="1" dirty="0" err="1">
                <a:solidFill>
                  <a:srgbClr val="20142A"/>
                </a:solidFill>
              </a:rPr>
              <a:t>Malassezia</a:t>
            </a:r>
            <a:r>
              <a:rPr lang="cs-CZ" sz="1800" i="1" dirty="0">
                <a:solidFill>
                  <a:srgbClr val="20142A"/>
                </a:solidFill>
              </a:rPr>
              <a:t> </a:t>
            </a:r>
            <a:r>
              <a:rPr lang="cs-CZ" sz="1800" i="1" dirty="0" err="1">
                <a:solidFill>
                  <a:srgbClr val="20142A"/>
                </a:solidFill>
              </a:rPr>
              <a:t>furfur</a:t>
            </a:r>
            <a:r>
              <a:rPr lang="cs-CZ" sz="1800" i="1" dirty="0">
                <a:solidFill>
                  <a:srgbClr val="20142A"/>
                </a:solidFill>
              </a:rPr>
              <a:t>, M. </a:t>
            </a:r>
            <a:r>
              <a:rPr lang="cs-CZ" sz="1800" i="1" dirty="0" err="1">
                <a:solidFill>
                  <a:srgbClr val="20142A"/>
                </a:solidFill>
              </a:rPr>
              <a:t>globosa</a:t>
            </a:r>
            <a:r>
              <a:rPr lang="cs-CZ" sz="1800" i="1" dirty="0">
                <a:solidFill>
                  <a:srgbClr val="20142A"/>
                </a:solidFill>
              </a:rPr>
              <a:t>, </a:t>
            </a:r>
            <a:r>
              <a:rPr lang="cs-CZ" sz="1800" i="1" dirty="0" err="1">
                <a:solidFill>
                  <a:srgbClr val="20142A"/>
                </a:solidFill>
              </a:rPr>
              <a:t>Cryptococcus</a:t>
            </a:r>
            <a:r>
              <a:rPr lang="cs-CZ" sz="1800" i="1" dirty="0">
                <a:solidFill>
                  <a:srgbClr val="20142A"/>
                </a:solidFill>
              </a:rPr>
              <a:t> </a:t>
            </a:r>
            <a:r>
              <a:rPr lang="cs-CZ" sz="1800" i="1" dirty="0" err="1">
                <a:solidFill>
                  <a:srgbClr val="20142A"/>
                </a:solidFill>
              </a:rPr>
              <a:t>gattii</a:t>
            </a:r>
            <a:r>
              <a:rPr lang="cs-CZ" sz="1800" i="1" dirty="0">
                <a:solidFill>
                  <a:srgbClr val="20142A"/>
                </a:solidFill>
              </a:rPr>
              <a:t>, C. </a:t>
            </a:r>
            <a:r>
              <a:rPr lang="cs-CZ" sz="1800" i="1" dirty="0" err="1">
                <a:solidFill>
                  <a:srgbClr val="20142A"/>
                </a:solidFill>
              </a:rPr>
              <a:t>neoformans</a:t>
            </a:r>
            <a:r>
              <a:rPr lang="cs-CZ" sz="1800" i="1" dirty="0">
                <a:solidFill>
                  <a:srgbClr val="20142A"/>
                </a:solidFill>
              </a:rPr>
              <a:t>…</a:t>
            </a:r>
            <a:endParaRPr lang="cs-CZ" sz="1800" b="1" dirty="0">
              <a:solidFill>
                <a:srgbClr val="2014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351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4A9AE-9393-EA32-4B57-89C827EC6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885FC6-0EE3-E612-1C04-7C54715C604C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Evoluce patogenů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AD3508-1CE3-19FC-584F-C2390B9000EC}"/>
              </a:ext>
            </a:extLst>
          </p:cNvPr>
          <p:cNvGrpSpPr/>
          <p:nvPr/>
        </p:nvGrpSpPr>
        <p:grpSpPr>
          <a:xfrm>
            <a:off x="300156" y="1225695"/>
            <a:ext cx="11206043" cy="4206575"/>
            <a:chOff x="628649" y="2226469"/>
            <a:chExt cx="11206043" cy="3356160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CF5F607D-365A-1B86-8BBC-34A78E2C4290}"/>
                </a:ext>
              </a:extLst>
            </p:cNvPr>
            <p:cNvSpPr txBox="1">
              <a:spLocks/>
            </p:cNvSpPr>
            <p:nvPr/>
          </p:nvSpPr>
          <p:spPr>
            <a:xfrm>
              <a:off x="628649" y="2226469"/>
              <a:ext cx="11206043" cy="3356160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cs-CZ" sz="1800" dirty="0">
                  <a:solidFill>
                    <a:srgbClr val="20142A"/>
                  </a:solidFill>
                </a:rPr>
                <a:t>může ale nemusí být následující:</a:t>
              </a:r>
            </a:p>
            <a:p>
              <a:pPr algn="l"/>
              <a:r>
                <a:rPr lang="cs-CZ" sz="1800" b="1" dirty="0">
                  <a:solidFill>
                    <a:srgbClr val="20142A"/>
                  </a:solidFill>
                </a:rPr>
                <a:t>Saprofyt		oportunní patogen	patogen		komenzál</a:t>
              </a:r>
            </a:p>
            <a:p>
              <a:pPr algn="l"/>
              <a:r>
                <a:rPr lang="cs-CZ" sz="1800" dirty="0">
                  <a:solidFill>
                    <a:srgbClr val="20142A"/>
                  </a:solidFill>
                </a:rPr>
                <a:t>účinný myšlenkový koncept při studování houbových patogenů a jejich faktorech virulence</a:t>
              </a:r>
            </a:p>
          </p:txBody>
        </p:sp>
        <p:pic>
          <p:nvPicPr>
            <p:cNvPr id="6" name="Graphic 5" descr="Line arrow Straight">
              <a:extLst>
                <a:ext uri="{FF2B5EF4-FFF2-40B4-BE49-F238E27FC236}">
                  <a16:creationId xmlns:a16="http://schemas.microsoft.com/office/drawing/2014/main" id="{87861294-630C-ADAA-5A32-ACBFE2419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1809404" y="2499841"/>
              <a:ext cx="495992" cy="315721"/>
            </a:xfrm>
            <a:prstGeom prst="rect">
              <a:avLst/>
            </a:prstGeom>
          </p:spPr>
        </p:pic>
      </p:grpSp>
      <p:pic>
        <p:nvPicPr>
          <p:cNvPr id="8" name="Graphic 7" descr="Line arrow Straight">
            <a:extLst>
              <a:ext uri="{FF2B5EF4-FFF2-40B4-BE49-F238E27FC236}">
                <a16:creationId xmlns:a16="http://schemas.microsoft.com/office/drawing/2014/main" id="{6E0E2380-DF92-71F3-63B4-EC0BCFC84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243507" y="1568782"/>
            <a:ext cx="495992" cy="395721"/>
          </a:xfrm>
          <a:prstGeom prst="rect">
            <a:avLst/>
          </a:prstGeom>
        </p:spPr>
      </p:pic>
      <p:pic>
        <p:nvPicPr>
          <p:cNvPr id="11" name="Graphic 10" descr="Line arrow Straight">
            <a:extLst>
              <a:ext uri="{FF2B5EF4-FFF2-40B4-BE49-F238E27FC236}">
                <a16:creationId xmlns:a16="http://schemas.microsoft.com/office/drawing/2014/main" id="{05E3CEC6-7792-8FF9-BF2F-6601D9D35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997563" y="1568337"/>
            <a:ext cx="495992" cy="39572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77BF59F-E08F-74C2-9280-27CE8EE2C725}"/>
              </a:ext>
            </a:extLst>
          </p:cNvPr>
          <p:cNvSpPr txBox="1">
            <a:spLocks/>
          </p:cNvSpPr>
          <p:nvPr/>
        </p:nvSpPr>
        <p:spPr>
          <a:xfrm>
            <a:off x="300156" y="2609753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Faktory virulence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B41BE8-FDC5-E9BC-1EF9-61109E4F242E}"/>
              </a:ext>
            </a:extLst>
          </p:cNvPr>
          <p:cNvSpPr txBox="1"/>
          <p:nvPr/>
        </p:nvSpPr>
        <p:spPr>
          <a:xfrm>
            <a:off x="300156" y="3614144"/>
            <a:ext cx="943791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20142A"/>
                </a:solidFill>
              </a:rPr>
              <a:t>„mechanismy, struktury a molekuly, které patogenu umožňují napadnout hostitele a přetrvávat v něm“</a:t>
            </a:r>
          </a:p>
          <a:p>
            <a:pPr algn="ctr"/>
            <a:endParaRPr lang="cs-CZ" dirty="0">
              <a:solidFill>
                <a:srgbClr val="20142A"/>
              </a:solidFill>
            </a:endParaRPr>
          </a:p>
          <a:p>
            <a:r>
              <a:rPr lang="cs-CZ" dirty="0">
                <a:solidFill>
                  <a:srgbClr val="20142A"/>
                </a:solidFill>
              </a:rPr>
              <a:t>U hub to tedy je překonání dříve zmíněných podmínek: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20142A"/>
                </a:solidFill>
              </a:rPr>
              <a:t>schopnost růstu při poměrně vysoké teplotě (teplotě těla hostitele)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20142A"/>
                </a:solidFill>
              </a:rPr>
              <a:t>překonání nebo schování se před imunitním systémem hostitele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20142A"/>
                </a:solidFill>
              </a:rPr>
              <a:t>schopnost obsadit danou niku (vysoká konkurence ostatních mikroorganismů)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20142A"/>
                </a:solidFill>
              </a:rPr>
              <a:t>schopnost růstu v kyselém pH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20142A"/>
                </a:solidFill>
              </a:rPr>
              <a:t>schopnost přežití v prostředí s biologicky těžko dostupnými zdroji</a:t>
            </a:r>
          </a:p>
        </p:txBody>
      </p:sp>
    </p:spTree>
    <p:extLst>
      <p:ext uri="{BB962C8B-B14F-4D97-AF65-F5344CB8AC3E}">
        <p14:creationId xmlns:p14="http://schemas.microsoft.com/office/powerpoint/2010/main" val="4287410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4E73C-69EB-B510-F0D2-12D8A0BFB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B6AA6D-A984-0C29-286D-3B5701D5665B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Info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o přednášce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B1C08C3C-6DCC-725F-165A-472AF12235FF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00157" y="1143444"/>
            <a:ext cx="88873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Algologie – Mykologie – Lichenologie – Bryologie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AC6237-63E3-7A1F-2CB4-0F81BD03F2E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00157" y="1796587"/>
            <a:ext cx="88873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Garant: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Jan Šťastný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0AB7852-6BB2-B95D-1D0E-EDDA4911F04B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00157" y="2586388"/>
            <a:ext cx="888738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Zápočet: </a:t>
            </a:r>
            <a:r>
              <a:rPr kumimoji="0" lang="cs-CZ" altLang="cs-CZ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Poznávačka</a:t>
            </a:r>
            <a:r>
              <a:rPr kumimoji="0" lang="cs-CZ" altLang="cs-CZ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– objekty z praktických cvičení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cs-CZ" altLang="cs-CZ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dirty="0">
                <a:latin typeface="Arial" panose="020B0604020202020204" pitchFamily="34" charset="0"/>
              </a:rPr>
              <a:t>Zkouška: Test – kroužkovací odpovědi + několik </a:t>
            </a:r>
            <a:r>
              <a:rPr lang="cs-CZ" altLang="cs-CZ" dirty="0" err="1">
                <a:latin typeface="Arial" panose="020B0604020202020204" pitchFamily="34" charset="0"/>
              </a:rPr>
              <a:t>vypisovacích</a:t>
            </a:r>
            <a:endParaRPr kumimoji="0" lang="cs-CZ" altLang="cs-CZ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368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FF33E-A75F-F714-9563-4CBBA28D1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A8810B9-FD7D-912B-F0B8-785BA7A71211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WHO fungal priority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</a:t>
            </a:r>
            <a:r>
              <a:rPr lang="en-US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pathogens list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- 2022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C17B9C-2447-1552-F4AC-F34DA21F2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4" y="1013640"/>
            <a:ext cx="5932713" cy="2173417"/>
          </a:xfrm>
          <a:prstGeom prst="roundRect">
            <a:avLst>
              <a:gd name="adj" fmla="val 6714"/>
            </a:avLst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F860FD-C695-55C8-EFAF-B0BF1F841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4" y="3262170"/>
            <a:ext cx="5932713" cy="3501108"/>
          </a:xfrm>
          <a:prstGeom prst="roundRect">
            <a:avLst>
              <a:gd name="adj" fmla="val 6714"/>
            </a:avLst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4EE0E3-D5FD-2CFC-CB5F-70C6511E6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559632"/>
            <a:ext cx="5962816" cy="3212543"/>
          </a:xfrm>
          <a:prstGeom prst="roundRect">
            <a:avLst>
              <a:gd name="adj" fmla="val 6714"/>
            </a:avLst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F5D5F5-DA07-50C2-F1BD-AB686CE6F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497" y="1143444"/>
            <a:ext cx="5691802" cy="1430659"/>
          </a:xfrm>
          <a:prstGeom prst="roundRect">
            <a:avLst>
              <a:gd name="adj" fmla="val 6714"/>
            </a:avLst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CE6B71-59F3-7F7F-441D-D01FA2F80348}"/>
              </a:ext>
            </a:extLst>
          </p:cNvPr>
          <p:cNvSpPr txBox="1"/>
          <p:nvPr/>
        </p:nvSpPr>
        <p:spPr>
          <a:xfrm>
            <a:off x="6310497" y="2650303"/>
            <a:ext cx="2377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2023 -</a:t>
            </a:r>
            <a:r>
              <a:rPr lang="cs-CZ" b="1" dirty="0"/>
              <a:t> 332 citací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7826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FEDCF-9952-517D-BBC0-AC0FA229C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17A7B3B-3F29-5C4E-2393-7E74956284ED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Fosilní záznam hub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D0C51D-9EC8-6F87-55FA-CE8607D6A767}"/>
              </a:ext>
            </a:extLst>
          </p:cNvPr>
          <p:cNvSpPr txBox="1"/>
          <p:nvPr/>
        </p:nvSpPr>
        <p:spPr>
          <a:xfrm>
            <a:off x="202186" y="1143444"/>
            <a:ext cx="922484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2,4 miliardy let</a:t>
            </a:r>
            <a:endParaRPr lang="cs-CZ" sz="1600" dirty="0"/>
          </a:p>
          <a:p>
            <a:r>
              <a:rPr lang="cs-CZ" sz="1600" b="1" dirty="0"/>
              <a:t>- Nejstarší nálezy hub:</a:t>
            </a:r>
            <a:r>
              <a:rPr lang="cs-CZ" sz="1600" dirty="0"/>
              <a:t> Pravděpodobně houbová vlákna v podmořských horninách – první známky přítomnosti hub na Zemi.</a:t>
            </a:r>
          </a:p>
          <a:p>
            <a:r>
              <a:rPr lang="cs-CZ" sz="1600" b="1" dirty="0"/>
              <a:t>635 milionů let</a:t>
            </a:r>
          </a:p>
          <a:p>
            <a:r>
              <a:rPr lang="cs-CZ" sz="1600" b="1" dirty="0"/>
              <a:t>- Kolonizace pevniny:</a:t>
            </a:r>
            <a:r>
              <a:rPr lang="cs-CZ" sz="1600" dirty="0"/>
              <a:t> Houby pravděpodobně osídlily pevninu před 635 miliony lety. Hyfy jim umožnily pronikat do hornin a rozkládat je, což vedlo k životu na pevnině dlouho před rostlinami.</a:t>
            </a:r>
          </a:p>
          <a:p>
            <a:r>
              <a:rPr lang="cs-CZ" sz="1600" b="1" dirty="0"/>
              <a:t>420 milionů let </a:t>
            </a:r>
          </a:p>
          <a:p>
            <a:r>
              <a:rPr lang="cs-CZ" sz="1600" b="1" dirty="0"/>
              <a:t>- Symbióza s rostlinami:</a:t>
            </a:r>
            <a:r>
              <a:rPr lang="cs-CZ" sz="1600" dirty="0"/>
              <a:t> </a:t>
            </a:r>
            <a:r>
              <a:rPr lang="cs-CZ" sz="1600" dirty="0" err="1"/>
              <a:t>Rhyniový</a:t>
            </a:r>
            <a:r>
              <a:rPr lang="cs-CZ" sz="1600" dirty="0"/>
              <a:t> rohovec (</a:t>
            </a:r>
            <a:r>
              <a:rPr lang="cs-CZ" sz="1600" dirty="0" err="1"/>
              <a:t>Rhynie</a:t>
            </a:r>
            <a:r>
              <a:rPr lang="cs-CZ" sz="1600" dirty="0"/>
              <a:t> </a:t>
            </a:r>
            <a:r>
              <a:rPr lang="cs-CZ" sz="1600" dirty="0" err="1"/>
              <a:t>Chert</a:t>
            </a:r>
            <a:r>
              <a:rPr lang="cs-CZ" sz="1600" dirty="0"/>
              <a:t>) obsahuje zachovalé fosilie hub, které žily v symbióze s prvními rostlinami jako mykorrhizní partneři a také jako patogeny. Houbovité struktury </a:t>
            </a:r>
            <a:r>
              <a:rPr lang="cs-CZ" sz="1600" b="1" dirty="0" err="1"/>
              <a:t>Prototaxites</a:t>
            </a:r>
            <a:r>
              <a:rPr lang="cs-CZ" sz="1600" dirty="0"/>
              <a:t>, byly největšími organismy na Zemi před vznikem stromů.</a:t>
            </a:r>
          </a:p>
        </p:txBody>
      </p:sp>
      <p:pic>
        <p:nvPicPr>
          <p:cNvPr id="6" name="Picture 5" descr="A water way with cactus trees&#10;&#10;Description automatically generated with medium confidence">
            <a:extLst>
              <a:ext uri="{FF2B5EF4-FFF2-40B4-BE49-F238E27FC236}">
                <a16:creationId xmlns:a16="http://schemas.microsoft.com/office/drawing/2014/main" id="{697D0A5C-5DD7-6936-5489-FE28444EC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338" y="91950"/>
            <a:ext cx="2314575" cy="3429000"/>
          </a:xfrm>
          <a:prstGeom prst="roundRect">
            <a:avLst>
              <a:gd name="adj" fmla="val 6714"/>
            </a:avLst>
          </a:prstGeom>
          <a:ln>
            <a:solidFill>
              <a:schemeClr val="tx1"/>
            </a:solidFill>
          </a:ln>
        </p:spPr>
      </p:pic>
      <p:pic>
        <p:nvPicPr>
          <p:cNvPr id="8" name="Picture 7" descr="A person standing next to a rock wall&#10;&#10;Description automatically generated">
            <a:extLst>
              <a:ext uri="{FF2B5EF4-FFF2-40B4-BE49-F238E27FC236}">
                <a16:creationId xmlns:a16="http://schemas.microsoft.com/office/drawing/2014/main" id="{768386A4-0294-CA69-9864-761F3A8E8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901" y="3891122"/>
            <a:ext cx="4103913" cy="2815285"/>
          </a:xfrm>
          <a:prstGeom prst="roundRect">
            <a:avLst>
              <a:gd name="adj" fmla="val 6714"/>
            </a:avLst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D72887-200D-56B9-AF76-4D8204BED34E}"/>
              </a:ext>
            </a:extLst>
          </p:cNvPr>
          <p:cNvSpPr txBox="1"/>
          <p:nvPr/>
        </p:nvSpPr>
        <p:spPr>
          <a:xfrm>
            <a:off x="202185" y="3697989"/>
            <a:ext cx="744039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251 milionů</a:t>
            </a:r>
          </a:p>
          <a:p>
            <a:r>
              <a:rPr lang="cs-CZ" sz="1600" b="1" dirty="0"/>
              <a:t>- První bílá hniloba:</a:t>
            </a:r>
            <a:r>
              <a:rPr lang="cs-CZ" sz="1600" dirty="0"/>
              <a:t> Fosilie z konce permu ukazují první „</a:t>
            </a:r>
            <a:r>
              <a:rPr lang="cs-CZ" sz="1600" dirty="0" err="1"/>
              <a:t>white</a:t>
            </a:r>
            <a:r>
              <a:rPr lang="cs-CZ" sz="1600" dirty="0"/>
              <a:t>-rot“ houbu. Po masivním vymírání došlo k výraznému rozšíření hub v ekosystémech, což naznačuje jejich schopnost přežít a šířit se i během katastrofických událostí.</a:t>
            </a:r>
          </a:p>
          <a:p>
            <a:r>
              <a:rPr lang="cs-CZ" sz="1600" b="1" dirty="0"/>
              <a:t>120 milionů let </a:t>
            </a:r>
          </a:p>
          <a:p>
            <a:r>
              <a:rPr lang="cs-CZ" sz="1600" b="1" dirty="0"/>
              <a:t>- Výskyt plodnic hub:</a:t>
            </a:r>
            <a:r>
              <a:rPr lang="cs-CZ" sz="1600" dirty="0"/>
              <a:t> Nejstarší nalezená plodnice – houba s lupeny </a:t>
            </a:r>
            <a:r>
              <a:rPr lang="cs-CZ" sz="1600" i="1" dirty="0" err="1"/>
              <a:t>Gondwanagaricites</a:t>
            </a:r>
            <a:r>
              <a:rPr lang="cs-CZ" sz="1600" i="1" dirty="0"/>
              <a:t> </a:t>
            </a:r>
            <a:r>
              <a:rPr lang="cs-CZ" sz="1600" i="1" dirty="0" err="1"/>
              <a:t>magnificus</a:t>
            </a:r>
            <a:endParaRPr lang="cs-CZ" sz="1600" dirty="0"/>
          </a:p>
          <a:p>
            <a:r>
              <a:rPr lang="cs-CZ" sz="1600" b="1" dirty="0"/>
              <a:t>52 milionů let </a:t>
            </a:r>
          </a:p>
          <a:p>
            <a:r>
              <a:rPr lang="cs-CZ" sz="1600" b="1" dirty="0"/>
              <a:t>- Rozvoj hub v eocénu:</a:t>
            </a:r>
            <a:r>
              <a:rPr lang="cs-CZ" sz="1600" dirty="0"/>
              <a:t> Houby s plodnicemi, </a:t>
            </a:r>
            <a:r>
              <a:rPr lang="cs-CZ" sz="1600" dirty="0" err="1"/>
              <a:t>mykorhizní</a:t>
            </a:r>
            <a:r>
              <a:rPr lang="cs-CZ" sz="1600" dirty="0"/>
              <a:t> asociace a houboví parazité v jantaru (např. parazitující houba na fosilizovaném mravenci)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0078EC-4FB3-828F-4AAD-ECA05D0B5CD3}"/>
              </a:ext>
            </a:extLst>
          </p:cNvPr>
          <p:cNvSpPr txBox="1"/>
          <p:nvPr/>
        </p:nvSpPr>
        <p:spPr>
          <a:xfrm>
            <a:off x="10379730" y="3506839"/>
            <a:ext cx="27319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 err="1"/>
              <a:t>Prototaxites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5614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9BE8B-9BCE-A98F-68EE-146ECEAB8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FB3040C-693A-7852-2A30-DEAEE213132E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Carl Linné (1707-1778)  </a:t>
            </a:r>
          </a:p>
        </p:txBody>
      </p:sp>
    </p:spTree>
    <p:extLst>
      <p:ext uri="{BB962C8B-B14F-4D97-AF65-F5344CB8AC3E}">
        <p14:creationId xmlns:p14="http://schemas.microsoft.com/office/powerpoint/2010/main" val="4128151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010FA-B3EA-9731-4373-3BC9359C3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B621287-6573-5AA9-7964-B8527C047DD0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Carl Linné (1707-1778)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E939F1-CB9A-BD84-272A-0BF993DDB8EF}"/>
              </a:ext>
            </a:extLst>
          </p:cNvPr>
          <p:cNvSpPr txBox="1"/>
          <p:nvPr/>
        </p:nvSpPr>
        <p:spPr>
          <a:xfrm>
            <a:off x="300157" y="1143444"/>
            <a:ext cx="54061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1753 </a:t>
            </a:r>
            <a:r>
              <a:rPr lang="cs-CZ" i="1" dirty="0"/>
              <a:t>Species </a:t>
            </a:r>
            <a:r>
              <a:rPr lang="cs-CZ" i="1" dirty="0" err="1"/>
              <a:t>Plantarum</a:t>
            </a:r>
            <a:r>
              <a:rPr lang="cs-CZ" i="1" dirty="0"/>
              <a:t> </a:t>
            </a:r>
            <a:r>
              <a:rPr lang="cs-CZ" dirty="0"/>
              <a:t> - základ botanické nomenklatury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2E6AF4-0905-D933-60EB-FE8C15AE8B19}"/>
              </a:ext>
            </a:extLst>
          </p:cNvPr>
          <p:cNvSpPr txBox="1"/>
          <p:nvPr/>
        </p:nvSpPr>
        <p:spPr>
          <a:xfrm>
            <a:off x="300157" y="1896934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Druh – rodové a druhové jméno</a:t>
            </a:r>
          </a:p>
        </p:txBody>
      </p:sp>
      <p:pic>
        <p:nvPicPr>
          <p:cNvPr id="6" name="Picture 2" descr="Linné">
            <a:extLst>
              <a:ext uri="{FF2B5EF4-FFF2-40B4-BE49-F238E27FC236}">
                <a16:creationId xmlns:a16="http://schemas.microsoft.com/office/drawing/2014/main" id="{ECB379D9-ABDF-BC84-78F2-390BDC78D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6896" y="617697"/>
            <a:ext cx="6397625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ortrait of a person&#10;&#10;Description automatically generated">
            <a:extLst>
              <a:ext uri="{FF2B5EF4-FFF2-40B4-BE49-F238E27FC236}">
                <a16:creationId xmlns:a16="http://schemas.microsoft.com/office/drawing/2014/main" id="{7CACA37E-3BAF-0F0E-D346-D19B10851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8" y="2364917"/>
            <a:ext cx="1760137" cy="2128165"/>
          </a:xfrm>
          <a:prstGeom prst="roundRect">
            <a:avLst>
              <a:gd name="adj" fmla="val 4497"/>
            </a:avLst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788EE1-1351-E035-F8AD-FA7ECB02F9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9722"/>
          <a:stretch/>
        </p:blipFill>
        <p:spPr>
          <a:xfrm>
            <a:off x="419028" y="4659930"/>
            <a:ext cx="5406162" cy="2109252"/>
          </a:xfrm>
          <a:prstGeom prst="roundRect">
            <a:avLst>
              <a:gd name="adj" fmla="val 4497"/>
            </a:avLst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591741-74C6-0253-D942-FF77730BB0D1}"/>
              </a:ext>
            </a:extLst>
          </p:cNvPr>
          <p:cNvSpPr txBox="1"/>
          <p:nvPr/>
        </p:nvSpPr>
        <p:spPr>
          <a:xfrm>
            <a:off x="2397103" y="2858126"/>
            <a:ext cx="3610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Odhad počtu hub – několik tisíc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B17FA3-FE55-FDD8-ADCD-DDCBF0E283FA}"/>
              </a:ext>
            </a:extLst>
          </p:cNvPr>
          <p:cNvSpPr txBox="1"/>
          <p:nvPr/>
        </p:nvSpPr>
        <p:spPr>
          <a:xfrm>
            <a:off x="5825190" y="6396718"/>
            <a:ext cx="3610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Rozdělil lidi do 4 poddruhů (</a:t>
            </a:r>
          </a:p>
        </p:txBody>
      </p:sp>
    </p:spTree>
    <p:extLst>
      <p:ext uri="{BB962C8B-B14F-4D97-AF65-F5344CB8AC3E}">
        <p14:creationId xmlns:p14="http://schemas.microsoft.com/office/powerpoint/2010/main" val="3882955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33650-67E2-6A7E-8DC5-A0CBDAFF4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4DF4-8967-0868-0C94-6A08A2D015AE}"/>
              </a:ext>
            </a:extLst>
          </p:cNvPr>
          <p:cNvSpPr txBox="1">
            <a:spLocks/>
          </p:cNvSpPr>
          <p:nvPr/>
        </p:nvSpPr>
        <p:spPr>
          <a:xfrm>
            <a:off x="136872" y="22964"/>
            <a:ext cx="5959128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Odhady počtu hub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A73414-B912-199F-9B2E-3F2B1FC4404B}"/>
              </a:ext>
            </a:extLst>
          </p:cNvPr>
          <p:cNvSpPr txBox="1">
            <a:spLocks/>
          </p:cNvSpPr>
          <p:nvPr/>
        </p:nvSpPr>
        <p:spPr>
          <a:xfrm>
            <a:off x="136872" y="1074458"/>
            <a:ext cx="8439969" cy="651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egoe UI" panose="020B0502040204020203" pitchFamily="34" charset="0"/>
              </a:rPr>
              <a:t>Počet aktuálně přijatých druhů – 156 000</a:t>
            </a:r>
            <a:endParaRPr kumimoji="0" lang="cs-CZ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838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66325-3534-9602-56BD-0FE12E783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CB883-E9E0-31A9-22E8-EB06260F8988}"/>
              </a:ext>
            </a:extLst>
          </p:cNvPr>
          <p:cNvSpPr txBox="1">
            <a:spLocks/>
          </p:cNvSpPr>
          <p:nvPr/>
        </p:nvSpPr>
        <p:spPr>
          <a:xfrm>
            <a:off x="136872" y="22964"/>
            <a:ext cx="5959128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Odhady počtu hub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3FC5D7E-7E88-05CD-3F95-8A88C338B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86" y="365943"/>
            <a:ext cx="6546980" cy="1869551"/>
          </a:xfrm>
          <a:prstGeom prst="roundRect">
            <a:avLst>
              <a:gd name="adj" fmla="val 8412"/>
            </a:avLst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093F0-F111-D3FB-537C-5CB682BEC5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37" b="1726"/>
          <a:stretch/>
        </p:blipFill>
        <p:spPr>
          <a:xfrm>
            <a:off x="136872" y="1111577"/>
            <a:ext cx="6463510" cy="1423059"/>
          </a:xfrm>
          <a:prstGeom prst="roundRect">
            <a:avLst>
              <a:gd name="adj" fmla="val 8412"/>
            </a:avLst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B6BDE6-B518-BC08-8C71-33D761D45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942" y="2664162"/>
            <a:ext cx="6336124" cy="3082261"/>
          </a:xfrm>
          <a:prstGeom prst="roundRect">
            <a:avLst>
              <a:gd name="adj" fmla="val 4497"/>
            </a:avLst>
          </a:prstGeom>
          <a:ln>
            <a:solidFill>
              <a:schemeClr val="tx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E8FF0E-DAB0-59A2-94C9-688806BFC9D0}"/>
              </a:ext>
            </a:extLst>
          </p:cNvPr>
          <p:cNvSpPr txBox="1">
            <a:spLocks/>
          </p:cNvSpPr>
          <p:nvPr/>
        </p:nvSpPr>
        <p:spPr>
          <a:xfrm>
            <a:off x="136872" y="4003200"/>
            <a:ext cx="4397871" cy="651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egoe UI" panose="020B0502040204020203" pitchFamily="34" charset="0"/>
              </a:rPr>
              <a:t>Počet aktuálně přijatých druhů – 156 000 ~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egoe UI" panose="020B0502040204020203" pitchFamily="34" charset="0"/>
              </a:rPr>
              <a:t>2 – 10 %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C8B6F6-C672-190E-235F-96C81FF1D85D}"/>
              </a:ext>
            </a:extLst>
          </p:cNvPr>
          <p:cNvSpPr txBox="1">
            <a:spLocks/>
          </p:cNvSpPr>
          <p:nvPr/>
        </p:nvSpPr>
        <p:spPr>
          <a:xfrm>
            <a:off x="191934" y="2914674"/>
            <a:ext cx="4924352" cy="7084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egoe UI" panose="020B0502040204020203" pitchFamily="34" charset="0"/>
              </a:rPr>
              <a:t>Odhady celkového počtu hub na Zemi -&gt; 1 – 11 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Segoe UI" panose="020B0502040204020203" pitchFamily="34" charset="0"/>
              </a:rPr>
              <a:t>millionů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TextovéPole 1">
            <a:extLst>
              <a:ext uri="{FF2B5EF4-FFF2-40B4-BE49-F238E27FC236}">
                <a16:creationId xmlns:a16="http://schemas.microsoft.com/office/drawing/2014/main" id="{6410ABFC-0315-A3C6-5240-D8F7AE521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718" y="5810503"/>
            <a:ext cx="6889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V roce 1825 Elias </a:t>
            </a:r>
            <a:r>
              <a:rPr lang="cs-CZ" altLang="cs-CZ" sz="1800" dirty="0" err="1">
                <a:latin typeface="+mn-lt"/>
              </a:rPr>
              <a:t>Magnus</a:t>
            </a: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Fries</a:t>
            </a:r>
            <a:r>
              <a:rPr lang="cs-CZ" altLang="cs-CZ" sz="1800" dirty="0">
                <a:latin typeface="+mn-lt"/>
              </a:rPr>
              <a:t> (1794-1878) předpověděl, že houby budou největší skupinou v rostlinné říši, obdobou hmyzu v živočišné říši. </a:t>
            </a:r>
          </a:p>
        </p:txBody>
      </p:sp>
      <p:pic>
        <p:nvPicPr>
          <p:cNvPr id="11" name="Obrázek 2">
            <a:extLst>
              <a:ext uri="{FF2B5EF4-FFF2-40B4-BE49-F238E27FC236}">
                <a16:creationId xmlns:a16="http://schemas.microsoft.com/office/drawing/2014/main" id="{93ADDE5F-F1AB-1282-C211-E42DF800C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34" y="5014912"/>
            <a:ext cx="1334784" cy="1719516"/>
          </a:xfrm>
          <a:prstGeom prst="roundRect">
            <a:avLst>
              <a:gd name="adj" fmla="val 4497"/>
            </a:avLst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989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Šipka doprava 1">
            <a:extLst>
              <a:ext uri="{FF2B5EF4-FFF2-40B4-BE49-F238E27FC236}">
                <a16:creationId xmlns:a16="http://schemas.microsoft.com/office/drawing/2014/main" id="{43A6ABD9-8B3B-82FF-46E7-B3D2802BF505}"/>
              </a:ext>
            </a:extLst>
          </p:cNvPr>
          <p:cNvSpPr>
            <a:spLocks noChangeArrowheads="1"/>
          </p:cNvSpPr>
          <p:nvPr/>
        </p:nvSpPr>
        <p:spPr bwMode="auto">
          <a:xfrm rot="1432067">
            <a:off x="2152651" y="2962276"/>
            <a:ext cx="658813" cy="576263"/>
          </a:xfrm>
          <a:prstGeom prst="rightArrow">
            <a:avLst>
              <a:gd name="adj1" fmla="val 50000"/>
              <a:gd name="adj2" fmla="val 50007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144387" name="Šipka doprava 1">
            <a:extLst>
              <a:ext uri="{FF2B5EF4-FFF2-40B4-BE49-F238E27FC236}">
                <a16:creationId xmlns:a16="http://schemas.microsoft.com/office/drawing/2014/main" id="{B3A903E4-CC5B-46BA-8D04-7AF6358FC9AE}"/>
              </a:ext>
            </a:extLst>
          </p:cNvPr>
          <p:cNvSpPr>
            <a:spLocks noChangeArrowheads="1"/>
          </p:cNvSpPr>
          <p:nvPr/>
        </p:nvSpPr>
        <p:spPr bwMode="auto">
          <a:xfrm rot="1432067">
            <a:off x="2079626" y="2962276"/>
            <a:ext cx="658813" cy="576263"/>
          </a:xfrm>
          <a:prstGeom prst="rightArrow">
            <a:avLst>
              <a:gd name="adj1" fmla="val 50000"/>
              <a:gd name="adj2" fmla="val 50007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144388" name="Picture 2">
            <a:extLst>
              <a:ext uri="{FF2B5EF4-FFF2-40B4-BE49-F238E27FC236}">
                <a16:creationId xmlns:a16="http://schemas.microsoft.com/office/drawing/2014/main" id="{F87CEC4E-96F5-2399-EE9D-622090E7D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6350"/>
            <a:ext cx="8564563" cy="687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89" name="Picture 3">
            <a:extLst>
              <a:ext uri="{FF2B5EF4-FFF2-40B4-BE49-F238E27FC236}">
                <a16:creationId xmlns:a16="http://schemas.microsoft.com/office/drawing/2014/main" id="{F1B00641-7DCA-6C11-A518-3AB93C15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806450"/>
            <a:ext cx="67627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90" name="Picture 3">
            <a:extLst>
              <a:ext uri="{FF2B5EF4-FFF2-40B4-BE49-F238E27FC236}">
                <a16:creationId xmlns:a16="http://schemas.microsoft.com/office/drawing/2014/main" id="{E2B7D40B-14AB-F4D2-1CBE-B3216609B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4" y="2967039"/>
            <a:ext cx="67627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91" name="Picture 3">
            <a:extLst>
              <a:ext uri="{FF2B5EF4-FFF2-40B4-BE49-F238E27FC236}">
                <a16:creationId xmlns:a16="http://schemas.microsoft.com/office/drawing/2014/main" id="{BB103F49-3940-7E4C-9227-A85C58A83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6038851"/>
            <a:ext cx="56673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394" name="TextovéPole 3">
            <a:extLst>
              <a:ext uri="{FF2B5EF4-FFF2-40B4-BE49-F238E27FC236}">
                <a16:creationId xmlns:a16="http://schemas.microsoft.com/office/drawing/2014/main" id="{588DB671-8121-F7F2-57BE-54C40F2E1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751" y="4737101"/>
            <a:ext cx="7804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 err="1">
                <a:solidFill>
                  <a:srgbClr val="663300"/>
                </a:solidFill>
                <a:latin typeface="+mn-lt"/>
              </a:rPr>
              <a:t>akrásie</a:t>
            </a:r>
            <a:endParaRPr lang="cs-CZ" altLang="cs-CZ" sz="1400" b="1" dirty="0">
              <a:solidFill>
                <a:srgbClr val="663300"/>
              </a:solidFill>
              <a:latin typeface="+mn-lt"/>
            </a:endParaRPr>
          </a:p>
        </p:txBody>
      </p:sp>
      <p:pic>
        <p:nvPicPr>
          <p:cNvPr id="144395" name="Picture 3">
            <a:extLst>
              <a:ext uri="{FF2B5EF4-FFF2-40B4-BE49-F238E27FC236}">
                <a16:creationId xmlns:a16="http://schemas.microsoft.com/office/drawing/2014/main" id="{3FA32F32-4ADD-536B-BDC4-ADD719DE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38245">
            <a:off x="9059864" y="4879975"/>
            <a:ext cx="67627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396" name="TextovéPole 1">
            <a:extLst>
              <a:ext uri="{FF2B5EF4-FFF2-40B4-BE49-F238E27FC236}">
                <a16:creationId xmlns:a16="http://schemas.microsoft.com/office/drawing/2014/main" id="{3D256AEC-0DD9-87AE-B14F-15EA32814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3888" y="6211888"/>
            <a:ext cx="2095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i="1">
                <a:solidFill>
                  <a:srgbClr val="0000FF"/>
                </a:solidFill>
              </a:rPr>
              <a:t>základní schema převzato 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i="1">
                <a:solidFill>
                  <a:srgbClr val="0000FF"/>
                </a:solidFill>
              </a:rPr>
              <a:t>Čepička, Eliáš &amp; Hampl (2010)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i="1">
                <a:solidFill>
                  <a:srgbClr val="0000FF"/>
                </a:solidFill>
              </a:rPr>
              <a:t>           Vesmír 7-8/2010 </a:t>
            </a:r>
          </a:p>
        </p:txBody>
      </p:sp>
      <p:pic>
        <p:nvPicPr>
          <p:cNvPr id="144397" name="Picture 3">
            <a:extLst>
              <a:ext uri="{FF2B5EF4-FFF2-40B4-BE49-F238E27FC236}">
                <a16:creationId xmlns:a16="http://schemas.microsoft.com/office/drawing/2014/main" id="{4E55ED8F-C63B-C256-BE28-173ACA8B5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28100">
            <a:off x="6825907" y="82034"/>
            <a:ext cx="676276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3">
            <a:extLst>
              <a:ext uri="{FF2B5EF4-FFF2-40B4-BE49-F238E27FC236}">
                <a16:creationId xmlns:a16="http://schemas.microsoft.com/office/drawing/2014/main" id="{9EA68D82-4E6D-D3BC-E571-AE86F3D27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693" y="693040"/>
            <a:ext cx="21466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>
              <a:spcBef>
                <a:spcPct val="0"/>
              </a:spcBef>
              <a:buFontTx/>
              <a:buNone/>
              <a:defRPr sz="1400" b="1">
                <a:solidFill>
                  <a:schemeClr val="accent5">
                    <a:lumMod val="75000"/>
                  </a:schemeClr>
                </a:solidFill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cs-CZ" dirty="0" err="1"/>
              <a:t>Plasmodiophoromycota</a:t>
            </a:r>
            <a:endParaRPr lang="cs-CZ" altLang="cs-CZ" dirty="0"/>
          </a:p>
        </p:txBody>
      </p:sp>
      <p:sp>
        <p:nvSpPr>
          <p:cNvPr id="3" name="TextovéPole 3">
            <a:extLst>
              <a:ext uri="{FF2B5EF4-FFF2-40B4-BE49-F238E27FC236}">
                <a16:creationId xmlns:a16="http://schemas.microsoft.com/office/drawing/2014/main" id="{2B2C8548-3C5F-2972-C499-C01EB9C1A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809" y="0"/>
            <a:ext cx="28251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Peronosporomycota</a:t>
            </a:r>
            <a:r>
              <a:rPr lang="cs-CZ" altLang="cs-CZ" sz="1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(</a:t>
            </a:r>
            <a:r>
              <a:rPr lang="cs-CZ" altLang="cs-CZ" sz="14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Oomycota</a:t>
            </a:r>
            <a:r>
              <a:rPr lang="cs-CZ" altLang="cs-CZ" sz="1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Labyrinthulomycota</a:t>
            </a:r>
            <a:endParaRPr lang="cs-CZ" altLang="cs-CZ" sz="14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C53C0-14F0-4BA6-79C7-F0EB9C511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3C87FE-775C-68E0-8959-361C39D11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802" y="-2"/>
            <a:ext cx="802432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27A48D-F127-0EC3-B559-94E07FBB5BC1}"/>
              </a:ext>
            </a:extLst>
          </p:cNvPr>
          <p:cNvSpPr txBox="1">
            <a:spLocks/>
          </p:cNvSpPr>
          <p:nvPr/>
        </p:nvSpPr>
        <p:spPr>
          <a:xfrm>
            <a:off x="136872" y="4338344"/>
            <a:ext cx="7409822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Fylogenetický strom – Eukaryota (</a:t>
            </a:r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Tree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</a:t>
            </a:r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of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</a:t>
            </a:r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life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) (2023)</a:t>
            </a:r>
          </a:p>
        </p:txBody>
      </p:sp>
    </p:spTree>
    <p:extLst>
      <p:ext uri="{BB962C8B-B14F-4D97-AF65-F5344CB8AC3E}">
        <p14:creationId xmlns:p14="http://schemas.microsoft.com/office/powerpoint/2010/main" val="694492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26807-0A99-D76A-2169-D186B42C5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CD027A-93ED-1A1D-C612-EA60E80461EC}"/>
              </a:ext>
            </a:extLst>
          </p:cNvPr>
          <p:cNvSpPr txBox="1">
            <a:spLocks/>
          </p:cNvSpPr>
          <p:nvPr/>
        </p:nvSpPr>
        <p:spPr>
          <a:xfrm>
            <a:off x="300157" y="-81675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Houbám podobné organismy (</a:t>
            </a:r>
            <a:r>
              <a:rPr lang="cs-CZ" sz="32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fungal</a:t>
            </a:r>
            <a:r>
              <a:rPr lang="cs-CZ" sz="32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cs-CZ" sz="32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analogues</a:t>
            </a:r>
            <a:r>
              <a:rPr lang="cs-CZ" sz="32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D100462-4A82-5022-F5D5-73F8AC254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969870"/>
            <a:ext cx="977392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Peronosporomycota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(</a:t>
            </a:r>
            <a:r>
              <a:rPr kumimoji="0" lang="cs-CZ" altLang="cs-CZ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Oomycota</a:t>
            </a:r>
            <a:r>
              <a:rPr kumimoji="0" lang="cs-CZ" altLang="cs-CZ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„Vodní plísně“)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větvené kolonie z hyf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saprotrofové</a:t>
            </a:r>
            <a:r>
              <a:rPr kumimoji="0" lang="cs-CZ" altLang="cs-CZ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 patogeny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Řády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Saprolegniales</a:t>
            </a:r>
            <a:r>
              <a:rPr kumimoji="0" lang="cs-CZ" altLang="cs-CZ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 </a:t>
            </a:r>
            <a:r>
              <a:rPr kumimoji="0" lang="cs-CZ" altLang="cs-CZ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Pythiales</a:t>
            </a:r>
            <a:endParaRPr kumimoji="0" lang="cs-CZ" altLang="cs-CZ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1FCA34AD-04E5-1D50-9CC7-E03255CB1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2081409"/>
            <a:ext cx="751375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Labyrinthulomycota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(„vodní hlenky“)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Labyrinthulales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Pohyblivé buňky v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síti slizových trubic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Thraustochytriales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Tvoří stélku s výtrusy (podobné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chytridiím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BBEFF5-4E16-47DB-1955-5518CFD55C8B}"/>
              </a:ext>
            </a:extLst>
          </p:cNvPr>
          <p:cNvSpPr txBox="1"/>
          <p:nvPr/>
        </p:nvSpPr>
        <p:spPr>
          <a:xfrm>
            <a:off x="228163" y="646258"/>
            <a:ext cx="9814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Vývojová větev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Stramenopila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(příbuzné rozsivkám a hnědým řasám)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6CEA7B-6110-A594-C19B-CE0BE1119112}"/>
              </a:ext>
            </a:extLst>
          </p:cNvPr>
          <p:cNvSpPr txBox="1"/>
          <p:nvPr/>
        </p:nvSpPr>
        <p:spPr>
          <a:xfrm>
            <a:off x="558800" y="3245717"/>
            <a:ext cx="83413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Myxomycetes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(„pravé hlenky“):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mnohojaderná plazmodia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na rozkládajícím se dřevě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dirty="0" err="1"/>
              <a:t>Sporokarpy</a:t>
            </a:r>
            <a:r>
              <a:rPr lang="cs-CZ" altLang="cs-CZ" dirty="0"/>
              <a:t> – „plodnice“ -&gt; spory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BB223B-21A8-23F1-0BD9-5E488869F703}"/>
              </a:ext>
            </a:extLst>
          </p:cNvPr>
          <p:cNvSpPr txBox="1"/>
          <p:nvPr/>
        </p:nvSpPr>
        <p:spPr>
          <a:xfrm>
            <a:off x="300157" y="2920241"/>
            <a:ext cx="3473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dirty="0"/>
              <a:t>Vývojová větev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Amoebozoa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3333C5-4234-6774-87ED-34AEFEE3AD63}"/>
              </a:ext>
            </a:extLst>
          </p:cNvPr>
          <p:cNvSpPr txBox="1"/>
          <p:nvPr/>
        </p:nvSpPr>
        <p:spPr>
          <a:xfrm>
            <a:off x="558800" y="4073433"/>
            <a:ext cx="74624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Dictyosteliomycetes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Modelový organismus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Dictyostelium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discoideum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pro studium komunikace buněk a evolučních počátků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mnohobuněčnosti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8EF3C0-B47C-07E2-5426-6DFFDCF176A5}"/>
              </a:ext>
            </a:extLst>
          </p:cNvPr>
          <p:cNvSpPr txBox="1"/>
          <p:nvPr/>
        </p:nvSpPr>
        <p:spPr>
          <a:xfrm>
            <a:off x="564198" y="4892734"/>
            <a:ext cx="87041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Protosteliomycetes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Fagocytující améby, některé druhy tvoří drobná plazmodia.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9A6FF0-FFF1-9121-5CC8-E7D60E5CF0EF}"/>
              </a:ext>
            </a:extLst>
          </p:cNvPr>
          <p:cNvSpPr txBox="1"/>
          <p:nvPr/>
        </p:nvSpPr>
        <p:spPr>
          <a:xfrm>
            <a:off x="300156" y="5408056"/>
            <a:ext cx="28713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Vývojová větev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Rhizaria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41967D-22BB-0B06-E8E5-92C1B1417F32}"/>
              </a:ext>
            </a:extLst>
          </p:cNvPr>
          <p:cNvSpPr txBox="1"/>
          <p:nvPr/>
        </p:nvSpPr>
        <p:spPr>
          <a:xfrm>
            <a:off x="558800" y="5678448"/>
            <a:ext cx="87041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Plasmodiophoromycota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Parazitická skupina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Plasmodiophora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brassicae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(parazit brukvovitých).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041BB7-24C6-C8DB-F31E-6C35CEF7D655}"/>
              </a:ext>
            </a:extLst>
          </p:cNvPr>
          <p:cNvSpPr txBox="1"/>
          <p:nvPr/>
        </p:nvSpPr>
        <p:spPr>
          <a:xfrm>
            <a:off x="300155" y="6235772"/>
            <a:ext cx="28713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Vývojová větev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Excavata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CE8B4B-8157-894A-360F-AAF5B7D61FB4}"/>
              </a:ext>
            </a:extLst>
          </p:cNvPr>
          <p:cNvSpPr txBox="1"/>
          <p:nvPr/>
        </p:nvSpPr>
        <p:spPr>
          <a:xfrm>
            <a:off x="558800" y="6517150"/>
            <a:ext cx="8704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Acrasiomycetes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– podobnost s </a:t>
            </a:r>
            <a:r>
              <a:rPr kumimoji="0" lang="cs-CZ" altLang="cs-CZ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Dictyosteliomycety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7972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49DF9-392A-A8FE-CE01-E644744E3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F2BF0-FB0D-3EED-D7D1-FFB37EE06EC8}"/>
              </a:ext>
            </a:extLst>
          </p:cNvPr>
          <p:cNvSpPr txBox="1">
            <a:spLocks/>
          </p:cNvSpPr>
          <p:nvPr/>
        </p:nvSpPr>
        <p:spPr>
          <a:xfrm>
            <a:off x="234844" y="0"/>
            <a:ext cx="7951214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Zoospory (bičíky) a </a:t>
            </a:r>
            <a:r>
              <a:rPr lang="cs-CZ" altLang="cs-CZ" sz="40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aplanospory</a:t>
            </a:r>
            <a:endParaRPr lang="cs-CZ" altLang="cs-CZ" sz="40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A4007649-47DE-4AA0-07A7-46E6B2404F0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1470" y="2637292"/>
            <a:ext cx="0" cy="2160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36EC8748-9BE6-8FC0-006C-2A57E99AD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07" y="1992767"/>
            <a:ext cx="880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cs-CZ" altLang="cs-CZ" sz="1600" b="1">
                <a:latin typeface="+mn-lt"/>
              </a:rPr>
              <a:t>směr</a:t>
            </a:r>
          </a:p>
          <a:p>
            <a:pPr eaLnBrk="1" hangingPunct="1"/>
            <a:r>
              <a:rPr lang="cs-CZ" altLang="cs-CZ" sz="1600" b="1">
                <a:latin typeface="+mn-lt"/>
              </a:rPr>
              <a:t>pohybu</a:t>
            </a:r>
          </a:p>
        </p:txBody>
      </p:sp>
      <p:pic>
        <p:nvPicPr>
          <p:cNvPr id="16" name="Picture 3" descr="pleurokontní zoospory">
            <a:extLst>
              <a:ext uri="{FF2B5EF4-FFF2-40B4-BE49-F238E27FC236}">
                <a16:creationId xmlns:a16="http://schemas.microsoft.com/office/drawing/2014/main" id="{6BE36AB0-1F4C-01C6-CC20-FA4CA8745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807" y="1763259"/>
            <a:ext cx="1709738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akrokont">
            <a:extLst>
              <a:ext uri="{FF2B5EF4-FFF2-40B4-BE49-F238E27FC236}">
                <a16:creationId xmlns:a16="http://schemas.microsoft.com/office/drawing/2014/main" id="{361E4F96-302F-EE9E-9AC8-AFFFFCB96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110" y="1557337"/>
            <a:ext cx="22447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akontní">
            <a:extLst>
              <a:ext uri="{FF2B5EF4-FFF2-40B4-BE49-F238E27FC236}">
                <a16:creationId xmlns:a16="http://schemas.microsoft.com/office/drawing/2014/main" id="{45FFE66B-2914-7EA5-BCA1-A7AD2DC46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353" y="2577542"/>
            <a:ext cx="1255713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 descr="opisto bicik a">
            <a:extLst>
              <a:ext uri="{FF2B5EF4-FFF2-40B4-BE49-F238E27FC236}">
                <a16:creationId xmlns:a16="http://schemas.microsoft.com/office/drawing/2014/main" id="{CDE5E2C8-86D8-C026-91B4-ADDEB2C14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801" y="1871662"/>
            <a:ext cx="18145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9">
            <a:extLst>
              <a:ext uri="{FF2B5EF4-FFF2-40B4-BE49-F238E27FC236}">
                <a16:creationId xmlns:a16="http://schemas.microsoft.com/office/drawing/2014/main" id="{429AC3AA-A34C-A712-8A9F-008C69509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557" y="5502386"/>
            <a:ext cx="16782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cs-CZ" altLang="cs-CZ" sz="2000" b="1" dirty="0" err="1">
                <a:latin typeface="+mn-lt"/>
              </a:rPr>
              <a:t>pleurokontní</a:t>
            </a:r>
            <a:endParaRPr lang="cs-CZ" altLang="cs-CZ" sz="2000" b="1" dirty="0">
              <a:latin typeface="+mn-lt"/>
            </a:endParaRP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4D76031E-DDF5-A50D-0376-8822CBDE9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64" y="5502385"/>
            <a:ext cx="1444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cs-CZ" altLang="cs-CZ" sz="2000" b="1" dirty="0" err="1">
                <a:latin typeface="+mn-lt"/>
              </a:rPr>
              <a:t>akrokontní</a:t>
            </a:r>
            <a:endParaRPr lang="cs-CZ" altLang="cs-CZ" sz="2000" b="1" dirty="0">
              <a:latin typeface="+mn-lt"/>
            </a:endParaRPr>
          </a:p>
        </p:txBody>
      </p:sp>
      <p:sp>
        <p:nvSpPr>
          <p:cNvPr id="22" name="Text Box 22">
            <a:extLst>
              <a:ext uri="{FF2B5EF4-FFF2-40B4-BE49-F238E27FC236}">
                <a16:creationId xmlns:a16="http://schemas.microsoft.com/office/drawing/2014/main" id="{DC780CA0-96DC-F82F-05E6-F474DCE0D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4357" y="5502385"/>
            <a:ext cx="16433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cs-CZ" altLang="cs-CZ" sz="2000" b="1" dirty="0" err="1">
                <a:latin typeface="+mn-lt"/>
              </a:rPr>
              <a:t>opistokontní</a:t>
            </a:r>
            <a:endParaRPr lang="cs-CZ" altLang="cs-CZ" sz="2000" b="1" dirty="0">
              <a:latin typeface="+mn-lt"/>
            </a:endParaRPr>
          </a:p>
        </p:txBody>
      </p:sp>
      <p:sp>
        <p:nvSpPr>
          <p:cNvPr id="23" name="Text Box 22">
            <a:extLst>
              <a:ext uri="{FF2B5EF4-FFF2-40B4-BE49-F238E27FC236}">
                <a16:creationId xmlns:a16="http://schemas.microsoft.com/office/drawing/2014/main" id="{51DC1AA4-2E4C-96AE-5316-6FEE005FA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1509" y="5499150"/>
            <a:ext cx="1648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cs-CZ" altLang="cs-CZ" sz="2000" b="1" dirty="0" err="1">
                <a:latin typeface="+mn-lt"/>
              </a:rPr>
              <a:t>aplanospora</a:t>
            </a:r>
            <a:endParaRPr lang="cs-CZ" altLang="cs-CZ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9972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7DFAE-6433-6B5F-3423-51D108BA9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ook cover of a green plant&#10;&#10;Description automatically generated">
            <a:extLst>
              <a:ext uri="{FF2B5EF4-FFF2-40B4-BE49-F238E27FC236}">
                <a16:creationId xmlns:a16="http://schemas.microsoft.com/office/drawing/2014/main" id="{08C7EFC7-FFA1-2F22-3F66-B4237324D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156" y="4141588"/>
            <a:ext cx="1858730" cy="2716412"/>
          </a:xfrm>
          <a:prstGeom prst="roundRect">
            <a:avLst>
              <a:gd name="adj" fmla="val 7532"/>
            </a:avLst>
          </a:prstGeom>
          <a:ln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7325F20-B3EB-434D-2C50-7437C90AF768}"/>
              </a:ext>
            </a:extLst>
          </p:cNvPr>
          <p:cNvSpPr txBox="1">
            <a:spLocks/>
          </p:cNvSpPr>
          <p:nvPr/>
        </p:nvSpPr>
        <p:spPr>
          <a:xfrm>
            <a:off x="136872" y="298779"/>
            <a:ext cx="5403957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Zdroje - knihy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D42409-91D1-E200-8A99-129E14341417}"/>
              </a:ext>
            </a:extLst>
          </p:cNvPr>
          <p:cNvSpPr txBox="1">
            <a:spLocks/>
          </p:cNvSpPr>
          <p:nvPr/>
        </p:nvSpPr>
        <p:spPr>
          <a:xfrm>
            <a:off x="3558165" y="4632283"/>
            <a:ext cx="629601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 err="1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The</a:t>
            </a:r>
            <a:r>
              <a:rPr lang="cs-CZ" sz="2800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cs-CZ" sz="2800" dirty="0" err="1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Mycota</a:t>
            </a:r>
            <a:r>
              <a:rPr lang="cs-CZ" sz="2800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 – </a:t>
            </a:r>
            <a:r>
              <a:rPr lang="cs-CZ" sz="2800" dirty="0" err="1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series</a:t>
            </a:r>
            <a:r>
              <a:rPr lang="cs-CZ" sz="2800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 – 1997 - ?</a:t>
            </a:r>
            <a:endParaRPr lang="en-US" sz="2800" dirty="0">
              <a:ln w="3175">
                <a:noFill/>
              </a:ln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5009EF-E211-321C-037C-FBFBFA983822}"/>
              </a:ext>
            </a:extLst>
          </p:cNvPr>
          <p:cNvSpPr txBox="1">
            <a:spLocks/>
          </p:cNvSpPr>
          <p:nvPr/>
        </p:nvSpPr>
        <p:spPr>
          <a:xfrm>
            <a:off x="2488186" y="2255584"/>
            <a:ext cx="11811288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21st century guidebook to fungi</a:t>
            </a:r>
            <a:r>
              <a:rPr lang="cs-CZ" sz="2800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 (</a:t>
            </a:r>
            <a:r>
              <a:rPr lang="cs-CZ" sz="2800" dirty="0" err="1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Moore</a:t>
            </a:r>
            <a:r>
              <a:rPr lang="cs-CZ" sz="2800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) - 2020</a:t>
            </a:r>
            <a:endParaRPr lang="en-US" sz="2800" dirty="0">
              <a:ln w="3175">
                <a:noFill/>
              </a:ln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4B4E14F-EDF0-38AD-A930-6AAC30744600}"/>
              </a:ext>
            </a:extLst>
          </p:cNvPr>
          <p:cNvSpPr txBox="1">
            <a:spLocks/>
          </p:cNvSpPr>
          <p:nvPr/>
        </p:nvSpPr>
        <p:spPr>
          <a:xfrm>
            <a:off x="3045679" y="1194792"/>
            <a:ext cx="6557842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 err="1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Introduction</a:t>
            </a:r>
            <a:r>
              <a:rPr lang="cs-CZ" sz="2800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 to </a:t>
            </a:r>
            <a:r>
              <a:rPr lang="cs-CZ" sz="2800" dirty="0" err="1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Fungi</a:t>
            </a:r>
            <a:r>
              <a:rPr lang="cs-CZ" sz="2800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 (</a:t>
            </a:r>
            <a:r>
              <a:rPr lang="cs-CZ" sz="2800" dirty="0" err="1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Webster</a:t>
            </a:r>
            <a:r>
              <a:rPr lang="cs-CZ" sz="2800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) - 2007</a:t>
            </a:r>
            <a:endParaRPr lang="en-US" sz="2800" dirty="0">
              <a:ln w="3175">
                <a:noFill/>
              </a:ln>
              <a:latin typeface="+mn-lt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9" name="Picture 8" descr="A picture containing text, fungus, basidiomycete&#10;&#10;Description automatically generated">
            <a:extLst>
              <a:ext uri="{FF2B5EF4-FFF2-40B4-BE49-F238E27FC236}">
                <a16:creationId xmlns:a16="http://schemas.microsoft.com/office/drawing/2014/main" id="{4521A2F4-65E8-8FE5-ECB2-0594E292C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71" y="1154887"/>
            <a:ext cx="1753415" cy="2274701"/>
          </a:xfrm>
          <a:prstGeom prst="roundRect">
            <a:avLst>
              <a:gd name="adj" fmla="val 6714"/>
            </a:avLst>
          </a:prstGeom>
          <a:ln>
            <a:solidFill>
              <a:schemeClr val="tx1"/>
            </a:solidFill>
          </a:ln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69A4FB9-C5BD-247E-EE21-0D7412AB4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802" y="27286"/>
            <a:ext cx="1811672" cy="2383779"/>
          </a:xfrm>
          <a:prstGeom prst="roundRect">
            <a:avLst>
              <a:gd name="adj" fmla="val 9457"/>
            </a:avLst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5D8C4C-7761-15B2-56B9-D5907FA8E906}"/>
              </a:ext>
            </a:extLst>
          </p:cNvPr>
          <p:cNvSpPr txBox="1">
            <a:spLocks/>
          </p:cNvSpPr>
          <p:nvPr/>
        </p:nvSpPr>
        <p:spPr>
          <a:xfrm>
            <a:off x="3267984" y="3423090"/>
            <a:ext cx="6960615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 err="1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The</a:t>
            </a:r>
            <a:r>
              <a:rPr lang="cs-CZ" sz="2800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cs-CZ" sz="2800" dirty="0" err="1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Fungi</a:t>
            </a:r>
            <a:r>
              <a:rPr lang="cs-CZ" sz="2800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 3rd </a:t>
            </a:r>
            <a:r>
              <a:rPr lang="cs-CZ" sz="2800" dirty="0" err="1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ed</a:t>
            </a:r>
            <a:r>
              <a:rPr lang="cs-CZ" sz="2800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 (</a:t>
            </a:r>
            <a:r>
              <a:rPr lang="cs-CZ" sz="2800" dirty="0" err="1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Watkinson</a:t>
            </a:r>
            <a:r>
              <a:rPr lang="cs-CZ" sz="2800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) - 2016</a:t>
            </a:r>
            <a:endParaRPr lang="en-US" sz="2800" dirty="0">
              <a:ln w="3175">
                <a:noFill/>
              </a:ln>
              <a:latin typeface="+mn-lt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9" name="Picture 18" descr="A book cover with a black background&#10;&#10;Description automatically generated">
            <a:extLst>
              <a:ext uri="{FF2B5EF4-FFF2-40B4-BE49-F238E27FC236}">
                <a16:creationId xmlns:a16="http://schemas.microsoft.com/office/drawing/2014/main" id="{FD750C0D-0A40-6071-FA28-9F6B056056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387" y="2940880"/>
            <a:ext cx="2081242" cy="2543018"/>
          </a:xfrm>
          <a:prstGeom prst="roundRect">
            <a:avLst>
              <a:gd name="adj" fmla="val 9457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CCC318-0528-9F7A-6C38-0E138B16D9D5}"/>
              </a:ext>
            </a:extLst>
          </p:cNvPr>
          <p:cNvSpPr txBox="1">
            <a:spLocks/>
          </p:cNvSpPr>
          <p:nvPr/>
        </p:nvSpPr>
        <p:spPr>
          <a:xfrm>
            <a:off x="3003888" y="5663208"/>
            <a:ext cx="6574971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Fungi Discover the Science and Secrets Behind the World of Mushrooms</a:t>
            </a:r>
            <a:r>
              <a:rPr lang="cs-CZ" sz="2800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 - 2024</a:t>
            </a:r>
            <a:endParaRPr lang="en-US" sz="2800" dirty="0">
              <a:ln w="3175">
                <a:noFill/>
              </a:ln>
              <a:latin typeface="+mn-lt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4" name="Picture 3" descr="A cover of a book with mushrooms&#10;&#10;Description automatically generated">
            <a:extLst>
              <a:ext uri="{FF2B5EF4-FFF2-40B4-BE49-F238E27FC236}">
                <a16:creationId xmlns:a16="http://schemas.microsoft.com/office/drawing/2014/main" id="{083A2B52-3495-6055-F823-528C8639F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44" y="4408984"/>
            <a:ext cx="2023697" cy="2383416"/>
          </a:xfrm>
          <a:prstGeom prst="roundRect">
            <a:avLst>
              <a:gd name="adj" fmla="val 6714"/>
            </a:avLst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1351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082BA-E223-86AD-2B3A-26970094F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9128C-567A-7803-8A46-0EBB7F6E62D4}"/>
              </a:ext>
            </a:extLst>
          </p:cNvPr>
          <p:cNvSpPr txBox="1">
            <a:spLocks/>
          </p:cNvSpPr>
          <p:nvPr/>
        </p:nvSpPr>
        <p:spPr>
          <a:xfrm>
            <a:off x="234844" y="0"/>
            <a:ext cx="7951214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Zoospory (bičíky) a </a:t>
            </a:r>
            <a:r>
              <a:rPr lang="cs-CZ" altLang="cs-CZ" sz="40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aplanospory</a:t>
            </a:r>
            <a:endParaRPr lang="cs-CZ" altLang="cs-CZ" sz="40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EAAEA-BF5B-0023-3A16-C34DA96AA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453" y="1167141"/>
            <a:ext cx="7843094" cy="5065508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3195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830A1-2B09-7E85-1CB8-43359F0A7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02BA6A-B3E0-7498-2A14-ED636CF59E86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Taxonomické skupiny hub a jejich koncovky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8EF6E5-C1B0-0F27-35D0-1281F78EFFB1}"/>
              </a:ext>
            </a:extLst>
          </p:cNvPr>
          <p:cNvSpPr txBox="1"/>
          <p:nvPr/>
        </p:nvSpPr>
        <p:spPr>
          <a:xfrm>
            <a:off x="446313" y="1143444"/>
            <a:ext cx="960051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Taxonomie hub se řídí specifickými koncovkami pro různé taxonomické úrovně, které usnadňují klasifikaci a identifikaci organismů. </a:t>
            </a:r>
          </a:p>
          <a:p>
            <a:endParaRPr lang="cs-CZ" sz="2000" b="1" dirty="0"/>
          </a:p>
          <a:p>
            <a:r>
              <a:rPr lang="cs-CZ" sz="2000" b="1" dirty="0"/>
              <a:t>Říše</a:t>
            </a:r>
            <a:r>
              <a:rPr lang="cs-CZ" sz="2000" dirty="0"/>
              <a:t>: </a:t>
            </a:r>
            <a:r>
              <a:rPr lang="cs-CZ" sz="2000" dirty="0" err="1"/>
              <a:t>Fungi</a:t>
            </a:r>
            <a:r>
              <a:rPr lang="cs-CZ" sz="2000" dirty="0"/>
              <a:t> </a:t>
            </a:r>
          </a:p>
          <a:p>
            <a:r>
              <a:rPr lang="cs-CZ" sz="2000" b="1" dirty="0"/>
              <a:t>Oddělení</a:t>
            </a:r>
            <a:r>
              <a:rPr lang="cs-CZ" sz="2000" dirty="0"/>
              <a:t>: -</a:t>
            </a:r>
            <a:r>
              <a:rPr lang="cs-CZ" sz="2000" dirty="0" err="1"/>
              <a:t>mycota</a:t>
            </a:r>
            <a:r>
              <a:rPr lang="cs-CZ" sz="2000" dirty="0"/>
              <a:t> (např. </a:t>
            </a:r>
            <a:r>
              <a:rPr lang="cs-CZ" sz="2000" dirty="0" err="1"/>
              <a:t>Ascomycota</a:t>
            </a:r>
            <a:r>
              <a:rPr lang="cs-CZ" sz="2000" dirty="0"/>
              <a:t>)</a:t>
            </a:r>
          </a:p>
          <a:p>
            <a:r>
              <a:rPr lang="cs-CZ" sz="2000" b="1" dirty="0"/>
              <a:t>Třída</a:t>
            </a:r>
            <a:r>
              <a:rPr lang="cs-CZ" sz="2000" dirty="0"/>
              <a:t>: -</a:t>
            </a:r>
            <a:r>
              <a:rPr lang="cs-CZ" sz="2000" dirty="0" err="1"/>
              <a:t>mycetes</a:t>
            </a:r>
            <a:r>
              <a:rPr lang="cs-CZ" sz="2000" dirty="0"/>
              <a:t> (např. </a:t>
            </a:r>
            <a:r>
              <a:rPr lang="cs-CZ" sz="2000" dirty="0" err="1"/>
              <a:t>Ascomycetes</a:t>
            </a:r>
            <a:r>
              <a:rPr lang="cs-CZ" sz="2000" dirty="0"/>
              <a:t>)</a:t>
            </a:r>
          </a:p>
          <a:p>
            <a:r>
              <a:rPr lang="cs-CZ" sz="2000" b="1" dirty="0"/>
              <a:t>Řád</a:t>
            </a:r>
            <a:r>
              <a:rPr lang="cs-CZ" sz="2000" dirty="0"/>
              <a:t>: -</a:t>
            </a:r>
            <a:r>
              <a:rPr lang="cs-CZ" sz="2000" dirty="0" err="1"/>
              <a:t>ales</a:t>
            </a:r>
            <a:r>
              <a:rPr lang="cs-CZ" sz="2000" dirty="0"/>
              <a:t> (např. </a:t>
            </a:r>
            <a:r>
              <a:rPr lang="cs-CZ" sz="2000" i="1" dirty="0" err="1"/>
              <a:t>Eurotiales</a:t>
            </a:r>
            <a:r>
              <a:rPr lang="cs-CZ" sz="2000" dirty="0"/>
              <a:t>)</a:t>
            </a:r>
          </a:p>
          <a:p>
            <a:r>
              <a:rPr lang="cs-CZ" sz="2000" b="1" dirty="0"/>
              <a:t>Čeleď</a:t>
            </a:r>
            <a:r>
              <a:rPr lang="cs-CZ" sz="2000" dirty="0"/>
              <a:t>: -</a:t>
            </a:r>
            <a:r>
              <a:rPr lang="cs-CZ" sz="2000" dirty="0" err="1"/>
              <a:t>aceae</a:t>
            </a:r>
            <a:r>
              <a:rPr lang="cs-CZ" sz="2000" dirty="0"/>
              <a:t> (např. </a:t>
            </a:r>
            <a:r>
              <a:rPr lang="cs-CZ" sz="2000" i="1" dirty="0" err="1"/>
              <a:t>Aspergillaceae</a:t>
            </a:r>
            <a:r>
              <a:rPr lang="cs-CZ" sz="2000" dirty="0"/>
              <a:t>)</a:t>
            </a:r>
          </a:p>
          <a:p>
            <a:r>
              <a:rPr lang="cs-CZ" sz="2000" b="1" dirty="0"/>
              <a:t>Rod</a:t>
            </a:r>
            <a:r>
              <a:rPr lang="cs-CZ" sz="2000" dirty="0"/>
              <a:t>: bez specifické koncovky - např. </a:t>
            </a:r>
            <a:r>
              <a:rPr lang="cs-CZ" sz="2000" i="1" dirty="0" err="1"/>
              <a:t>Aspergillus</a:t>
            </a:r>
            <a:endParaRPr lang="cs-CZ" sz="2000" i="1" dirty="0"/>
          </a:p>
          <a:p>
            <a:r>
              <a:rPr lang="cs-CZ" sz="2000" b="1" dirty="0"/>
              <a:t>Druh</a:t>
            </a:r>
            <a:r>
              <a:rPr lang="cs-CZ" sz="2000" dirty="0"/>
              <a:t>: bez specifické koncovky - např. </a:t>
            </a:r>
            <a:r>
              <a:rPr lang="cs-CZ" sz="2000" i="1" dirty="0" err="1"/>
              <a:t>Aspergillus</a:t>
            </a:r>
            <a:r>
              <a:rPr lang="cs-CZ" sz="2000" i="1" dirty="0"/>
              <a:t> </a:t>
            </a:r>
            <a:r>
              <a:rPr lang="cs-CZ" sz="2000" i="1" dirty="0" err="1"/>
              <a:t>fumigatus</a:t>
            </a:r>
            <a:endParaRPr lang="cs-CZ" sz="2000" dirty="0"/>
          </a:p>
        </p:txBody>
      </p:sp>
      <p:pic>
        <p:nvPicPr>
          <p:cNvPr id="6" name="Picture 5" descr="A blue cover with a silver coin with a floral design&#10;&#10;Description automatically generated">
            <a:extLst>
              <a:ext uri="{FF2B5EF4-FFF2-40B4-BE49-F238E27FC236}">
                <a16:creationId xmlns:a16="http://schemas.microsoft.com/office/drawing/2014/main" id="{466E02AF-4933-E6FB-F321-B9664124D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377" y="1986593"/>
            <a:ext cx="2670309" cy="4305874"/>
          </a:xfrm>
          <a:prstGeom prst="roundRect">
            <a:avLst>
              <a:gd name="adj" fmla="val 4497"/>
            </a:avLst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0F41F8-9C2E-7EB4-0D21-49000EC39DCA}"/>
              </a:ext>
            </a:extLst>
          </p:cNvPr>
          <p:cNvSpPr txBox="1"/>
          <p:nvPr/>
        </p:nvSpPr>
        <p:spPr>
          <a:xfrm>
            <a:off x="4316461" y="5923135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https://www.iapt-taxon.org/nomen/main.php</a:t>
            </a:r>
          </a:p>
        </p:txBody>
      </p:sp>
    </p:spTree>
    <p:extLst>
      <p:ext uri="{BB962C8B-B14F-4D97-AF65-F5344CB8AC3E}">
        <p14:creationId xmlns:p14="http://schemas.microsoft.com/office/powerpoint/2010/main" val="2743980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C5B61-6187-C5B1-ED6C-8ADB6F3F3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FA0D776-7303-D717-904C-8C9A48B4DB4E}"/>
              </a:ext>
            </a:extLst>
          </p:cNvPr>
          <p:cNvSpPr txBox="1"/>
          <p:nvPr/>
        </p:nvSpPr>
        <p:spPr>
          <a:xfrm>
            <a:off x="136871" y="741064"/>
            <a:ext cx="3313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 err="1">
                <a:solidFill>
                  <a:srgbClr val="242021"/>
                </a:solidFill>
              </a:rPr>
              <a:t>Introduction</a:t>
            </a:r>
            <a:r>
              <a:rPr lang="cs-CZ" dirty="0">
                <a:solidFill>
                  <a:srgbClr val="242021"/>
                </a:solidFill>
              </a:rPr>
              <a:t> to</a:t>
            </a:r>
            <a:r>
              <a:rPr lang="cs-CZ" sz="1800" b="0" i="0" dirty="0">
                <a:solidFill>
                  <a:srgbClr val="242021"/>
                </a:solidFill>
                <a:effectLst/>
              </a:rPr>
              <a:t> </a:t>
            </a:r>
            <a:r>
              <a:rPr lang="cs-CZ" sz="1800" b="0" i="0" dirty="0" err="1">
                <a:solidFill>
                  <a:srgbClr val="242021"/>
                </a:solidFill>
                <a:effectLst/>
              </a:rPr>
              <a:t>Fungi</a:t>
            </a:r>
            <a:endParaRPr lang="cs-CZ" sz="1800" b="0" i="0" dirty="0">
              <a:solidFill>
                <a:srgbClr val="242021"/>
              </a:solidFill>
              <a:effectLst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B57ECC-AC63-1724-B3D7-CBB93A14094B}"/>
              </a:ext>
            </a:extLst>
          </p:cNvPr>
          <p:cNvSpPr txBox="1">
            <a:spLocks/>
          </p:cNvSpPr>
          <p:nvPr/>
        </p:nvSpPr>
        <p:spPr>
          <a:xfrm>
            <a:off x="136871" y="-125764"/>
            <a:ext cx="9203071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Eumycota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(2007)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8A664-1693-5424-DCBE-D89B9C689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592" y="467996"/>
            <a:ext cx="7068536" cy="6096851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5" name="Picture 4" descr="A diagram of different types of fungi&#10;&#10;Description automatically generated">
            <a:extLst>
              <a:ext uri="{FF2B5EF4-FFF2-40B4-BE49-F238E27FC236}">
                <a16:creationId xmlns:a16="http://schemas.microsoft.com/office/drawing/2014/main" id="{933EDF63-C97F-5708-9247-3FFEDAB67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"/>
          <a:stretch/>
        </p:blipFill>
        <p:spPr>
          <a:xfrm>
            <a:off x="228601" y="2177143"/>
            <a:ext cx="4397379" cy="3217162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5D6329-9A3C-E0D3-48AC-C059AAC40AA7}"/>
              </a:ext>
            </a:extLst>
          </p:cNvPr>
          <p:cNvSpPr txBox="1"/>
          <p:nvPr/>
        </p:nvSpPr>
        <p:spPr>
          <a:xfrm>
            <a:off x="544286" y="5617864"/>
            <a:ext cx="3777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>
                <a:solidFill>
                  <a:srgbClr val="242021"/>
                </a:solidFill>
              </a:rPr>
              <a:t>Klasický fylogenetický strom hub</a:t>
            </a:r>
            <a:endParaRPr lang="cs-CZ" sz="1800" b="0" i="0" dirty="0">
              <a:solidFill>
                <a:srgbClr val="2420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03901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E8B29-0619-AE97-C4BB-57707181C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E59ED-A426-71D4-6A0A-4376A9E9CEFE}"/>
              </a:ext>
            </a:extLst>
          </p:cNvPr>
          <p:cNvSpPr txBox="1">
            <a:spLocks/>
          </p:cNvSpPr>
          <p:nvPr/>
        </p:nvSpPr>
        <p:spPr>
          <a:xfrm>
            <a:off x="136872" y="298779"/>
            <a:ext cx="7951214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Phylogeny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</a:t>
            </a:r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of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</a:t>
            </a:r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Holomycota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(2023)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9618EE-F420-AB44-E10D-B5A0C75E6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252" y="1350273"/>
            <a:ext cx="8864748" cy="5160843"/>
          </a:xfrm>
          <a:prstGeom prst="rect">
            <a:avLst/>
          </a:prstGeom>
        </p:spPr>
      </p:pic>
      <p:pic>
        <p:nvPicPr>
          <p:cNvPr id="3" name="Picture 2" descr="A diagram of different types of fungi&#10;&#10;Description automatically generated">
            <a:extLst>
              <a:ext uri="{FF2B5EF4-FFF2-40B4-BE49-F238E27FC236}">
                <a16:creationId xmlns:a16="http://schemas.microsoft.com/office/drawing/2014/main" id="{41737180-D6C4-6079-4735-28C00D304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"/>
          <a:stretch/>
        </p:blipFill>
        <p:spPr>
          <a:xfrm>
            <a:off x="228601" y="3113313"/>
            <a:ext cx="3117773" cy="2280991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BF40C9-9726-C546-28A0-A94E37F12096}"/>
              </a:ext>
            </a:extLst>
          </p:cNvPr>
          <p:cNvSpPr txBox="1"/>
          <p:nvPr/>
        </p:nvSpPr>
        <p:spPr>
          <a:xfrm>
            <a:off x="136872" y="5507727"/>
            <a:ext cx="3777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>
                <a:solidFill>
                  <a:srgbClr val="242021"/>
                </a:solidFill>
              </a:rPr>
              <a:t>Klasický fylogenetický strom hub</a:t>
            </a:r>
            <a:endParaRPr lang="cs-CZ" sz="1800" b="0" i="0" dirty="0">
              <a:solidFill>
                <a:srgbClr val="2420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377260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17959-C82E-D48A-D200-577367777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1C0C3-7DB4-D760-622F-235CC88B4B83}"/>
              </a:ext>
            </a:extLst>
          </p:cNvPr>
          <p:cNvSpPr txBox="1">
            <a:spLocks/>
          </p:cNvSpPr>
          <p:nvPr/>
        </p:nvSpPr>
        <p:spPr>
          <a:xfrm>
            <a:off x="191300" y="185058"/>
            <a:ext cx="51209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cs-CZ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cs-CZ"/>
              <a:t>Oddělení v říši Houby</a:t>
            </a: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D17160-0A8B-AEC5-F1AE-91497CE67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6" y="5340465"/>
            <a:ext cx="5573762" cy="1332477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0042E8-177D-0094-D1A8-B65925DF11F5}"/>
              </a:ext>
            </a:extLst>
          </p:cNvPr>
          <p:cNvSpPr txBox="1"/>
          <p:nvPr/>
        </p:nvSpPr>
        <p:spPr>
          <a:xfrm>
            <a:off x="148717" y="1718848"/>
            <a:ext cx="520609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In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compilation</a:t>
            </a:r>
            <a:r>
              <a:rPr lang="cs-CZ" dirty="0"/>
              <a:t>,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accept</a:t>
            </a:r>
            <a:r>
              <a:rPr lang="cs-CZ" dirty="0"/>
              <a:t> 19 </a:t>
            </a:r>
            <a:r>
              <a:rPr lang="cs-CZ" dirty="0" err="1"/>
              <a:t>phyla</a:t>
            </a:r>
            <a:r>
              <a:rPr lang="cs-CZ" dirty="0"/>
              <a:t> - </a:t>
            </a:r>
            <a:r>
              <a:rPr lang="cs-CZ" i="1" dirty="0" err="1"/>
              <a:t>Aphelidiomycota</a:t>
            </a:r>
            <a:r>
              <a:rPr lang="cs-CZ" dirty="0"/>
              <a:t>, </a:t>
            </a:r>
            <a:r>
              <a:rPr lang="cs-CZ" i="1" dirty="0" err="1"/>
              <a:t>Ascomycota</a:t>
            </a:r>
            <a:r>
              <a:rPr lang="cs-CZ" dirty="0"/>
              <a:t>, </a:t>
            </a:r>
            <a:r>
              <a:rPr lang="cs-CZ" i="1" dirty="0" err="1"/>
              <a:t>Basidiomycota</a:t>
            </a:r>
            <a:r>
              <a:rPr lang="cs-CZ" dirty="0"/>
              <a:t>, </a:t>
            </a:r>
            <a:r>
              <a:rPr lang="cs-CZ" i="1" dirty="0" err="1"/>
              <a:t>Basidiobolomycota</a:t>
            </a:r>
            <a:r>
              <a:rPr lang="cs-CZ" dirty="0"/>
              <a:t>, </a:t>
            </a:r>
            <a:r>
              <a:rPr lang="cs-CZ" i="1" dirty="0" err="1"/>
              <a:t>Blastocladiomycota</a:t>
            </a:r>
            <a:r>
              <a:rPr lang="cs-CZ" dirty="0"/>
              <a:t>, </a:t>
            </a:r>
            <a:r>
              <a:rPr lang="cs-CZ" i="1" dirty="0" err="1"/>
              <a:t>Calcarisporiellomycota</a:t>
            </a:r>
            <a:r>
              <a:rPr lang="cs-CZ" dirty="0"/>
              <a:t>, </a:t>
            </a:r>
            <a:r>
              <a:rPr lang="cs-CZ" i="1" dirty="0" err="1"/>
              <a:t>Chytridiomycota</a:t>
            </a:r>
            <a:r>
              <a:rPr lang="cs-CZ" dirty="0"/>
              <a:t> (= </a:t>
            </a:r>
            <a:r>
              <a:rPr lang="cs-CZ" i="1" dirty="0" err="1"/>
              <a:t>Caulochytriomycota</a:t>
            </a:r>
            <a:r>
              <a:rPr lang="cs-CZ" dirty="0"/>
              <a:t>), </a:t>
            </a:r>
            <a:r>
              <a:rPr lang="cs-CZ" i="1" dirty="0" err="1"/>
              <a:t>Entomophthoromycota</a:t>
            </a:r>
            <a:r>
              <a:rPr lang="cs-CZ" dirty="0"/>
              <a:t>, </a:t>
            </a:r>
            <a:r>
              <a:rPr lang="cs-CZ" i="1" dirty="0" err="1"/>
              <a:t>Entorrhizomycota</a:t>
            </a:r>
            <a:r>
              <a:rPr lang="cs-CZ" dirty="0"/>
              <a:t>, </a:t>
            </a:r>
            <a:r>
              <a:rPr lang="cs-CZ" i="1" dirty="0" err="1"/>
              <a:t>Glomeromycota</a:t>
            </a:r>
            <a:r>
              <a:rPr lang="cs-CZ" dirty="0"/>
              <a:t>, </a:t>
            </a:r>
            <a:r>
              <a:rPr lang="cs-CZ" i="1" dirty="0" err="1"/>
              <a:t>Kickxellomycota</a:t>
            </a:r>
            <a:r>
              <a:rPr lang="cs-CZ" dirty="0"/>
              <a:t>, </a:t>
            </a:r>
            <a:r>
              <a:rPr lang="cs-CZ" i="1" dirty="0" err="1"/>
              <a:t>Monoblepharomycota</a:t>
            </a:r>
            <a:r>
              <a:rPr lang="cs-CZ" dirty="0"/>
              <a:t>, </a:t>
            </a:r>
            <a:r>
              <a:rPr lang="cs-CZ" i="1" dirty="0" err="1"/>
              <a:t>Mortierellomycota</a:t>
            </a:r>
            <a:r>
              <a:rPr lang="cs-CZ" dirty="0"/>
              <a:t>, </a:t>
            </a:r>
            <a:r>
              <a:rPr lang="cs-CZ" i="1" dirty="0" err="1"/>
              <a:t>Mucoromycota</a:t>
            </a:r>
            <a:r>
              <a:rPr lang="cs-CZ" dirty="0"/>
              <a:t>, </a:t>
            </a:r>
            <a:r>
              <a:rPr lang="cs-CZ" i="1" dirty="0" err="1"/>
              <a:t>Neocallimastigomycota</a:t>
            </a:r>
            <a:r>
              <a:rPr lang="cs-CZ" dirty="0"/>
              <a:t>, </a:t>
            </a:r>
            <a:r>
              <a:rPr lang="cs-CZ" i="1" dirty="0" err="1"/>
              <a:t>Olpidiomycota</a:t>
            </a:r>
            <a:r>
              <a:rPr lang="cs-CZ" dirty="0"/>
              <a:t>, </a:t>
            </a:r>
            <a:r>
              <a:rPr lang="cs-CZ" i="1" dirty="0" err="1"/>
              <a:t>Rozellomycota</a:t>
            </a:r>
            <a:r>
              <a:rPr lang="cs-CZ" dirty="0"/>
              <a:t>, </a:t>
            </a:r>
            <a:r>
              <a:rPr lang="cs-CZ" i="1" dirty="0" err="1"/>
              <a:t>Sanchytriomycota</a:t>
            </a:r>
            <a:r>
              <a:rPr lang="cs-CZ" dirty="0"/>
              <a:t> and </a:t>
            </a:r>
            <a:r>
              <a:rPr lang="cs-CZ" i="1" dirty="0" err="1"/>
              <a:t>Zoopagomycota</a:t>
            </a:r>
            <a:r>
              <a:rPr lang="cs-CZ" dirty="0"/>
              <a:t>.</a:t>
            </a:r>
          </a:p>
        </p:txBody>
      </p:sp>
      <p:pic>
        <p:nvPicPr>
          <p:cNvPr id="11" name="Picture 10" descr="A chart of a plant life cycle&#10;&#10;Description automatically generated">
            <a:extLst>
              <a:ext uri="{FF2B5EF4-FFF2-40B4-BE49-F238E27FC236}">
                <a16:creationId xmlns:a16="http://schemas.microsoft.com/office/drawing/2014/main" id="{6824C7DB-402A-8162-AAC2-11693725F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54" y="194849"/>
            <a:ext cx="6355610" cy="64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84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549DB-5744-EFD3-6F1A-023FDD5CE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AB9FC-439D-050D-9317-91AA03104DFC}"/>
              </a:ext>
            </a:extLst>
          </p:cNvPr>
          <p:cNvSpPr txBox="1">
            <a:spLocks/>
          </p:cNvSpPr>
          <p:nvPr/>
        </p:nvSpPr>
        <p:spPr>
          <a:xfrm>
            <a:off x="71883" y="0"/>
            <a:ext cx="5959128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Databáze hub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49AA6-6039-019D-1DF0-DB54A8AF2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73" y="5202760"/>
            <a:ext cx="5859349" cy="1582698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66C07-FC15-0A87-C806-2773F2CC7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714" y="4905410"/>
            <a:ext cx="5018320" cy="1880048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C6A832-CF35-591F-8714-5771FAD4E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73" y="1350273"/>
            <a:ext cx="6046214" cy="1618799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96F52E-6629-41A7-BEF0-352513FB3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73" y="3064352"/>
            <a:ext cx="5859350" cy="1912427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89C365-3C7A-2562-3B20-40D0FE269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2805" y="370038"/>
            <a:ext cx="2972215" cy="1066949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A94529-FFBB-4994-414C-575F2BC30A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6604" y="1525788"/>
            <a:ext cx="4676430" cy="3290821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7494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78FC9-4AA8-CEA3-C180-8195C5CF8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C03A2-DF32-32DF-F2EA-604177FBE3C6}"/>
              </a:ext>
            </a:extLst>
          </p:cNvPr>
          <p:cNvSpPr txBox="1">
            <a:spLocks/>
          </p:cNvSpPr>
          <p:nvPr/>
        </p:nvSpPr>
        <p:spPr>
          <a:xfrm>
            <a:off x="71883" y="0"/>
            <a:ext cx="5959128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GlobalFungi</a:t>
            </a:r>
            <a:endParaRPr lang="cs-CZ" sz="40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ea typeface="+mn-ea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613DF9-95D7-2811-6D1F-D3908A00A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15" y="1519187"/>
            <a:ext cx="6325483" cy="5229955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5E227B-18D1-4704-B491-978B823FE7BA}"/>
              </a:ext>
            </a:extLst>
          </p:cNvPr>
          <p:cNvSpPr txBox="1"/>
          <p:nvPr/>
        </p:nvSpPr>
        <p:spPr>
          <a:xfrm>
            <a:off x="6658751" y="6287477"/>
            <a:ext cx="331389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cs-CZ" sz="2400" b="0" i="1" dirty="0" err="1">
                <a:solidFill>
                  <a:srgbClr val="242021"/>
                </a:solidFill>
                <a:effectLst/>
              </a:rPr>
              <a:t>Aspergillus</a:t>
            </a:r>
            <a:r>
              <a:rPr lang="cs-CZ" sz="2400" b="0" i="1" dirty="0">
                <a:solidFill>
                  <a:srgbClr val="242021"/>
                </a:solidFill>
                <a:effectLst/>
              </a:rPr>
              <a:t> </a:t>
            </a:r>
            <a:r>
              <a:rPr lang="cs-CZ" sz="2400" dirty="0">
                <a:solidFill>
                  <a:srgbClr val="242021"/>
                </a:solidFill>
              </a:rPr>
              <a:t>rozšíření</a:t>
            </a:r>
            <a:endParaRPr lang="cs-CZ" sz="2400" b="0" i="1" dirty="0">
              <a:solidFill>
                <a:srgbClr val="242021"/>
              </a:solidFill>
              <a:effectLst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2F79AB-F4D3-EE0D-40E5-DA2874CD5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787" y="1157186"/>
            <a:ext cx="9840698" cy="724001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54519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42D06-7EF9-7A4A-F1B5-1782577AD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4DE3A1-B155-2DC6-C26D-BACA912B0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349" y="642181"/>
            <a:ext cx="2972215" cy="1066949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AE0D45-F610-5610-81BC-D2CF30AE2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28" y="370038"/>
            <a:ext cx="7049801" cy="6441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0AF9A9-33EE-145F-1A56-710F499876A2}"/>
              </a:ext>
            </a:extLst>
          </p:cNvPr>
          <p:cNvSpPr txBox="1"/>
          <p:nvPr/>
        </p:nvSpPr>
        <p:spPr>
          <a:xfrm>
            <a:off x="6223323" y="6349558"/>
            <a:ext cx="331389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cs-CZ" sz="2400" dirty="0" err="1">
                <a:solidFill>
                  <a:srgbClr val="242021"/>
                </a:solidFill>
              </a:rPr>
              <a:t>Dikarya</a:t>
            </a:r>
            <a:r>
              <a:rPr lang="cs-CZ" sz="2400" dirty="0">
                <a:solidFill>
                  <a:srgbClr val="242021"/>
                </a:solidFill>
              </a:rPr>
              <a:t> 84%</a:t>
            </a:r>
            <a:endParaRPr lang="cs-CZ" sz="2400" b="0" i="0" dirty="0">
              <a:solidFill>
                <a:srgbClr val="2420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110499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5D195-9FD9-DDAF-6C7C-FFED95331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CB73344-84ED-FD44-E2C6-DC4DFBB20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349" y="642181"/>
            <a:ext cx="2972215" cy="1066949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21F9C3-901A-EC14-1A71-5EBFF55CE6B0}"/>
              </a:ext>
            </a:extLst>
          </p:cNvPr>
          <p:cNvSpPr txBox="1"/>
          <p:nvPr/>
        </p:nvSpPr>
        <p:spPr>
          <a:xfrm>
            <a:off x="8113251" y="4011473"/>
            <a:ext cx="297221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cs-CZ" sz="2400" dirty="0" err="1">
                <a:solidFill>
                  <a:srgbClr val="242021"/>
                </a:solidFill>
              </a:rPr>
              <a:t>Ascomycota</a:t>
            </a:r>
            <a:r>
              <a:rPr lang="cs-CZ" sz="2400" dirty="0">
                <a:solidFill>
                  <a:srgbClr val="242021"/>
                </a:solidFill>
              </a:rPr>
              <a:t> (vřeckovýtrusné) 57% </a:t>
            </a:r>
            <a:r>
              <a:rPr lang="cs-CZ" sz="2400" b="0" i="0" dirty="0">
                <a:solidFill>
                  <a:srgbClr val="242021"/>
                </a:solidFill>
                <a:effectLst/>
              </a:rPr>
              <a:t>(93 290)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D8345F-D871-4566-5704-BC96D84B0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800" y="377383"/>
            <a:ext cx="5886450" cy="5972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5351F1-58EE-95A1-5079-AE3556FF6955}"/>
              </a:ext>
            </a:extLst>
          </p:cNvPr>
          <p:cNvSpPr txBox="1"/>
          <p:nvPr/>
        </p:nvSpPr>
        <p:spPr>
          <a:xfrm>
            <a:off x="0" y="2404522"/>
            <a:ext cx="2731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400" dirty="0" err="1">
                <a:solidFill>
                  <a:srgbClr val="242021"/>
                </a:solidFill>
              </a:rPr>
              <a:t>Basidiomycota</a:t>
            </a:r>
            <a:r>
              <a:rPr lang="cs-CZ" sz="2400" dirty="0">
                <a:solidFill>
                  <a:srgbClr val="242021"/>
                </a:solidFill>
              </a:rPr>
              <a:t> (stopkovýtrusné) 43% </a:t>
            </a:r>
            <a:r>
              <a:rPr lang="cs-CZ" sz="2400" b="0" i="0" dirty="0">
                <a:solidFill>
                  <a:srgbClr val="242021"/>
                </a:solidFill>
                <a:effectLst/>
              </a:rPr>
              <a:t>(70 218)</a:t>
            </a:r>
          </a:p>
        </p:txBody>
      </p:sp>
    </p:spTree>
    <p:extLst>
      <p:ext uri="{BB962C8B-B14F-4D97-AF65-F5344CB8AC3E}">
        <p14:creationId xmlns:p14="http://schemas.microsoft.com/office/powerpoint/2010/main" val="915498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3EC77-2345-D896-2410-471BB7DA0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100379C-6CD2-98DA-4C8B-43A052BAFB99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Dikaryofáze</a:t>
            </a:r>
            <a:endParaRPr lang="cs-CZ" sz="40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F792D5-A9EA-A2D7-CA8B-ECE18243D58E}"/>
              </a:ext>
            </a:extLst>
          </p:cNvPr>
          <p:cNvSpPr txBox="1">
            <a:spLocks/>
          </p:cNvSpPr>
          <p:nvPr/>
        </p:nvSpPr>
        <p:spPr>
          <a:xfrm>
            <a:off x="300156" y="1300264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Pohlavní rozmnožování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941A70D-F8B6-0CCE-24B3-9120C0E45E28}"/>
              </a:ext>
            </a:extLst>
          </p:cNvPr>
          <p:cNvSpPr txBox="1">
            <a:spLocks/>
          </p:cNvSpPr>
          <p:nvPr/>
        </p:nvSpPr>
        <p:spPr>
          <a:xfrm>
            <a:off x="300156" y="2508578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Životní cyklus</a:t>
            </a:r>
          </a:p>
        </p:txBody>
      </p:sp>
    </p:spTree>
    <p:extLst>
      <p:ext uri="{BB962C8B-B14F-4D97-AF65-F5344CB8AC3E}">
        <p14:creationId xmlns:p14="http://schemas.microsoft.com/office/powerpoint/2010/main" val="1293143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494AE-9A9E-7921-A78C-18B064FC7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AD6101-2248-4345-BDDA-8CBABA6A4CEB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Review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článek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D75725-0665-2AA8-1429-AF7C79430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16" y="0"/>
            <a:ext cx="54690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143BAF-DC46-F8E2-D3E2-039744218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28" y="1235394"/>
            <a:ext cx="3015343" cy="328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069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BE2EB-DBF9-0B0C-B508-88F1F21B3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A7797F-6145-6441-0E1F-E6082EF9969D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Dikaryofáze</a:t>
            </a:r>
            <a:endParaRPr lang="cs-CZ" sz="40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258A94-DD00-7301-4050-9C4E163C5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518" y="115657"/>
            <a:ext cx="6106377" cy="2791215"/>
          </a:xfrm>
          <a:prstGeom prst="roundRect">
            <a:avLst>
              <a:gd name="adj" fmla="val 3592"/>
            </a:avLst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497CA2-025D-056C-67CD-6C1831896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57" y="2932692"/>
            <a:ext cx="6317040" cy="3833358"/>
          </a:xfrm>
          <a:prstGeom prst="roundRect">
            <a:avLst>
              <a:gd name="adj" fmla="val 3592"/>
            </a:avLst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FA171A-FB34-76B4-9DBD-F42E3559EF4C}"/>
              </a:ext>
            </a:extLst>
          </p:cNvPr>
          <p:cNvSpPr txBox="1"/>
          <p:nvPr/>
        </p:nvSpPr>
        <p:spPr>
          <a:xfrm>
            <a:off x="300157" y="2322554"/>
            <a:ext cx="29722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400" b="1" dirty="0" err="1">
                <a:solidFill>
                  <a:srgbClr val="242021"/>
                </a:solidFill>
              </a:rPr>
              <a:t>Ascomycota</a:t>
            </a:r>
            <a:endParaRPr lang="cs-CZ" sz="2400" b="1" i="0" dirty="0">
              <a:solidFill>
                <a:srgbClr val="242021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B1AF4E-54C2-934D-2023-5682814A0E52}"/>
              </a:ext>
            </a:extLst>
          </p:cNvPr>
          <p:cNvSpPr txBox="1"/>
          <p:nvPr/>
        </p:nvSpPr>
        <p:spPr>
          <a:xfrm>
            <a:off x="9100041" y="2967335"/>
            <a:ext cx="297221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cs-CZ" sz="2400" b="1" dirty="0" err="1">
                <a:solidFill>
                  <a:srgbClr val="242021"/>
                </a:solidFill>
              </a:rPr>
              <a:t>Basidiomycota</a:t>
            </a:r>
            <a:endParaRPr lang="cs-CZ" sz="2400" b="1" i="0" dirty="0">
              <a:solidFill>
                <a:srgbClr val="242021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826A90-F15C-4A6C-C08E-84CA3216FEAE}"/>
              </a:ext>
            </a:extLst>
          </p:cNvPr>
          <p:cNvSpPr txBox="1"/>
          <p:nvPr/>
        </p:nvSpPr>
        <p:spPr>
          <a:xfrm>
            <a:off x="9100041" y="3429000"/>
            <a:ext cx="2972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242021"/>
                </a:solidFill>
              </a:rPr>
              <a:t>Přezky, </a:t>
            </a:r>
            <a:r>
              <a:rPr lang="cs-CZ" dirty="0" err="1">
                <a:solidFill>
                  <a:srgbClr val="242021"/>
                </a:solidFill>
              </a:rPr>
              <a:t>dikaryotické</a:t>
            </a:r>
            <a:r>
              <a:rPr lang="cs-CZ" dirty="0">
                <a:solidFill>
                  <a:srgbClr val="242021"/>
                </a:solidFill>
              </a:rPr>
              <a:t> vegetativní mycelium</a:t>
            </a:r>
            <a:endParaRPr lang="cs-CZ" i="0" dirty="0">
              <a:solidFill>
                <a:srgbClr val="242021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F37170-5FA5-7AD9-D80C-96077B2B2AB7}"/>
              </a:ext>
            </a:extLst>
          </p:cNvPr>
          <p:cNvSpPr txBox="1"/>
          <p:nvPr/>
        </p:nvSpPr>
        <p:spPr>
          <a:xfrm>
            <a:off x="300157" y="1676223"/>
            <a:ext cx="4010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rgbClr val="242021"/>
                </a:solidFill>
              </a:rPr>
              <a:t>Dikaryotické</a:t>
            </a:r>
            <a:r>
              <a:rPr lang="cs-CZ" dirty="0">
                <a:solidFill>
                  <a:srgbClr val="242021"/>
                </a:solidFill>
              </a:rPr>
              <a:t> hyfy jen při tvorbě vřecek – krátká </a:t>
            </a:r>
            <a:r>
              <a:rPr lang="cs-CZ" dirty="0" err="1">
                <a:solidFill>
                  <a:srgbClr val="242021"/>
                </a:solidFill>
              </a:rPr>
              <a:t>dikaryofáze</a:t>
            </a:r>
            <a:endParaRPr lang="cs-CZ" i="0" dirty="0">
              <a:solidFill>
                <a:srgbClr val="242021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3B7DE0-6E08-C248-2AFE-A67E55A5BB1B}"/>
              </a:ext>
            </a:extLst>
          </p:cNvPr>
          <p:cNvSpPr txBox="1"/>
          <p:nvPr/>
        </p:nvSpPr>
        <p:spPr>
          <a:xfrm>
            <a:off x="1345185" y="3013501"/>
            <a:ext cx="2334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rgbClr val="242021"/>
                </a:solidFill>
              </a:rPr>
              <a:t>Dikaryotická</a:t>
            </a:r>
            <a:r>
              <a:rPr lang="cs-CZ" dirty="0">
                <a:solidFill>
                  <a:srgbClr val="242021"/>
                </a:solidFill>
              </a:rPr>
              <a:t> hyfa</a:t>
            </a:r>
            <a:endParaRPr lang="cs-CZ" i="0" dirty="0">
              <a:solidFill>
                <a:srgbClr val="242021"/>
              </a:solidFill>
              <a:effectLst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9016BDE-5330-60A5-BBAB-04A26E34F351}"/>
              </a:ext>
            </a:extLst>
          </p:cNvPr>
          <p:cNvCxnSpPr/>
          <p:nvPr/>
        </p:nvCxnSpPr>
        <p:spPr>
          <a:xfrm>
            <a:off x="3272373" y="3298371"/>
            <a:ext cx="896856" cy="66402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8589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4A11F-C03C-2C36-42C1-329F9647C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76ACC4-70B5-7954-7761-21F22B6BA001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Životní cyklus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39437-8790-B2A1-C307-3DBD9A9076DA}"/>
              </a:ext>
            </a:extLst>
          </p:cNvPr>
          <p:cNvSpPr txBox="1"/>
          <p:nvPr/>
        </p:nvSpPr>
        <p:spPr>
          <a:xfrm>
            <a:off x="169528" y="979468"/>
            <a:ext cx="1170678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1. Spory (výtrusy)</a:t>
            </a:r>
          </a:p>
          <a:p>
            <a:r>
              <a:rPr lang="cs-CZ" sz="1600" dirty="0"/>
              <a:t>Životní cyklus hub začíná uvolněním spor. Spory mohou být rozptýleny větrem, vodou nebo zvířaty a jsou schopny přežít nepříznivé podmínky, což jim umožňuje cestovat na velké vzdálenosti a čekat na vhodné prostředí pro klíčení.</a:t>
            </a:r>
          </a:p>
          <a:p>
            <a:r>
              <a:rPr lang="cs-CZ" sz="1600" b="1" dirty="0"/>
              <a:t>2. Klíčení</a:t>
            </a:r>
          </a:p>
          <a:p>
            <a:r>
              <a:rPr lang="cs-CZ" sz="1600" dirty="0"/>
              <a:t>Když spora dopadne na vhodné prostředí s dostatečnou vlhkostí, živinami a správnou teplotou, začne klíčit. Z klíčící spory vyrůstá hyfa (jednotlivá vláknitá buňka), která se dále rozvětvuje.</a:t>
            </a:r>
          </a:p>
          <a:p>
            <a:r>
              <a:rPr lang="cs-CZ" sz="1600" b="1" dirty="0"/>
              <a:t>3. Růst mycelia</a:t>
            </a:r>
          </a:p>
          <a:p>
            <a:r>
              <a:rPr lang="cs-CZ" sz="1600" dirty="0"/>
              <a:t>Hyfy se spojují a vytvářejí rozsáhlou síť vláken, která se nazývá </a:t>
            </a:r>
            <a:r>
              <a:rPr lang="cs-CZ" sz="1600" b="1" dirty="0"/>
              <a:t>mycelium</a:t>
            </a:r>
            <a:r>
              <a:rPr lang="cs-CZ" sz="1600" dirty="0"/>
              <a:t>. Mycelium roste pod povrchem substrátu (půdy, dřeva apod.) a slouží k absorpci živin. V této fázi je houba většinou neviditelná, ale roste a sbírá energii a živiny pro další fáze životního cyklu.</a:t>
            </a:r>
          </a:p>
          <a:p>
            <a:r>
              <a:rPr lang="cs-CZ" sz="1600" b="1" dirty="0"/>
              <a:t>4. Plodnice </a:t>
            </a:r>
          </a:p>
          <a:p>
            <a:r>
              <a:rPr lang="cs-CZ" sz="1600" dirty="0"/>
              <a:t>Když podmínky prostředí, jako jsou vlhkost, teplota a světlo, dosáhnou vhodných hodnot, mycelium vytvoří </a:t>
            </a:r>
            <a:r>
              <a:rPr lang="cs-CZ" sz="1600" b="1" dirty="0"/>
              <a:t>plodnici</a:t>
            </a:r>
            <a:r>
              <a:rPr lang="cs-CZ" sz="1600" dirty="0"/>
              <a:t>, což je viditelná část houby (např. klobouk a třeň u hřibovitých hub). Plodnice je určena k produkci a šíření spor.</a:t>
            </a:r>
          </a:p>
          <a:p>
            <a:r>
              <a:rPr lang="cs-CZ" sz="1600" b="1" dirty="0"/>
              <a:t>5. Tvorba a uvolnění spor</a:t>
            </a:r>
          </a:p>
          <a:p>
            <a:r>
              <a:rPr lang="cs-CZ" sz="1600" dirty="0"/>
              <a:t>Plodnice vytváří spory v různých typech struktur, například na lupenech, rourkách nebo ve sporangiích. Jakmile jsou spory zralé, jsou uvolněny do prostředí, kde cyklus začíná znovu. Každá spora má potenciál vyklíčit a vytvořit nové mycelium, pokud se dostane do vhodných podmínek.</a:t>
            </a:r>
          </a:p>
          <a:p>
            <a:r>
              <a:rPr lang="cs-CZ" sz="1600" b="1" dirty="0"/>
              <a:t>6. Rozmnožování</a:t>
            </a:r>
          </a:p>
          <a:p>
            <a:r>
              <a:rPr lang="cs-CZ" sz="1600" dirty="0"/>
              <a:t>Houby se mohou množit pohlavně nebo nepohlavně, což závisí na druhu.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b="1" dirty="0"/>
              <a:t>Nepohlavní rozmnožování</a:t>
            </a:r>
            <a:r>
              <a:rPr lang="cs-CZ" sz="1600" dirty="0"/>
              <a:t>: Vznikají geneticky identické spory přímo z mycelia.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b="1" dirty="0"/>
              <a:t>Pohlavní rozmnožování</a:t>
            </a:r>
            <a:r>
              <a:rPr lang="cs-CZ" sz="1600" dirty="0"/>
              <a:t>: Dvě různé </a:t>
            </a:r>
            <a:r>
              <a:rPr lang="cs-CZ" sz="1600" dirty="0" err="1"/>
              <a:t>hyfální</a:t>
            </a:r>
            <a:r>
              <a:rPr lang="cs-CZ" sz="1600" dirty="0"/>
              <a:t> vlákna se spojí a vytvoří diploidní buňku, která vede ke vzniku nových spor s genetickou variabilitou.</a:t>
            </a:r>
          </a:p>
        </p:txBody>
      </p:sp>
    </p:spTree>
    <p:extLst>
      <p:ext uri="{BB962C8B-B14F-4D97-AF65-F5344CB8AC3E}">
        <p14:creationId xmlns:p14="http://schemas.microsoft.com/office/powerpoint/2010/main" val="933827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6FC4E-E434-52C5-C761-DBE468DE4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4AAC293-EDB6-D05F-9A4E-7A8C11121C5D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Pohlavní rozmnožování hub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972A0E57-2860-A0CF-20B7-21BFC0778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12" y="961572"/>
            <a:ext cx="1198958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1938" indent="-261938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20000"/>
              </a:spcBef>
              <a:buSzPct val="120000"/>
              <a:buFont typeface="Wingdings" panose="05000000000000000000" pitchFamily="2" charset="2"/>
              <a:buNone/>
            </a:pPr>
            <a:r>
              <a:rPr lang="cs-CZ" altLang="cs-CZ" sz="2000" dirty="0">
                <a:latin typeface="+mn-lt"/>
              </a:rPr>
              <a:t>V typickém případě jde o </a:t>
            </a:r>
            <a:r>
              <a:rPr lang="cs-CZ" altLang="cs-CZ" sz="2000" b="1" dirty="0">
                <a:latin typeface="+mn-lt"/>
              </a:rPr>
              <a:t>splývání dvou gamet</a:t>
            </a:r>
            <a:r>
              <a:rPr lang="cs-CZ" altLang="cs-CZ" sz="2000" dirty="0">
                <a:latin typeface="+mn-lt"/>
              </a:rPr>
              <a:t> (haploidních pohlavních buněk, </a:t>
            </a:r>
            <a:r>
              <a:rPr lang="cs-CZ" altLang="cs-CZ" sz="2000" dirty="0" err="1">
                <a:latin typeface="+mn-lt"/>
              </a:rPr>
              <a:t>meiospor</a:t>
            </a:r>
            <a:r>
              <a:rPr lang="cs-CZ" altLang="cs-CZ" sz="2000" dirty="0">
                <a:latin typeface="+mn-lt"/>
              </a:rPr>
              <a:t>), vznikajících v </a:t>
            </a:r>
            <a:r>
              <a:rPr lang="cs-CZ" altLang="cs-CZ" sz="2000" b="1" dirty="0">
                <a:latin typeface="+mn-lt"/>
              </a:rPr>
              <a:t>gametangiích</a:t>
            </a:r>
            <a:r>
              <a:rPr lang="cs-CZ" altLang="cs-CZ" sz="2000" dirty="0">
                <a:latin typeface="+mn-lt"/>
              </a:rPr>
              <a:t> (pohlavních orgánech) po předchozím redukčním dělení (</a:t>
            </a:r>
            <a:r>
              <a:rPr lang="cs-CZ" altLang="cs-CZ" sz="2000" dirty="0" err="1">
                <a:latin typeface="+mn-lt"/>
              </a:rPr>
              <a:t>meiozi</a:t>
            </a:r>
            <a:r>
              <a:rPr lang="cs-CZ" altLang="cs-CZ" sz="2000" dirty="0">
                <a:latin typeface="+mn-lt"/>
              </a:rPr>
              <a:t>).</a:t>
            </a:r>
          </a:p>
          <a:p>
            <a:pPr eaLnBrk="1" hangingPunct="1">
              <a:spcBef>
                <a:spcPct val="20000"/>
              </a:spcBef>
              <a:buSzPct val="120000"/>
              <a:buFont typeface="Wingdings" panose="05000000000000000000" pitchFamily="2" charset="2"/>
              <a:buNone/>
            </a:pPr>
            <a:r>
              <a:rPr lang="cs-CZ" altLang="cs-CZ" sz="2000" dirty="0">
                <a:latin typeface="+mn-lt"/>
              </a:rPr>
              <a:t>Jako výsledek </a:t>
            </a:r>
            <a:r>
              <a:rPr lang="cs-CZ" altLang="cs-CZ" sz="2000" dirty="0" err="1">
                <a:latin typeface="+mn-lt"/>
              </a:rPr>
              <a:t>pohl</a:t>
            </a:r>
            <a:r>
              <a:rPr lang="cs-CZ" altLang="cs-CZ" sz="2000" dirty="0">
                <a:latin typeface="+mn-lt"/>
              </a:rPr>
              <a:t>. rozmnožování vzniká </a:t>
            </a:r>
            <a:r>
              <a:rPr lang="cs-CZ" altLang="cs-CZ" sz="2000" b="1" dirty="0">
                <a:latin typeface="+mn-lt"/>
              </a:rPr>
              <a:t>plodnice </a:t>
            </a:r>
            <a:r>
              <a:rPr lang="cs-CZ" altLang="cs-CZ" sz="2000" dirty="0">
                <a:latin typeface="+mn-lt"/>
              </a:rPr>
              <a:t>(neplatí pro parazity).</a:t>
            </a:r>
          </a:p>
          <a:p>
            <a:pPr eaLnBrk="1" hangingPunct="1">
              <a:spcBef>
                <a:spcPct val="40000"/>
              </a:spcBef>
              <a:buSzPct val="120000"/>
              <a:buFont typeface="Wingdings" panose="05000000000000000000" pitchFamily="2" charset="2"/>
              <a:buNone/>
            </a:pPr>
            <a:r>
              <a:rPr lang="cs-CZ" altLang="cs-CZ" sz="2000" b="1" dirty="0">
                <a:latin typeface="+mn-lt"/>
              </a:rPr>
              <a:t>Typy pohlavního rozmnožování</a:t>
            </a:r>
            <a:r>
              <a:rPr lang="cs-CZ" altLang="cs-CZ" sz="2000" dirty="0">
                <a:latin typeface="+mn-lt"/>
              </a:rPr>
              <a:t>:</a:t>
            </a:r>
          </a:p>
          <a:p>
            <a:pPr marL="0" indent="0" eaLnBrk="1" hangingPunct="1">
              <a:spcBef>
                <a:spcPct val="20000"/>
              </a:spcBef>
              <a:buSzPct val="120000"/>
            </a:pPr>
            <a:r>
              <a:rPr lang="cs-CZ" altLang="cs-CZ" sz="2000" b="1" u="sng" dirty="0" err="1">
                <a:latin typeface="+mn-lt"/>
              </a:rPr>
              <a:t>gametogamie</a:t>
            </a:r>
            <a:r>
              <a:rPr lang="cs-CZ" altLang="cs-CZ" sz="2000" dirty="0">
                <a:latin typeface="+mn-lt"/>
              </a:rPr>
              <a:t> – splynutí gamet: </a:t>
            </a:r>
            <a:br>
              <a:rPr lang="cs-CZ" altLang="cs-CZ" sz="2000" dirty="0">
                <a:latin typeface="+mn-lt"/>
              </a:rPr>
            </a:br>
            <a:r>
              <a:rPr lang="cs-CZ" altLang="cs-CZ" sz="2000" dirty="0">
                <a:latin typeface="+mn-lt"/>
              </a:rPr>
              <a:t>- </a:t>
            </a:r>
            <a:r>
              <a:rPr lang="cs-CZ" altLang="cs-CZ" sz="2000" b="1" dirty="0">
                <a:latin typeface="+mn-lt"/>
              </a:rPr>
              <a:t>isogamie</a:t>
            </a:r>
            <a:r>
              <a:rPr lang="cs-CZ" altLang="cs-CZ" sz="2000" dirty="0">
                <a:latin typeface="+mn-lt"/>
              </a:rPr>
              <a:t> – gamety stejné velikosti a tvaru</a:t>
            </a:r>
            <a:br>
              <a:rPr lang="cs-CZ" altLang="cs-CZ" sz="2000" dirty="0">
                <a:latin typeface="+mn-lt"/>
              </a:rPr>
            </a:br>
            <a:r>
              <a:rPr lang="cs-CZ" altLang="cs-CZ" sz="2000" dirty="0">
                <a:latin typeface="+mn-lt"/>
              </a:rPr>
              <a:t>- </a:t>
            </a:r>
            <a:r>
              <a:rPr lang="cs-CZ" altLang="cs-CZ" sz="2000" b="1" dirty="0">
                <a:latin typeface="+mn-lt"/>
              </a:rPr>
              <a:t>anisogamie</a:t>
            </a:r>
            <a:r>
              <a:rPr lang="cs-CZ" altLang="cs-CZ" sz="2000" dirty="0">
                <a:latin typeface="+mn-lt"/>
              </a:rPr>
              <a:t> – gamety různě velké, stejného tvaru</a:t>
            </a:r>
            <a:br>
              <a:rPr lang="cs-CZ" altLang="cs-CZ" sz="2000" dirty="0">
                <a:latin typeface="+mn-lt"/>
              </a:rPr>
            </a:br>
            <a:r>
              <a:rPr lang="cs-CZ" altLang="cs-CZ" sz="2000" dirty="0">
                <a:latin typeface="+mn-lt"/>
              </a:rPr>
              <a:t>- </a:t>
            </a:r>
            <a:r>
              <a:rPr lang="cs-CZ" altLang="cs-CZ" sz="2000" b="1" dirty="0">
                <a:latin typeface="+mn-lt"/>
              </a:rPr>
              <a:t>oogamie</a:t>
            </a:r>
            <a:r>
              <a:rPr lang="cs-CZ" altLang="cs-CZ" sz="2000" dirty="0">
                <a:latin typeface="+mn-lt"/>
              </a:rPr>
              <a:t> – samčí gameta oplozuje nepohyblivou samičí buňku (</a:t>
            </a:r>
            <a:r>
              <a:rPr lang="cs-CZ" altLang="cs-CZ" sz="2000" dirty="0" err="1">
                <a:latin typeface="+mn-lt"/>
              </a:rPr>
              <a:t>oosféru</a:t>
            </a:r>
            <a:r>
              <a:rPr lang="cs-CZ" altLang="cs-CZ" sz="2000" dirty="0">
                <a:latin typeface="+mn-lt"/>
              </a:rPr>
              <a:t>) v oogoniu - </a:t>
            </a:r>
            <a:r>
              <a:rPr lang="cs-CZ" altLang="cs-CZ" sz="2000" dirty="0" err="1">
                <a:latin typeface="+mn-lt"/>
              </a:rPr>
              <a:t>Peronosporomycota</a:t>
            </a:r>
            <a:r>
              <a:rPr lang="cs-CZ" altLang="cs-CZ" sz="2000" dirty="0">
                <a:latin typeface="+mn-lt"/>
              </a:rPr>
              <a:t> </a:t>
            </a:r>
            <a:br>
              <a:rPr lang="cs-CZ" altLang="cs-CZ" sz="2000" dirty="0">
                <a:latin typeface="+mn-lt"/>
              </a:rPr>
            </a:br>
            <a:r>
              <a:rPr lang="cs-CZ" altLang="cs-CZ" sz="2000" b="1" u="sng" dirty="0" err="1">
                <a:latin typeface="+mn-lt"/>
              </a:rPr>
              <a:t>gametangiogamie</a:t>
            </a:r>
            <a:r>
              <a:rPr lang="cs-CZ" altLang="cs-CZ" sz="2000" dirty="0">
                <a:latin typeface="+mn-lt"/>
              </a:rPr>
              <a:t> (</a:t>
            </a:r>
            <a:r>
              <a:rPr lang="cs-CZ" altLang="cs-CZ" sz="2000" dirty="0" err="1">
                <a:latin typeface="+mn-lt"/>
              </a:rPr>
              <a:t>gametangie</a:t>
            </a:r>
            <a:r>
              <a:rPr lang="cs-CZ" altLang="cs-CZ" sz="2000" dirty="0">
                <a:latin typeface="+mn-lt"/>
              </a:rPr>
              <a:t>) – splynutí celých gametangií, netvoří se samostatné  gamety</a:t>
            </a:r>
          </a:p>
          <a:p>
            <a:pPr marL="0" indent="0" eaLnBrk="1" hangingPunct="1">
              <a:spcBef>
                <a:spcPct val="20000"/>
              </a:spcBef>
              <a:buSzPct val="120000"/>
            </a:pPr>
            <a:r>
              <a:rPr lang="cs-CZ" altLang="cs-CZ" sz="2000" b="1" u="sng" dirty="0" err="1">
                <a:latin typeface="+mn-lt"/>
              </a:rPr>
              <a:t>somatogamie</a:t>
            </a:r>
            <a:r>
              <a:rPr lang="cs-CZ" altLang="cs-CZ" sz="2000" dirty="0">
                <a:latin typeface="+mn-lt"/>
              </a:rPr>
              <a:t> – splývání vegetativních buněk, netvoří se gametangia ani gamety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8E4A44-EF56-AD92-160C-A9437EE41D54}"/>
              </a:ext>
            </a:extLst>
          </p:cNvPr>
          <p:cNvSpPr txBox="1"/>
          <p:nvPr/>
        </p:nvSpPr>
        <p:spPr>
          <a:xfrm>
            <a:off x="300157" y="4956324"/>
            <a:ext cx="113149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 eaLnBrk="1" hangingPunct="1">
              <a:spcBef>
                <a:spcPct val="10000"/>
              </a:spcBef>
              <a:buSzPct val="100000"/>
              <a:buFont typeface="Wingdings" panose="05000000000000000000" pitchFamily="2" charset="2"/>
              <a:buAutoNum type="arabicPeriod"/>
            </a:pPr>
            <a:r>
              <a:rPr lang="cs-CZ" altLang="cs-CZ" sz="2000" b="1" dirty="0" err="1"/>
              <a:t>plasmogamie</a:t>
            </a:r>
            <a:r>
              <a:rPr lang="cs-CZ" altLang="cs-CZ" sz="2000" dirty="0"/>
              <a:t> – splývání plasmy pohlavních buněk</a:t>
            </a:r>
          </a:p>
          <a:p>
            <a:pPr marL="271463" indent="-271463" eaLnBrk="1" hangingPunct="1">
              <a:spcBef>
                <a:spcPct val="10000"/>
              </a:spcBef>
              <a:buSzPct val="100000"/>
              <a:buFont typeface="Wingdings" panose="05000000000000000000" pitchFamily="2" charset="2"/>
              <a:buAutoNum type="arabicPeriod"/>
            </a:pPr>
            <a:r>
              <a:rPr lang="cs-CZ" altLang="cs-CZ" sz="2000" b="1" dirty="0"/>
              <a:t>karyogamie</a:t>
            </a:r>
            <a:r>
              <a:rPr lang="cs-CZ" altLang="cs-CZ" sz="2000" dirty="0"/>
              <a:t> – splynutí dvou haploidních jader </a:t>
            </a:r>
            <a:r>
              <a:rPr lang="cs-CZ" altLang="cs-CZ" sz="2000" dirty="0">
                <a:sym typeface="Symbol" panose="05050102010706020507" pitchFamily="18" charset="2"/>
              </a:rPr>
              <a:t> jádro 2n (diploidní), zygota</a:t>
            </a:r>
          </a:p>
          <a:p>
            <a:pPr marL="271463" indent="-271463" eaLnBrk="1" hangingPunct="1">
              <a:spcBef>
                <a:spcPct val="10000"/>
              </a:spcBef>
              <a:buSzPct val="100000"/>
              <a:buFont typeface="Wingdings" panose="05000000000000000000" pitchFamily="2" charset="2"/>
              <a:buAutoNum type="arabicPeriod"/>
            </a:pPr>
            <a:r>
              <a:rPr lang="cs-CZ" altLang="cs-CZ" sz="2000" b="1" dirty="0" err="1">
                <a:sym typeface="Symbol" panose="05050102010706020507" pitchFamily="18" charset="2"/>
              </a:rPr>
              <a:t>meioza</a:t>
            </a:r>
            <a:r>
              <a:rPr lang="cs-CZ" altLang="cs-CZ" sz="2000" b="1" dirty="0">
                <a:sym typeface="Symbol" panose="05050102010706020507" pitchFamily="18" charset="2"/>
              </a:rPr>
              <a:t> </a:t>
            </a:r>
            <a:r>
              <a:rPr lang="cs-CZ" altLang="cs-CZ" sz="2000" dirty="0">
                <a:sym typeface="Symbol" panose="05050102010706020507" pitchFamily="18" charset="2"/>
              </a:rPr>
              <a:t>(redukční dělení)  vznik haploidních buněk (</a:t>
            </a:r>
            <a:r>
              <a:rPr lang="cs-CZ" altLang="cs-CZ" sz="2000" dirty="0" err="1">
                <a:sym typeface="Symbol" panose="05050102010706020507" pitchFamily="18" charset="2"/>
              </a:rPr>
              <a:t>meiospor</a:t>
            </a:r>
            <a:r>
              <a:rPr lang="cs-CZ" altLang="cs-CZ" sz="2000" dirty="0">
                <a:sym typeface="Symbol" panose="05050102010706020507" pitchFamily="18" charset="2"/>
              </a:rPr>
              <a:t>), z nichž se dále vyvíjejí noví jedinci</a:t>
            </a:r>
          </a:p>
        </p:txBody>
      </p:sp>
    </p:spTree>
    <p:extLst>
      <p:ext uri="{BB962C8B-B14F-4D97-AF65-F5344CB8AC3E}">
        <p14:creationId xmlns:p14="http://schemas.microsoft.com/office/powerpoint/2010/main" val="21010892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5E1BF-F8DE-1A20-DA77-A2636A3B9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C92F79-BE4F-9306-FE2B-D549CEFF8468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Pohlavní rozmnožování hub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259831-9257-4205-2F1C-B424009D1DF2}"/>
              </a:ext>
            </a:extLst>
          </p:cNvPr>
          <p:cNvGrpSpPr/>
          <p:nvPr/>
        </p:nvGrpSpPr>
        <p:grpSpPr>
          <a:xfrm>
            <a:off x="6510070" y="915238"/>
            <a:ext cx="5235616" cy="5331602"/>
            <a:chOff x="5667737" y="1227754"/>
            <a:chExt cx="5235616" cy="5331602"/>
          </a:xfrm>
        </p:grpSpPr>
        <p:pic>
          <p:nvPicPr>
            <p:cNvPr id="5" name="Picture 4" descr="Diagram of a diagram showing different stages of a plant&#10;&#10;Description automatically generated with medium confidence">
              <a:extLst>
                <a:ext uri="{FF2B5EF4-FFF2-40B4-BE49-F238E27FC236}">
                  <a16:creationId xmlns:a16="http://schemas.microsoft.com/office/drawing/2014/main" id="{4192E151-6BFD-19A6-250D-19E51A2FB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737" y="1227754"/>
              <a:ext cx="5235616" cy="5331602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3825D32-A0BD-CB27-30B6-675DEDDFEC7B}"/>
                </a:ext>
              </a:extLst>
            </p:cNvPr>
            <p:cNvSpPr/>
            <p:nvPr/>
          </p:nvSpPr>
          <p:spPr>
            <a:xfrm>
              <a:off x="5868365" y="1342663"/>
              <a:ext cx="2303362" cy="11343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6B526E9-4703-7C19-2C89-36E9A6CE8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53" y="1837054"/>
            <a:ext cx="5447136" cy="41130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3AF85B-347D-5CD6-7A1D-8BD151BB1348}"/>
              </a:ext>
            </a:extLst>
          </p:cNvPr>
          <p:cNvSpPr txBox="1"/>
          <p:nvPr/>
        </p:nvSpPr>
        <p:spPr>
          <a:xfrm>
            <a:off x="6710698" y="1266640"/>
            <a:ext cx="297221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cs-CZ" sz="2400" b="1" dirty="0" err="1">
                <a:solidFill>
                  <a:srgbClr val="242021"/>
                </a:solidFill>
              </a:rPr>
              <a:t>Ascomycota</a:t>
            </a:r>
            <a:endParaRPr lang="cs-CZ" sz="2400" b="1" i="0" dirty="0">
              <a:solidFill>
                <a:srgbClr val="242021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F37634-9892-6016-415F-AAD941086F4F}"/>
              </a:ext>
            </a:extLst>
          </p:cNvPr>
          <p:cNvSpPr txBox="1"/>
          <p:nvPr/>
        </p:nvSpPr>
        <p:spPr>
          <a:xfrm>
            <a:off x="8773470" y="6139203"/>
            <a:ext cx="297221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cs-CZ" sz="2400" b="1" dirty="0" err="1">
                <a:solidFill>
                  <a:srgbClr val="242021"/>
                </a:solidFill>
              </a:rPr>
              <a:t>Basidiomycota</a:t>
            </a:r>
            <a:endParaRPr lang="cs-CZ" sz="2400" b="1" i="0" dirty="0">
              <a:solidFill>
                <a:srgbClr val="242021"/>
              </a:solidFill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E2C98F-A5AD-F279-517C-FF3A70B7B9AD}"/>
              </a:ext>
            </a:extLst>
          </p:cNvPr>
          <p:cNvSpPr txBox="1"/>
          <p:nvPr/>
        </p:nvSpPr>
        <p:spPr>
          <a:xfrm>
            <a:off x="858315" y="6140323"/>
            <a:ext cx="436186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cs-CZ" sz="2400" b="1" dirty="0" err="1">
                <a:solidFill>
                  <a:srgbClr val="242021"/>
                </a:solidFill>
              </a:rPr>
              <a:t>Mucoromycota</a:t>
            </a:r>
            <a:r>
              <a:rPr lang="cs-CZ" sz="2400" b="1" dirty="0">
                <a:solidFill>
                  <a:srgbClr val="242021"/>
                </a:solidFill>
              </a:rPr>
              <a:t> (</a:t>
            </a:r>
            <a:r>
              <a:rPr lang="cs-CZ" sz="2400" b="1" dirty="0" err="1">
                <a:solidFill>
                  <a:srgbClr val="242021"/>
                </a:solidFill>
              </a:rPr>
              <a:t>Zygomycota</a:t>
            </a:r>
            <a:r>
              <a:rPr lang="cs-CZ" sz="2400" b="1" dirty="0">
                <a:solidFill>
                  <a:srgbClr val="242021"/>
                </a:solidFill>
              </a:rPr>
              <a:t>)</a:t>
            </a:r>
            <a:endParaRPr lang="cs-CZ" sz="2400" b="1" i="0" dirty="0">
              <a:solidFill>
                <a:srgbClr val="2420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460998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929E3-B195-B7D0-0F54-0C447A5AB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3914F7B-7E56-7D2D-A269-AD78C6CAB07F}"/>
              </a:ext>
            </a:extLst>
          </p:cNvPr>
          <p:cNvSpPr txBox="1">
            <a:spLocks/>
          </p:cNvSpPr>
          <p:nvPr/>
        </p:nvSpPr>
        <p:spPr>
          <a:xfrm>
            <a:off x="7168037" y="-57072"/>
            <a:ext cx="4343397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Ploidie u hub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DA0FDE-3AE9-17B9-6A4B-C07BC15227BE}"/>
              </a:ext>
            </a:extLst>
          </p:cNvPr>
          <p:cNvSpPr txBox="1"/>
          <p:nvPr/>
        </p:nvSpPr>
        <p:spPr>
          <a:xfrm>
            <a:off x="9339736" y="6550223"/>
            <a:ext cx="29722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400" dirty="0" err="1">
                <a:solidFill>
                  <a:srgbClr val="242021"/>
                </a:solidFill>
              </a:rPr>
              <a:t>Sauters</a:t>
            </a:r>
            <a:r>
              <a:rPr lang="cs-CZ" sz="1400" dirty="0">
                <a:solidFill>
                  <a:srgbClr val="242021"/>
                </a:solidFill>
              </a:rPr>
              <a:t> and </a:t>
            </a:r>
            <a:r>
              <a:rPr lang="cs-CZ" sz="1400" dirty="0" err="1">
                <a:solidFill>
                  <a:srgbClr val="242021"/>
                </a:solidFill>
              </a:rPr>
              <a:t>Rokas</a:t>
            </a:r>
            <a:r>
              <a:rPr lang="cs-CZ" sz="1400" dirty="0">
                <a:solidFill>
                  <a:srgbClr val="242021"/>
                </a:solidFill>
              </a:rPr>
              <a:t> 2025</a:t>
            </a:r>
            <a:endParaRPr lang="cs-CZ" sz="1400" i="0" dirty="0">
              <a:solidFill>
                <a:srgbClr val="242021"/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A502D-1561-0884-FA50-D2EFC31497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2063"/>
          <a:stretch>
            <a:fillRect/>
          </a:stretch>
        </p:blipFill>
        <p:spPr>
          <a:xfrm>
            <a:off x="0" y="468675"/>
            <a:ext cx="6008914" cy="6389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C52089-DF57-6543-3916-78F5F2657A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159"/>
          <a:stretch>
            <a:fillRect/>
          </a:stretch>
        </p:blipFill>
        <p:spPr>
          <a:xfrm>
            <a:off x="6096000" y="2335281"/>
            <a:ext cx="5686874" cy="265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8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9DFAF-A36B-508A-C25C-6D9A151AE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6F888C-9E8A-4E95-9C3E-093AE79DC839}"/>
              </a:ext>
            </a:extLst>
          </p:cNvPr>
          <p:cNvSpPr txBox="1">
            <a:spLocks/>
          </p:cNvSpPr>
          <p:nvPr/>
        </p:nvSpPr>
        <p:spPr>
          <a:xfrm>
            <a:off x="131330" y="-81222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Anamorfa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- </a:t>
            </a:r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teleomorfa</a:t>
            </a:r>
            <a:endParaRPr lang="cs-CZ" sz="40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Picture 1" descr="životni cykus 1">
            <a:extLst>
              <a:ext uri="{FF2B5EF4-FFF2-40B4-BE49-F238E27FC236}">
                <a16:creationId xmlns:a16="http://schemas.microsoft.com/office/drawing/2014/main" id="{28E78CCF-10A2-1FBE-4584-975CE3290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95"/>
          <a:stretch/>
        </p:blipFill>
        <p:spPr bwMode="auto">
          <a:xfrm>
            <a:off x="2721957" y="702772"/>
            <a:ext cx="9144000" cy="608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A0FBE120-BE6E-31F4-154C-3FA29557B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295" y="1274150"/>
            <a:ext cx="1338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cs-CZ" altLang="cs-CZ" sz="1600" b="1">
                <a:solidFill>
                  <a:schemeClr val="bg2">
                    <a:lumMod val="50000"/>
                  </a:schemeClr>
                </a:solidFill>
              </a:rPr>
              <a:t>mycelium (n)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F89C1587-9535-9BE3-FA33-6F9BF31DC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1882" y="669312"/>
            <a:ext cx="1360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chemeClr val="bg2">
                    <a:lumMod val="50000"/>
                  </a:schemeClr>
                </a:solidFill>
              </a:rPr>
              <a:t>klíčící spora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7C9D2CD1-4F80-AA0A-D6AF-E10098B70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3682" y="840762"/>
            <a:ext cx="1692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chemeClr val="bg2">
                    <a:lumMod val="50000"/>
                  </a:schemeClr>
                </a:solidFill>
              </a:rPr>
              <a:t>askospory   </a:t>
            </a:r>
            <a:br>
              <a:rPr lang="cs-CZ" altLang="cs-CZ" sz="20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altLang="cs-CZ" sz="2000" b="1" dirty="0">
                <a:solidFill>
                  <a:schemeClr val="bg2">
                    <a:lumMod val="50000"/>
                  </a:schemeClr>
                </a:solidFill>
              </a:rPr>
              <a:t>      </a:t>
            </a:r>
            <a:r>
              <a:rPr lang="cs-CZ" altLang="cs-CZ" sz="2000" dirty="0">
                <a:solidFill>
                  <a:schemeClr val="bg2">
                    <a:lumMod val="50000"/>
                  </a:schemeClr>
                </a:solidFill>
              </a:rPr>
              <a:t>(n)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4F941B91-F4CA-095D-0C37-E4CF89A5D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0357" y="3056912"/>
            <a:ext cx="1019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chemeClr val="bg2">
                    <a:lumMod val="50000"/>
                  </a:schemeClr>
                </a:solidFill>
              </a:rPr>
              <a:t>plodnice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32ED6D4-3A34-DB1A-E87D-7F3CE283B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0598" y="6082826"/>
            <a:ext cx="13684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  <a:t>pohlavní </a:t>
            </a:r>
            <a:b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  <a:t>  orgány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36354098-F28F-3EF6-654B-008150404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320" y="2420325"/>
            <a:ext cx="17780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chemeClr val="accent4">
                    <a:lumMod val="50000"/>
                  </a:schemeClr>
                </a:solidFill>
              </a:rPr>
              <a:t>TELEOMORFA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F15DE41D-DDD0-23E1-5800-57FAFC50E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4945" y="2399687"/>
            <a:ext cx="15384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2000" b="1">
                <a:solidFill>
                  <a:schemeClr val="accent4">
                    <a:lumMod val="50000"/>
                  </a:schemeClr>
                </a:solidFill>
              </a:rPr>
              <a:t>ANAMORFA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F7A83F95-BA45-15D1-64A5-ECD87669D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7969" y="5306400"/>
            <a:ext cx="14397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chemeClr val="bg2">
                    <a:lumMod val="50000"/>
                  </a:schemeClr>
                </a:solidFill>
              </a:rPr>
              <a:t>konidiofor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A3E81A4A-DBCC-1E36-AACE-AD36FC8DC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707" y="300135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chemeClr val="bg2">
                    <a:lumMod val="50000"/>
                  </a:schemeClr>
                </a:solidFill>
              </a:rPr>
              <a:t>konidie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7D1BC04B-2841-16AC-FD12-5778E0449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3870" y="840762"/>
            <a:ext cx="89535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cs-CZ" altLang="cs-CZ" sz="1600" b="1" dirty="0">
                <a:solidFill>
                  <a:schemeClr val="bg2">
                    <a:lumMod val="50000"/>
                  </a:schemeClr>
                </a:solidFill>
              </a:rPr>
              <a:t>klíčící</a:t>
            </a:r>
          </a:p>
          <a:p>
            <a:pPr eaLnBrk="1" hangingPunct="1"/>
            <a:r>
              <a:rPr lang="cs-CZ" altLang="cs-CZ" sz="1600" b="1" dirty="0">
                <a:solidFill>
                  <a:schemeClr val="bg2">
                    <a:lumMod val="50000"/>
                  </a:schemeClr>
                </a:solidFill>
              </a:rPr>
              <a:t>konidie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77E480D5-1B95-C2FE-70C3-B82B9605C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4682" y="4369775"/>
            <a:ext cx="10191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chemeClr val="bg2">
                    <a:lumMod val="50000"/>
                  </a:schemeClr>
                </a:solidFill>
              </a:rPr>
              <a:t>pohlavní</a:t>
            </a:r>
            <a:br>
              <a:rPr lang="cs-CZ" altLang="cs-CZ" sz="1600" b="1">
                <a:solidFill>
                  <a:schemeClr val="bg2">
                    <a:lumMod val="50000"/>
                  </a:schemeClr>
                </a:solidFill>
              </a:rPr>
            </a:br>
            <a:r>
              <a:rPr lang="cs-CZ" altLang="cs-CZ" sz="1600" b="1">
                <a:solidFill>
                  <a:schemeClr val="bg2">
                    <a:lumMod val="50000"/>
                  </a:schemeClr>
                </a:solidFill>
              </a:rPr>
              <a:t> proces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4FEBC39F-EF27-B5E5-1669-0CC477D91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0649" y="4534394"/>
            <a:ext cx="120956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 dirty="0" err="1">
                <a:solidFill>
                  <a:schemeClr val="accent6">
                    <a:lumMod val="75000"/>
                  </a:schemeClr>
                </a:solidFill>
              </a:rPr>
              <a:t>dikaryotické</a:t>
            </a:r>
            <a:r>
              <a:rPr lang="cs-CZ" altLang="cs-CZ" sz="1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sz="1400" b="1" dirty="0" err="1">
                <a:solidFill>
                  <a:schemeClr val="accent6">
                    <a:lumMod val="75000"/>
                  </a:schemeClr>
                </a:solidFill>
              </a:rPr>
              <a:t>askogenní</a:t>
            </a:r>
            <a:r>
              <a:rPr lang="cs-CZ" altLang="cs-CZ" sz="1400" b="1" dirty="0">
                <a:solidFill>
                  <a:schemeClr val="accent6">
                    <a:lumMod val="75000"/>
                  </a:schemeClr>
                </a:solidFill>
              </a:rPr>
              <a:t> hyfy </a:t>
            </a:r>
          </a:p>
          <a:p>
            <a:pPr eaLnBrk="1" hangingPunct="1">
              <a:spcBef>
                <a:spcPts val="0"/>
              </a:spcBef>
            </a:pPr>
            <a:r>
              <a:rPr lang="cs-CZ" altLang="cs-CZ" sz="1400" b="1" dirty="0">
                <a:solidFill>
                  <a:schemeClr val="accent6">
                    <a:lumMod val="75000"/>
                  </a:schemeClr>
                </a:solidFill>
              </a:rPr>
              <a:t>(n+n)</a:t>
            </a: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9CD53DD8-1231-484E-BDEE-CC6261DCC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2332" y="1748812"/>
            <a:ext cx="827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chemeClr val="bg2">
                    <a:lumMod val="50000"/>
                  </a:schemeClr>
                </a:solidFill>
              </a:rPr>
              <a:t>vřecka</a:t>
            </a:r>
          </a:p>
        </p:txBody>
      </p:sp>
      <p:sp>
        <p:nvSpPr>
          <p:cNvPr id="17" name="Line 17">
            <a:extLst>
              <a:ext uri="{FF2B5EF4-FFF2-40B4-BE49-F238E27FC236}">
                <a16:creationId xmlns:a16="http://schemas.microsoft.com/office/drawing/2014/main" id="{F442B46E-981B-D2AC-D34C-738D99940D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94407" y="2066312"/>
            <a:ext cx="144463" cy="287338"/>
          </a:xfrm>
          <a:prstGeom prst="line">
            <a:avLst/>
          </a:prstGeom>
          <a:noFill/>
          <a:ln w="19050">
            <a:solidFill>
              <a:schemeClr val="bg2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186E8FF4-D2B3-21F4-D429-4782016AF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095" y="5377837"/>
            <a:ext cx="9632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chemeClr val="bg2">
                    <a:lumMod val="50000"/>
                  </a:schemeClr>
                </a:solidFill>
              </a:rPr>
              <a:t>askogon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694EDFAE-8850-444A-20F8-7E37FDE9F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8941" y="3180123"/>
            <a:ext cx="1312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1600" b="1" dirty="0">
                <a:solidFill>
                  <a:schemeClr val="accent6">
                    <a:lumMod val="75000"/>
                  </a:schemeClr>
                </a:solidFill>
              </a:rPr>
              <a:t>karyogamie</a:t>
            </a: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5519A5C2-28D8-7DE9-1EE6-B58279158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120" y="5882662"/>
            <a:ext cx="12239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chemeClr val="bg2">
                    <a:lumMod val="50000"/>
                  </a:schemeClr>
                </a:solidFill>
              </a:rPr>
              <a:t>anteridium</a:t>
            </a:r>
          </a:p>
        </p:txBody>
      </p:sp>
      <p:sp>
        <p:nvSpPr>
          <p:cNvPr id="21" name="Text Box 22">
            <a:extLst>
              <a:ext uri="{FF2B5EF4-FFF2-40B4-BE49-F238E27FC236}">
                <a16:creationId xmlns:a16="http://schemas.microsoft.com/office/drawing/2014/main" id="{0E8FAFE0-5A45-EEFC-8AD5-54FF73479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8870" y="2675912"/>
            <a:ext cx="873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chemeClr val="bg2">
                    <a:lumMod val="50000"/>
                  </a:schemeClr>
                </a:solidFill>
              </a:rPr>
              <a:t>meióza</a:t>
            </a: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1F04E7B2-367C-385B-DCC9-624C7EA89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305" y="5933480"/>
            <a:ext cx="23574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  <a:t>nepohlavní </a:t>
            </a:r>
            <a:b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  <a:t>rozmnožování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A01FF20F-D760-3975-AB85-FDEF4F23D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269" y="293728"/>
            <a:ext cx="1726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chemeClr val="accent4">
                    <a:lumMod val="50000"/>
                  </a:schemeClr>
                </a:solidFill>
              </a:rPr>
              <a:t>HOLOMORFA</a:t>
            </a:r>
          </a:p>
        </p:txBody>
      </p:sp>
    </p:spTree>
    <p:extLst>
      <p:ext uri="{BB962C8B-B14F-4D97-AF65-F5344CB8AC3E}">
        <p14:creationId xmlns:p14="http://schemas.microsoft.com/office/powerpoint/2010/main" val="15133412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13026-0C91-071B-A507-6168FAD1C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EA0BCD7-882E-C0FF-FF04-B262B3DB7FE1}"/>
              </a:ext>
            </a:extLst>
          </p:cNvPr>
          <p:cNvSpPr txBox="1">
            <a:spLocks/>
          </p:cNvSpPr>
          <p:nvPr/>
        </p:nvSpPr>
        <p:spPr>
          <a:xfrm>
            <a:off x="131330" y="-81222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Anamorfa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- </a:t>
            </a:r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teleomorfa</a:t>
            </a:r>
            <a:endParaRPr lang="cs-CZ" sz="40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Picture 1" descr="životni cykus 1">
            <a:extLst>
              <a:ext uri="{FF2B5EF4-FFF2-40B4-BE49-F238E27FC236}">
                <a16:creationId xmlns:a16="http://schemas.microsoft.com/office/drawing/2014/main" id="{46258308-B705-8155-8F6C-DABD9CAF0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95"/>
          <a:stretch/>
        </p:blipFill>
        <p:spPr bwMode="auto">
          <a:xfrm>
            <a:off x="2721957" y="702772"/>
            <a:ext cx="9144000" cy="608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1DFA3E6A-1262-4AE4-1A50-250B2A423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9803" y="3038856"/>
            <a:ext cx="20419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  <a:t>Pohlavní rozmnožování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6B1D6000-1F89-B53F-C5AB-92120BB27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320" y="2420325"/>
            <a:ext cx="17780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chemeClr val="accent4">
                    <a:lumMod val="50000"/>
                  </a:schemeClr>
                </a:solidFill>
              </a:rPr>
              <a:t>TELEOMORFA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2B7A3951-7CEC-4B71-F2CF-706F4853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4945" y="2399687"/>
            <a:ext cx="15384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chemeClr val="accent4">
                    <a:lumMod val="50000"/>
                  </a:schemeClr>
                </a:solidFill>
              </a:rPr>
              <a:t>ANAMORFA</a:t>
            </a: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93D1B195-2882-986D-F2CF-7149EDD3A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8546" y="5447342"/>
            <a:ext cx="23574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  <a:t>Nepohlavní </a:t>
            </a:r>
            <a:b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  <a:t>rozmnožování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AFD4F6D7-2A66-71B2-6B36-49EA008A1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269" y="293728"/>
            <a:ext cx="1726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chemeClr val="accent4">
                    <a:lumMod val="50000"/>
                  </a:schemeClr>
                </a:solidFill>
              </a:rPr>
              <a:t>HOLOMORFA</a:t>
            </a:r>
          </a:p>
        </p:txBody>
      </p:sp>
    </p:spTree>
    <p:extLst>
      <p:ext uri="{BB962C8B-B14F-4D97-AF65-F5344CB8AC3E}">
        <p14:creationId xmlns:p14="http://schemas.microsoft.com/office/powerpoint/2010/main" val="4030568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92310-9DA9-5990-E217-ED66A8937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8C3DBA-AC1B-8DB9-DBF5-042107DC7A5C}"/>
              </a:ext>
            </a:extLst>
          </p:cNvPr>
          <p:cNvSpPr txBox="1">
            <a:spLocks/>
          </p:cNvSpPr>
          <p:nvPr/>
        </p:nvSpPr>
        <p:spPr>
          <a:xfrm>
            <a:off x="189204" y="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Duální nomenklatura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934528-1D2E-9F75-802A-EEE529FE00C5}"/>
              </a:ext>
            </a:extLst>
          </p:cNvPr>
          <p:cNvSpPr txBox="1"/>
          <p:nvPr/>
        </p:nvSpPr>
        <p:spPr>
          <a:xfrm>
            <a:off x="189204" y="946321"/>
            <a:ext cx="78013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1 houba 2 jména – anamorfní a </a:t>
            </a:r>
            <a:r>
              <a:rPr lang="cs-CZ" sz="2000" dirty="0" err="1"/>
              <a:t>teleomorfní</a:t>
            </a:r>
            <a:endParaRPr lang="cs-CZ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676F6F-AA22-D64E-0771-968C93F99219}"/>
              </a:ext>
            </a:extLst>
          </p:cNvPr>
          <p:cNvSpPr txBox="1"/>
          <p:nvPr/>
        </p:nvSpPr>
        <p:spPr>
          <a:xfrm>
            <a:off x="189204" y="1597705"/>
            <a:ext cx="78013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Zrušeno – kongres 2011 – platnost 1.1.2013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25D46E-A361-5EF3-3F54-BEEB310E96E7}"/>
              </a:ext>
            </a:extLst>
          </p:cNvPr>
          <p:cNvSpPr txBox="1"/>
          <p:nvPr/>
        </p:nvSpPr>
        <p:spPr>
          <a:xfrm>
            <a:off x="189204" y="2433011"/>
            <a:ext cx="43480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 err="1"/>
              <a:t>Anamorfa</a:t>
            </a:r>
            <a:r>
              <a:rPr lang="cs-CZ" sz="2000" dirty="0"/>
              <a:t> – </a:t>
            </a:r>
            <a:r>
              <a:rPr lang="cs-CZ" sz="2000" i="1" dirty="0" err="1"/>
              <a:t>Aspergillus</a:t>
            </a:r>
            <a:r>
              <a:rPr lang="cs-CZ" sz="2000" i="1" dirty="0"/>
              <a:t> </a:t>
            </a:r>
            <a:r>
              <a:rPr lang="cs-CZ" sz="2000" i="1" dirty="0" err="1"/>
              <a:t>glaucus</a:t>
            </a:r>
            <a:endParaRPr lang="cs-CZ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347628-7837-0815-2E3A-0C3C6FDA1038}"/>
              </a:ext>
            </a:extLst>
          </p:cNvPr>
          <p:cNvSpPr txBox="1"/>
          <p:nvPr/>
        </p:nvSpPr>
        <p:spPr>
          <a:xfrm>
            <a:off x="4195974" y="2433011"/>
            <a:ext cx="43480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 err="1"/>
              <a:t>Teleomorfa</a:t>
            </a:r>
            <a:r>
              <a:rPr lang="cs-CZ" sz="2000" dirty="0"/>
              <a:t> – </a:t>
            </a:r>
            <a:r>
              <a:rPr lang="cs-CZ" sz="2000" i="1" dirty="0" err="1"/>
              <a:t>Eurotium</a:t>
            </a:r>
            <a:r>
              <a:rPr lang="cs-CZ" sz="2000" i="1" dirty="0"/>
              <a:t> </a:t>
            </a:r>
            <a:r>
              <a:rPr lang="cs-CZ" sz="2000" i="1" dirty="0" err="1"/>
              <a:t>herbariorum</a:t>
            </a:r>
            <a:endParaRPr lang="cs-CZ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0F9514-158F-4B0D-09FC-DDF5ED9BC03A}"/>
              </a:ext>
            </a:extLst>
          </p:cNvPr>
          <p:cNvSpPr txBox="1"/>
          <p:nvPr/>
        </p:nvSpPr>
        <p:spPr>
          <a:xfrm>
            <a:off x="189204" y="3429000"/>
            <a:ext cx="78013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Většinou zůstávají </a:t>
            </a:r>
            <a:r>
              <a:rPr lang="cs-CZ" sz="2000" dirty="0" err="1"/>
              <a:t>teleomorfní</a:t>
            </a:r>
            <a:r>
              <a:rPr lang="cs-CZ" sz="2000" dirty="0"/>
              <a:t> jména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B69D8E-25B9-8064-BE05-457C376AC39F}"/>
              </a:ext>
            </a:extLst>
          </p:cNvPr>
          <p:cNvSpPr txBox="1"/>
          <p:nvPr/>
        </p:nvSpPr>
        <p:spPr>
          <a:xfrm>
            <a:off x="189204" y="4224934"/>
            <a:ext cx="11547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Významná anamorfní jména – klinický, hospodářský, ekonomický význam – zachováno anamorfní jméno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3CDD5E-DB7C-756A-E377-A7EC315C0C2E}"/>
              </a:ext>
            </a:extLst>
          </p:cNvPr>
          <p:cNvSpPr txBox="1"/>
          <p:nvPr/>
        </p:nvSpPr>
        <p:spPr>
          <a:xfrm>
            <a:off x="503649" y="4616558"/>
            <a:ext cx="11547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Př. </a:t>
            </a:r>
            <a:r>
              <a:rPr lang="cs-CZ" sz="2000" i="1" dirty="0" err="1"/>
              <a:t>Aspergillus</a:t>
            </a:r>
            <a:r>
              <a:rPr lang="cs-CZ" sz="2000" dirty="0"/>
              <a:t>, </a:t>
            </a:r>
            <a:r>
              <a:rPr lang="cs-CZ" sz="2000" i="1" dirty="0" err="1"/>
              <a:t>Fusarium</a:t>
            </a:r>
            <a:endParaRPr lang="cs-CZ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D4A3A0-EF61-6CF0-1CAC-5A15FAA15D7C}"/>
              </a:ext>
            </a:extLst>
          </p:cNvPr>
          <p:cNvSpPr txBox="1"/>
          <p:nvPr/>
        </p:nvSpPr>
        <p:spPr>
          <a:xfrm>
            <a:off x="189203" y="5606451"/>
            <a:ext cx="115475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 err="1"/>
              <a:t>Synanamorfy</a:t>
            </a:r>
            <a:r>
              <a:rPr lang="cs-CZ" sz="2000" dirty="0"/>
              <a:t> – jeden druh houby vytváří několik morfologicky odlišných nepohlavních stádií – dříve řazeny do různých rodů</a:t>
            </a:r>
          </a:p>
        </p:txBody>
      </p:sp>
    </p:spTree>
    <p:extLst>
      <p:ext uri="{BB962C8B-B14F-4D97-AF65-F5344CB8AC3E}">
        <p14:creationId xmlns:p14="http://schemas.microsoft.com/office/powerpoint/2010/main" val="32297239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4FCAC-5E9A-CB98-B5CF-076CE92D1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91E4098-14D4-E504-6429-80B7817258C0}"/>
              </a:ext>
            </a:extLst>
          </p:cNvPr>
          <p:cNvSpPr txBox="1">
            <a:spLocks/>
          </p:cNvSpPr>
          <p:nvPr/>
        </p:nvSpPr>
        <p:spPr>
          <a:xfrm>
            <a:off x="131330" y="-81222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Dříve používané, nyní neplatné názvosloví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1E635-01D4-A536-532E-3B58398BF51B}"/>
              </a:ext>
            </a:extLst>
          </p:cNvPr>
          <p:cNvSpPr txBox="1"/>
          <p:nvPr/>
        </p:nvSpPr>
        <p:spPr>
          <a:xfrm>
            <a:off x="189204" y="946321"/>
            <a:ext cx="78013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 err="1"/>
              <a:t>Anamorfa</a:t>
            </a:r>
            <a:r>
              <a:rPr lang="cs-CZ" sz="2000" dirty="0"/>
              <a:t> – </a:t>
            </a:r>
            <a:r>
              <a:rPr lang="cs-CZ" sz="2000" dirty="0" err="1"/>
              <a:t>imperfect</a:t>
            </a:r>
            <a:r>
              <a:rPr lang="cs-CZ" sz="2000" dirty="0"/>
              <a:t> </a:t>
            </a:r>
            <a:r>
              <a:rPr lang="cs-CZ" sz="2000" dirty="0" err="1"/>
              <a:t>state</a:t>
            </a:r>
            <a:endParaRPr lang="cs-CZ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FF392-C769-91EB-0FA2-537D05E05C10}"/>
              </a:ext>
            </a:extLst>
          </p:cNvPr>
          <p:cNvSpPr txBox="1"/>
          <p:nvPr/>
        </p:nvSpPr>
        <p:spPr>
          <a:xfrm>
            <a:off x="189204" y="1797760"/>
            <a:ext cx="78013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 err="1"/>
              <a:t>Teleomorfa</a:t>
            </a:r>
            <a:r>
              <a:rPr lang="cs-CZ" sz="2000" dirty="0"/>
              <a:t> – </a:t>
            </a:r>
            <a:r>
              <a:rPr lang="cs-CZ" sz="2000" dirty="0" err="1"/>
              <a:t>perfect</a:t>
            </a:r>
            <a:r>
              <a:rPr lang="cs-CZ" sz="2000" dirty="0"/>
              <a:t> </a:t>
            </a:r>
            <a:r>
              <a:rPr lang="cs-CZ" sz="2000" dirty="0" err="1"/>
              <a:t>state</a:t>
            </a:r>
            <a:endParaRPr lang="cs-CZ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4CEDBF-8BD6-6E4D-45AE-BF990906BB7A}"/>
              </a:ext>
            </a:extLst>
          </p:cNvPr>
          <p:cNvSpPr txBox="1"/>
          <p:nvPr/>
        </p:nvSpPr>
        <p:spPr>
          <a:xfrm>
            <a:off x="189204" y="3028890"/>
            <a:ext cx="84867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Houby tvořící pouze nepohlavní stádium – anamorfní houby, </a:t>
            </a:r>
            <a:r>
              <a:rPr lang="cs-CZ" sz="2000" dirty="0" err="1"/>
              <a:t>deuteromycety</a:t>
            </a:r>
            <a:r>
              <a:rPr lang="cs-CZ" sz="2000" dirty="0"/>
              <a:t>, </a:t>
            </a:r>
            <a:r>
              <a:rPr lang="cs-CZ" sz="2000" dirty="0" err="1"/>
              <a:t>fungi</a:t>
            </a:r>
            <a:r>
              <a:rPr lang="cs-CZ" sz="2000" dirty="0"/>
              <a:t> </a:t>
            </a:r>
            <a:r>
              <a:rPr lang="cs-CZ" sz="2000" dirty="0" err="1"/>
              <a:t>imperfecti</a:t>
            </a:r>
            <a:r>
              <a:rPr lang="cs-CZ" sz="2000" dirty="0"/>
              <a:t>, </a:t>
            </a:r>
            <a:r>
              <a:rPr lang="cs-CZ" sz="2000" dirty="0" err="1"/>
              <a:t>mitosporické</a:t>
            </a:r>
            <a:r>
              <a:rPr lang="cs-CZ" sz="2000" dirty="0"/>
              <a:t> houby </a:t>
            </a:r>
          </a:p>
        </p:txBody>
      </p:sp>
    </p:spTree>
    <p:extLst>
      <p:ext uri="{BB962C8B-B14F-4D97-AF65-F5344CB8AC3E}">
        <p14:creationId xmlns:p14="http://schemas.microsoft.com/office/powerpoint/2010/main" val="1457791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D9207-2C66-E0A5-D76D-24545B3BE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46B6CE-48A7-D5D6-7087-AFB591969A5E}"/>
              </a:ext>
            </a:extLst>
          </p:cNvPr>
          <p:cNvSpPr txBox="1">
            <a:spLocks/>
          </p:cNvSpPr>
          <p:nvPr/>
        </p:nvSpPr>
        <p:spPr>
          <a:xfrm>
            <a:off x="131330" y="-81222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Homothalismus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, </a:t>
            </a:r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heterothalismus</a:t>
            </a:r>
            <a:endParaRPr lang="cs-CZ" sz="40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4AD261-7D65-BF9A-B7E4-BA1CE4B68D5F}"/>
              </a:ext>
            </a:extLst>
          </p:cNvPr>
          <p:cNvSpPr txBox="1"/>
          <p:nvPr/>
        </p:nvSpPr>
        <p:spPr>
          <a:xfrm>
            <a:off x="131330" y="1677844"/>
            <a:ext cx="56061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/>
              <a:t>Homothalismus</a:t>
            </a:r>
            <a:endParaRPr lang="cs-CZ" b="1" dirty="0"/>
          </a:p>
          <a:p>
            <a:r>
              <a:rPr lang="cs-CZ" b="1" dirty="0"/>
              <a:t>Definice</a:t>
            </a:r>
            <a:r>
              <a:rPr lang="cs-CZ" dirty="0"/>
              <a:t>: Schopnost hub se rozmnožovat pohlavně pomocí jednoho typu mycelia (není potřeba druhý jedinec).</a:t>
            </a:r>
          </a:p>
          <a:p>
            <a:r>
              <a:rPr lang="cs-CZ" b="1" dirty="0"/>
              <a:t>Výhody</a:t>
            </a:r>
            <a:r>
              <a:rPr lang="cs-CZ" dirty="0"/>
              <a:t>: Možnost rychlé kolonizace prostředí, nezávislost na dalším jedinci.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234EE9-FC2F-FEB0-B622-38DFF4264B1E}"/>
              </a:ext>
            </a:extLst>
          </p:cNvPr>
          <p:cNvSpPr txBox="1"/>
          <p:nvPr/>
        </p:nvSpPr>
        <p:spPr>
          <a:xfrm>
            <a:off x="6052458" y="1677844"/>
            <a:ext cx="61395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/>
              <a:t>Heterothalismus</a:t>
            </a:r>
            <a:endParaRPr lang="cs-CZ" b="1" dirty="0"/>
          </a:p>
          <a:p>
            <a:r>
              <a:rPr lang="cs-CZ" b="1" dirty="0"/>
              <a:t>Definice</a:t>
            </a:r>
            <a:r>
              <a:rPr lang="cs-CZ" dirty="0"/>
              <a:t>: Vyžaduje přítomnost dvou kompatibilních jedinců s odlišnými pohlavními typy pro pohlavní reprodukci.</a:t>
            </a:r>
          </a:p>
          <a:p>
            <a:r>
              <a:rPr lang="cs-CZ" b="1" dirty="0"/>
              <a:t>Výhody</a:t>
            </a:r>
            <a:r>
              <a:rPr lang="cs-CZ" dirty="0"/>
              <a:t>: Zajišťuje genetickou variabilitu a evoluční výhodu díky kombinaci genů z obou jedinců.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66805F-60AC-148A-9CAC-243466AC8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16" y="4046515"/>
            <a:ext cx="7400172" cy="1413789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C10918-716F-AC57-8BED-FA3D380DD38F}"/>
              </a:ext>
            </a:extLst>
          </p:cNvPr>
          <p:cNvSpPr txBox="1"/>
          <p:nvPr/>
        </p:nvSpPr>
        <p:spPr>
          <a:xfrm>
            <a:off x="131330" y="3579150"/>
            <a:ext cx="78013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 err="1"/>
              <a:t>Heterothalismus</a:t>
            </a:r>
            <a:r>
              <a:rPr lang="cs-CZ" sz="2000" dirty="0"/>
              <a:t> – původní – </a:t>
            </a:r>
            <a:r>
              <a:rPr lang="cs-CZ" sz="2000" dirty="0" err="1"/>
              <a:t>homothalismus</a:t>
            </a:r>
            <a:r>
              <a:rPr lang="cs-CZ" sz="2000" dirty="0"/>
              <a:t> vzniká často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7519E1-FB43-68E2-8ECD-BFAF7343DCD2}"/>
              </a:ext>
            </a:extLst>
          </p:cNvPr>
          <p:cNvSpPr txBox="1"/>
          <p:nvPr/>
        </p:nvSpPr>
        <p:spPr>
          <a:xfrm>
            <a:off x="131330" y="5880566"/>
            <a:ext cx="116687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Parasexuální rekombinace – genetická rekombinace bez pohlavního stádia (bez meiózy)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541192-2E3F-F749-024C-E55901D0322E}"/>
              </a:ext>
            </a:extLst>
          </p:cNvPr>
          <p:cNvSpPr txBox="1"/>
          <p:nvPr/>
        </p:nvSpPr>
        <p:spPr>
          <a:xfrm>
            <a:off x="131330" y="803845"/>
            <a:ext cx="116687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Obdoba samosprašnosti a cizosprašnosti (jednodomosti a dvoudomosti) u rostlin</a:t>
            </a:r>
          </a:p>
        </p:txBody>
      </p:sp>
    </p:spTree>
    <p:extLst>
      <p:ext uri="{BB962C8B-B14F-4D97-AF65-F5344CB8AC3E}">
        <p14:creationId xmlns:p14="http://schemas.microsoft.com/office/powerpoint/2010/main" val="3420781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47890-7E4A-7A4F-81E3-3393F7BE0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7DC100-F812-8B79-42EC-C46F661F82BD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The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Last </a:t>
            </a:r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of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</a:t>
            </a:r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Us</a:t>
            </a:r>
            <a:endParaRPr lang="cs-CZ" sz="40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8A697-B1E3-C1CB-6378-BBC7776D3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57" y="3690767"/>
            <a:ext cx="8154538" cy="1629002"/>
          </a:xfrm>
          <a:prstGeom prst="roundRect">
            <a:avLst>
              <a:gd name="adj" fmla="val 6714"/>
            </a:avLst>
          </a:prstGeom>
          <a:ln>
            <a:solidFill>
              <a:schemeClr val="tx1"/>
            </a:solidFill>
          </a:ln>
        </p:spPr>
      </p:pic>
      <p:pic>
        <p:nvPicPr>
          <p:cNvPr id="5" name="Picture 4" descr="A person and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1F005E49-AF37-BD5B-EAD5-76DDF54DF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57" y="37296"/>
            <a:ext cx="5998029" cy="3598817"/>
          </a:xfrm>
          <a:prstGeom prst="roundRect">
            <a:avLst>
              <a:gd name="adj" fmla="val 6714"/>
            </a:avLst>
          </a:prstGeom>
          <a:ln>
            <a:solidFill>
              <a:schemeClr val="tx1"/>
            </a:solidFill>
          </a:ln>
        </p:spPr>
      </p:pic>
      <p:pic>
        <p:nvPicPr>
          <p:cNvPr id="7" name="Picture 6" descr="A close up of an ant on a leaf&#10;&#10;Description automatically generated">
            <a:extLst>
              <a:ext uri="{FF2B5EF4-FFF2-40B4-BE49-F238E27FC236}">
                <a16:creationId xmlns:a16="http://schemas.microsoft.com/office/drawing/2014/main" id="{474F07FF-ACF7-4B1B-39DB-CB93B21D6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57" y="962904"/>
            <a:ext cx="3707568" cy="2667000"/>
          </a:xfrm>
          <a:prstGeom prst="roundRect">
            <a:avLst>
              <a:gd name="adj" fmla="val 6714"/>
            </a:avLst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AC871C-4752-7DF3-1619-5717115F4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157" y="5390945"/>
            <a:ext cx="7392432" cy="1467055"/>
          </a:xfrm>
          <a:prstGeom prst="roundRect">
            <a:avLst>
              <a:gd name="adj" fmla="val 6714"/>
            </a:avLst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68898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397F1-EAFC-12BB-FA68-7CDFBBB29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EE9875-0F5F-FFCC-A2FE-7E156BFAA695}"/>
              </a:ext>
            </a:extLst>
          </p:cNvPr>
          <p:cNvSpPr txBox="1">
            <a:spLocks/>
          </p:cNvSpPr>
          <p:nvPr/>
        </p:nvSpPr>
        <p:spPr>
          <a:xfrm>
            <a:off x="131330" y="-81222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Homothalismus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, </a:t>
            </a:r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heterothalismus</a:t>
            </a:r>
            <a:endParaRPr lang="cs-CZ" sz="40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9F2C29-915F-7AA9-01C9-17DD698FE854}"/>
              </a:ext>
            </a:extLst>
          </p:cNvPr>
          <p:cNvSpPr txBox="1"/>
          <p:nvPr/>
        </p:nvSpPr>
        <p:spPr>
          <a:xfrm>
            <a:off x="261608" y="770217"/>
            <a:ext cx="116687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Druhy dříve považované za anamorfní (jen nepohlavní stádium) – spíše </a:t>
            </a:r>
            <a:r>
              <a:rPr lang="cs-CZ" sz="2000" dirty="0" err="1"/>
              <a:t>heterothalické</a:t>
            </a:r>
            <a:endParaRPr lang="cs-CZ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0D7860-42B4-FE28-B54B-D76510113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08" y="1940755"/>
            <a:ext cx="6744641" cy="33342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EE6921-2DCD-9526-3141-EB9E6BF40C73}"/>
              </a:ext>
            </a:extLst>
          </p:cNvPr>
          <p:cNvSpPr txBox="1"/>
          <p:nvPr/>
        </p:nvSpPr>
        <p:spPr>
          <a:xfrm>
            <a:off x="261608" y="1355486"/>
            <a:ext cx="116687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2 opačně laděné kmeny stejného druhu – vytvoří plodnice a pohlavně vzniklé spory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9FBCAA-6E74-F398-43C1-8A3D07A49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42" y="5345973"/>
            <a:ext cx="6914373" cy="1512027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C426D8-B8BC-9255-EA7E-CD4EEB39A92A}"/>
              </a:ext>
            </a:extLst>
          </p:cNvPr>
          <p:cNvSpPr txBox="1"/>
          <p:nvPr/>
        </p:nvSpPr>
        <p:spPr>
          <a:xfrm>
            <a:off x="7006249" y="2741098"/>
            <a:ext cx="47906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Šipky – plodnice vzniklé v oblasti kontaktu mycelií</a:t>
            </a:r>
          </a:p>
        </p:txBody>
      </p:sp>
    </p:spTree>
    <p:extLst>
      <p:ext uri="{BB962C8B-B14F-4D97-AF65-F5344CB8AC3E}">
        <p14:creationId xmlns:p14="http://schemas.microsoft.com/office/powerpoint/2010/main" val="25119558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DB2F8-C0ED-0464-2962-4E9F8896E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AAE98-E806-B050-CC5E-CD3677B28FE8}"/>
              </a:ext>
            </a:extLst>
          </p:cNvPr>
          <p:cNvSpPr txBox="1">
            <a:spLocks/>
          </p:cNvSpPr>
          <p:nvPr/>
        </p:nvSpPr>
        <p:spPr>
          <a:xfrm>
            <a:off x="234844" y="0"/>
            <a:ext cx="7951214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Makromycety</a:t>
            </a:r>
            <a:r>
              <a:rPr lang="cs-CZ" alt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, </a:t>
            </a:r>
            <a:r>
              <a:rPr lang="cs-CZ" alt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mikromycety</a:t>
            </a:r>
            <a:r>
              <a:rPr lang="cs-CZ" alt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, plísně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B4D90ECB-5D89-4FBB-DF16-7B8087D30862}"/>
              </a:ext>
            </a:extLst>
          </p:cNvPr>
          <p:cNvSpPr/>
          <p:nvPr/>
        </p:nvSpPr>
        <p:spPr>
          <a:xfrm>
            <a:off x="234844" y="1133039"/>
            <a:ext cx="9904987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2000" b="1" dirty="0" err="1"/>
              <a:t>Makromycety</a:t>
            </a:r>
            <a:r>
              <a:rPr lang="cs-CZ" altLang="cs-CZ" sz="2000" b="1" dirty="0"/>
              <a:t> = makroskopické houby</a:t>
            </a:r>
          </a:p>
          <a:p>
            <a:pPr eaLnBrk="1" hangingPunct="1">
              <a:spcBef>
                <a:spcPct val="15000"/>
              </a:spcBef>
            </a:pPr>
            <a:r>
              <a:rPr lang="cs-CZ" altLang="cs-CZ" sz="2000" dirty="0"/>
              <a:t>houby, jejichž  plodnice jsou viditelné pouhým okem (např. kloboukaté houby)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4D670E26-F94F-8FA3-3027-1BE285B94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844" y="2185531"/>
            <a:ext cx="8762875" cy="284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 dirty="0" err="1">
                <a:latin typeface="+mn-lt"/>
              </a:rPr>
              <a:t>Mikromycety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b="1" dirty="0">
                <a:latin typeface="+mn-lt"/>
              </a:rPr>
              <a:t>= mikroskopické houby</a:t>
            </a:r>
          </a:p>
          <a:p>
            <a:pPr eaLnBrk="1" hangingPunct="1">
              <a:spcBef>
                <a:spcPct val="15000"/>
              </a:spcBef>
            </a:pPr>
            <a:r>
              <a:rPr lang="cs-CZ" altLang="cs-CZ" sz="2000" dirty="0">
                <a:latin typeface="+mn-lt"/>
              </a:rPr>
              <a:t>jejich plodnice a další struktury jsou mikroskopické, nutno pozorovat mikroskopem</a:t>
            </a:r>
          </a:p>
          <a:p>
            <a:pPr marL="342900" indent="-342900" eaLnBrk="1" hangingPunct="1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+mn-lt"/>
              </a:rPr>
              <a:t>vláknité </a:t>
            </a:r>
            <a:r>
              <a:rPr lang="cs-CZ" altLang="cs-CZ" sz="2000" dirty="0" err="1">
                <a:latin typeface="+mn-lt"/>
              </a:rPr>
              <a:t>mikromycety</a:t>
            </a:r>
            <a:r>
              <a:rPr lang="cs-CZ" altLang="cs-CZ" sz="2000" dirty="0">
                <a:latin typeface="+mn-lt"/>
              </a:rPr>
              <a:t> – vláknitá stélka</a:t>
            </a:r>
          </a:p>
          <a:p>
            <a:pPr marL="342900" indent="-342900" eaLnBrk="1" hangingPunct="1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+mn-lt"/>
              </a:rPr>
              <a:t>kvasinky – stélka tvořená jednotlivými buňkami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>
                <a:latin typeface="+mn-lt"/>
              </a:rPr>
              <a:t>Termín </a:t>
            </a:r>
            <a:r>
              <a:rPr lang="cs-CZ" altLang="cs-CZ" sz="2000" dirty="0" err="1">
                <a:latin typeface="+mn-lt"/>
              </a:rPr>
              <a:t>mikromycety</a:t>
            </a:r>
            <a:r>
              <a:rPr lang="cs-CZ" altLang="cs-CZ" sz="2000" dirty="0">
                <a:latin typeface="+mn-lt"/>
              </a:rPr>
              <a:t> se víceméně kryje s termínem </a:t>
            </a:r>
            <a:r>
              <a:rPr lang="cs-CZ" altLang="cs-CZ" sz="2000" b="1" dirty="0">
                <a:latin typeface="+mn-lt"/>
              </a:rPr>
              <a:t>plísně </a:t>
            </a:r>
            <a:r>
              <a:rPr lang="cs-CZ" altLang="cs-CZ" sz="2000" dirty="0">
                <a:latin typeface="+mn-lt"/>
              </a:rPr>
              <a:t>(anglicky. </a:t>
            </a:r>
            <a:r>
              <a:rPr lang="cs-CZ" altLang="cs-CZ" sz="2000" i="1" dirty="0" err="1">
                <a:latin typeface="+mn-lt"/>
              </a:rPr>
              <a:t>moulds</a:t>
            </a:r>
            <a:r>
              <a:rPr lang="cs-CZ" altLang="cs-CZ" sz="2000" dirty="0">
                <a:latin typeface="+mn-lt"/>
              </a:rPr>
              <a:t>) </a:t>
            </a:r>
            <a:br>
              <a:rPr lang="cs-CZ" altLang="cs-CZ" sz="2000" dirty="0">
                <a:latin typeface="+mn-lt"/>
              </a:rPr>
            </a:br>
            <a:r>
              <a:rPr lang="cs-CZ" altLang="cs-CZ" sz="2000" dirty="0">
                <a:latin typeface="+mn-lt"/>
              </a:rPr>
              <a:t>charakterizované tvorbou různě zbarveného porostu (mycelia) </a:t>
            </a:r>
            <a:br>
              <a:rPr lang="cs-CZ" altLang="cs-CZ" sz="2000" dirty="0">
                <a:latin typeface="+mn-lt"/>
              </a:rPr>
            </a:br>
            <a:r>
              <a:rPr lang="cs-CZ" altLang="cs-CZ" sz="2000" dirty="0">
                <a:latin typeface="+mn-lt"/>
              </a:rPr>
              <a:t>na povrchu stěn vlhkých bytů, kazících se potravin, apod.</a:t>
            </a:r>
            <a:r>
              <a:rPr lang="cs-CZ" altLang="cs-CZ" sz="2000" b="1" u="sng" dirty="0">
                <a:latin typeface="+mn-lt"/>
              </a:rPr>
              <a:t> </a:t>
            </a:r>
            <a:endParaRPr lang="cs-CZ" alt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1467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C2BEF-8889-70E7-D70E-0536901C1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0632C-AD61-6663-4331-D6B48A9C04E1}"/>
              </a:ext>
            </a:extLst>
          </p:cNvPr>
          <p:cNvSpPr txBox="1">
            <a:spLocks/>
          </p:cNvSpPr>
          <p:nvPr/>
        </p:nvSpPr>
        <p:spPr>
          <a:xfrm>
            <a:off x="234844" y="0"/>
            <a:ext cx="7951214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Plísně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75DBCD1-5F6C-92F8-4F4C-7FB3FB4BA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705" y="776129"/>
            <a:ext cx="10057524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>
                <a:latin typeface="+mn-lt"/>
              </a:rPr>
              <a:t>Často používaný termín jak laiky tak odborníky (včetně lékařů, fytopatologů, hygieniků): plesnivé potraviny, plísňová onemocnění nohou, plísně v ovzduší apod. </a:t>
            </a:r>
          </a:p>
          <a:p>
            <a:pPr eaLnBrk="1" hangingPunct="1"/>
            <a:endParaRPr lang="cs-CZ" altLang="cs-CZ" sz="2000" dirty="0">
              <a:latin typeface="+mn-lt"/>
            </a:endParaRPr>
          </a:p>
          <a:p>
            <a:pPr eaLnBrk="1" hangingPunct="1"/>
            <a:r>
              <a:rPr lang="cs-CZ" altLang="cs-CZ" sz="2000" dirty="0">
                <a:latin typeface="+mn-lt"/>
              </a:rPr>
              <a:t>Termín plísně však v původním úzkém významu </a:t>
            </a:r>
            <a:br>
              <a:rPr lang="cs-CZ" altLang="cs-CZ" sz="2000" dirty="0">
                <a:latin typeface="+mn-lt"/>
              </a:rPr>
            </a:br>
            <a:r>
              <a:rPr lang="cs-CZ" altLang="cs-CZ" sz="2000" dirty="0">
                <a:latin typeface="+mn-lt"/>
              </a:rPr>
              <a:t>v mykologii zahrnoval jen určité skupiny tzv. nižších hub: </a:t>
            </a:r>
          </a:p>
          <a:p>
            <a:pPr marL="342900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000" dirty="0" err="1">
                <a:latin typeface="+mn-lt"/>
              </a:rPr>
              <a:t>chytridiomycety</a:t>
            </a:r>
            <a:r>
              <a:rPr lang="cs-CZ" altLang="cs-CZ" sz="2000" dirty="0">
                <a:latin typeface="+mn-lt"/>
              </a:rPr>
              <a:t> (vodní houby)</a:t>
            </a:r>
          </a:p>
          <a:p>
            <a:pPr marL="342900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000" dirty="0" err="1">
                <a:latin typeface="+mn-lt"/>
              </a:rPr>
              <a:t>zygomycety</a:t>
            </a:r>
            <a:r>
              <a:rPr lang="cs-CZ" altLang="cs-CZ" sz="2000" dirty="0">
                <a:latin typeface="+mn-lt"/>
              </a:rPr>
              <a:t> (např. plíseň hlavičková)</a:t>
            </a:r>
          </a:p>
          <a:p>
            <a:pPr marL="342900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000" dirty="0" err="1">
                <a:latin typeface="+mn-lt"/>
              </a:rPr>
              <a:t>oomycety</a:t>
            </a:r>
            <a:r>
              <a:rPr lang="cs-CZ" altLang="cs-CZ" sz="2000" dirty="0">
                <a:latin typeface="+mn-lt"/>
              </a:rPr>
              <a:t> (např. plíseň bramborová) – dnes vývojová větev </a:t>
            </a:r>
            <a:r>
              <a:rPr lang="cs-CZ" altLang="cs-CZ" sz="2000" dirty="0" err="1">
                <a:latin typeface="+mn-lt"/>
              </a:rPr>
              <a:t>Stramenopila</a:t>
            </a:r>
            <a:r>
              <a:rPr lang="cs-CZ" altLang="cs-CZ" sz="2000" dirty="0">
                <a:latin typeface="+mn-lt"/>
              </a:rPr>
              <a:t>, nikoliv </a:t>
            </a:r>
            <a:r>
              <a:rPr lang="cs-CZ" altLang="cs-CZ" sz="2000" dirty="0" err="1">
                <a:latin typeface="+mn-lt"/>
              </a:rPr>
              <a:t>Fungi</a:t>
            </a:r>
            <a:endParaRPr lang="cs-CZ" altLang="cs-CZ" sz="2000" dirty="0">
              <a:latin typeface="+mn-lt"/>
            </a:endParaRPr>
          </a:p>
          <a:p>
            <a:pPr marL="342900" indent="-3429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altLang="cs-CZ" sz="2000" i="1" dirty="0">
              <a:latin typeface="+mn-lt"/>
            </a:endParaRPr>
          </a:p>
          <a:p>
            <a:pPr eaLnBrk="1" hangingPunct="1">
              <a:spcBef>
                <a:spcPts val="600"/>
              </a:spcBef>
            </a:pPr>
            <a:r>
              <a:rPr lang="cs-CZ" sz="2000" dirty="0">
                <a:latin typeface="+mn-lt"/>
              </a:rPr>
              <a:t>Postupně však termín plísně přerostl svůj původní úzký význam a nyní je všeobecně užíván pro všechny mikroskopické houby. </a:t>
            </a:r>
          </a:p>
          <a:p>
            <a:pPr eaLnBrk="1" hangingPunct="1">
              <a:spcBef>
                <a:spcPts val="600"/>
              </a:spcBef>
            </a:pPr>
            <a:endParaRPr lang="cs-CZ" alt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44634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997F6-FA68-EA3D-8A70-9C7445ABB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2B244-F32A-DAFB-383B-4EE3397354AC}"/>
              </a:ext>
            </a:extLst>
          </p:cNvPr>
          <p:cNvSpPr txBox="1">
            <a:spLocks/>
          </p:cNvSpPr>
          <p:nvPr/>
        </p:nvSpPr>
        <p:spPr>
          <a:xfrm>
            <a:off x="234844" y="0"/>
            <a:ext cx="7951214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Plísně</a:t>
            </a:r>
          </a:p>
        </p:txBody>
      </p:sp>
      <p:grpSp>
        <p:nvGrpSpPr>
          <p:cNvPr id="3" name="Skupina 12">
            <a:extLst>
              <a:ext uri="{FF2B5EF4-FFF2-40B4-BE49-F238E27FC236}">
                <a16:creationId xmlns:a16="http://schemas.microsoft.com/office/drawing/2014/main" id="{61096637-480A-73D6-1565-D035BD73F8B6}"/>
              </a:ext>
            </a:extLst>
          </p:cNvPr>
          <p:cNvGrpSpPr/>
          <p:nvPr/>
        </p:nvGrpSpPr>
        <p:grpSpPr>
          <a:xfrm>
            <a:off x="357158" y="1285860"/>
            <a:ext cx="8367755" cy="4406286"/>
            <a:chOff x="357158" y="1285860"/>
            <a:chExt cx="8367755" cy="4406286"/>
          </a:xfrm>
        </p:grpSpPr>
        <p:grpSp>
          <p:nvGrpSpPr>
            <p:cNvPr id="4" name="Skupina 9">
              <a:extLst>
                <a:ext uri="{FF2B5EF4-FFF2-40B4-BE49-F238E27FC236}">
                  <a16:creationId xmlns:a16="http://schemas.microsoft.com/office/drawing/2014/main" id="{2B949883-21E7-0281-F777-D4BB3A8C8E4B}"/>
                </a:ext>
              </a:extLst>
            </p:cNvPr>
            <p:cNvGrpSpPr/>
            <p:nvPr/>
          </p:nvGrpSpPr>
          <p:grpSpPr>
            <a:xfrm>
              <a:off x="357158" y="1285860"/>
              <a:ext cx="8367755" cy="4406286"/>
              <a:chOff x="357158" y="928670"/>
              <a:chExt cx="8367755" cy="4406286"/>
            </a:xfrm>
          </p:grpSpPr>
          <p:sp>
            <p:nvSpPr>
              <p:cNvPr id="8" name="TextovéPole 3">
                <a:extLst>
                  <a:ext uri="{FF2B5EF4-FFF2-40B4-BE49-F238E27FC236}">
                    <a16:creationId xmlns:a16="http://schemas.microsoft.com/office/drawing/2014/main" id="{F0F1693C-0EDB-1BE5-8C88-FB7F5F3AC212}"/>
                  </a:ext>
                </a:extLst>
              </p:cNvPr>
              <p:cNvSpPr txBox="1"/>
              <p:nvPr/>
            </p:nvSpPr>
            <p:spPr>
              <a:xfrm>
                <a:off x="357158" y="3857628"/>
                <a:ext cx="21431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800" dirty="0">
                    <a:latin typeface="Calibri" pitchFamily="34" charset="0"/>
                  </a:rPr>
                  <a:t>plíseň bramborová</a:t>
                </a:r>
              </a:p>
              <a:p>
                <a:r>
                  <a:rPr lang="cs-CZ" sz="1800" i="1" dirty="0" err="1">
                    <a:latin typeface="Calibri" pitchFamily="34" charset="0"/>
                  </a:rPr>
                  <a:t>Phytophthora</a:t>
                </a:r>
                <a:r>
                  <a:rPr lang="cs-CZ" sz="1800" i="1" dirty="0">
                    <a:latin typeface="Calibri" pitchFamily="34" charset="0"/>
                  </a:rPr>
                  <a:t> </a:t>
                </a:r>
                <a:r>
                  <a:rPr lang="cs-CZ" sz="1800" i="1" dirty="0" err="1">
                    <a:latin typeface="Calibri" pitchFamily="34" charset="0"/>
                  </a:rPr>
                  <a:t>infestans</a:t>
                </a:r>
                <a:endParaRPr lang="cs-CZ" sz="1800" i="1" dirty="0">
                  <a:latin typeface="Calibri" pitchFamily="34" charset="0"/>
                </a:endParaRPr>
              </a:p>
              <a:p>
                <a:r>
                  <a:rPr lang="cs-CZ" dirty="0" err="1">
                    <a:latin typeface="Calibri" pitchFamily="34" charset="0"/>
                  </a:rPr>
                  <a:t>Stramenopila</a:t>
                </a:r>
                <a:r>
                  <a:rPr lang="cs-CZ" sz="1800" dirty="0">
                    <a:latin typeface="Calibri" pitchFamily="34" charset="0"/>
                  </a:rPr>
                  <a:t>,</a:t>
                </a:r>
              </a:p>
              <a:p>
                <a:r>
                  <a:rPr lang="cs-CZ" dirty="0" err="1">
                    <a:latin typeface="Calibri" pitchFamily="34" charset="0"/>
                  </a:rPr>
                  <a:t>Peronospor</a:t>
                </a:r>
                <a:r>
                  <a:rPr lang="cs-CZ" sz="1800" dirty="0" err="1">
                    <a:latin typeface="Calibri" pitchFamily="34" charset="0"/>
                  </a:rPr>
                  <a:t>omycota</a:t>
                </a:r>
                <a:endParaRPr lang="cs-CZ" sz="1800" dirty="0">
                  <a:latin typeface="Calibri" pitchFamily="34" charset="0"/>
                </a:endParaRPr>
              </a:p>
            </p:txBody>
          </p:sp>
          <p:sp>
            <p:nvSpPr>
              <p:cNvPr id="9" name="TextovéPole 5">
                <a:extLst>
                  <a:ext uri="{FF2B5EF4-FFF2-40B4-BE49-F238E27FC236}">
                    <a16:creationId xmlns:a16="http://schemas.microsoft.com/office/drawing/2014/main" id="{B3AD18DB-ACB7-08E2-B93E-88E1C5BA35F1}"/>
                  </a:ext>
                </a:extLst>
              </p:cNvPr>
              <p:cNvSpPr txBox="1"/>
              <p:nvPr/>
            </p:nvSpPr>
            <p:spPr>
              <a:xfrm>
                <a:off x="3000364" y="3857628"/>
                <a:ext cx="221457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800" dirty="0">
                    <a:latin typeface="Calibri" pitchFamily="34" charset="0"/>
                  </a:rPr>
                  <a:t>plíseň olovová</a:t>
                </a:r>
              </a:p>
              <a:p>
                <a:r>
                  <a:rPr lang="cs-CZ" sz="1800" i="1" dirty="0">
                    <a:latin typeface="Calibri" pitchFamily="34" charset="0"/>
                  </a:rPr>
                  <a:t>Mucor </a:t>
                </a:r>
                <a:r>
                  <a:rPr lang="cs-CZ" sz="1800" i="1" dirty="0" err="1">
                    <a:latin typeface="Calibri" pitchFamily="34" charset="0"/>
                  </a:rPr>
                  <a:t>plumbeus</a:t>
                </a:r>
                <a:endParaRPr lang="cs-CZ" sz="1800" i="1" dirty="0">
                  <a:latin typeface="Calibri" pitchFamily="34" charset="0"/>
                </a:endParaRPr>
              </a:p>
              <a:p>
                <a:r>
                  <a:rPr lang="cs-CZ" sz="1800" dirty="0">
                    <a:latin typeface="Calibri" pitchFamily="34" charset="0"/>
                  </a:rPr>
                  <a:t>Mucoromycota</a:t>
                </a:r>
              </a:p>
            </p:txBody>
          </p:sp>
          <p:grpSp>
            <p:nvGrpSpPr>
              <p:cNvPr id="10" name="Skupina 8">
                <a:extLst>
                  <a:ext uri="{FF2B5EF4-FFF2-40B4-BE49-F238E27FC236}">
                    <a16:creationId xmlns:a16="http://schemas.microsoft.com/office/drawing/2014/main" id="{F7199027-C4F9-2BBC-B55D-F62E1B21DEA8}"/>
                  </a:ext>
                </a:extLst>
              </p:cNvPr>
              <p:cNvGrpSpPr/>
              <p:nvPr/>
            </p:nvGrpSpPr>
            <p:grpSpPr>
              <a:xfrm>
                <a:off x="357158" y="928670"/>
                <a:ext cx="8367755" cy="2714644"/>
                <a:chOff x="357158" y="928670"/>
                <a:chExt cx="8367755" cy="2714644"/>
              </a:xfrm>
            </p:grpSpPr>
            <p:pic>
              <p:nvPicPr>
                <p:cNvPr id="12" name="Obrázek 8" descr="Phytoph infestans list.jpg">
                  <a:extLst>
                    <a:ext uri="{FF2B5EF4-FFF2-40B4-BE49-F238E27FC236}">
                      <a16:creationId xmlns:a16="http://schemas.microsoft.com/office/drawing/2014/main" id="{788B1D03-253D-C62F-084C-C396203A75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57158" y="928670"/>
                  <a:ext cx="2081345" cy="2714644"/>
                </a:xfrm>
                <a:prstGeom prst="roundRect">
                  <a:avLst>
                    <a:gd name="adj" fmla="val 4984"/>
                  </a:avLst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3" name="Picture 1" descr="c:\users\Alena\Pictures\1 Houby\00 ZygoAtlas\00 Zygo Final-\Muc plumb\Muc plumb CCF 1522 GKCH 6-25.jpg">
                  <a:extLst>
                    <a:ext uri="{FF2B5EF4-FFF2-40B4-BE49-F238E27FC236}">
                      <a16:creationId xmlns:a16="http://schemas.microsoft.com/office/drawing/2014/main" id="{8AE9F821-4226-C6AB-7F36-6DB1BA234F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571736" y="928670"/>
                  <a:ext cx="2714644" cy="2714644"/>
                </a:xfrm>
                <a:prstGeom prst="roundRect">
                  <a:avLst>
                    <a:gd name="adj" fmla="val 4984"/>
                  </a:avLst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4" name="Picture 7" descr="Botrytis jah">
                  <a:extLst>
                    <a:ext uri="{FF2B5EF4-FFF2-40B4-BE49-F238E27FC236}">
                      <a16:creationId xmlns:a16="http://schemas.microsoft.com/office/drawing/2014/main" id="{6081B083-3087-3E86-E945-020DDFD257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386489" y="928670"/>
                  <a:ext cx="3338424" cy="2714644"/>
                </a:xfrm>
                <a:prstGeom prst="roundRect">
                  <a:avLst>
                    <a:gd name="adj" fmla="val 4984"/>
                  </a:avLst>
                </a:prstGeom>
                <a:ln>
                  <a:solidFill>
                    <a:schemeClr val="tx1"/>
                  </a:solidFill>
                </a:ln>
              </p:spPr>
            </p:pic>
          </p:grpSp>
          <p:sp>
            <p:nvSpPr>
              <p:cNvPr id="11" name="TextovéPole 7">
                <a:extLst>
                  <a:ext uri="{FF2B5EF4-FFF2-40B4-BE49-F238E27FC236}">
                    <a16:creationId xmlns:a16="http://schemas.microsoft.com/office/drawing/2014/main" id="{93428B64-B72A-ED0F-D463-CEDF1F5E96A8}"/>
                  </a:ext>
                </a:extLst>
              </p:cNvPr>
              <p:cNvSpPr txBox="1"/>
              <p:nvPr/>
            </p:nvSpPr>
            <p:spPr>
              <a:xfrm>
                <a:off x="6215074" y="3857628"/>
                <a:ext cx="164307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800" dirty="0">
                    <a:latin typeface="Calibri" pitchFamily="34" charset="0"/>
                  </a:rPr>
                  <a:t>plíseň šedá</a:t>
                </a:r>
              </a:p>
              <a:p>
                <a:r>
                  <a:rPr lang="cs-CZ" sz="1800" i="1" dirty="0" err="1">
                    <a:latin typeface="Calibri" pitchFamily="34" charset="0"/>
                  </a:rPr>
                  <a:t>Botrytis</a:t>
                </a:r>
                <a:r>
                  <a:rPr lang="cs-CZ" sz="1800" i="1" dirty="0">
                    <a:latin typeface="Calibri" pitchFamily="34" charset="0"/>
                  </a:rPr>
                  <a:t> cinerea</a:t>
                </a:r>
              </a:p>
              <a:p>
                <a:r>
                  <a:rPr lang="cs-CZ" sz="1800" dirty="0">
                    <a:latin typeface="Calibri" pitchFamily="34" charset="0"/>
                  </a:rPr>
                  <a:t>Ascomycota</a:t>
                </a:r>
              </a:p>
            </p:txBody>
          </p:sp>
        </p:grpSp>
        <p:sp>
          <p:nvSpPr>
            <p:cNvPr id="6" name="TextovéPole 10">
              <a:extLst>
                <a:ext uri="{FF2B5EF4-FFF2-40B4-BE49-F238E27FC236}">
                  <a16:creationId xmlns:a16="http://schemas.microsoft.com/office/drawing/2014/main" id="{EB361678-8B9A-EB03-89B0-EEB48168C03F}"/>
                </a:ext>
              </a:extLst>
            </p:cNvPr>
            <p:cNvSpPr txBox="1"/>
            <p:nvPr/>
          </p:nvSpPr>
          <p:spPr>
            <a:xfrm>
              <a:off x="2571736" y="3786190"/>
              <a:ext cx="5715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/>
                <a:t>AK</a:t>
              </a:r>
            </a:p>
          </p:txBody>
        </p:sp>
        <p:sp>
          <p:nvSpPr>
            <p:cNvPr id="7" name="TextovéPole 11">
              <a:extLst>
                <a:ext uri="{FF2B5EF4-FFF2-40B4-BE49-F238E27FC236}">
                  <a16:creationId xmlns:a16="http://schemas.microsoft.com/office/drawing/2014/main" id="{646B8DA0-4556-5E6B-AA11-F93BB6900CA9}"/>
                </a:ext>
              </a:extLst>
            </p:cNvPr>
            <p:cNvSpPr txBox="1"/>
            <p:nvPr/>
          </p:nvSpPr>
          <p:spPr>
            <a:xfrm>
              <a:off x="5357818" y="3786190"/>
              <a:ext cx="5715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dirty="0"/>
                <a:t>AK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09725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27AE9-1F79-A42E-2C97-3C63C7413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7DF54-4879-650C-F56A-EEEF9A5186A9}"/>
              </a:ext>
            </a:extLst>
          </p:cNvPr>
          <p:cNvSpPr txBox="1">
            <a:spLocks/>
          </p:cNvSpPr>
          <p:nvPr/>
        </p:nvSpPr>
        <p:spPr>
          <a:xfrm>
            <a:off x="234844" y="0"/>
            <a:ext cx="7951214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Konidiogeneze</a:t>
            </a:r>
            <a:endParaRPr lang="cs-CZ" altLang="cs-CZ" sz="40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340F33-C85B-F2DE-BDA8-10903C8B7738}"/>
              </a:ext>
            </a:extLst>
          </p:cNvPr>
          <p:cNvSpPr txBox="1"/>
          <p:nvPr/>
        </p:nvSpPr>
        <p:spPr>
          <a:xfrm>
            <a:off x="300157" y="1143444"/>
            <a:ext cx="10890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/>
              <a:t>Ascomycota</a:t>
            </a:r>
            <a:r>
              <a:rPr lang="cs-CZ" b="1" dirty="0"/>
              <a:t> </a:t>
            </a:r>
            <a:r>
              <a:rPr lang="cs-CZ" dirty="0"/>
              <a:t>– nepohlavní rozmnožování – konidie</a:t>
            </a:r>
          </a:p>
          <a:p>
            <a:r>
              <a:rPr lang="cs-CZ" dirty="0"/>
              <a:t>Méně často i v oddělení </a:t>
            </a:r>
            <a:r>
              <a:rPr lang="cs-CZ" dirty="0" err="1"/>
              <a:t>Basidiomycota</a:t>
            </a:r>
            <a:endParaRPr lang="cs-CZ" dirty="0"/>
          </a:p>
        </p:txBody>
      </p:sp>
      <p:pic>
        <p:nvPicPr>
          <p:cNvPr id="4" name="Picture 3" descr="Základní typy">
            <a:extLst>
              <a:ext uri="{FF2B5EF4-FFF2-40B4-BE49-F238E27FC236}">
                <a16:creationId xmlns:a16="http://schemas.microsoft.com/office/drawing/2014/main" id="{A7DF123F-4761-4633-13CA-30651585E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5758" y="2433863"/>
            <a:ext cx="5688013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88EB449E-6B37-554D-5CF1-517A1AFDE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4496" y="4176938"/>
            <a:ext cx="6016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1600" b="1"/>
              <a:t>hyfa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E0599F09-4BA0-00C9-FE1B-CE8266C3E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1558" y="2467201"/>
            <a:ext cx="5099050" cy="49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cs-CZ" altLang="cs-CZ" sz="1600"/>
              <a:t> nově vznikající                      konidie vzniká z původní       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/>
              <a:t> konidie		                         části hyfy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1F519DB6-E0E4-EBDB-02DD-DC5094C75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4033" y="4280126"/>
            <a:ext cx="2199128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1200" b="1">
                <a:solidFill>
                  <a:srgbClr val="000099"/>
                </a:solidFill>
              </a:rPr>
              <a:t>BLASTICKÁ KONIDIOGENEZE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B7C082AC-2AC7-C261-6768-2E3D0E685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1733" y="4257901"/>
            <a:ext cx="2125838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cs-CZ" sz="1200" b="1">
                <a:solidFill>
                  <a:srgbClr val="000099"/>
                </a:solidFill>
              </a:rPr>
              <a:t>THALICKÁ KONIDIOGENEZE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3BBFB2-8223-B629-48F6-254258A3CDEC}"/>
              </a:ext>
            </a:extLst>
          </p:cNvPr>
          <p:cNvSpPr txBox="1"/>
          <p:nvPr/>
        </p:nvSpPr>
        <p:spPr>
          <a:xfrm>
            <a:off x="6911429" y="1178370"/>
            <a:ext cx="4770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Konidiogeneze</a:t>
            </a:r>
            <a:r>
              <a:rPr lang="cs-CZ" dirty="0"/>
              <a:t> – blastická/</a:t>
            </a:r>
            <a:r>
              <a:rPr lang="cs-CZ" dirty="0" err="1"/>
              <a:t>thalická</a:t>
            </a:r>
            <a:endParaRPr lang="cs-CZ" dirty="0"/>
          </a:p>
        </p:txBody>
      </p:sp>
      <p:pic>
        <p:nvPicPr>
          <p:cNvPr id="11" name="Picture 9" descr="arthrospory a">
            <a:extLst>
              <a:ext uri="{FF2B5EF4-FFF2-40B4-BE49-F238E27FC236}">
                <a16:creationId xmlns:a16="http://schemas.microsoft.com/office/drawing/2014/main" id="{19C7B7F5-E13D-5B03-2A12-1285919BC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6758" y="2951893"/>
            <a:ext cx="3227388" cy="3586162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blastospory a">
            <a:extLst>
              <a:ext uri="{FF2B5EF4-FFF2-40B4-BE49-F238E27FC236}">
                <a16:creationId xmlns:a16="http://schemas.microsoft.com/office/drawing/2014/main" id="{2F2C978B-0045-F89F-E2BB-7F5A8E261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21486"/>
            <a:ext cx="2841625" cy="3586162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4029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ADC55-C5B7-D151-E459-D9811FB39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FBC61-291E-FAAD-5340-EA06F33D8B78}"/>
              </a:ext>
            </a:extLst>
          </p:cNvPr>
          <p:cNvSpPr txBox="1">
            <a:spLocks/>
          </p:cNvSpPr>
          <p:nvPr/>
        </p:nvSpPr>
        <p:spPr>
          <a:xfrm>
            <a:off x="3206645" y="119743"/>
            <a:ext cx="2214442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Thalická</a:t>
            </a:r>
            <a:endParaRPr lang="cs-CZ" altLang="cs-CZ" sz="3200" b="1" dirty="0">
              <a:ln w="3175">
                <a:noFill/>
              </a:ln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D269EF-36CA-35AB-CCE7-425DE8C04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743" y="1051494"/>
            <a:ext cx="8998274" cy="554060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4F3E79D-2217-D6E5-0B04-253D6AAEAB00}"/>
              </a:ext>
            </a:extLst>
          </p:cNvPr>
          <p:cNvSpPr txBox="1">
            <a:spLocks/>
          </p:cNvSpPr>
          <p:nvPr/>
        </p:nvSpPr>
        <p:spPr>
          <a:xfrm>
            <a:off x="7648017" y="119743"/>
            <a:ext cx="2214442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Blastická</a:t>
            </a:r>
            <a:endParaRPr lang="cs-CZ" altLang="cs-CZ" sz="3200" b="1" dirty="0">
              <a:ln w="3175">
                <a:noFill/>
              </a:ln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0473111-D12C-9D93-1778-A79337C0A69F}"/>
              </a:ext>
            </a:extLst>
          </p:cNvPr>
          <p:cNvSpPr txBox="1">
            <a:spLocks/>
          </p:cNvSpPr>
          <p:nvPr/>
        </p:nvSpPr>
        <p:spPr>
          <a:xfrm rot="16200000">
            <a:off x="-8882" y="1656840"/>
            <a:ext cx="27976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holothalická</a:t>
            </a:r>
            <a:endParaRPr lang="cs-CZ" altLang="cs-CZ" sz="2400" b="1" dirty="0">
              <a:ln w="3175">
                <a:noFill/>
              </a:ln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6D0D18-5A41-B7B0-E20D-06B73B30950E}"/>
              </a:ext>
            </a:extLst>
          </p:cNvPr>
          <p:cNvSpPr txBox="1">
            <a:spLocks/>
          </p:cNvSpPr>
          <p:nvPr/>
        </p:nvSpPr>
        <p:spPr>
          <a:xfrm rot="16200000">
            <a:off x="-8882" y="4302068"/>
            <a:ext cx="27976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enterothalická</a:t>
            </a:r>
            <a:endParaRPr lang="cs-CZ" altLang="cs-CZ" sz="2400" b="1" dirty="0">
              <a:ln w="3175">
                <a:noFill/>
              </a:ln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BEAC61A-E3E6-D79A-ABC3-D0502FD85D2F}"/>
              </a:ext>
            </a:extLst>
          </p:cNvPr>
          <p:cNvSpPr txBox="1">
            <a:spLocks/>
          </p:cNvSpPr>
          <p:nvPr/>
        </p:nvSpPr>
        <p:spPr>
          <a:xfrm rot="5400000">
            <a:off x="9817119" y="4667537"/>
            <a:ext cx="27976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enteroblastická</a:t>
            </a:r>
            <a:endParaRPr lang="cs-CZ" altLang="cs-CZ" sz="2400" b="1" dirty="0">
              <a:ln w="3175">
                <a:noFill/>
              </a:ln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6E2DF18-8B23-4641-350B-EDDDA33192B8}"/>
              </a:ext>
            </a:extLst>
          </p:cNvPr>
          <p:cNvSpPr txBox="1">
            <a:spLocks/>
          </p:cNvSpPr>
          <p:nvPr/>
        </p:nvSpPr>
        <p:spPr>
          <a:xfrm rot="5400000">
            <a:off x="9817118" y="2240249"/>
            <a:ext cx="27976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holoblastická</a:t>
            </a:r>
            <a:endParaRPr lang="cs-CZ" altLang="cs-CZ" sz="2400" b="1" dirty="0">
              <a:ln w="3175">
                <a:noFill/>
              </a:ln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6237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50AC7-9DC3-2340-89A5-B494BEEC2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B974C6-AE5D-3086-AE15-B1C50FCE7945}"/>
              </a:ext>
            </a:extLst>
          </p:cNvPr>
          <p:cNvSpPr txBox="1"/>
          <p:nvPr/>
        </p:nvSpPr>
        <p:spPr>
          <a:xfrm>
            <a:off x="136871" y="741064"/>
            <a:ext cx="3313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 err="1">
                <a:solidFill>
                  <a:srgbClr val="242021"/>
                </a:solidFill>
              </a:rPr>
              <a:t>Introduction</a:t>
            </a:r>
            <a:r>
              <a:rPr lang="cs-CZ" dirty="0">
                <a:solidFill>
                  <a:srgbClr val="242021"/>
                </a:solidFill>
              </a:rPr>
              <a:t> to</a:t>
            </a:r>
            <a:r>
              <a:rPr lang="cs-CZ" sz="1800" b="0" i="0" dirty="0">
                <a:solidFill>
                  <a:srgbClr val="242021"/>
                </a:solidFill>
                <a:effectLst/>
              </a:rPr>
              <a:t> </a:t>
            </a:r>
            <a:r>
              <a:rPr lang="cs-CZ" sz="1800" b="0" i="0" dirty="0" err="1">
                <a:solidFill>
                  <a:srgbClr val="242021"/>
                </a:solidFill>
                <a:effectLst/>
              </a:rPr>
              <a:t>Fungi</a:t>
            </a:r>
            <a:endParaRPr lang="cs-CZ" sz="1800" b="0" i="0" dirty="0">
              <a:solidFill>
                <a:srgbClr val="242021"/>
              </a:solidFill>
              <a:effectLst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0EEBC-ABCD-3ADD-0A42-C6410B235C31}"/>
              </a:ext>
            </a:extLst>
          </p:cNvPr>
          <p:cNvSpPr txBox="1">
            <a:spLocks/>
          </p:cNvSpPr>
          <p:nvPr/>
        </p:nvSpPr>
        <p:spPr>
          <a:xfrm>
            <a:off x="136871" y="-125764"/>
            <a:ext cx="9203071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Eumycota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(2007)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00C39-7E20-EA0D-ED8B-44A94846F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592" y="467996"/>
            <a:ext cx="7068536" cy="6096851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5" name="Picture 4" descr="A diagram of different types of fungi&#10;&#10;Description automatically generated">
            <a:extLst>
              <a:ext uri="{FF2B5EF4-FFF2-40B4-BE49-F238E27FC236}">
                <a16:creationId xmlns:a16="http://schemas.microsoft.com/office/drawing/2014/main" id="{2059755C-36CC-1C7B-3F3F-2BF8C1F44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"/>
          <a:stretch/>
        </p:blipFill>
        <p:spPr>
          <a:xfrm>
            <a:off x="228601" y="2177143"/>
            <a:ext cx="4397379" cy="3217162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90BEB0-E703-EFD8-80E2-863634D053A2}"/>
              </a:ext>
            </a:extLst>
          </p:cNvPr>
          <p:cNvSpPr txBox="1"/>
          <p:nvPr/>
        </p:nvSpPr>
        <p:spPr>
          <a:xfrm>
            <a:off x="544286" y="5617864"/>
            <a:ext cx="3777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>
                <a:solidFill>
                  <a:srgbClr val="242021"/>
                </a:solidFill>
              </a:rPr>
              <a:t>Klasický fylogenetický strom hub</a:t>
            </a:r>
            <a:endParaRPr lang="cs-CZ" sz="1800" b="0" i="0" dirty="0">
              <a:solidFill>
                <a:srgbClr val="2420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31068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D6322-EA63-B8A8-220E-75A2F197B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AB59868-D4B7-1443-1E28-C6EC62144FF9}"/>
              </a:ext>
            </a:extLst>
          </p:cNvPr>
          <p:cNvSpPr txBox="1">
            <a:spLocks/>
          </p:cNvSpPr>
          <p:nvPr/>
        </p:nvSpPr>
        <p:spPr>
          <a:xfrm>
            <a:off x="300157" y="4862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Ascomycota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– vřeckovýtrusné houby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F11F585D-6BF7-3081-3D48-75A1449E3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57" y="806903"/>
            <a:ext cx="110184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1938" indent="-2619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buClr>
                <a:srgbClr val="FFFF66"/>
              </a:buClr>
              <a:buSzPct val="120000"/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Největší oddělení říše Fungi: cca 90 000 druhů </a:t>
            </a:r>
          </a:p>
          <a:p>
            <a:pPr marL="0" indent="0" eaLnBrk="1" hangingPunct="1">
              <a:buClr>
                <a:srgbClr val="FFFF66"/>
              </a:buClr>
              <a:buSzPct val="120000"/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Velká morfologická i ekologická rozmanitost</a:t>
            </a:r>
          </a:p>
          <a:p>
            <a:pPr marL="0" indent="0" eaLnBrk="1" hangingPunct="1">
              <a:buClr>
                <a:srgbClr val="FFFF66"/>
              </a:buClr>
              <a:buSzPct val="120000"/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Způsob života: saprotrofové, paraziti i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mutualisti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(např. většina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lichenizovaných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hub – lišejníků)</a:t>
            </a:r>
          </a:p>
          <a:p>
            <a:pPr marL="0" indent="0" eaLnBrk="1" hangingPunct="1">
              <a:buClr>
                <a:srgbClr val="FFFF66"/>
              </a:buClr>
              <a:buSzPct val="120000"/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Společný znak: 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vřecko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(latinsky </a:t>
            </a:r>
            <a:r>
              <a:rPr lang="cs-CZ" altLang="cs-CZ" sz="2000" b="1" dirty="0" err="1">
                <a:latin typeface="+mn-lt"/>
                <a:cs typeface="Arial" panose="020B0604020202020204" pitchFamily="34" charset="0"/>
              </a:rPr>
              <a:t>ascus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) =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meiosporangium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 s tvorbou endospor, označovaných jako 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askospory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– nejčastěji 8</a:t>
            </a:r>
          </a:p>
          <a:p>
            <a:pPr marL="0" indent="0" eaLnBrk="1" hangingPunct="1">
              <a:buClr>
                <a:srgbClr val="FFFF66"/>
              </a:buClr>
              <a:buSzPct val="120000"/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V životním cyklu mnohých zástupců: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dikaryofáze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ve formě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askogenních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hyf. </a:t>
            </a:r>
          </a:p>
        </p:txBody>
      </p:sp>
      <p:pic>
        <p:nvPicPr>
          <p:cNvPr id="3" name="Picture 7" descr="apothecium a">
            <a:extLst>
              <a:ext uri="{FF2B5EF4-FFF2-40B4-BE49-F238E27FC236}">
                <a16:creationId xmlns:a16="http://schemas.microsoft.com/office/drawing/2014/main" id="{B197ECB8-1577-1281-383C-02E635A06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700" y="3233057"/>
            <a:ext cx="5538716" cy="353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lodnice">
            <a:extLst>
              <a:ext uri="{FF2B5EF4-FFF2-40B4-BE49-F238E27FC236}">
                <a16:creationId xmlns:a16="http://schemas.microsoft.com/office/drawing/2014/main" id="{733BD341-84B2-2250-B9C7-7EA8D9B26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7486" y="2946352"/>
            <a:ext cx="4651438" cy="391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A768E8-CEEC-922C-2A2A-B795FD6795A3}"/>
              </a:ext>
            </a:extLst>
          </p:cNvPr>
          <p:cNvSpPr txBox="1"/>
          <p:nvPr/>
        </p:nvSpPr>
        <p:spPr>
          <a:xfrm>
            <a:off x="4278086" y="4419991"/>
            <a:ext cx="2481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dirty="0" err="1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askogenní</a:t>
            </a:r>
            <a:r>
              <a:rPr lang="cs-CZ" altLang="cs-CZ" sz="1800" dirty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hyfy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BA9349-0CB4-EF45-B39E-4D0421DFE002}"/>
              </a:ext>
            </a:extLst>
          </p:cNvPr>
          <p:cNvSpPr txBox="1"/>
          <p:nvPr/>
        </p:nvSpPr>
        <p:spPr>
          <a:xfrm>
            <a:off x="1360715" y="3148200"/>
            <a:ext cx="2481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dirty="0" err="1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apothecium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D014E-8A92-D53C-30AF-729F57C95355}"/>
              </a:ext>
            </a:extLst>
          </p:cNvPr>
          <p:cNvSpPr txBox="1"/>
          <p:nvPr/>
        </p:nvSpPr>
        <p:spPr>
          <a:xfrm>
            <a:off x="10319658" y="3233057"/>
            <a:ext cx="2481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dirty="0" err="1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apothecium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1806E7-C35B-3182-842D-39A45EE9C5E1}"/>
              </a:ext>
            </a:extLst>
          </p:cNvPr>
          <p:cNvSpPr txBox="1"/>
          <p:nvPr/>
        </p:nvSpPr>
        <p:spPr>
          <a:xfrm>
            <a:off x="6944560" y="3021694"/>
            <a:ext cx="2481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dirty="0" err="1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kleisto</a:t>
            </a:r>
            <a:r>
              <a:rPr lang="cs-CZ" altLang="cs-CZ" sz="1800" dirty="0" err="1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thecium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70C3E8-AD28-FB50-7799-5A9163AB75A5}"/>
              </a:ext>
            </a:extLst>
          </p:cNvPr>
          <p:cNvSpPr txBox="1"/>
          <p:nvPr/>
        </p:nvSpPr>
        <p:spPr>
          <a:xfrm>
            <a:off x="10036103" y="6135009"/>
            <a:ext cx="2481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dirty="0" err="1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perithecium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870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9EDAF-03C9-512C-A679-8975D2569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D9C7E89-CD4B-8419-3EAF-C1A2F7343079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Basidiomycota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– stopkovýtrusné houby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1A62E77-12FA-4734-48D7-1B2317896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8" y="1042019"/>
            <a:ext cx="1189184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chemeClr val="accent1"/>
              </a:buClr>
              <a:buSzPct val="120000"/>
              <a:buFont typeface="Wingdings" panose="05000000000000000000" pitchFamily="2" charset="2"/>
              <a:buNone/>
            </a:pPr>
            <a:r>
              <a:rPr lang="cs-CZ" altLang="cs-CZ" b="0" dirty="0">
                <a:latin typeface="+mn-lt"/>
              </a:rPr>
              <a:t>Velká, morfologicky i ekologicky značně diversifikovaná skupina </a:t>
            </a:r>
            <a:br>
              <a:rPr lang="cs-CZ" altLang="cs-CZ" b="0" dirty="0">
                <a:latin typeface="+mn-lt"/>
              </a:rPr>
            </a:br>
            <a:r>
              <a:rPr lang="cs-CZ" altLang="cs-CZ" b="0" dirty="0">
                <a:latin typeface="+mn-lt"/>
              </a:rPr>
              <a:t>Společný znak: </a:t>
            </a:r>
            <a:r>
              <a:rPr lang="cs-CZ" altLang="cs-CZ" dirty="0">
                <a:latin typeface="+mn-lt"/>
              </a:rPr>
              <a:t>bazidie</a:t>
            </a:r>
            <a:r>
              <a:rPr lang="cs-CZ" altLang="cs-CZ" b="0" dirty="0">
                <a:latin typeface="+mn-lt"/>
              </a:rPr>
              <a:t>, vznik bazidiospor (</a:t>
            </a:r>
            <a:r>
              <a:rPr lang="cs-CZ" altLang="cs-CZ" b="0" dirty="0" err="1">
                <a:latin typeface="+mn-lt"/>
              </a:rPr>
              <a:t>meiospor</a:t>
            </a:r>
            <a:r>
              <a:rPr lang="cs-CZ" altLang="cs-CZ" b="0" dirty="0">
                <a:latin typeface="+mn-lt"/>
              </a:rPr>
              <a:t>) na stopečkách vně bazidie (exospory), nejčastěji po 4</a:t>
            </a:r>
          </a:p>
          <a:p>
            <a:pPr marL="0" indent="0" eaLnBrk="1" hangingPunct="1">
              <a:lnSpc>
                <a:spcPct val="90000"/>
              </a:lnSpc>
              <a:buClr>
                <a:schemeClr val="accent1"/>
              </a:buClr>
              <a:buSzPct val="120000"/>
              <a:buFont typeface="Wingdings" panose="05000000000000000000" pitchFamily="2" charset="2"/>
              <a:buNone/>
            </a:pPr>
            <a:r>
              <a:rPr lang="cs-CZ" altLang="cs-CZ" b="0" dirty="0">
                <a:latin typeface="+mn-lt"/>
              </a:rPr>
              <a:t>Primární mycelium s jednojadernými buňkami, sekundární mycelium </a:t>
            </a:r>
            <a:r>
              <a:rPr lang="cs-CZ" altLang="cs-CZ" b="0" dirty="0" err="1">
                <a:latin typeface="+mn-lt"/>
              </a:rPr>
              <a:t>dikaryotické</a:t>
            </a:r>
            <a:r>
              <a:rPr lang="cs-CZ" altLang="cs-CZ" b="0" dirty="0">
                <a:latin typeface="+mn-lt"/>
              </a:rPr>
              <a:t> - distribuce jader pomocí konjugované mitózy s tvorbou přezek </a:t>
            </a:r>
          </a:p>
        </p:txBody>
      </p:sp>
      <p:pic>
        <p:nvPicPr>
          <p:cNvPr id="5" name="Picture 7" descr="basidie otočená">
            <a:extLst>
              <a:ext uri="{FF2B5EF4-FFF2-40B4-BE49-F238E27FC236}">
                <a16:creationId xmlns:a16="http://schemas.microsoft.com/office/drawing/2014/main" id="{54E05A79-3F18-D7DE-F926-72ED428B9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675" y="2505075"/>
            <a:ext cx="3448050" cy="4179888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66899DAB-E8C4-9A57-4583-C24ED0939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2812256"/>
            <a:ext cx="1538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bazidiospory</a:t>
            </a:r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B6CCDF74-F2FA-735D-17B9-D3E778BC15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2370" y="3182144"/>
            <a:ext cx="487817" cy="17541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6DF959F2-0564-BA50-E7C7-8BEBA8F2D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4429125"/>
            <a:ext cx="1357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stopečky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202491CD-C06B-A318-B36C-2D1634C22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8671" y="5557044"/>
            <a:ext cx="1357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BAZIDIE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B7C37BD-33F9-8ADA-9F5D-B1E2DCC0E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0583" y="2147600"/>
            <a:ext cx="5250046" cy="4601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>
            <a:extLst>
              <a:ext uri="{FF2B5EF4-FFF2-40B4-BE49-F238E27FC236}">
                <a16:creationId xmlns:a16="http://schemas.microsoft.com/office/drawing/2014/main" id="{C35F04A7-4CE1-727C-605A-9217018C2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718" y="5815981"/>
            <a:ext cx="21244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Primární mycelium (haploidní)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DC87BB2F-2F50-F4E9-78F0-42CD233DC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6223" y="6161743"/>
            <a:ext cx="21244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Sekundární mycelium (</a:t>
            </a:r>
            <a:r>
              <a:rPr lang="cs-CZ" altLang="cs-CZ" sz="1400" b="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dikaryotické</a:t>
            </a:r>
            <a:r>
              <a:rPr lang="cs-CZ" altLang="cs-CZ" sz="14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64789EDC-5B8F-7CB4-D429-E7A81BE9D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4547" y="5193367"/>
            <a:ext cx="14945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b="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Somatogamie</a:t>
            </a:r>
            <a:r>
              <a:rPr lang="cs-CZ" altLang="cs-CZ" sz="14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(</a:t>
            </a:r>
            <a:r>
              <a:rPr lang="cs-CZ" altLang="cs-CZ" sz="1400" b="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plasmogamie</a:t>
            </a:r>
            <a:r>
              <a:rPr lang="cs-CZ" altLang="cs-CZ" sz="14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16" name="Line 5">
            <a:extLst>
              <a:ext uri="{FF2B5EF4-FFF2-40B4-BE49-F238E27FC236}">
                <a16:creationId xmlns:a16="http://schemas.microsoft.com/office/drawing/2014/main" id="{215A523B-B59B-64BD-A870-DB8FCB3FF4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55280" y="5660571"/>
            <a:ext cx="321836" cy="318589"/>
          </a:xfrm>
          <a:prstGeom prst="line">
            <a:avLst/>
          </a:prstGeom>
          <a:noFill/>
          <a:ln w="38100">
            <a:solidFill>
              <a:schemeClr val="bg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2E8833FE-99B9-50A1-753C-892413B4E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1975" y="2422333"/>
            <a:ext cx="14945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Karyogamie (meióza)</a:t>
            </a:r>
          </a:p>
        </p:txBody>
      </p:sp>
      <p:sp>
        <p:nvSpPr>
          <p:cNvPr id="19" name="Line 5">
            <a:extLst>
              <a:ext uri="{FF2B5EF4-FFF2-40B4-BE49-F238E27FC236}">
                <a16:creationId xmlns:a16="http://schemas.microsoft.com/office/drawing/2014/main" id="{1A63DE80-E112-27FA-9278-AD64603A71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67800" y="2913682"/>
            <a:ext cx="533400" cy="306604"/>
          </a:xfrm>
          <a:prstGeom prst="line">
            <a:avLst/>
          </a:prstGeom>
          <a:noFill/>
          <a:ln w="38100">
            <a:solidFill>
              <a:schemeClr val="bg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4DDB9895-1C2B-8590-22A5-4EB8F8165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5124" y="3917838"/>
            <a:ext cx="14945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bazidiospory</a:t>
            </a:r>
          </a:p>
        </p:txBody>
      </p:sp>
      <p:sp>
        <p:nvSpPr>
          <p:cNvPr id="21" name="Line 5">
            <a:extLst>
              <a:ext uri="{FF2B5EF4-FFF2-40B4-BE49-F238E27FC236}">
                <a16:creationId xmlns:a16="http://schemas.microsoft.com/office/drawing/2014/main" id="{BE22ACAE-F939-446C-15C7-46698B2DEF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0960" y="3620981"/>
            <a:ext cx="518160" cy="323337"/>
          </a:xfrm>
          <a:prstGeom prst="line">
            <a:avLst/>
          </a:prstGeom>
          <a:noFill/>
          <a:ln w="38100">
            <a:solidFill>
              <a:schemeClr val="bg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264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B29C4-5C87-D5C4-4A30-F2CC90234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3898416-0B92-03A5-F870-9230BF7AB15B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Basidiomycota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– členění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FCC939-FC18-06DE-8E88-37A7CA965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8" y="1042019"/>
            <a:ext cx="5390751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chemeClr val="accent1"/>
              </a:buClr>
              <a:buSzPct val="120000"/>
              <a:buFont typeface="Wingdings" panose="05000000000000000000" pitchFamily="2" charset="2"/>
              <a:buNone/>
            </a:pPr>
            <a:r>
              <a:rPr lang="cs-CZ" altLang="cs-CZ" sz="2000" dirty="0" err="1">
                <a:latin typeface="+mn-lt"/>
              </a:rPr>
              <a:t>Agaricomycotina</a:t>
            </a:r>
            <a:r>
              <a:rPr lang="cs-CZ" altLang="cs-CZ" sz="2000" b="0" dirty="0">
                <a:latin typeface="+mn-lt"/>
              </a:rPr>
              <a:t> – „kloboukaté“ houby – </a:t>
            </a:r>
            <a:r>
              <a:rPr lang="cs-CZ" altLang="cs-CZ" sz="2000" b="0" dirty="0" err="1">
                <a:latin typeface="+mn-lt"/>
              </a:rPr>
              <a:t>mykorhizní</a:t>
            </a:r>
            <a:r>
              <a:rPr lang="cs-CZ" altLang="cs-CZ" sz="2000" b="0" dirty="0">
                <a:latin typeface="+mn-lt"/>
              </a:rPr>
              <a:t>, </a:t>
            </a:r>
            <a:r>
              <a:rPr lang="cs-CZ" altLang="cs-CZ" sz="2000" b="0" dirty="0" err="1">
                <a:latin typeface="+mn-lt"/>
              </a:rPr>
              <a:t>saprotrofní</a:t>
            </a:r>
            <a:endParaRPr lang="cs-CZ" altLang="cs-CZ" sz="2000" b="0" dirty="0">
              <a:latin typeface="+mn-lt"/>
            </a:endParaRPr>
          </a:p>
          <a:p>
            <a:pPr marL="0" indent="0" eaLnBrk="1" hangingPunct="1">
              <a:lnSpc>
                <a:spcPct val="150000"/>
              </a:lnSpc>
              <a:buClr>
                <a:schemeClr val="accent1"/>
              </a:buClr>
              <a:buSzPct val="120000"/>
              <a:buFont typeface="Wingdings" panose="05000000000000000000" pitchFamily="2" charset="2"/>
              <a:buNone/>
            </a:pPr>
            <a:r>
              <a:rPr lang="cs-CZ" altLang="cs-CZ" sz="2000" dirty="0" err="1">
                <a:latin typeface="+mn-lt"/>
              </a:rPr>
              <a:t>Pucciniomycotina</a:t>
            </a:r>
            <a:r>
              <a:rPr lang="cs-CZ" altLang="cs-CZ" sz="2000" b="0" dirty="0">
                <a:latin typeface="+mn-lt"/>
              </a:rPr>
              <a:t> – rzi – paraziti rostlin</a:t>
            </a:r>
          </a:p>
          <a:p>
            <a:pPr marL="0" indent="0" eaLnBrk="1" hangingPunct="1">
              <a:lnSpc>
                <a:spcPct val="150000"/>
              </a:lnSpc>
              <a:buClr>
                <a:schemeClr val="accent1"/>
              </a:buClr>
              <a:buSzPct val="120000"/>
            </a:pPr>
            <a:r>
              <a:rPr lang="cs-CZ" altLang="cs-CZ" sz="2000" dirty="0" err="1">
                <a:latin typeface="+mn-lt"/>
              </a:rPr>
              <a:t>Ustilaginomycotina</a:t>
            </a:r>
            <a:r>
              <a:rPr lang="cs-CZ" altLang="cs-CZ" sz="2000" b="0" dirty="0">
                <a:latin typeface="+mn-lt"/>
              </a:rPr>
              <a:t> – sněti – paraziti rostlin</a:t>
            </a:r>
          </a:p>
          <a:p>
            <a:pPr marL="0" indent="0" eaLnBrk="1" hangingPunct="1">
              <a:lnSpc>
                <a:spcPct val="150000"/>
              </a:lnSpc>
              <a:buClr>
                <a:schemeClr val="accent1"/>
              </a:buClr>
              <a:buSzPct val="120000"/>
              <a:buFont typeface="Wingdings" panose="05000000000000000000" pitchFamily="2" charset="2"/>
              <a:buNone/>
            </a:pPr>
            <a:endParaRPr lang="cs-CZ" altLang="cs-CZ" sz="2000" b="0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59D093-FEFD-60FA-E3BB-727D04A10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609" y="328180"/>
            <a:ext cx="5763429" cy="6201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AE98FF-3F88-179A-DD28-983270F35490}"/>
              </a:ext>
            </a:extLst>
          </p:cNvPr>
          <p:cNvSpPr txBox="1"/>
          <p:nvPr/>
        </p:nvSpPr>
        <p:spPr>
          <a:xfrm>
            <a:off x="10116223" y="6145073"/>
            <a:ext cx="207577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cs-CZ" sz="2000" dirty="0" err="1">
                <a:solidFill>
                  <a:srgbClr val="242021"/>
                </a:solidFill>
              </a:rPr>
              <a:t>Agaricomycotina</a:t>
            </a:r>
            <a:r>
              <a:rPr lang="cs-CZ" sz="2000" dirty="0">
                <a:solidFill>
                  <a:srgbClr val="242021"/>
                </a:solidFill>
              </a:rPr>
              <a:t> 93%</a:t>
            </a:r>
            <a:endParaRPr lang="cs-CZ" sz="2000" b="0" i="0" dirty="0">
              <a:solidFill>
                <a:srgbClr val="2420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43579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9E7AB-A432-DC2C-C44D-F0B0868A1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6B052C-07EE-5F40-3126-E463DF6F5352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Houbové buňky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F81A4E-7028-8313-7547-19DE7ACDF3B4}"/>
              </a:ext>
            </a:extLst>
          </p:cNvPr>
          <p:cNvSpPr txBox="1"/>
          <p:nvPr/>
        </p:nvSpPr>
        <p:spPr>
          <a:xfrm>
            <a:off x="563735" y="1166842"/>
            <a:ext cx="109183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Různé typy: </a:t>
            </a:r>
            <a:r>
              <a:rPr lang="cs-CZ" b="1" dirty="0"/>
              <a:t>pučící kvasinkové buňky</a:t>
            </a:r>
            <a:r>
              <a:rPr lang="cs-CZ" dirty="0"/>
              <a:t>, </a:t>
            </a:r>
            <a:r>
              <a:rPr lang="cs-CZ" b="1" dirty="0"/>
              <a:t>spory</a:t>
            </a:r>
            <a:r>
              <a:rPr lang="cs-CZ" dirty="0"/>
              <a:t> a </a:t>
            </a:r>
            <a:r>
              <a:rPr lang="cs-CZ" b="1" dirty="0"/>
              <a:t>vláknité buňky (hyfy)</a:t>
            </a:r>
            <a:r>
              <a:rPr lang="cs-CZ" dirty="0"/>
              <a:t>.</a:t>
            </a:r>
          </a:p>
          <a:p>
            <a:r>
              <a:rPr lang="cs-CZ" b="1" dirty="0"/>
              <a:t>Hyfy rostou od špičky</a:t>
            </a:r>
            <a:r>
              <a:rPr lang="cs-CZ" dirty="0"/>
              <a:t> a mohou se větvit, čímž vytvářejí síť zvanou </a:t>
            </a:r>
            <a:r>
              <a:rPr lang="cs-CZ" b="1" dirty="0"/>
              <a:t>mycelium</a:t>
            </a:r>
            <a:r>
              <a:rPr lang="cs-CZ" dirty="0"/>
              <a:t>.</a:t>
            </a:r>
          </a:p>
          <a:p>
            <a:r>
              <a:rPr lang="cs-CZ" b="1" dirty="0" err="1"/>
              <a:t>Septované</a:t>
            </a:r>
            <a:r>
              <a:rPr lang="cs-CZ" b="1" dirty="0"/>
              <a:t> hyfy</a:t>
            </a:r>
            <a:r>
              <a:rPr lang="cs-CZ" dirty="0"/>
              <a:t> (u </a:t>
            </a:r>
            <a:r>
              <a:rPr lang="cs-CZ" dirty="0" err="1"/>
              <a:t>Basidiomycota</a:t>
            </a:r>
            <a:r>
              <a:rPr lang="cs-CZ" dirty="0"/>
              <a:t> a </a:t>
            </a:r>
            <a:r>
              <a:rPr lang="cs-CZ" dirty="0" err="1"/>
              <a:t>Ascomycota</a:t>
            </a:r>
            <a:r>
              <a:rPr lang="cs-CZ" dirty="0"/>
              <a:t>): obsahují příčné stěny (septy) s póry, které umožňují komunikaci mezi buňkami.</a:t>
            </a:r>
          </a:p>
          <a:p>
            <a:r>
              <a:rPr lang="cs-CZ" b="1" dirty="0"/>
              <a:t>Buněčná stěna z chitinu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1E4C7A-47CF-D334-4188-48AE15CB6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519" y="2516379"/>
            <a:ext cx="5458587" cy="37629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E566026D-22FE-F0D0-146B-6F40BEE99FE9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791074" y="2643503"/>
            <a:ext cx="500510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Chitin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je pevný strukturní polymer, který se nachází nejen v buněčných stěnách hub, ale také ve vnějších kostrách hmyzu a korýšů.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 houbových stěnách zajišťuje chitin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pevnost hyf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umožňuje jim pronikat lesní půdou, růst skrz kmeny stromů a dokonce prorazit asfalt. </a:t>
            </a:r>
          </a:p>
        </p:txBody>
      </p:sp>
    </p:spTree>
    <p:extLst>
      <p:ext uri="{BB962C8B-B14F-4D97-AF65-F5344CB8AC3E}">
        <p14:creationId xmlns:p14="http://schemas.microsoft.com/office/powerpoint/2010/main" val="18996284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F9674-1B2E-612D-7C87-DADD2A241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CED808-7850-FF8B-E84C-B513B901A868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Agaricomycotina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– plodnice – tradiční členění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9848FD-1EC5-CD3D-D82F-4650FC9ED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735" y="1143443"/>
            <a:ext cx="1961751" cy="47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chemeClr val="accent1"/>
              </a:buClr>
              <a:buSzPct val="120000"/>
              <a:buFont typeface="Wingdings" panose="05000000000000000000" pitchFamily="2" charset="2"/>
              <a:buNone/>
            </a:pPr>
            <a:r>
              <a:rPr lang="cs-CZ" altLang="cs-CZ" sz="2400" dirty="0">
                <a:latin typeface="+mn-lt"/>
              </a:rPr>
              <a:t>Hymeniální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44900FA1-5313-F064-2B46-1DB7C8EE1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4114" y="1143443"/>
            <a:ext cx="1785258" cy="47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chemeClr val="accent1"/>
              </a:buClr>
              <a:buSzPct val="120000"/>
              <a:buFont typeface="Wingdings" panose="05000000000000000000" pitchFamily="2" charset="2"/>
              <a:buNone/>
            </a:pPr>
            <a:r>
              <a:rPr lang="cs-CZ" altLang="cs-CZ" sz="2400" dirty="0" err="1">
                <a:latin typeface="+mn-lt"/>
              </a:rPr>
              <a:t>Geastrální</a:t>
            </a:r>
            <a:r>
              <a:rPr lang="cs-CZ" altLang="cs-CZ" sz="2400" dirty="0">
                <a:latin typeface="+mn-lt"/>
              </a:rPr>
              <a:t>/</a:t>
            </a:r>
            <a:r>
              <a:rPr lang="cs-CZ" altLang="cs-CZ" sz="2400" dirty="0" err="1">
                <a:latin typeface="+mn-lt"/>
              </a:rPr>
              <a:t>gasteroidní</a:t>
            </a:r>
            <a:endParaRPr lang="cs-CZ" altLang="cs-CZ" sz="2400" dirty="0">
              <a:latin typeface="+mn-lt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F605A945-02EC-1BC3-7240-617490467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84" y="1959281"/>
            <a:ext cx="1961751" cy="47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chemeClr val="accent1"/>
              </a:buClr>
              <a:buSzPct val="120000"/>
              <a:buFont typeface="Wingdings" panose="05000000000000000000" pitchFamily="2" charset="2"/>
              <a:buNone/>
            </a:pPr>
            <a:r>
              <a:rPr lang="cs-CZ" altLang="cs-CZ" sz="2000" dirty="0" err="1">
                <a:latin typeface="+mn-lt"/>
              </a:rPr>
              <a:t>Pilothecium</a:t>
            </a:r>
            <a:endParaRPr lang="cs-CZ" altLang="cs-CZ" sz="2000" dirty="0">
              <a:latin typeface="+mn-lt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B1967F01-FCA4-15F3-439F-7950E769C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755" y="1959280"/>
            <a:ext cx="1961751" cy="47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chemeClr val="accent1"/>
              </a:buClr>
              <a:buSzPct val="120000"/>
              <a:buFont typeface="Wingdings" panose="05000000000000000000" pitchFamily="2" charset="2"/>
              <a:buNone/>
            </a:pPr>
            <a:r>
              <a:rPr lang="cs-CZ" altLang="cs-CZ" sz="2000" dirty="0" err="1">
                <a:latin typeface="+mn-lt"/>
              </a:rPr>
              <a:t>Holothecium</a:t>
            </a:r>
            <a:endParaRPr lang="cs-CZ" altLang="cs-CZ" sz="2000" dirty="0">
              <a:latin typeface="+mn-lt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3834DD06-E7D4-DB3F-3457-042090F5F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1526" y="1959280"/>
            <a:ext cx="1961751" cy="47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chemeClr val="accent1"/>
              </a:buClr>
              <a:buSzPct val="120000"/>
              <a:buFont typeface="Wingdings" panose="05000000000000000000" pitchFamily="2" charset="2"/>
              <a:buNone/>
            </a:pPr>
            <a:r>
              <a:rPr lang="cs-CZ" altLang="cs-CZ" sz="2000" dirty="0" err="1">
                <a:latin typeface="+mn-lt"/>
              </a:rPr>
              <a:t>Krustothecium</a:t>
            </a:r>
            <a:endParaRPr lang="cs-CZ" altLang="cs-CZ" sz="2000" dirty="0">
              <a:latin typeface="+mn-lt"/>
            </a:endParaRPr>
          </a:p>
        </p:txBody>
      </p:sp>
      <p:pic>
        <p:nvPicPr>
          <p:cNvPr id="23" name="Picture 9" descr="hvezdovka a">
            <a:extLst>
              <a:ext uri="{FF2B5EF4-FFF2-40B4-BE49-F238E27FC236}">
                <a16:creationId xmlns:a16="http://schemas.microsoft.com/office/drawing/2014/main" id="{C0981163-E201-75E8-6D5C-8CE7A7AC1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1856" y="1959279"/>
            <a:ext cx="3552401" cy="2349969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Scleroderma 2a">
            <a:extLst>
              <a:ext uri="{FF2B5EF4-FFF2-40B4-BE49-F238E27FC236}">
                <a16:creationId xmlns:a16="http://schemas.microsoft.com/office/drawing/2014/main" id="{C1D71A42-3E50-3932-0BF6-64D4B42A31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96"/>
          <a:stretch/>
        </p:blipFill>
        <p:spPr bwMode="auto">
          <a:xfrm>
            <a:off x="9354494" y="4474029"/>
            <a:ext cx="2565054" cy="2292021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yellow plant growing on the ground&#10;&#10;Description automatically generated">
            <a:extLst>
              <a:ext uri="{FF2B5EF4-FFF2-40B4-BE49-F238E27FC236}">
                <a16:creationId xmlns:a16="http://schemas.microsoft.com/office/drawing/2014/main" id="{7AD54042-98C4-6554-14A1-DA77D4224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505" y="2731575"/>
            <a:ext cx="2292021" cy="2292021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28" name="Picture 27" descr="A close-up of a mushroom growing on a tree&#10;&#10;Description automatically generated">
            <a:extLst>
              <a:ext uri="{FF2B5EF4-FFF2-40B4-BE49-F238E27FC236}">
                <a16:creationId xmlns:a16="http://schemas.microsoft.com/office/drawing/2014/main" id="{2B2EB2AA-3446-C409-4FDD-9F41B0892A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395" y="2731574"/>
            <a:ext cx="3056028" cy="2292021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30" name="Picture 29" descr="A red mushroom with white spots&#10;&#10;Description automatically generated">
            <a:extLst>
              <a:ext uri="{FF2B5EF4-FFF2-40B4-BE49-F238E27FC236}">
                <a16:creationId xmlns:a16="http://schemas.microsoft.com/office/drawing/2014/main" id="{54E4D6FD-F9A0-7531-0B08-3907216616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" y="2571285"/>
            <a:ext cx="2286874" cy="3047259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91687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78F13-11B3-5410-82B8-AE17A177E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EA488D5-3825-52E9-B9DC-9320055F8AEB}"/>
              </a:ext>
            </a:extLst>
          </p:cNvPr>
          <p:cNvSpPr txBox="1">
            <a:spLocks/>
          </p:cNvSpPr>
          <p:nvPr/>
        </p:nvSpPr>
        <p:spPr>
          <a:xfrm>
            <a:off x="0" y="81065"/>
            <a:ext cx="6096000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cs typeface="Segoe UI" panose="020B0502040204020203" pitchFamily="34" charset="0"/>
              </a:rPr>
              <a:t>Agaricomycotina</a:t>
            </a:r>
            <a:r>
              <a:rPr lang="cs-CZ" sz="36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– plodnice</a:t>
            </a:r>
          </a:p>
        </p:txBody>
      </p:sp>
      <p:pic>
        <p:nvPicPr>
          <p:cNvPr id="6" name="Picture 5" descr="A collage of different types of mushrooms&#10;&#10;Description automatically generated">
            <a:extLst>
              <a:ext uri="{FF2B5EF4-FFF2-40B4-BE49-F238E27FC236}">
                <a16:creationId xmlns:a16="http://schemas.microsoft.com/office/drawing/2014/main" id="{5DFAFA7D-603C-CC88-2D29-B911C32BE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1" y="0"/>
            <a:ext cx="656255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8C6F89-A055-2ADF-025E-FCE6D46AA56B}"/>
              </a:ext>
            </a:extLst>
          </p:cNvPr>
          <p:cNvSpPr txBox="1"/>
          <p:nvPr/>
        </p:nvSpPr>
        <p:spPr>
          <a:xfrm>
            <a:off x="0" y="2529618"/>
            <a:ext cx="562945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(A to C) </a:t>
            </a:r>
            <a:r>
              <a:rPr lang="cs-CZ" dirty="0" err="1"/>
              <a:t>resupinate</a:t>
            </a:r>
            <a:r>
              <a:rPr lang="cs-CZ" dirty="0"/>
              <a:t> </a:t>
            </a:r>
            <a:r>
              <a:rPr lang="cs-CZ" dirty="0" err="1"/>
              <a:t>fruiting</a:t>
            </a:r>
            <a:r>
              <a:rPr lang="cs-CZ" dirty="0"/>
              <a:t> </a:t>
            </a:r>
            <a:r>
              <a:rPr lang="cs-CZ" dirty="0" err="1"/>
              <a:t>bodies</a:t>
            </a:r>
            <a:r>
              <a:rPr lang="cs-CZ" dirty="0"/>
              <a:t> (A, </a:t>
            </a:r>
            <a:r>
              <a:rPr lang="cs-CZ" i="1" dirty="0" err="1"/>
              <a:t>Cylindrobasidium</a:t>
            </a:r>
            <a:r>
              <a:rPr lang="cs-CZ" i="1" dirty="0"/>
              <a:t> </a:t>
            </a:r>
            <a:r>
              <a:rPr lang="cs-CZ" i="1" dirty="0" err="1"/>
              <a:t>evolvens</a:t>
            </a:r>
            <a:r>
              <a:rPr lang="cs-CZ" dirty="0"/>
              <a:t>; B, </a:t>
            </a:r>
            <a:r>
              <a:rPr lang="cs-CZ" i="1" dirty="0" err="1"/>
              <a:t>Xylobolus</a:t>
            </a:r>
            <a:r>
              <a:rPr lang="cs-CZ" i="1" dirty="0"/>
              <a:t> </a:t>
            </a:r>
            <a:r>
              <a:rPr lang="cs-CZ" i="1" dirty="0" err="1"/>
              <a:t>frustulatus</a:t>
            </a:r>
            <a:r>
              <a:rPr lang="cs-CZ" dirty="0"/>
              <a:t>; C, </a:t>
            </a:r>
            <a:r>
              <a:rPr lang="cs-CZ" i="1" dirty="0" err="1"/>
              <a:t>Antrodia</a:t>
            </a:r>
            <a:r>
              <a:rPr lang="cs-CZ" i="1" dirty="0"/>
              <a:t> </a:t>
            </a:r>
            <a:r>
              <a:rPr lang="cs-CZ" i="1" dirty="0" err="1"/>
              <a:t>malicola</a:t>
            </a:r>
            <a:r>
              <a:rPr lang="cs-CZ" dirty="0"/>
              <a:t>);</a:t>
            </a:r>
          </a:p>
          <a:p>
            <a:r>
              <a:rPr lang="cs-CZ" dirty="0"/>
              <a:t>(D and E) </a:t>
            </a:r>
            <a:r>
              <a:rPr lang="cs-CZ" dirty="0" err="1"/>
              <a:t>pileate-sessile</a:t>
            </a:r>
            <a:r>
              <a:rPr lang="cs-CZ" dirty="0"/>
              <a:t> </a:t>
            </a:r>
            <a:r>
              <a:rPr lang="cs-CZ" dirty="0" err="1"/>
              <a:t>forms</a:t>
            </a:r>
            <a:r>
              <a:rPr lang="cs-CZ" dirty="0"/>
              <a:t> (D, </a:t>
            </a:r>
            <a:r>
              <a:rPr lang="cs-CZ" i="1" dirty="0" err="1"/>
              <a:t>Trametes</a:t>
            </a:r>
            <a:r>
              <a:rPr lang="cs-CZ" i="1" dirty="0"/>
              <a:t> </a:t>
            </a:r>
            <a:r>
              <a:rPr lang="cs-CZ" i="1" dirty="0" err="1"/>
              <a:t>versicolor</a:t>
            </a:r>
            <a:r>
              <a:rPr lang="cs-CZ" dirty="0"/>
              <a:t>; E, </a:t>
            </a:r>
            <a:r>
              <a:rPr lang="cs-CZ" i="1" dirty="0" err="1"/>
              <a:t>Piptoporus</a:t>
            </a:r>
            <a:r>
              <a:rPr lang="cs-CZ" i="1" dirty="0"/>
              <a:t> </a:t>
            </a:r>
            <a:r>
              <a:rPr lang="cs-CZ" i="1" dirty="0" err="1"/>
              <a:t>quercinus</a:t>
            </a:r>
            <a:r>
              <a:rPr lang="cs-CZ" dirty="0"/>
              <a:t>);</a:t>
            </a:r>
          </a:p>
          <a:p>
            <a:r>
              <a:rPr lang="cs-CZ" dirty="0"/>
              <a:t>(F) </a:t>
            </a:r>
            <a:r>
              <a:rPr lang="cs-CZ" dirty="0" err="1"/>
              <a:t>cyphelloid</a:t>
            </a:r>
            <a:r>
              <a:rPr lang="cs-CZ" dirty="0"/>
              <a:t> </a:t>
            </a:r>
            <a:r>
              <a:rPr lang="cs-CZ" dirty="0" err="1"/>
              <a:t>fruiting</a:t>
            </a:r>
            <a:r>
              <a:rPr lang="cs-CZ" dirty="0"/>
              <a:t> body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i="1" dirty="0" err="1"/>
              <a:t>Schizophyllum</a:t>
            </a:r>
            <a:r>
              <a:rPr lang="cs-CZ" i="1" dirty="0"/>
              <a:t> </a:t>
            </a:r>
            <a:r>
              <a:rPr lang="cs-CZ" i="1" dirty="0" err="1"/>
              <a:t>commune</a:t>
            </a:r>
            <a:r>
              <a:rPr lang="cs-CZ" dirty="0"/>
              <a:t>; (G and H) </a:t>
            </a:r>
            <a:r>
              <a:rPr lang="cs-CZ" dirty="0" err="1"/>
              <a:t>clavarioid</a:t>
            </a:r>
            <a:r>
              <a:rPr lang="cs-CZ" dirty="0"/>
              <a:t>/</a:t>
            </a:r>
            <a:r>
              <a:rPr lang="cs-CZ" dirty="0" err="1"/>
              <a:t>coralloid</a:t>
            </a:r>
            <a:r>
              <a:rPr lang="cs-CZ" dirty="0"/>
              <a:t> </a:t>
            </a:r>
            <a:r>
              <a:rPr lang="cs-CZ" dirty="0" err="1"/>
              <a:t>fruiting</a:t>
            </a:r>
            <a:r>
              <a:rPr lang="cs-CZ" dirty="0"/>
              <a:t> </a:t>
            </a:r>
            <a:r>
              <a:rPr lang="cs-CZ" dirty="0" err="1"/>
              <a:t>bodies</a:t>
            </a:r>
            <a:r>
              <a:rPr lang="cs-CZ" dirty="0"/>
              <a:t> (G, </a:t>
            </a:r>
            <a:r>
              <a:rPr lang="cs-CZ" i="1" dirty="0" err="1"/>
              <a:t>Clavaria</a:t>
            </a:r>
            <a:r>
              <a:rPr lang="cs-CZ" i="1" dirty="0"/>
              <a:t> </a:t>
            </a:r>
            <a:r>
              <a:rPr lang="cs-CZ" i="1" dirty="0" err="1"/>
              <a:t>rosea</a:t>
            </a:r>
            <a:r>
              <a:rPr lang="cs-CZ" dirty="0"/>
              <a:t>; H, </a:t>
            </a:r>
            <a:r>
              <a:rPr lang="cs-CZ" i="1" dirty="0" err="1"/>
              <a:t>Clavicorona</a:t>
            </a:r>
            <a:r>
              <a:rPr lang="cs-CZ" i="1" dirty="0"/>
              <a:t> </a:t>
            </a:r>
            <a:r>
              <a:rPr lang="cs-CZ" i="1" dirty="0" err="1"/>
              <a:t>pyxidata</a:t>
            </a:r>
            <a:r>
              <a:rPr lang="cs-CZ" dirty="0"/>
              <a:t>); </a:t>
            </a:r>
          </a:p>
          <a:p>
            <a:r>
              <a:rPr lang="cs-CZ" dirty="0"/>
              <a:t>(I to K) </a:t>
            </a:r>
            <a:r>
              <a:rPr lang="cs-CZ" dirty="0" err="1"/>
              <a:t>pileate-stipitate</a:t>
            </a:r>
            <a:r>
              <a:rPr lang="cs-CZ" dirty="0"/>
              <a:t> </a:t>
            </a:r>
            <a:r>
              <a:rPr lang="cs-CZ" dirty="0" err="1"/>
              <a:t>fruiting</a:t>
            </a:r>
            <a:r>
              <a:rPr lang="cs-CZ" dirty="0"/>
              <a:t> </a:t>
            </a:r>
            <a:r>
              <a:rPr lang="cs-CZ" dirty="0" err="1"/>
              <a:t>bodies</a:t>
            </a:r>
            <a:r>
              <a:rPr lang="cs-CZ" dirty="0"/>
              <a:t> (I, </a:t>
            </a:r>
            <a:r>
              <a:rPr lang="cs-CZ" i="1" dirty="0" err="1"/>
              <a:t>Coprinopsis</a:t>
            </a:r>
            <a:r>
              <a:rPr lang="cs-CZ" i="1" dirty="0"/>
              <a:t> </a:t>
            </a:r>
            <a:r>
              <a:rPr lang="cs-CZ" i="1" dirty="0" err="1"/>
              <a:t>cortinata</a:t>
            </a:r>
            <a:r>
              <a:rPr lang="cs-CZ" dirty="0"/>
              <a:t>; J, </a:t>
            </a:r>
            <a:r>
              <a:rPr lang="cs-CZ" i="1" dirty="0" err="1"/>
              <a:t>Hygrocybe</a:t>
            </a:r>
            <a:r>
              <a:rPr lang="cs-CZ" i="1" dirty="0"/>
              <a:t> </a:t>
            </a:r>
            <a:r>
              <a:rPr lang="cs-CZ" i="1" dirty="0" err="1"/>
              <a:t>splendidissima</a:t>
            </a:r>
            <a:r>
              <a:rPr lang="cs-CZ" dirty="0"/>
              <a:t>; K, </a:t>
            </a:r>
            <a:r>
              <a:rPr lang="cs-CZ" i="1" dirty="0" err="1"/>
              <a:t>Conocybe</a:t>
            </a:r>
            <a:r>
              <a:rPr lang="cs-CZ" i="1" dirty="0"/>
              <a:t> </a:t>
            </a:r>
            <a:r>
              <a:rPr lang="cs-CZ" i="1" dirty="0" err="1"/>
              <a:t>antracophila</a:t>
            </a:r>
            <a:r>
              <a:rPr lang="cs-CZ" dirty="0"/>
              <a:t>); (L to N)</a:t>
            </a:r>
          </a:p>
          <a:p>
            <a:r>
              <a:rPr lang="cs-CZ" dirty="0" err="1"/>
              <a:t>gasteroid</a:t>
            </a:r>
            <a:r>
              <a:rPr lang="cs-CZ" dirty="0"/>
              <a:t> </a:t>
            </a:r>
            <a:r>
              <a:rPr lang="cs-CZ" dirty="0" err="1"/>
              <a:t>fruiting</a:t>
            </a:r>
            <a:r>
              <a:rPr lang="cs-CZ" dirty="0"/>
              <a:t> </a:t>
            </a:r>
            <a:r>
              <a:rPr lang="cs-CZ" dirty="0" err="1"/>
              <a:t>bodies</a:t>
            </a:r>
            <a:r>
              <a:rPr lang="cs-CZ" dirty="0"/>
              <a:t> (L, </a:t>
            </a:r>
            <a:r>
              <a:rPr lang="cs-CZ" i="1" dirty="0" err="1"/>
              <a:t>Scleroderma</a:t>
            </a:r>
            <a:r>
              <a:rPr lang="cs-CZ" i="1" dirty="0"/>
              <a:t> </a:t>
            </a:r>
            <a:r>
              <a:rPr lang="cs-CZ" i="1" dirty="0" err="1"/>
              <a:t>citrinum</a:t>
            </a:r>
            <a:r>
              <a:rPr lang="cs-CZ" dirty="0"/>
              <a:t>; M, </a:t>
            </a:r>
            <a:r>
              <a:rPr lang="cs-CZ" i="1" dirty="0" err="1"/>
              <a:t>Geastrum</a:t>
            </a:r>
            <a:r>
              <a:rPr lang="cs-CZ" i="1" dirty="0"/>
              <a:t> </a:t>
            </a:r>
            <a:r>
              <a:rPr lang="cs-CZ" i="1" dirty="0" err="1"/>
              <a:t>saccatum</a:t>
            </a:r>
            <a:r>
              <a:rPr lang="cs-CZ" dirty="0"/>
              <a:t>; N, </a:t>
            </a:r>
            <a:r>
              <a:rPr lang="cs-CZ" i="1" dirty="0" err="1"/>
              <a:t>Rhizopogon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.).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1E3CA621-E1CE-94BC-8E32-DBFDB8285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4119"/>
            <a:ext cx="5225143" cy="47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buClr>
                <a:schemeClr val="accent1"/>
              </a:buClr>
              <a:buSzPct val="120000"/>
              <a:buFont typeface="Wingdings" panose="05000000000000000000" pitchFamily="2" charset="2"/>
              <a:buNone/>
            </a:pPr>
            <a:r>
              <a:rPr lang="cs-CZ" altLang="cs-CZ" sz="2400" b="0" dirty="0">
                <a:latin typeface="+mn-lt"/>
              </a:rPr>
              <a:t>Moderní členění - více odpovídá fylogenezi skupiny</a:t>
            </a:r>
          </a:p>
        </p:txBody>
      </p:sp>
    </p:spTree>
    <p:extLst>
      <p:ext uri="{BB962C8B-B14F-4D97-AF65-F5344CB8AC3E}">
        <p14:creationId xmlns:p14="http://schemas.microsoft.com/office/powerpoint/2010/main" val="6266152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B1E45-D327-0EFF-B931-752BB3E64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2332B2-9C3E-98F3-971B-ED213258525B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Rozdíly </a:t>
            </a:r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Ascomycota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vs </a:t>
            </a:r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Basidiomycota</a:t>
            </a:r>
            <a:endParaRPr lang="cs-CZ" sz="40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3C3365-E9E6-0B12-F2A4-7F19AC1F89E6}"/>
              </a:ext>
            </a:extLst>
          </p:cNvPr>
          <p:cNvSpPr txBox="1"/>
          <p:nvPr/>
        </p:nvSpPr>
        <p:spPr>
          <a:xfrm>
            <a:off x="300157" y="1221068"/>
            <a:ext cx="10542014" cy="192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cs-CZ" sz="1800" b="0" dirty="0"/>
              <a:t>1)  pohlavní proces </a:t>
            </a:r>
            <a:r>
              <a:rPr lang="cs-CZ" dirty="0"/>
              <a:t>– </a:t>
            </a:r>
            <a:r>
              <a:rPr lang="cs-CZ" sz="1800" b="0" dirty="0" err="1"/>
              <a:t>gametangiogamie</a:t>
            </a:r>
            <a:r>
              <a:rPr lang="cs-CZ" sz="1800" b="0" dirty="0"/>
              <a:t> (</a:t>
            </a:r>
            <a:r>
              <a:rPr lang="cs-CZ" sz="1800" b="0" dirty="0" err="1"/>
              <a:t>askogon</a:t>
            </a:r>
            <a:r>
              <a:rPr lang="cs-CZ" sz="1800" b="0" dirty="0"/>
              <a:t>-antheridium) x </a:t>
            </a:r>
            <a:r>
              <a:rPr lang="cs-CZ" sz="1800" b="0" dirty="0" err="1"/>
              <a:t>somatogamie</a:t>
            </a:r>
            <a:endParaRPr lang="cs-CZ" sz="1800" b="0" dirty="0"/>
          </a:p>
          <a:p>
            <a:pPr marL="444500" indent="-444500"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cs-CZ" sz="1800" b="0" dirty="0"/>
              <a:t>2)  rozsah </a:t>
            </a:r>
            <a:r>
              <a:rPr lang="cs-CZ" sz="1800" b="0" dirty="0" err="1"/>
              <a:t>dikaryotické</a:t>
            </a:r>
            <a:r>
              <a:rPr lang="cs-CZ" sz="1800" b="0" dirty="0"/>
              <a:t> fáze - malý: </a:t>
            </a:r>
            <a:r>
              <a:rPr lang="cs-CZ" sz="1800" b="0" dirty="0" err="1"/>
              <a:t>askogenní</a:t>
            </a:r>
            <a:r>
              <a:rPr lang="cs-CZ" sz="1800" b="0" dirty="0"/>
              <a:t> hyfy x rozsáhlé sekundární vegetativní mycelium</a:t>
            </a:r>
          </a:p>
          <a:p>
            <a:pPr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cs-CZ" sz="1800" b="0" dirty="0"/>
              <a:t>3)  poměr jaderných fází v životním cyklu </a:t>
            </a:r>
            <a:r>
              <a:rPr lang="cs-CZ" dirty="0"/>
              <a:t>- </a:t>
            </a:r>
            <a:r>
              <a:rPr lang="cs-CZ" sz="1800" b="0" dirty="0" err="1"/>
              <a:t>haplodikaryotický</a:t>
            </a:r>
            <a:r>
              <a:rPr lang="cs-CZ" sz="1800" b="0" dirty="0"/>
              <a:t> x </a:t>
            </a:r>
            <a:r>
              <a:rPr lang="cs-CZ" sz="1800" b="0" dirty="0" err="1"/>
              <a:t>dikaryotický</a:t>
            </a:r>
            <a:endParaRPr lang="cs-CZ" sz="1800" b="0" dirty="0"/>
          </a:p>
          <a:p>
            <a:pPr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cs-CZ" sz="1800" b="0" dirty="0"/>
              <a:t>4)  charakter </a:t>
            </a:r>
            <a:r>
              <a:rPr lang="cs-CZ" sz="1800" b="0" dirty="0" err="1"/>
              <a:t>meiospor</a:t>
            </a:r>
            <a:r>
              <a:rPr lang="cs-CZ" sz="1800" b="0" dirty="0"/>
              <a:t> - endospory x exospory</a:t>
            </a:r>
          </a:p>
          <a:p>
            <a:pPr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cs-CZ" sz="1800" b="0" dirty="0"/>
              <a:t>5)  vznik plodnice - přímá x nepřímá návaznost na pohlavní proces</a:t>
            </a:r>
          </a:p>
        </p:txBody>
      </p:sp>
    </p:spTree>
    <p:extLst>
      <p:ext uri="{BB962C8B-B14F-4D97-AF65-F5344CB8AC3E}">
        <p14:creationId xmlns:p14="http://schemas.microsoft.com/office/powerpoint/2010/main" val="13992875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D8550-6704-AEFC-B0E8-E80AF96B7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51A7D73-0E98-E5B2-A6E2-1FE6B53B75E1}"/>
              </a:ext>
            </a:extLst>
          </p:cNvPr>
          <p:cNvSpPr txBox="1"/>
          <p:nvPr/>
        </p:nvSpPr>
        <p:spPr>
          <a:xfrm>
            <a:off x="136871" y="741064"/>
            <a:ext cx="3313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 err="1">
                <a:solidFill>
                  <a:srgbClr val="242021"/>
                </a:solidFill>
              </a:rPr>
              <a:t>Introduction</a:t>
            </a:r>
            <a:r>
              <a:rPr lang="cs-CZ" dirty="0">
                <a:solidFill>
                  <a:srgbClr val="242021"/>
                </a:solidFill>
              </a:rPr>
              <a:t> to</a:t>
            </a:r>
            <a:r>
              <a:rPr lang="cs-CZ" sz="1800" b="0" i="0" dirty="0">
                <a:solidFill>
                  <a:srgbClr val="242021"/>
                </a:solidFill>
                <a:effectLst/>
              </a:rPr>
              <a:t> </a:t>
            </a:r>
            <a:r>
              <a:rPr lang="cs-CZ" sz="1800" b="0" i="0" dirty="0" err="1">
                <a:solidFill>
                  <a:srgbClr val="242021"/>
                </a:solidFill>
                <a:effectLst/>
              </a:rPr>
              <a:t>Fungi</a:t>
            </a:r>
            <a:endParaRPr lang="cs-CZ" sz="1800" b="0" i="0" dirty="0">
              <a:solidFill>
                <a:srgbClr val="242021"/>
              </a:solidFill>
              <a:effectLst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837C63-D40E-62FA-8861-5636BC147F04}"/>
              </a:ext>
            </a:extLst>
          </p:cNvPr>
          <p:cNvSpPr txBox="1">
            <a:spLocks/>
          </p:cNvSpPr>
          <p:nvPr/>
        </p:nvSpPr>
        <p:spPr>
          <a:xfrm>
            <a:off x="136871" y="-125764"/>
            <a:ext cx="9203071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Eumycota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(2007)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D0C669-3DEB-6A20-8BA6-A17F62757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592" y="467996"/>
            <a:ext cx="7068536" cy="6096851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5" name="Picture 4" descr="A diagram of different types of fungi&#10;&#10;Description automatically generated">
            <a:extLst>
              <a:ext uri="{FF2B5EF4-FFF2-40B4-BE49-F238E27FC236}">
                <a16:creationId xmlns:a16="http://schemas.microsoft.com/office/drawing/2014/main" id="{28A050A8-E450-49F9-1AAF-9D1BDFE1D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"/>
          <a:stretch/>
        </p:blipFill>
        <p:spPr>
          <a:xfrm>
            <a:off x="228601" y="2177143"/>
            <a:ext cx="4397379" cy="3217162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821F54-E5C6-6DFD-327A-254A86474212}"/>
              </a:ext>
            </a:extLst>
          </p:cNvPr>
          <p:cNvSpPr txBox="1"/>
          <p:nvPr/>
        </p:nvSpPr>
        <p:spPr>
          <a:xfrm>
            <a:off x="544286" y="5617864"/>
            <a:ext cx="3777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>
                <a:solidFill>
                  <a:srgbClr val="242021"/>
                </a:solidFill>
              </a:rPr>
              <a:t>Klasický fylogenetický strom hub</a:t>
            </a:r>
            <a:endParaRPr lang="cs-CZ" sz="1800" b="0" i="0" dirty="0">
              <a:solidFill>
                <a:srgbClr val="2420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261170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E1B43-7375-ED64-37A8-D6774D252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817EA5-6A44-7AFB-72B3-1F6375B87E98}"/>
              </a:ext>
            </a:extLst>
          </p:cNvPr>
          <p:cNvSpPr txBox="1">
            <a:spLocks/>
          </p:cNvSpPr>
          <p:nvPr/>
        </p:nvSpPr>
        <p:spPr>
          <a:xfrm>
            <a:off x="295275" y="135965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Chytridiomycota</a:t>
            </a:r>
            <a:endParaRPr lang="cs-CZ" sz="40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070DEBF5-D332-C1F3-9C40-401564088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1004450"/>
            <a:ext cx="1144552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buClr>
                <a:srgbClr val="FFFF99"/>
              </a:buClr>
              <a:buSzPct val="120000"/>
            </a:pPr>
            <a:r>
              <a:rPr lang="cs-CZ" altLang="cs-CZ" sz="2000" dirty="0">
                <a:latin typeface="+mn-lt"/>
              </a:rPr>
              <a:t>Vývojově zřejmě nejpůvodnější skupina říše  Fungi</a:t>
            </a:r>
          </a:p>
          <a:p>
            <a:pPr marL="0" indent="0" eaLnBrk="1" hangingPunct="1">
              <a:buClr>
                <a:srgbClr val="FFFF99"/>
              </a:buClr>
              <a:buSzPct val="120000"/>
            </a:pPr>
            <a:r>
              <a:rPr lang="cs-CZ" altLang="cs-CZ" sz="2000" dirty="0">
                <a:latin typeface="+mn-lt"/>
              </a:rPr>
              <a:t>Vegetativní stélka buď jednobuněčná (</a:t>
            </a:r>
            <a:r>
              <a:rPr lang="cs-CZ" altLang="cs-CZ" sz="2000" dirty="0" err="1">
                <a:latin typeface="+mn-lt"/>
              </a:rPr>
              <a:t>holokarpní</a:t>
            </a:r>
            <a:r>
              <a:rPr lang="cs-CZ" altLang="cs-CZ" sz="2000" dirty="0">
                <a:latin typeface="+mn-lt"/>
              </a:rPr>
              <a:t> nebo </a:t>
            </a:r>
            <a:r>
              <a:rPr lang="cs-CZ" altLang="cs-CZ" sz="2000" dirty="0" err="1">
                <a:latin typeface="+mn-lt"/>
              </a:rPr>
              <a:t>eukarpní</a:t>
            </a:r>
            <a:r>
              <a:rPr lang="cs-CZ" altLang="cs-CZ" sz="2000" dirty="0">
                <a:latin typeface="+mn-lt"/>
              </a:rPr>
              <a:t> s </a:t>
            </a:r>
            <a:r>
              <a:rPr lang="cs-CZ" altLang="cs-CZ" sz="2000" dirty="0" err="1">
                <a:latin typeface="+mn-lt"/>
              </a:rPr>
              <a:t>rhizoidy</a:t>
            </a:r>
            <a:r>
              <a:rPr lang="cs-CZ" altLang="cs-CZ" sz="2000" dirty="0">
                <a:latin typeface="+mn-lt"/>
              </a:rPr>
              <a:t> nebo </a:t>
            </a:r>
            <a:r>
              <a:rPr lang="cs-CZ" altLang="cs-CZ" sz="2000" dirty="0" err="1">
                <a:latin typeface="+mn-lt"/>
              </a:rPr>
              <a:t>rhizomyceliem</a:t>
            </a:r>
            <a:r>
              <a:rPr lang="cs-CZ" altLang="cs-CZ" sz="2000" dirty="0">
                <a:latin typeface="+mn-lt"/>
              </a:rPr>
              <a:t>), nebo ve formě </a:t>
            </a:r>
            <a:r>
              <a:rPr lang="cs-CZ" altLang="cs-CZ" sz="2000" dirty="0" err="1">
                <a:latin typeface="+mn-lt"/>
              </a:rPr>
              <a:t>coenocytického</a:t>
            </a:r>
            <a:r>
              <a:rPr lang="cs-CZ" altLang="cs-CZ" sz="2000" dirty="0">
                <a:latin typeface="+mn-lt"/>
              </a:rPr>
              <a:t> mycelia (mnohojaderného), přepážky oddělují pouze rozmnožovací orgány. </a:t>
            </a:r>
          </a:p>
          <a:p>
            <a:pPr marL="0" indent="0" eaLnBrk="1" hangingPunct="1">
              <a:buClr>
                <a:srgbClr val="FFFF99"/>
              </a:buClr>
              <a:buSzPct val="120000"/>
            </a:pPr>
            <a:r>
              <a:rPr lang="cs-CZ" altLang="cs-CZ" sz="2000" b="1" dirty="0">
                <a:latin typeface="+mn-lt"/>
              </a:rPr>
              <a:t>Nepohlavní rozmnožování </a:t>
            </a:r>
            <a:r>
              <a:rPr lang="cs-CZ" altLang="cs-CZ" sz="2000" dirty="0">
                <a:latin typeface="+mn-lt"/>
              </a:rPr>
              <a:t>– zoospory; vznikají v zoosporangiu; zoosporangia </a:t>
            </a:r>
            <a:r>
              <a:rPr lang="cs-CZ" altLang="cs-CZ" sz="2000" dirty="0" err="1">
                <a:latin typeface="+mn-lt"/>
              </a:rPr>
              <a:t>operkulátní</a:t>
            </a:r>
            <a:r>
              <a:rPr lang="cs-CZ" altLang="cs-CZ" sz="2000" dirty="0">
                <a:latin typeface="+mn-lt"/>
              </a:rPr>
              <a:t> nebo </a:t>
            </a:r>
            <a:r>
              <a:rPr lang="cs-CZ" altLang="cs-CZ" sz="2000" dirty="0" err="1">
                <a:latin typeface="+mn-lt"/>
              </a:rPr>
              <a:t>inoperkulátní</a:t>
            </a:r>
            <a:r>
              <a:rPr lang="cs-CZ" altLang="cs-CZ" sz="2000" dirty="0">
                <a:latin typeface="+mn-lt"/>
              </a:rPr>
              <a:t>.</a:t>
            </a:r>
          </a:p>
          <a:p>
            <a:pPr marL="0" indent="0" eaLnBrk="1" hangingPunct="1">
              <a:buClr>
                <a:srgbClr val="FFFF99"/>
              </a:buClr>
              <a:buSzPct val="120000"/>
            </a:pPr>
            <a:r>
              <a:rPr lang="cs-CZ" altLang="cs-CZ" sz="2000" b="1" dirty="0">
                <a:latin typeface="+mn-lt"/>
              </a:rPr>
              <a:t>Pohlavní rozmnožování </a:t>
            </a:r>
            <a:r>
              <a:rPr lang="cs-CZ" altLang="cs-CZ" sz="2000" dirty="0">
                <a:latin typeface="+mn-lt"/>
              </a:rPr>
              <a:t>– u jednotlivých skupin dosti rozdílné. Izogamie, anizogamie, oogamie, vzácně i </a:t>
            </a:r>
            <a:r>
              <a:rPr lang="cs-CZ" altLang="cs-CZ" sz="2000" dirty="0" err="1">
                <a:latin typeface="+mn-lt"/>
              </a:rPr>
              <a:t>gametangiogamie</a:t>
            </a:r>
            <a:r>
              <a:rPr lang="cs-CZ" altLang="cs-CZ" sz="2000" dirty="0">
                <a:latin typeface="+mn-lt"/>
              </a:rPr>
              <a:t> nebo </a:t>
            </a:r>
            <a:r>
              <a:rPr lang="cs-CZ" altLang="cs-CZ" sz="2000" dirty="0" err="1">
                <a:latin typeface="+mn-lt"/>
              </a:rPr>
              <a:t>somatogamie</a:t>
            </a:r>
            <a:r>
              <a:rPr lang="cs-CZ" altLang="cs-CZ" sz="2000" dirty="0">
                <a:latin typeface="+mn-lt"/>
              </a:rPr>
              <a:t> (splývání </a:t>
            </a:r>
            <a:r>
              <a:rPr lang="cs-CZ" altLang="cs-CZ" sz="2000" dirty="0" err="1">
                <a:latin typeface="+mn-lt"/>
              </a:rPr>
              <a:t>rhizomycelií</a:t>
            </a:r>
            <a:r>
              <a:rPr lang="cs-CZ" altLang="cs-CZ" sz="2000" dirty="0">
                <a:latin typeface="+mn-lt"/>
              </a:rPr>
              <a:t>).</a:t>
            </a:r>
          </a:p>
        </p:txBody>
      </p:sp>
      <p:pic>
        <p:nvPicPr>
          <p:cNvPr id="6" name="Picture 4" descr="HOLOC monocentrická">
            <a:extLst>
              <a:ext uri="{FF2B5EF4-FFF2-40B4-BE49-F238E27FC236}">
                <a16:creationId xmlns:a16="http://schemas.microsoft.com/office/drawing/2014/main" id="{3893E4A5-9907-11EA-DBB9-1B81741B0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7" y="4057876"/>
            <a:ext cx="2519363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eukarpická polycentrická">
            <a:extLst>
              <a:ext uri="{FF2B5EF4-FFF2-40B4-BE49-F238E27FC236}">
                <a16:creationId xmlns:a16="http://schemas.microsoft.com/office/drawing/2014/main" id="{02AC7A9C-47B1-720E-4094-E0F53E840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3337151"/>
            <a:ext cx="1868487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eukarp monoc">
            <a:extLst>
              <a:ext uri="{FF2B5EF4-FFF2-40B4-BE49-F238E27FC236}">
                <a16:creationId xmlns:a16="http://schemas.microsoft.com/office/drawing/2014/main" id="{EF0535E6-8D7C-EE41-1974-3DB578119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4129313"/>
            <a:ext cx="1944687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Eukarpic monoc">
            <a:extLst>
              <a:ext uri="{FF2B5EF4-FFF2-40B4-BE49-F238E27FC236}">
                <a16:creationId xmlns:a16="http://schemas.microsoft.com/office/drawing/2014/main" id="{4104F2CF-C90E-4DD8-10DE-FA9E75047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29313"/>
            <a:ext cx="15843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C10AD093-D8C8-010B-F0C0-53E405F3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050" y="5993038"/>
            <a:ext cx="2122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cs-CZ" altLang="cs-CZ" sz="2000">
                <a:latin typeface="+mn-lt"/>
              </a:rPr>
              <a:t>stélka holokarpní</a:t>
            </a:r>
          </a:p>
          <a:p>
            <a:pPr algn="ctr" eaLnBrk="1" hangingPunct="1"/>
            <a:r>
              <a:rPr lang="cs-CZ" altLang="cs-CZ" sz="2000">
                <a:latin typeface="+mn-lt"/>
              </a:rPr>
              <a:t>endobiotická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59489254-F572-ACE7-A292-89571FC3D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387" y="5383438"/>
            <a:ext cx="18601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cs-CZ" altLang="cs-CZ" sz="2000">
                <a:latin typeface="+mn-lt"/>
              </a:rPr>
              <a:t>eukarpní</a:t>
            </a:r>
          </a:p>
          <a:p>
            <a:pPr algn="ctr" eaLnBrk="1" hangingPunct="1"/>
            <a:r>
              <a:rPr lang="cs-CZ" altLang="cs-CZ" sz="2000">
                <a:latin typeface="+mn-lt"/>
              </a:rPr>
              <a:t>monocentrická</a:t>
            </a:r>
          </a:p>
          <a:p>
            <a:pPr algn="ctr" eaLnBrk="1" hangingPunct="1"/>
            <a:r>
              <a:rPr lang="cs-CZ" altLang="cs-CZ" sz="2000">
                <a:latin typeface="+mn-lt"/>
              </a:rPr>
              <a:t>endobiotická</a:t>
            </a:r>
          </a:p>
          <a:p>
            <a:pPr algn="ctr" eaLnBrk="1" hangingPunct="1"/>
            <a:r>
              <a:rPr lang="cs-CZ" altLang="cs-CZ" sz="2000">
                <a:latin typeface="+mn-lt"/>
              </a:rPr>
              <a:t>stélka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8909E7B6-36B9-EC23-0274-3145B08DD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9049" y="5383438"/>
            <a:ext cx="18601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cs-CZ" altLang="cs-CZ" sz="2000">
                <a:latin typeface="+mn-lt"/>
              </a:rPr>
              <a:t>eukarpní</a:t>
            </a:r>
          </a:p>
          <a:p>
            <a:pPr algn="ctr" eaLnBrk="1" hangingPunct="1"/>
            <a:r>
              <a:rPr lang="cs-CZ" altLang="cs-CZ" sz="2000">
                <a:latin typeface="+mn-lt"/>
              </a:rPr>
              <a:t>monocentrická</a:t>
            </a:r>
          </a:p>
          <a:p>
            <a:pPr algn="ctr" eaLnBrk="1" hangingPunct="1"/>
            <a:r>
              <a:rPr lang="cs-CZ" altLang="cs-CZ" sz="2000">
                <a:latin typeface="+mn-lt"/>
              </a:rPr>
              <a:t>epibiotická</a:t>
            </a:r>
          </a:p>
          <a:p>
            <a:pPr algn="ctr" eaLnBrk="1" hangingPunct="1"/>
            <a:r>
              <a:rPr lang="cs-CZ" altLang="cs-CZ" sz="2000">
                <a:latin typeface="+mn-lt"/>
              </a:rPr>
              <a:t>stélka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0546D0AE-1547-E651-AC07-7B62F31E3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875" y="5688238"/>
            <a:ext cx="1684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cs-CZ" altLang="cs-CZ" sz="2000">
                <a:latin typeface="+mn-lt"/>
              </a:rPr>
              <a:t>eukarpní</a:t>
            </a:r>
          </a:p>
          <a:p>
            <a:pPr algn="ctr" eaLnBrk="1" hangingPunct="1"/>
            <a:r>
              <a:rPr lang="cs-CZ" altLang="cs-CZ" sz="2000">
                <a:latin typeface="+mn-lt"/>
              </a:rPr>
              <a:t>polycentrická</a:t>
            </a:r>
          </a:p>
          <a:p>
            <a:pPr algn="ctr" eaLnBrk="1" hangingPunct="1"/>
            <a:r>
              <a:rPr lang="cs-CZ" altLang="cs-CZ" sz="2000">
                <a:latin typeface="+mn-lt"/>
              </a:rPr>
              <a:t>stélka</a:t>
            </a:r>
          </a:p>
        </p:txBody>
      </p:sp>
    </p:spTree>
    <p:extLst>
      <p:ext uri="{BB962C8B-B14F-4D97-AF65-F5344CB8AC3E}">
        <p14:creationId xmlns:p14="http://schemas.microsoft.com/office/powerpoint/2010/main" val="10103549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AA6C2-8E6F-AB13-DFA9-0C1796840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54D7CAB-5110-EBF7-A332-245C8B9B6066}"/>
              </a:ext>
            </a:extLst>
          </p:cNvPr>
          <p:cNvSpPr txBox="1">
            <a:spLocks/>
          </p:cNvSpPr>
          <p:nvPr/>
        </p:nvSpPr>
        <p:spPr>
          <a:xfrm>
            <a:off x="172373" y="-121767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i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Batrachochytrium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5" name="Picture 4" descr="A frog on a rock&#10;&#10;Description automatically generated">
            <a:extLst>
              <a:ext uri="{FF2B5EF4-FFF2-40B4-BE49-F238E27FC236}">
                <a16:creationId xmlns:a16="http://schemas.microsoft.com/office/drawing/2014/main" id="{D11BA178-F3A3-AC70-0960-B92ADABF5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1" y="1242536"/>
            <a:ext cx="5542627" cy="3743121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73F072-0054-E279-9A4D-58880F25C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485" y="5195377"/>
            <a:ext cx="6253728" cy="1465833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7" name="Picture 6" descr="A group of frogs in a hole&#10;&#10;Description automatically generated">
            <a:extLst>
              <a:ext uri="{FF2B5EF4-FFF2-40B4-BE49-F238E27FC236}">
                <a16:creationId xmlns:a16="http://schemas.microsoft.com/office/drawing/2014/main" id="{A91224D7-1745-7FCE-F0DB-055D2F372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072" y="2354542"/>
            <a:ext cx="4674614" cy="2631115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9" name="Picture 8" descr="A group of frogs in a hole in a wall&#10;&#10;Description automatically generated">
            <a:extLst>
              <a:ext uri="{FF2B5EF4-FFF2-40B4-BE49-F238E27FC236}">
                <a16:creationId xmlns:a16="http://schemas.microsoft.com/office/drawing/2014/main" id="{3D72B3B3-5DCD-831F-C262-5C13D5FD82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188" y="79434"/>
            <a:ext cx="3218498" cy="2128020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5A08CD-E3DC-5455-1370-CD5ED128C9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5745" y="5083810"/>
            <a:ext cx="3839398" cy="1688966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ADA434-9E0F-16BF-3674-EB0BB15BB0AD}"/>
              </a:ext>
            </a:extLst>
          </p:cNvPr>
          <p:cNvSpPr txBox="1"/>
          <p:nvPr/>
        </p:nvSpPr>
        <p:spPr>
          <a:xfrm>
            <a:off x="172373" y="745061"/>
            <a:ext cx="7033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cs-CZ" dirty="0"/>
              <a:t> Rod z oddělení </a:t>
            </a:r>
            <a:r>
              <a:rPr lang="cs-CZ" dirty="0" err="1"/>
              <a:t>Chytridiomycota</a:t>
            </a:r>
            <a:r>
              <a:rPr lang="cs-CZ" dirty="0"/>
              <a:t> - p</a:t>
            </a:r>
            <a:r>
              <a:rPr lang="cs-CZ" sz="1800" b="0" dirty="0"/>
              <a:t>arazit obojživelníků</a:t>
            </a:r>
          </a:p>
        </p:txBody>
      </p:sp>
    </p:spTree>
    <p:extLst>
      <p:ext uri="{BB962C8B-B14F-4D97-AF65-F5344CB8AC3E}">
        <p14:creationId xmlns:p14="http://schemas.microsoft.com/office/powerpoint/2010/main" val="8435290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FFBE3-EC62-DDC4-943D-9373A6DE1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9265CE-2856-DCBF-2EEC-968B5919A8A7}"/>
              </a:ext>
            </a:extLst>
          </p:cNvPr>
          <p:cNvSpPr txBox="1"/>
          <p:nvPr/>
        </p:nvSpPr>
        <p:spPr>
          <a:xfrm>
            <a:off x="136871" y="741064"/>
            <a:ext cx="3313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 err="1">
                <a:solidFill>
                  <a:srgbClr val="242021"/>
                </a:solidFill>
              </a:rPr>
              <a:t>Introduction</a:t>
            </a:r>
            <a:r>
              <a:rPr lang="cs-CZ" dirty="0">
                <a:solidFill>
                  <a:srgbClr val="242021"/>
                </a:solidFill>
              </a:rPr>
              <a:t> to</a:t>
            </a:r>
            <a:r>
              <a:rPr lang="cs-CZ" sz="1800" b="0" i="0" dirty="0">
                <a:solidFill>
                  <a:srgbClr val="242021"/>
                </a:solidFill>
                <a:effectLst/>
              </a:rPr>
              <a:t> </a:t>
            </a:r>
            <a:r>
              <a:rPr lang="cs-CZ" sz="1800" b="0" i="0" dirty="0" err="1">
                <a:solidFill>
                  <a:srgbClr val="242021"/>
                </a:solidFill>
                <a:effectLst/>
              </a:rPr>
              <a:t>Fungi</a:t>
            </a:r>
            <a:endParaRPr lang="cs-CZ" sz="1800" b="0" i="0" dirty="0">
              <a:solidFill>
                <a:srgbClr val="242021"/>
              </a:solidFill>
              <a:effectLst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ECE2B0-DF39-3F38-27DD-3F0B6FC31BC0}"/>
              </a:ext>
            </a:extLst>
          </p:cNvPr>
          <p:cNvSpPr txBox="1">
            <a:spLocks/>
          </p:cNvSpPr>
          <p:nvPr/>
        </p:nvSpPr>
        <p:spPr>
          <a:xfrm>
            <a:off x="136871" y="-125764"/>
            <a:ext cx="9203071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Eumycota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(2007)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ACF3F-045A-A977-E104-447F4BEB5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592" y="467996"/>
            <a:ext cx="7068536" cy="6096851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5" name="Picture 4" descr="A diagram of different types of fungi&#10;&#10;Description automatically generated">
            <a:extLst>
              <a:ext uri="{FF2B5EF4-FFF2-40B4-BE49-F238E27FC236}">
                <a16:creationId xmlns:a16="http://schemas.microsoft.com/office/drawing/2014/main" id="{6BBC55E5-E068-7CAD-2A7A-C7063FE08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"/>
          <a:stretch/>
        </p:blipFill>
        <p:spPr>
          <a:xfrm>
            <a:off x="228601" y="2177143"/>
            <a:ext cx="4397379" cy="3217162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450FFA-2422-9382-E4A4-45D78A2B0978}"/>
              </a:ext>
            </a:extLst>
          </p:cNvPr>
          <p:cNvSpPr txBox="1"/>
          <p:nvPr/>
        </p:nvSpPr>
        <p:spPr>
          <a:xfrm>
            <a:off x="544286" y="5617864"/>
            <a:ext cx="3777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>
                <a:solidFill>
                  <a:srgbClr val="242021"/>
                </a:solidFill>
              </a:rPr>
              <a:t>Klasický fylogenetický strom hub</a:t>
            </a:r>
            <a:endParaRPr lang="cs-CZ" sz="1800" b="0" i="0" dirty="0">
              <a:solidFill>
                <a:srgbClr val="2420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501933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AB059-ABF1-5FB7-0273-71057F71A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D65912-DAFD-A5BA-019C-00EEDE6822CD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Zygomycota</a:t>
            </a:r>
            <a:endParaRPr lang="cs-CZ" sz="40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Picture 4" descr="bil">
            <a:extLst>
              <a:ext uri="{FF2B5EF4-FFF2-40B4-BE49-F238E27FC236}">
                <a16:creationId xmlns:a16="http://schemas.microsoft.com/office/drawing/2014/main" id="{10AF1666-DC2B-C7EA-8D9C-8C0FB1461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6731" y="440531"/>
            <a:ext cx="2805112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B099D41A-48D7-8867-73A4-A59816665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8931" y="1808956"/>
            <a:ext cx="4651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000">
                <a:latin typeface="Arial" charset="0"/>
              </a:rPr>
              <a:t>jádra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255B084C-E2F4-7675-971A-11117EC7D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0331" y="2024856"/>
            <a:ext cx="9604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dirty="0">
                <a:latin typeface="Arial" charset="0"/>
              </a:rPr>
              <a:t>suspensory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DC771786-7C78-074E-DB8F-9C1B47725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4431" y="6128543"/>
            <a:ext cx="1673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latin typeface="Arial" charset="0"/>
              </a:rPr>
              <a:t>zygosporangium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6AF61C0-6653-C1CD-91A8-F493FC6CF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6468" y="945356"/>
            <a:ext cx="1811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latin typeface="Arial" charset="0"/>
              </a:rPr>
              <a:t>tvorba gametangií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2CAA28CC-2E00-008B-D291-7D47344CE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1768" y="2817018"/>
            <a:ext cx="8747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</a:rPr>
              <a:t>konjugace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FA15EC-9A1D-425A-E4AA-1F4D37A9A5CE}"/>
              </a:ext>
            </a:extLst>
          </p:cNvPr>
          <p:cNvSpPr txBox="1"/>
          <p:nvPr/>
        </p:nvSpPr>
        <p:spPr>
          <a:xfrm>
            <a:off x="300156" y="1363903"/>
            <a:ext cx="85499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r-stratégové</a:t>
            </a:r>
            <a:r>
              <a:rPr lang="cs-CZ" sz="1800" dirty="0"/>
              <a:t>, rychle se rozmnoží, rychle rostou, rychle obsadí substrát s přístupnými živinami...a rychle odejdou</a:t>
            </a:r>
            <a:endParaRPr lang="cs-CZ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A19387-36A5-D95A-B7E1-19019ED01968}"/>
              </a:ext>
            </a:extLst>
          </p:cNvPr>
          <p:cNvSpPr txBox="1"/>
          <p:nvPr/>
        </p:nvSpPr>
        <p:spPr>
          <a:xfrm>
            <a:off x="300156" y="958740"/>
            <a:ext cx="7711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dirty="0"/>
              <a:t>v buněčné stěně převažuje </a:t>
            </a:r>
            <a:r>
              <a:rPr lang="cs-CZ" dirty="0" err="1"/>
              <a:t>chitosan</a:t>
            </a:r>
            <a:r>
              <a:rPr lang="cs-CZ" dirty="0"/>
              <a:t> (vzniká </a:t>
            </a:r>
            <a:r>
              <a:rPr lang="cs-CZ" dirty="0" err="1"/>
              <a:t>deacetylací</a:t>
            </a:r>
            <a:r>
              <a:rPr lang="cs-CZ" dirty="0"/>
              <a:t> chitinu)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DF1546-388D-24C5-EE61-15DA879818B2}"/>
              </a:ext>
            </a:extLst>
          </p:cNvPr>
          <p:cNvSpPr txBox="1"/>
          <p:nvPr/>
        </p:nvSpPr>
        <p:spPr>
          <a:xfrm>
            <a:off x="300155" y="2024856"/>
            <a:ext cx="85499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b="1" dirty="0"/>
              <a:t>výskyt</a:t>
            </a:r>
            <a:r>
              <a:rPr lang="cs-CZ" dirty="0"/>
              <a:t>: organismy </a:t>
            </a:r>
            <a:r>
              <a:rPr lang="cs-CZ" dirty="0" err="1"/>
              <a:t>saprotrofně</a:t>
            </a:r>
            <a:r>
              <a:rPr lang="cs-CZ" dirty="0"/>
              <a:t> žijící v půdě, na trusu, na potravinách; paraziti hmyzu, hub, </a:t>
            </a:r>
            <a:r>
              <a:rPr lang="cs-CZ" dirty="0" err="1"/>
              <a:t>patogeni</a:t>
            </a:r>
            <a:r>
              <a:rPr lang="cs-CZ" dirty="0"/>
              <a:t> člověka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959593-A133-41E1-FC3D-1403A33325F9}"/>
              </a:ext>
            </a:extLst>
          </p:cNvPr>
          <p:cNvSpPr txBox="1"/>
          <p:nvPr/>
        </p:nvSpPr>
        <p:spPr>
          <a:xfrm>
            <a:off x="300155" y="272232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Homothalické</a:t>
            </a:r>
            <a:r>
              <a:rPr lang="cs-CZ" sz="1800" dirty="0"/>
              <a:t> a </a:t>
            </a:r>
            <a:r>
              <a:rPr lang="cs-CZ" sz="1800" dirty="0" err="1"/>
              <a:t>heterothalické</a:t>
            </a:r>
            <a:r>
              <a:rPr lang="cs-CZ" sz="1800" dirty="0"/>
              <a:t> druhy</a:t>
            </a:r>
            <a:endParaRPr lang="cs-CZ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6047CE-F593-C208-04D7-52B9340DC74D}"/>
              </a:ext>
            </a:extLst>
          </p:cNvPr>
          <p:cNvSpPr txBox="1"/>
          <p:nvPr/>
        </p:nvSpPr>
        <p:spPr>
          <a:xfrm>
            <a:off x="300155" y="4181665"/>
            <a:ext cx="8786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</a:lstStyle>
          <a:p>
            <a:r>
              <a:rPr lang="cs-CZ" b="1" dirty="0"/>
              <a:t>Pohlavní rozmnožování</a:t>
            </a:r>
          </a:p>
          <a:p>
            <a:r>
              <a:rPr lang="cs-CZ" dirty="0"/>
              <a:t>Mnohojaderná gametangia nesena suspensorem (podpůrná část) a oddělena  septem. Po konjugaci se vytvoří </a:t>
            </a:r>
            <a:r>
              <a:rPr lang="cs-CZ" dirty="0" err="1"/>
              <a:t>zygosporangium</a:t>
            </a:r>
            <a:r>
              <a:rPr lang="cs-CZ" dirty="0"/>
              <a:t>, obsahující jedinou </a:t>
            </a:r>
            <a:r>
              <a:rPr lang="cs-CZ" dirty="0" err="1"/>
              <a:t>dipoidní</a:t>
            </a:r>
            <a:r>
              <a:rPr lang="cs-CZ" dirty="0"/>
              <a:t> zygosporu – v ní dochází k redukčnímu dělení</a:t>
            </a:r>
          </a:p>
        </p:txBody>
      </p:sp>
    </p:spTree>
    <p:extLst>
      <p:ext uri="{BB962C8B-B14F-4D97-AF65-F5344CB8AC3E}">
        <p14:creationId xmlns:p14="http://schemas.microsoft.com/office/powerpoint/2010/main" val="33359933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DCC1D-275B-A6F0-06B1-817F62D59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ECC1DD-E7C3-B594-109E-0AF6D7FB365B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Zygomycota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– nepohlavní rozmnožování</a:t>
            </a:r>
          </a:p>
        </p:txBody>
      </p:sp>
      <p:pic>
        <p:nvPicPr>
          <p:cNvPr id="9" name="Picture 2" descr="vývoj praktika ořez">
            <a:extLst>
              <a:ext uri="{FF2B5EF4-FFF2-40B4-BE49-F238E27FC236}">
                <a16:creationId xmlns:a16="http://schemas.microsoft.com/office/drawing/2014/main" id="{2CDC0DEF-03A6-CEEC-D277-2570B3676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283" y="1135289"/>
            <a:ext cx="864235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1ED9BB99-58C5-74C5-EBB2-7DEC302D0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1508" y="2646589"/>
            <a:ext cx="1005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>
                <a:latin typeface="+mn-lt"/>
              </a:rPr>
              <a:t>kolumela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FECFF726-09A4-9449-537B-E2CC56224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1871" y="3006952"/>
            <a:ext cx="8842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>
                <a:latin typeface="+mn-lt"/>
              </a:rPr>
              <a:t>límeček</a:t>
            </a:r>
          </a:p>
        </p:txBody>
      </p:sp>
      <p:sp>
        <p:nvSpPr>
          <p:cNvPr id="15" name="Line 7">
            <a:extLst>
              <a:ext uri="{FF2B5EF4-FFF2-40B4-BE49-F238E27FC236}">
                <a16:creationId xmlns:a16="http://schemas.microsoft.com/office/drawing/2014/main" id="{888E28CC-32A8-992A-DEA3-4F04F89AF6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64896" y="3294289"/>
            <a:ext cx="2159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E29BC5CA-157B-65C0-8043-1D6D3746E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583" y="3675289"/>
            <a:ext cx="2857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71DE7F99-F08A-7EB8-CFAE-E0E20EE38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583" y="3675289"/>
            <a:ext cx="2857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2">
            <a:extLst>
              <a:ext uri="{FF2B5EF4-FFF2-40B4-BE49-F238E27FC236}">
                <a16:creationId xmlns:a16="http://schemas.microsoft.com/office/drawing/2014/main" id="{54EC18FA-AD4D-4586-1CEF-9B8834AFF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208" y="1155927"/>
            <a:ext cx="2786063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latin typeface="+mn-lt"/>
              </a:rPr>
              <a:t>mnohasporová sporangia</a:t>
            </a: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id="{D0BF75E1-8D6E-20F8-6ED9-144B8426B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4621" y="1278164"/>
            <a:ext cx="2016125" cy="63094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sz="140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endParaRPr lang="cs-CZ" altLang="cs-CZ" sz="1400">
              <a:latin typeface="+mn-lt"/>
            </a:endParaRP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59EC87A4-B9DB-0BF3-6119-B88DFA779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1333" y="1227364"/>
            <a:ext cx="2154010" cy="49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cs-CZ" altLang="cs-CZ" sz="1600" dirty="0" err="1">
                <a:latin typeface="+mn-lt"/>
              </a:rPr>
              <a:t>Jednosporové</a:t>
            </a:r>
            <a:r>
              <a:rPr lang="cs-CZ" altLang="cs-CZ" sz="1600" dirty="0">
                <a:latin typeface="+mn-lt"/>
              </a:rPr>
              <a:t> </a:t>
            </a:r>
            <a:r>
              <a:rPr lang="cs-CZ" altLang="cs-CZ" sz="1600" dirty="0" err="1">
                <a:latin typeface="+mn-lt"/>
              </a:rPr>
              <a:t>sporangioly</a:t>
            </a:r>
            <a:endParaRPr lang="cs-CZ" altLang="cs-CZ" sz="1600" dirty="0"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E6CEBB-0C9B-8D4E-E978-5D2F37DCE6DA}"/>
              </a:ext>
            </a:extLst>
          </p:cNvPr>
          <p:cNvSpPr txBox="1"/>
          <p:nvPr/>
        </p:nvSpPr>
        <p:spPr>
          <a:xfrm>
            <a:off x="2620057" y="6212114"/>
            <a:ext cx="121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b="1" i="1" dirty="0" err="1"/>
              <a:t>Mucor</a:t>
            </a:r>
            <a:endParaRPr lang="cs-CZ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34221B-DC57-7178-883D-35989FC58620}"/>
              </a:ext>
            </a:extLst>
          </p:cNvPr>
          <p:cNvSpPr txBox="1"/>
          <p:nvPr/>
        </p:nvSpPr>
        <p:spPr>
          <a:xfrm>
            <a:off x="5304745" y="6219848"/>
            <a:ext cx="2543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>
              <a:defRPr b="1" i="1"/>
            </a:lvl1pPr>
          </a:lstStyle>
          <a:p>
            <a:r>
              <a:rPr lang="cs-CZ" altLang="cs-CZ" dirty="0" err="1"/>
              <a:t>Syncephallastrum</a:t>
            </a:r>
            <a:endParaRPr lang="cs-CZ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256B9D-2017-FB61-1FB4-1C62546C2B66}"/>
              </a:ext>
            </a:extLst>
          </p:cNvPr>
          <p:cNvSpPr txBox="1"/>
          <p:nvPr/>
        </p:nvSpPr>
        <p:spPr>
          <a:xfrm>
            <a:off x="8214407" y="62121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>
              <a:defRPr b="1" i="1"/>
            </a:lvl1pPr>
          </a:lstStyle>
          <a:p>
            <a:r>
              <a:rPr lang="cs-CZ" altLang="cs-CZ" dirty="0" err="1"/>
              <a:t>Cunninghamella</a:t>
            </a:r>
            <a:endParaRPr lang="cs-CZ" dirty="0"/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ABED8948-1DDA-A169-F04A-6A2A3E458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8083" y="1155927"/>
            <a:ext cx="20002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dirty="0" err="1">
                <a:latin typeface="+mn-lt"/>
              </a:rPr>
              <a:t>Několikasporová</a:t>
            </a:r>
            <a:r>
              <a:rPr lang="cs-CZ" altLang="cs-CZ" sz="1600" dirty="0">
                <a:latin typeface="+mn-lt"/>
              </a:rPr>
              <a:t> </a:t>
            </a:r>
            <a:r>
              <a:rPr lang="cs-CZ" altLang="cs-CZ" sz="1600" dirty="0" err="1">
                <a:latin typeface="+mn-lt"/>
              </a:rPr>
              <a:t>merosporangia</a:t>
            </a:r>
            <a:endParaRPr lang="cs-CZ" altLang="cs-CZ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54449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3C666-EFA8-49CE-52B8-7DB84DE0D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22F13-5C6B-1F4E-3C75-DF1402851242}"/>
              </a:ext>
            </a:extLst>
          </p:cNvPr>
          <p:cNvSpPr txBox="1">
            <a:spLocks/>
          </p:cNvSpPr>
          <p:nvPr/>
        </p:nvSpPr>
        <p:spPr>
          <a:xfrm>
            <a:off x="136872" y="298779"/>
            <a:ext cx="7951214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Phylogeny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</a:t>
            </a:r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of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</a:t>
            </a:r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Holomycota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(2023)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AD5EA0-149A-0EDD-4D5C-6EA452D6C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252" y="1350273"/>
            <a:ext cx="8864748" cy="5160843"/>
          </a:xfrm>
          <a:prstGeom prst="rect">
            <a:avLst/>
          </a:prstGeom>
        </p:spPr>
      </p:pic>
      <p:pic>
        <p:nvPicPr>
          <p:cNvPr id="3" name="Picture 2" descr="A diagram of different types of fungi&#10;&#10;Description automatically generated">
            <a:extLst>
              <a:ext uri="{FF2B5EF4-FFF2-40B4-BE49-F238E27FC236}">
                <a16:creationId xmlns:a16="http://schemas.microsoft.com/office/drawing/2014/main" id="{CC059536-6CE4-A497-F8FF-4264B2B13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"/>
          <a:stretch/>
        </p:blipFill>
        <p:spPr>
          <a:xfrm>
            <a:off x="228601" y="3113313"/>
            <a:ext cx="3117773" cy="2280991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AA75C8-2676-2874-D79A-DDAE5CA97853}"/>
              </a:ext>
            </a:extLst>
          </p:cNvPr>
          <p:cNvSpPr txBox="1"/>
          <p:nvPr/>
        </p:nvSpPr>
        <p:spPr>
          <a:xfrm>
            <a:off x="136872" y="5507727"/>
            <a:ext cx="3777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>
                <a:solidFill>
                  <a:srgbClr val="242021"/>
                </a:solidFill>
              </a:rPr>
              <a:t>Klasický fylogenetický strom hub</a:t>
            </a:r>
            <a:endParaRPr lang="cs-CZ" sz="1800" b="0" i="0" dirty="0">
              <a:solidFill>
                <a:srgbClr val="2420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14808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57B185-81F2-8C9D-7325-936B2962BB43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Obsah mycelia (houbových vláken) v půdě 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32F943-C9F7-6DC2-8900-6FB698DF42B1}"/>
              </a:ext>
            </a:extLst>
          </p:cNvPr>
          <p:cNvSpPr txBox="1"/>
          <p:nvPr/>
        </p:nvSpPr>
        <p:spPr>
          <a:xfrm>
            <a:off x="398128" y="1973720"/>
            <a:ext cx="105637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V jednom gramu lesní půdy se nachází až ??? metrů houbových vláken, tzv. hyf.</a:t>
            </a:r>
          </a:p>
        </p:txBody>
      </p:sp>
    </p:spTree>
    <p:extLst>
      <p:ext uri="{BB962C8B-B14F-4D97-AF65-F5344CB8AC3E}">
        <p14:creationId xmlns:p14="http://schemas.microsoft.com/office/powerpoint/2010/main" val="3016727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2EB01-F9FA-D002-1EA7-2415036B0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5050918-0B3D-E27D-EE10-B9467791F298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Mikrosporidie</a:t>
            </a:r>
            <a:endParaRPr lang="cs-CZ" sz="40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ea typeface="+mn-ea"/>
              <a:cs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51DD98-1F22-D56A-9A20-37AC29E78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243" y="193965"/>
            <a:ext cx="5674600" cy="2188445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BCD3B5-3FD9-178A-20FE-ED22CF74B604}"/>
              </a:ext>
            </a:extLst>
          </p:cNvPr>
          <p:cNvSpPr txBox="1"/>
          <p:nvPr/>
        </p:nvSpPr>
        <p:spPr>
          <a:xfrm>
            <a:off x="4750318" y="217587"/>
            <a:ext cx="21838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Článek Živa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A189FB2C-C8D9-844D-D10A-32145E3EF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2271"/>
            <a:ext cx="6217243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1938" indent="-261938" defTabSz="623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23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23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23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23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Aft>
                <a:spcPts val="1200"/>
              </a:spcAft>
              <a:buClr>
                <a:srgbClr val="FFFF99"/>
              </a:buClr>
              <a:buSzPct val="120000"/>
            </a:pPr>
            <a:r>
              <a:rPr lang="cs-CZ" altLang="cs-CZ" dirty="0">
                <a:latin typeface="+mn-lt"/>
              </a:rPr>
              <a:t>Malá skupina (cca 2000 druhů) vysoce specializovaní jednobuněční intracelulární parazité – hlavně hmyz, také korýši, ryby, savci</a:t>
            </a:r>
          </a:p>
          <a:p>
            <a:pPr marL="0" indent="0" eaLnBrk="1" hangingPunct="1">
              <a:spcAft>
                <a:spcPts val="1200"/>
              </a:spcAft>
              <a:buClr>
                <a:srgbClr val="FFFF99"/>
              </a:buClr>
              <a:buSzPct val="120000"/>
            </a:pPr>
            <a:r>
              <a:rPr lang="cs-CZ" altLang="cs-CZ" dirty="0">
                <a:latin typeface="+mn-lt"/>
              </a:rPr>
              <a:t>Morfologicky výrazně odlišné organismy od ostatních jednobuněčných zástupců říše </a:t>
            </a:r>
            <a:r>
              <a:rPr lang="cs-CZ" altLang="cs-CZ" dirty="0" err="1">
                <a:latin typeface="+mn-lt"/>
              </a:rPr>
              <a:t>Fungi</a:t>
            </a:r>
            <a:r>
              <a:rPr lang="cs-CZ" altLang="cs-CZ" dirty="0">
                <a:latin typeface="+mn-lt"/>
              </a:rPr>
              <a:t> (např. kvasinek), </a:t>
            </a:r>
            <a:r>
              <a:rPr lang="cs-CZ" altLang="cs-CZ" b="1" dirty="0">
                <a:latin typeface="+mn-lt"/>
              </a:rPr>
              <a:t>redukce buněčných komponent</a:t>
            </a:r>
            <a:r>
              <a:rPr lang="cs-CZ" altLang="cs-CZ" dirty="0">
                <a:latin typeface="+mn-lt"/>
              </a:rPr>
              <a:t>: místo mitochondrií </a:t>
            </a:r>
            <a:r>
              <a:rPr lang="cs-CZ" altLang="cs-CZ" dirty="0" err="1">
                <a:latin typeface="+mn-lt"/>
              </a:rPr>
              <a:t>mitozomy</a:t>
            </a:r>
            <a:r>
              <a:rPr lang="cs-CZ" altLang="cs-CZ" dirty="0">
                <a:latin typeface="+mn-lt"/>
              </a:rPr>
              <a:t>, absence bičíku, zjednodušená organizace buňky, </a:t>
            </a:r>
            <a:r>
              <a:rPr lang="cs-CZ" altLang="cs-CZ" b="1" dirty="0">
                <a:latin typeface="+mn-lt"/>
              </a:rPr>
              <a:t>redukovaný genom </a:t>
            </a:r>
            <a:r>
              <a:rPr lang="cs-CZ" altLang="cs-CZ" dirty="0">
                <a:latin typeface="+mn-lt"/>
              </a:rPr>
              <a:t>2-3 tisíce genů. </a:t>
            </a:r>
          </a:p>
          <a:p>
            <a:pPr marL="0" indent="0" eaLnBrk="1" hangingPunct="1">
              <a:spcAft>
                <a:spcPts val="1200"/>
              </a:spcAft>
              <a:buClr>
                <a:srgbClr val="FFFF99"/>
              </a:buClr>
              <a:buSzPct val="120000"/>
            </a:pPr>
            <a:r>
              <a:rPr lang="cs-CZ" altLang="cs-CZ" dirty="0">
                <a:latin typeface="+mn-lt"/>
              </a:rPr>
              <a:t>V buněčné stěně spor je </a:t>
            </a:r>
            <a:r>
              <a:rPr lang="cs-CZ" altLang="cs-CZ" b="1" dirty="0">
                <a:latin typeface="+mn-lt"/>
              </a:rPr>
              <a:t>chitin</a:t>
            </a:r>
            <a:r>
              <a:rPr lang="cs-CZ" altLang="cs-CZ" dirty="0">
                <a:latin typeface="+mn-lt"/>
              </a:rPr>
              <a:t>.</a:t>
            </a:r>
          </a:p>
          <a:p>
            <a:pPr marL="0" indent="0" eaLnBrk="1" hangingPunct="1">
              <a:spcAft>
                <a:spcPts val="1200"/>
              </a:spcAft>
              <a:buClr>
                <a:srgbClr val="FFFF99"/>
              </a:buClr>
              <a:buSzPct val="120000"/>
            </a:pPr>
            <a:r>
              <a:rPr lang="cs-CZ" altLang="cs-CZ" dirty="0">
                <a:latin typeface="+mn-lt"/>
              </a:rPr>
              <a:t>Životní cyklus: charakteristický </a:t>
            </a:r>
            <a:r>
              <a:rPr lang="cs-CZ" altLang="cs-CZ" b="1" dirty="0">
                <a:latin typeface="+mn-lt"/>
              </a:rPr>
              <a:t>injikováním obsahu spory </a:t>
            </a:r>
            <a:r>
              <a:rPr lang="cs-CZ" altLang="cs-CZ" b="1" dirty="0" err="1">
                <a:latin typeface="+mn-lt"/>
              </a:rPr>
              <a:t>mikrosporidie</a:t>
            </a:r>
            <a:r>
              <a:rPr lang="cs-CZ" altLang="cs-CZ" b="1" dirty="0">
                <a:latin typeface="+mn-lt"/>
              </a:rPr>
              <a:t> do hostitelské buňky</a:t>
            </a:r>
            <a:r>
              <a:rPr lang="cs-CZ" altLang="cs-CZ" dirty="0">
                <a:latin typeface="+mn-lt"/>
              </a:rPr>
              <a:t>. 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24E827-B0D1-2125-0276-E6F878A0D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342" y="2579648"/>
            <a:ext cx="4606501" cy="4084387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5C518F-599A-7082-9611-C95C64FE0C2D}"/>
              </a:ext>
            </a:extLst>
          </p:cNvPr>
          <p:cNvSpPr txBox="1"/>
          <p:nvPr/>
        </p:nvSpPr>
        <p:spPr>
          <a:xfrm>
            <a:off x="0" y="4659862"/>
            <a:ext cx="612321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1938" indent="-261938" defTabSz="623888">
              <a:spcAft>
                <a:spcPct val="25000"/>
              </a:spcAft>
              <a:buClr>
                <a:srgbClr val="FFFF99"/>
              </a:buClr>
              <a:buSzPct val="120000"/>
              <a:defRPr/>
            </a:pPr>
            <a:r>
              <a:rPr lang="cs-CZ" sz="1800" b="1" dirty="0"/>
              <a:t>Infekce:</a:t>
            </a:r>
            <a:r>
              <a:rPr lang="cs-CZ" sz="1800" dirty="0"/>
              <a:t> Spora se aktivuje chemickým podrážděním v zažívacím traktu hostitele, </a:t>
            </a:r>
            <a:r>
              <a:rPr lang="cs-CZ" sz="1800" dirty="0" err="1"/>
              <a:t>polaroplast</a:t>
            </a:r>
            <a:r>
              <a:rPr lang="cs-CZ" sz="1800" dirty="0"/>
              <a:t> nabobtná vodou, obal spory praskne v místě kotvení pólového vlákna, „vystřelení“ pólového vlákna do buňky hostitele, vlákno se obrací naruby jak prst u rukavice, vakuolární útvar se zvětší a vytlačí obsah spory (</a:t>
            </a:r>
            <a:r>
              <a:rPr lang="cs-CZ" sz="1800" dirty="0" err="1"/>
              <a:t>sporoplazma</a:t>
            </a:r>
            <a:r>
              <a:rPr lang="cs-CZ" sz="1800" dirty="0"/>
              <a:t>) kanálkem vlákna do hostitele – během 2 s.</a:t>
            </a:r>
          </a:p>
        </p:txBody>
      </p:sp>
    </p:spTree>
    <p:extLst>
      <p:ext uri="{BB962C8B-B14F-4D97-AF65-F5344CB8AC3E}">
        <p14:creationId xmlns:p14="http://schemas.microsoft.com/office/powerpoint/2010/main" val="29823858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D3CB7-9105-1FBA-3E14-3E02A57AA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Šipka doprava 1">
            <a:extLst>
              <a:ext uri="{FF2B5EF4-FFF2-40B4-BE49-F238E27FC236}">
                <a16:creationId xmlns:a16="http://schemas.microsoft.com/office/drawing/2014/main" id="{C27E7B50-752C-721A-7EA7-2A5D1CE7193A}"/>
              </a:ext>
            </a:extLst>
          </p:cNvPr>
          <p:cNvSpPr>
            <a:spLocks noChangeArrowheads="1"/>
          </p:cNvSpPr>
          <p:nvPr/>
        </p:nvSpPr>
        <p:spPr bwMode="auto">
          <a:xfrm rot="1432067">
            <a:off x="2152651" y="2962276"/>
            <a:ext cx="658813" cy="576263"/>
          </a:xfrm>
          <a:prstGeom prst="rightArrow">
            <a:avLst>
              <a:gd name="adj1" fmla="val 50000"/>
              <a:gd name="adj2" fmla="val 50007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144387" name="Šipka doprava 1">
            <a:extLst>
              <a:ext uri="{FF2B5EF4-FFF2-40B4-BE49-F238E27FC236}">
                <a16:creationId xmlns:a16="http://schemas.microsoft.com/office/drawing/2014/main" id="{A921974B-771D-E5FE-4639-11014BF76F6F}"/>
              </a:ext>
            </a:extLst>
          </p:cNvPr>
          <p:cNvSpPr>
            <a:spLocks noChangeArrowheads="1"/>
          </p:cNvSpPr>
          <p:nvPr/>
        </p:nvSpPr>
        <p:spPr bwMode="auto">
          <a:xfrm rot="1432067">
            <a:off x="2079626" y="2962276"/>
            <a:ext cx="658813" cy="576263"/>
          </a:xfrm>
          <a:prstGeom prst="rightArrow">
            <a:avLst>
              <a:gd name="adj1" fmla="val 50000"/>
              <a:gd name="adj2" fmla="val 50007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144388" name="Picture 2">
            <a:extLst>
              <a:ext uri="{FF2B5EF4-FFF2-40B4-BE49-F238E27FC236}">
                <a16:creationId xmlns:a16="http://schemas.microsoft.com/office/drawing/2014/main" id="{E5A54562-7CFF-9C1C-3F76-AE4FEFD32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6350"/>
            <a:ext cx="8564563" cy="687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89" name="Picture 3">
            <a:extLst>
              <a:ext uri="{FF2B5EF4-FFF2-40B4-BE49-F238E27FC236}">
                <a16:creationId xmlns:a16="http://schemas.microsoft.com/office/drawing/2014/main" id="{BF71E9DD-33EC-0DD4-9ED7-B917CF273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806450"/>
            <a:ext cx="67627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90" name="Picture 3">
            <a:extLst>
              <a:ext uri="{FF2B5EF4-FFF2-40B4-BE49-F238E27FC236}">
                <a16:creationId xmlns:a16="http://schemas.microsoft.com/office/drawing/2014/main" id="{54520143-2B79-4662-4221-4E0F8B22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4" y="2967039"/>
            <a:ext cx="67627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91" name="Picture 3">
            <a:extLst>
              <a:ext uri="{FF2B5EF4-FFF2-40B4-BE49-F238E27FC236}">
                <a16:creationId xmlns:a16="http://schemas.microsoft.com/office/drawing/2014/main" id="{F00ED377-BFC5-6817-945A-3DEB966D5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6038851"/>
            <a:ext cx="56673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394" name="TextovéPole 3">
            <a:extLst>
              <a:ext uri="{FF2B5EF4-FFF2-40B4-BE49-F238E27FC236}">
                <a16:creationId xmlns:a16="http://schemas.microsoft.com/office/drawing/2014/main" id="{0B0B08F9-6947-DA0A-6EEB-0BE334C3F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751" y="4737101"/>
            <a:ext cx="7804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 err="1">
                <a:solidFill>
                  <a:srgbClr val="663300"/>
                </a:solidFill>
                <a:latin typeface="+mn-lt"/>
              </a:rPr>
              <a:t>akrásie</a:t>
            </a:r>
            <a:endParaRPr lang="cs-CZ" altLang="cs-CZ" sz="1400" b="1" dirty="0">
              <a:solidFill>
                <a:srgbClr val="663300"/>
              </a:solidFill>
              <a:latin typeface="+mn-lt"/>
            </a:endParaRPr>
          </a:p>
        </p:txBody>
      </p:sp>
      <p:pic>
        <p:nvPicPr>
          <p:cNvPr id="144395" name="Picture 3">
            <a:extLst>
              <a:ext uri="{FF2B5EF4-FFF2-40B4-BE49-F238E27FC236}">
                <a16:creationId xmlns:a16="http://schemas.microsoft.com/office/drawing/2014/main" id="{C223D6FE-7EC1-D542-27AB-8957E685E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38245">
            <a:off x="9059864" y="4879975"/>
            <a:ext cx="67627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396" name="TextovéPole 1">
            <a:extLst>
              <a:ext uri="{FF2B5EF4-FFF2-40B4-BE49-F238E27FC236}">
                <a16:creationId xmlns:a16="http://schemas.microsoft.com/office/drawing/2014/main" id="{3D4C7E4B-BB6B-6BA4-DA92-29B87A9AC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3888" y="6211888"/>
            <a:ext cx="2095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i="1">
                <a:solidFill>
                  <a:srgbClr val="0000FF"/>
                </a:solidFill>
              </a:rPr>
              <a:t>základní schema převzato 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i="1">
                <a:solidFill>
                  <a:srgbClr val="0000FF"/>
                </a:solidFill>
              </a:rPr>
              <a:t>Čepička, Eliáš &amp; Hampl (2010)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i="1">
                <a:solidFill>
                  <a:srgbClr val="0000FF"/>
                </a:solidFill>
              </a:rPr>
              <a:t>           Vesmír 7-8/2010 </a:t>
            </a:r>
          </a:p>
        </p:txBody>
      </p:sp>
      <p:pic>
        <p:nvPicPr>
          <p:cNvPr id="144397" name="Picture 3">
            <a:extLst>
              <a:ext uri="{FF2B5EF4-FFF2-40B4-BE49-F238E27FC236}">
                <a16:creationId xmlns:a16="http://schemas.microsoft.com/office/drawing/2014/main" id="{318D2FAB-73BF-4044-114F-F66614D65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28100">
            <a:off x="6825907" y="82034"/>
            <a:ext cx="676276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3">
            <a:extLst>
              <a:ext uri="{FF2B5EF4-FFF2-40B4-BE49-F238E27FC236}">
                <a16:creationId xmlns:a16="http://schemas.microsoft.com/office/drawing/2014/main" id="{D1CB4E22-C683-804B-928D-D643E0391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693" y="693040"/>
            <a:ext cx="21466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>
              <a:spcBef>
                <a:spcPct val="0"/>
              </a:spcBef>
              <a:buFontTx/>
              <a:buNone/>
              <a:defRPr sz="1400" b="1">
                <a:solidFill>
                  <a:schemeClr val="accent5">
                    <a:lumMod val="75000"/>
                  </a:schemeClr>
                </a:solidFill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cs-CZ" dirty="0" err="1"/>
              <a:t>Plasmodiophoromycota</a:t>
            </a:r>
            <a:endParaRPr lang="cs-CZ" altLang="cs-CZ" dirty="0"/>
          </a:p>
        </p:txBody>
      </p:sp>
      <p:sp>
        <p:nvSpPr>
          <p:cNvPr id="3" name="TextovéPole 3">
            <a:extLst>
              <a:ext uri="{FF2B5EF4-FFF2-40B4-BE49-F238E27FC236}">
                <a16:creationId xmlns:a16="http://schemas.microsoft.com/office/drawing/2014/main" id="{6CF1B7A6-485D-2E2A-054D-7A556BF55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809" y="0"/>
            <a:ext cx="28251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Peronosporomycota</a:t>
            </a:r>
            <a:r>
              <a:rPr lang="cs-CZ" altLang="cs-CZ" sz="1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(</a:t>
            </a:r>
            <a:r>
              <a:rPr lang="cs-CZ" altLang="cs-CZ" sz="14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Oomycota</a:t>
            </a:r>
            <a:r>
              <a:rPr lang="cs-CZ" altLang="cs-CZ" sz="1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Labyrinthulomycota</a:t>
            </a:r>
            <a:endParaRPr lang="cs-CZ" altLang="cs-CZ" sz="14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27713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44C07-B467-5BA6-7BAA-1DDEDCA3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3D87AD-2C0E-AD9B-AA26-F5BB0C175F75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Myxomycota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(Hlenky) – větev </a:t>
            </a:r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Amoebozoa</a:t>
            </a:r>
            <a:endParaRPr lang="cs-CZ" sz="40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5D56B-9A01-5A8E-4909-EBCB2309CF63}"/>
              </a:ext>
            </a:extLst>
          </p:cNvPr>
          <p:cNvSpPr txBox="1"/>
          <p:nvPr/>
        </p:nvSpPr>
        <p:spPr>
          <a:xfrm>
            <a:off x="300157" y="909935"/>
            <a:ext cx="47181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Vegetativní fáze</a:t>
            </a:r>
            <a:r>
              <a:rPr lang="cs-CZ" sz="1800" dirty="0"/>
              <a:t> - </a:t>
            </a:r>
            <a:r>
              <a:rPr lang="cs-CZ" sz="1800" b="1" dirty="0" err="1"/>
              <a:t>myxaméby</a:t>
            </a:r>
            <a:r>
              <a:rPr lang="cs-CZ" sz="1800" dirty="0"/>
              <a:t>, </a:t>
            </a:r>
            <a:r>
              <a:rPr lang="cs-CZ" sz="1800" b="1" dirty="0" err="1"/>
              <a:t>myxomonády</a:t>
            </a:r>
            <a:r>
              <a:rPr lang="cs-CZ" sz="1800" dirty="0"/>
              <a:t> nebo mnohojaderné  slizovité útvary – </a:t>
            </a:r>
            <a:r>
              <a:rPr lang="cs-CZ" sz="1800" b="1" dirty="0" err="1"/>
              <a:t>plasmodia</a:t>
            </a:r>
            <a:endParaRPr lang="cs-C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DD856A-9513-801C-6C80-44C4BA18B5B0}"/>
              </a:ext>
            </a:extLst>
          </p:cNvPr>
          <p:cNvSpPr txBox="1"/>
          <p:nvPr/>
        </p:nvSpPr>
        <p:spPr>
          <a:xfrm>
            <a:off x="336071" y="2278063"/>
            <a:ext cx="48778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Buňky</a:t>
            </a:r>
            <a:r>
              <a:rPr lang="cs-CZ" sz="1800" dirty="0"/>
              <a:t> bez buněčné stěny (bílkovinný periplast), </a:t>
            </a:r>
            <a:r>
              <a:rPr lang="cs-CZ" sz="1800" dirty="0" err="1"/>
              <a:t>holozoická</a:t>
            </a:r>
            <a:r>
              <a:rPr lang="cs-CZ" sz="1800" dirty="0"/>
              <a:t> (</a:t>
            </a:r>
            <a:r>
              <a:rPr lang="cs-CZ" sz="1800" b="1" dirty="0"/>
              <a:t>fagocytóza</a:t>
            </a:r>
            <a:r>
              <a:rPr lang="cs-CZ" sz="1800" dirty="0"/>
              <a:t>) nebo </a:t>
            </a:r>
            <a:r>
              <a:rPr lang="cs-CZ" sz="1800" b="1" dirty="0" err="1"/>
              <a:t>osmotrofní</a:t>
            </a:r>
            <a:r>
              <a:rPr lang="cs-CZ" sz="1800" dirty="0"/>
              <a:t> výživa</a:t>
            </a:r>
            <a:endParaRPr lang="cs-CZ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DC95F4-B4FF-5584-9605-D66F6458DA77}"/>
              </a:ext>
            </a:extLst>
          </p:cNvPr>
          <p:cNvSpPr txBox="1"/>
          <p:nvPr/>
        </p:nvSpPr>
        <p:spPr>
          <a:xfrm>
            <a:off x="359002" y="3362325"/>
            <a:ext cx="4877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Reprodukční fáze</a:t>
            </a:r>
            <a:r>
              <a:rPr lang="cs-CZ" sz="1800" dirty="0"/>
              <a:t> – </a:t>
            </a:r>
            <a:r>
              <a:rPr lang="cs-CZ" dirty="0"/>
              <a:t>plodniček – </a:t>
            </a:r>
            <a:r>
              <a:rPr lang="cs-CZ" sz="1800" b="1" dirty="0" err="1"/>
              <a:t>sporokarpů</a:t>
            </a:r>
            <a:r>
              <a:rPr lang="cs-CZ" sz="1800" b="1" dirty="0"/>
              <a:t> </a:t>
            </a:r>
            <a:r>
              <a:rPr lang="cs-CZ" dirty="0"/>
              <a:t>(sporangium, </a:t>
            </a:r>
            <a:r>
              <a:rPr lang="cs-CZ" dirty="0" err="1"/>
              <a:t>aethalium</a:t>
            </a:r>
            <a:r>
              <a:rPr lang="cs-CZ" dirty="0"/>
              <a:t>, </a:t>
            </a:r>
            <a:r>
              <a:rPr lang="cs-CZ" dirty="0" err="1"/>
              <a:t>plasmodiokarp</a:t>
            </a:r>
            <a:r>
              <a:rPr lang="cs-CZ" dirty="0"/>
              <a:t>)</a:t>
            </a:r>
          </a:p>
        </p:txBody>
      </p:sp>
      <p:pic>
        <p:nvPicPr>
          <p:cNvPr id="13" name="Picture 2" descr="hlenky ŽC Esser">
            <a:extLst>
              <a:ext uri="{FF2B5EF4-FFF2-40B4-BE49-F238E27FC236}">
                <a16:creationId xmlns:a16="http://schemas.microsoft.com/office/drawing/2014/main" id="{6C2E82D3-DD09-1D22-1277-674A229D8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9863" y="165100"/>
            <a:ext cx="6856412" cy="669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741F9F7D-F95C-B875-06E7-D39583561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8763" y="184150"/>
            <a:ext cx="81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/>
              <a:t>spora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4552AA2F-267B-ACF0-797A-DE3719AD9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3363" y="406400"/>
            <a:ext cx="901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/>
              <a:t>klíčící </a:t>
            </a:r>
          </a:p>
          <a:p>
            <a:r>
              <a:rPr lang="cs-CZ" sz="2000"/>
              <a:t>spora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A887A0E4-72CC-3DBF-FFEF-EEBEBF8C1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1700" y="2278063"/>
            <a:ext cx="1289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myxaméby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6938D751-3D7C-5D26-0439-456A539F4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5525" y="1701800"/>
            <a:ext cx="992579" cy="51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cs-CZ"/>
              <a:t>myxo-</a:t>
            </a:r>
          </a:p>
          <a:p>
            <a:pPr>
              <a:lnSpc>
                <a:spcPct val="75000"/>
              </a:lnSpc>
            </a:pPr>
            <a:r>
              <a:rPr lang="cs-CZ"/>
              <a:t>monády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C6107F2F-7E25-E76A-DDA1-B1D9A5051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663" y="4870450"/>
            <a:ext cx="12017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/>
              <a:t>kopulace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1BCF891A-8360-7AF9-885C-7BD1EF749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0613" y="5157788"/>
            <a:ext cx="1439862" cy="65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cs-CZ" sz="1600" b="1"/>
              <a:t>diploidní </a:t>
            </a:r>
          </a:p>
          <a:p>
            <a:pPr>
              <a:lnSpc>
                <a:spcPct val="75000"/>
              </a:lnSpc>
            </a:pPr>
            <a:r>
              <a:rPr lang="cs-CZ" sz="1600" b="1"/>
              <a:t>myxaméba</a:t>
            </a:r>
          </a:p>
          <a:p>
            <a:pPr>
              <a:lnSpc>
                <a:spcPct val="75000"/>
              </a:lnSpc>
            </a:pPr>
            <a:r>
              <a:rPr lang="cs-CZ" sz="1600" b="1"/>
              <a:t>(zygota)</a:t>
            </a: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11CCE452-A0ED-AAFE-2E52-40A020B97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7463" y="3449638"/>
            <a:ext cx="506412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latin typeface="Times New Roman" pitchFamily="18" charset="0"/>
              </a:rPr>
              <a:t>2n</a:t>
            </a: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EF73C634-E63C-B628-9C41-7702B3A56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6650" y="4510088"/>
            <a:ext cx="1655763" cy="65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cs-CZ" sz="1600" b="1"/>
              <a:t>diploidní </a:t>
            </a:r>
          </a:p>
          <a:p>
            <a:pPr>
              <a:lnSpc>
                <a:spcPct val="75000"/>
              </a:lnSpc>
            </a:pPr>
            <a:r>
              <a:rPr lang="cs-CZ" sz="1600" b="1"/>
              <a:t>mnohojaderné </a:t>
            </a:r>
          </a:p>
          <a:p>
            <a:pPr>
              <a:lnSpc>
                <a:spcPct val="75000"/>
              </a:lnSpc>
            </a:pPr>
            <a:r>
              <a:rPr lang="cs-CZ" sz="1600" b="1"/>
              <a:t>plasmodium</a:t>
            </a:r>
          </a:p>
        </p:txBody>
      </p:sp>
      <p:sp>
        <p:nvSpPr>
          <p:cNvPr id="23" name="Text Box 12">
            <a:extLst>
              <a:ext uri="{FF2B5EF4-FFF2-40B4-BE49-F238E27FC236}">
                <a16:creationId xmlns:a16="http://schemas.microsoft.com/office/drawing/2014/main" id="{882FC352-0F90-2DF6-8A1D-4E3AD50F7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13" y="2781300"/>
            <a:ext cx="13001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/>
              <a:t>tvorba </a:t>
            </a:r>
          </a:p>
          <a:p>
            <a:r>
              <a:rPr lang="cs-CZ" sz="1600" b="1"/>
              <a:t>sporokarpu</a:t>
            </a: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B5C70DE0-EEA6-A6C9-11A7-9C5FC3845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1630363"/>
            <a:ext cx="1044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/>
              <a:t>meioza</a:t>
            </a: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9E8BA842-7905-7B6E-0719-38D74D2E9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6650" y="406400"/>
            <a:ext cx="1295611" cy="51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cs-CZ"/>
              <a:t>zralé </a:t>
            </a:r>
          </a:p>
          <a:p>
            <a:pPr>
              <a:lnSpc>
                <a:spcPct val="75000"/>
              </a:lnSpc>
            </a:pPr>
            <a:r>
              <a:rPr lang="cs-CZ"/>
              <a:t>sporokarpy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8E82EC-A985-9A7A-1A39-F5CCB4EF626E}"/>
              </a:ext>
            </a:extLst>
          </p:cNvPr>
          <p:cNvSpPr txBox="1"/>
          <p:nvPr/>
        </p:nvSpPr>
        <p:spPr>
          <a:xfrm>
            <a:off x="359002" y="4342238"/>
            <a:ext cx="4463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Spory jednobuněčné, s </a:t>
            </a:r>
            <a:r>
              <a:rPr lang="cs-CZ" sz="1800" b="1" dirty="0"/>
              <a:t>celulózní</a:t>
            </a:r>
            <a:r>
              <a:rPr lang="cs-CZ" sz="1800" dirty="0"/>
              <a:t> buněčnou stěnou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85303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DB624-F52A-5D1A-AD86-708F1D9A5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5FF97A6-335D-9A3D-EEFD-CB1EF9C82D37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Myxomycota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(Hlenky)</a:t>
            </a:r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19EC47B3-4BF3-26B2-09E4-4F6DB015D7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22" y="1556792"/>
            <a:ext cx="4433754" cy="3325316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6" name="Obrázek 3">
            <a:extLst>
              <a:ext uri="{FF2B5EF4-FFF2-40B4-BE49-F238E27FC236}">
                <a16:creationId xmlns:a16="http://schemas.microsoft.com/office/drawing/2014/main" id="{54AFBE31-7369-F4D2-4905-5335A43416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1" y="1556792"/>
            <a:ext cx="4438306" cy="3325316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7" name="TextovéPole 4">
            <a:extLst>
              <a:ext uri="{FF2B5EF4-FFF2-40B4-BE49-F238E27FC236}">
                <a16:creationId xmlns:a16="http://schemas.microsoft.com/office/drawing/2014/main" id="{B389A6A3-B317-17DE-F75A-64ED991A08CF}"/>
              </a:ext>
            </a:extLst>
          </p:cNvPr>
          <p:cNvSpPr txBox="1"/>
          <p:nvPr/>
        </p:nvSpPr>
        <p:spPr>
          <a:xfrm>
            <a:off x="4680651" y="5059658"/>
            <a:ext cx="4433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Bovista</a:t>
            </a:r>
            <a:r>
              <a:rPr lang="cs-CZ" i="1" dirty="0"/>
              <a:t> </a:t>
            </a:r>
            <a:r>
              <a:rPr lang="cs-CZ" i="1" dirty="0" err="1"/>
              <a:t>plumbea</a:t>
            </a:r>
            <a:r>
              <a:rPr lang="cs-CZ" i="1" dirty="0"/>
              <a:t> </a:t>
            </a:r>
            <a:r>
              <a:rPr lang="cs-CZ" dirty="0"/>
              <a:t>(</a:t>
            </a:r>
            <a:r>
              <a:rPr lang="cs-CZ" dirty="0" err="1"/>
              <a:t>prášivka</a:t>
            </a:r>
            <a:r>
              <a:rPr lang="cs-CZ" dirty="0"/>
              <a:t> šedivá)</a:t>
            </a:r>
          </a:p>
          <a:p>
            <a:r>
              <a:rPr lang="cs-CZ" dirty="0" err="1"/>
              <a:t>Basidiomycota</a:t>
            </a:r>
            <a:r>
              <a:rPr lang="cs-CZ" dirty="0"/>
              <a:t> – houby stopkovýtrusné</a:t>
            </a:r>
          </a:p>
          <a:p>
            <a:r>
              <a:rPr lang="cs-CZ" dirty="0" err="1"/>
              <a:t>Agaricomycetes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43C55F2-0423-091A-9E52-E157248CBBB2}"/>
              </a:ext>
            </a:extLst>
          </p:cNvPr>
          <p:cNvSpPr txBox="1"/>
          <p:nvPr/>
        </p:nvSpPr>
        <p:spPr>
          <a:xfrm>
            <a:off x="439433" y="5059658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Lycogala</a:t>
            </a:r>
            <a:r>
              <a:rPr lang="cs-CZ" i="1" dirty="0"/>
              <a:t>  </a:t>
            </a:r>
            <a:r>
              <a:rPr lang="cs-CZ" i="1" dirty="0" err="1"/>
              <a:t>flavofuscum</a:t>
            </a:r>
            <a:endParaRPr lang="cs-CZ" i="1" dirty="0"/>
          </a:p>
          <a:p>
            <a:r>
              <a:rPr lang="cs-CZ" dirty="0"/>
              <a:t>(vlčí mléko žlutohnědé)</a:t>
            </a:r>
          </a:p>
          <a:p>
            <a:r>
              <a:rPr lang="cs-CZ" dirty="0" err="1"/>
              <a:t>Myxomycota</a:t>
            </a:r>
            <a:r>
              <a:rPr lang="cs-CZ" dirty="0"/>
              <a:t> - hlenky</a:t>
            </a:r>
          </a:p>
        </p:txBody>
      </p:sp>
    </p:spTree>
    <p:extLst>
      <p:ext uri="{BB962C8B-B14F-4D97-AF65-F5344CB8AC3E}">
        <p14:creationId xmlns:p14="http://schemas.microsoft.com/office/powerpoint/2010/main" val="6873885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F668B-D3AA-2CD6-C526-07C17EE1B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CDC1E53-27C1-6AE2-6083-C50B1171D70F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Myxomycota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(Hlenky)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58584B-CFFB-2FA3-43B4-1CF26AEB573F}"/>
              </a:ext>
            </a:extLst>
          </p:cNvPr>
          <p:cNvSpPr txBox="1"/>
          <p:nvPr/>
        </p:nvSpPr>
        <p:spPr>
          <a:xfrm>
            <a:off x="300157" y="3591500"/>
            <a:ext cx="6291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https://youtube.com/shorts/4c-dWA3Y6uA?si=GcHFzp4g35V2p0Xg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5E46E4-39B6-3160-D964-44978B905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2437"/>
            <a:ext cx="12192000" cy="2066082"/>
          </a:xfrm>
          <a:prstGeom prst="rect">
            <a:avLst/>
          </a:prstGeom>
        </p:spPr>
      </p:pic>
      <p:pic>
        <p:nvPicPr>
          <p:cNvPr id="10" name="Picture 9" descr="A collage of maps with lights&#10;&#10;Description automatically generated">
            <a:extLst>
              <a:ext uri="{FF2B5EF4-FFF2-40B4-BE49-F238E27FC236}">
                <a16:creationId xmlns:a16="http://schemas.microsoft.com/office/drawing/2014/main" id="{CEF3ADBF-D8F5-6161-DB4D-475025A8F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17" y="217586"/>
            <a:ext cx="5463269" cy="4129215"/>
          </a:xfrm>
          <a:prstGeom prst="rect">
            <a:avLst/>
          </a:prstGeom>
        </p:spPr>
      </p:pic>
      <p:sp>
        <p:nvSpPr>
          <p:cNvPr id="11" name="TextovéPole 7">
            <a:extLst>
              <a:ext uri="{FF2B5EF4-FFF2-40B4-BE49-F238E27FC236}">
                <a16:creationId xmlns:a16="http://schemas.microsoft.com/office/drawing/2014/main" id="{CCB26048-A683-2FB1-693D-3A334BEC269E}"/>
              </a:ext>
            </a:extLst>
          </p:cNvPr>
          <p:cNvSpPr txBox="1"/>
          <p:nvPr/>
        </p:nvSpPr>
        <p:spPr>
          <a:xfrm>
            <a:off x="300156" y="1269080"/>
            <a:ext cx="5795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Physarum</a:t>
            </a:r>
            <a:r>
              <a:rPr lang="cs-CZ" i="1" dirty="0"/>
              <a:t> </a:t>
            </a:r>
            <a:r>
              <a:rPr lang="cs-CZ" i="1" dirty="0" err="1"/>
              <a:t>polycephalum</a:t>
            </a:r>
            <a:endParaRPr lang="cs-CZ" i="1" dirty="0"/>
          </a:p>
          <a:p>
            <a:r>
              <a:rPr lang="cs-CZ" dirty="0"/>
              <a:t>Ovesné vločky rozmístěné jako stanice Tokijského metra – hlenka vytvořila podobná spojení jako koleje ve skutečnosti</a:t>
            </a:r>
          </a:p>
        </p:txBody>
      </p:sp>
    </p:spTree>
    <p:extLst>
      <p:ext uri="{BB962C8B-B14F-4D97-AF65-F5344CB8AC3E}">
        <p14:creationId xmlns:p14="http://schemas.microsoft.com/office/powerpoint/2010/main" val="38420547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073CC-FCEA-28D5-375B-A2FB87CA0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Šipka doprava 1">
            <a:extLst>
              <a:ext uri="{FF2B5EF4-FFF2-40B4-BE49-F238E27FC236}">
                <a16:creationId xmlns:a16="http://schemas.microsoft.com/office/drawing/2014/main" id="{E05B076C-1602-DB5C-6D9D-8C64D7FF7010}"/>
              </a:ext>
            </a:extLst>
          </p:cNvPr>
          <p:cNvSpPr>
            <a:spLocks noChangeArrowheads="1"/>
          </p:cNvSpPr>
          <p:nvPr/>
        </p:nvSpPr>
        <p:spPr bwMode="auto">
          <a:xfrm rot="1432067">
            <a:off x="2152651" y="2962276"/>
            <a:ext cx="658813" cy="576263"/>
          </a:xfrm>
          <a:prstGeom prst="rightArrow">
            <a:avLst>
              <a:gd name="adj1" fmla="val 50000"/>
              <a:gd name="adj2" fmla="val 50007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144387" name="Šipka doprava 1">
            <a:extLst>
              <a:ext uri="{FF2B5EF4-FFF2-40B4-BE49-F238E27FC236}">
                <a16:creationId xmlns:a16="http://schemas.microsoft.com/office/drawing/2014/main" id="{7B377C7A-2D87-69A8-282D-0E1E30094020}"/>
              </a:ext>
            </a:extLst>
          </p:cNvPr>
          <p:cNvSpPr>
            <a:spLocks noChangeArrowheads="1"/>
          </p:cNvSpPr>
          <p:nvPr/>
        </p:nvSpPr>
        <p:spPr bwMode="auto">
          <a:xfrm rot="1432067">
            <a:off x="2079626" y="2962276"/>
            <a:ext cx="658813" cy="576263"/>
          </a:xfrm>
          <a:prstGeom prst="rightArrow">
            <a:avLst>
              <a:gd name="adj1" fmla="val 50000"/>
              <a:gd name="adj2" fmla="val 50007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144388" name="Picture 2">
            <a:extLst>
              <a:ext uri="{FF2B5EF4-FFF2-40B4-BE49-F238E27FC236}">
                <a16:creationId xmlns:a16="http://schemas.microsoft.com/office/drawing/2014/main" id="{44D7863B-E200-2A26-B4FB-FC56B7BB9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6350"/>
            <a:ext cx="8564563" cy="687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89" name="Picture 3">
            <a:extLst>
              <a:ext uri="{FF2B5EF4-FFF2-40B4-BE49-F238E27FC236}">
                <a16:creationId xmlns:a16="http://schemas.microsoft.com/office/drawing/2014/main" id="{3F4C41F3-82F0-729B-F3BE-E589435AF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806450"/>
            <a:ext cx="67627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90" name="Picture 3">
            <a:extLst>
              <a:ext uri="{FF2B5EF4-FFF2-40B4-BE49-F238E27FC236}">
                <a16:creationId xmlns:a16="http://schemas.microsoft.com/office/drawing/2014/main" id="{464954FF-5FF6-A432-ABCD-1860816EC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4" y="2967039"/>
            <a:ext cx="67627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91" name="Picture 3">
            <a:extLst>
              <a:ext uri="{FF2B5EF4-FFF2-40B4-BE49-F238E27FC236}">
                <a16:creationId xmlns:a16="http://schemas.microsoft.com/office/drawing/2014/main" id="{E7C4B587-7B71-C93D-D652-AF0E152E0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6038851"/>
            <a:ext cx="56673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394" name="TextovéPole 3">
            <a:extLst>
              <a:ext uri="{FF2B5EF4-FFF2-40B4-BE49-F238E27FC236}">
                <a16:creationId xmlns:a16="http://schemas.microsoft.com/office/drawing/2014/main" id="{BECC2430-5020-6790-F731-D8A0F1135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751" y="4737101"/>
            <a:ext cx="7804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 err="1">
                <a:solidFill>
                  <a:srgbClr val="663300"/>
                </a:solidFill>
                <a:latin typeface="+mn-lt"/>
              </a:rPr>
              <a:t>akrásie</a:t>
            </a:r>
            <a:endParaRPr lang="cs-CZ" altLang="cs-CZ" sz="1400" b="1" dirty="0">
              <a:solidFill>
                <a:srgbClr val="663300"/>
              </a:solidFill>
              <a:latin typeface="+mn-lt"/>
            </a:endParaRPr>
          </a:p>
        </p:txBody>
      </p:sp>
      <p:pic>
        <p:nvPicPr>
          <p:cNvPr id="144395" name="Picture 3">
            <a:extLst>
              <a:ext uri="{FF2B5EF4-FFF2-40B4-BE49-F238E27FC236}">
                <a16:creationId xmlns:a16="http://schemas.microsoft.com/office/drawing/2014/main" id="{DD7B9DBB-4959-CF4A-D62E-89DBF8F19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38245">
            <a:off x="9059864" y="4879975"/>
            <a:ext cx="67627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396" name="TextovéPole 1">
            <a:extLst>
              <a:ext uri="{FF2B5EF4-FFF2-40B4-BE49-F238E27FC236}">
                <a16:creationId xmlns:a16="http://schemas.microsoft.com/office/drawing/2014/main" id="{749CFD0C-3E66-79BE-5D31-08B88A944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3888" y="6211888"/>
            <a:ext cx="2095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i="1">
                <a:solidFill>
                  <a:srgbClr val="0000FF"/>
                </a:solidFill>
              </a:rPr>
              <a:t>základní schema převzato 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i="1">
                <a:solidFill>
                  <a:srgbClr val="0000FF"/>
                </a:solidFill>
              </a:rPr>
              <a:t>Čepička, Eliáš &amp; Hampl (2010)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i="1">
                <a:solidFill>
                  <a:srgbClr val="0000FF"/>
                </a:solidFill>
              </a:rPr>
              <a:t>           Vesmír 7-8/2010 </a:t>
            </a:r>
          </a:p>
        </p:txBody>
      </p:sp>
      <p:pic>
        <p:nvPicPr>
          <p:cNvPr id="144397" name="Picture 3">
            <a:extLst>
              <a:ext uri="{FF2B5EF4-FFF2-40B4-BE49-F238E27FC236}">
                <a16:creationId xmlns:a16="http://schemas.microsoft.com/office/drawing/2014/main" id="{102DF6B6-6AC6-CD83-330F-CF7718257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28100">
            <a:off x="6825907" y="82034"/>
            <a:ext cx="676276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3">
            <a:extLst>
              <a:ext uri="{FF2B5EF4-FFF2-40B4-BE49-F238E27FC236}">
                <a16:creationId xmlns:a16="http://schemas.microsoft.com/office/drawing/2014/main" id="{1B3B0BFF-7EF4-84D5-CA3B-4530C6C46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693" y="693040"/>
            <a:ext cx="21466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>
              <a:spcBef>
                <a:spcPct val="0"/>
              </a:spcBef>
              <a:buFontTx/>
              <a:buNone/>
              <a:defRPr sz="1400" b="1">
                <a:solidFill>
                  <a:schemeClr val="accent5">
                    <a:lumMod val="75000"/>
                  </a:schemeClr>
                </a:solidFill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cs-CZ" dirty="0" err="1"/>
              <a:t>Plasmodiophoromycota</a:t>
            </a:r>
            <a:endParaRPr lang="cs-CZ" altLang="cs-CZ" dirty="0"/>
          </a:p>
        </p:txBody>
      </p:sp>
      <p:sp>
        <p:nvSpPr>
          <p:cNvPr id="3" name="TextovéPole 3">
            <a:extLst>
              <a:ext uri="{FF2B5EF4-FFF2-40B4-BE49-F238E27FC236}">
                <a16:creationId xmlns:a16="http://schemas.microsoft.com/office/drawing/2014/main" id="{AE18501A-466A-BCF3-5E37-9B800EF5F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809" y="0"/>
            <a:ext cx="28251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Peronosporomycota</a:t>
            </a:r>
            <a:r>
              <a:rPr lang="cs-CZ" altLang="cs-CZ" sz="1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(</a:t>
            </a:r>
            <a:r>
              <a:rPr lang="cs-CZ" altLang="cs-CZ" sz="14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Oomycota</a:t>
            </a:r>
            <a:r>
              <a:rPr lang="cs-CZ" altLang="cs-CZ" sz="1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Labyrinthulomycota</a:t>
            </a:r>
            <a:endParaRPr lang="cs-CZ" altLang="cs-CZ" sz="14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56862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4B709-DB29-FAC4-B508-7CCFA618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žc pythium">
            <a:extLst>
              <a:ext uri="{FF2B5EF4-FFF2-40B4-BE49-F238E27FC236}">
                <a16:creationId xmlns:a16="http://schemas.microsoft.com/office/drawing/2014/main" id="{7ACD656D-10D4-F6E2-FEEB-58DE101EE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4100" y="193902"/>
            <a:ext cx="5849938" cy="657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D8E7CEE5-6BA2-6A10-4E16-D756F09E6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8" y="1933802"/>
            <a:ext cx="16494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nepohlavní část</a:t>
            </a:r>
          </a:p>
          <a:p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životního cyklu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CCF5D34E-A957-C750-FCF5-2AC5AFD9A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5600" y="3784827"/>
            <a:ext cx="15819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pohlavní část </a:t>
            </a:r>
          </a:p>
          <a:p>
            <a:r>
              <a:rPr lang="cs-CZ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životního cyklu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3D73E219-C268-FDAE-2412-16948A38C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946502"/>
            <a:ext cx="13039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  <a:t>zoosporangium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E96B8EE0-6AFF-E1AE-E263-42A0A4727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2525" y="327252"/>
            <a:ext cx="10298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  <a:t>váček se </a:t>
            </a:r>
          </a:p>
          <a:p>
            <a: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  <a:t>zoosporami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8E204183-4F65-D668-929E-38BEC3F25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1225" y="1336902"/>
            <a:ext cx="8452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  <a:t>zoospory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BE9AEA64-9387-FF17-01B4-B007D38A0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3888" y="2705327"/>
            <a:ext cx="11360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  <a:t>encystované </a:t>
            </a:r>
          </a:p>
          <a:p>
            <a: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  <a:t>zoospory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3F8AE95D-4C84-A9FF-D6A8-5DF45D34E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2088" y="3210152"/>
            <a:ext cx="651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  <a:t>klíčení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5E43C109-58E4-E4B6-E401-8DAF69B8A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1863" y="2921227"/>
            <a:ext cx="13424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  <a:t>vegetativní hyfa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DEDDEAA7-DF74-D23E-443F-5BF2952BD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5825" y="3857852"/>
            <a:ext cx="8116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  <a:t>pohlavní</a:t>
            </a:r>
          </a:p>
          <a:p>
            <a: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  <a:t>  orgány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8123CF68-79EA-CDFE-139F-BAF51C375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5658077"/>
            <a:ext cx="8002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  <a:t>oplození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D1EDC5FE-69ED-F233-9AA6-AF6D84D89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2088" y="5873977"/>
            <a:ext cx="127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  <a:t>diferenciace </a:t>
            </a:r>
          </a:p>
          <a:p>
            <a: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  <a:t>jediné oospory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5B22921D-6AEE-D556-6A67-D7EF78F72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6813" y="5369152"/>
            <a:ext cx="98777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  <a:t>oogonium</a:t>
            </a:r>
          </a:p>
          <a:p>
            <a: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  <a:t>s jednou</a:t>
            </a:r>
          </a:p>
          <a:p>
            <a: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  <a:t>oplozenou </a:t>
            </a:r>
          </a:p>
          <a:p>
            <a: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  <a:t>oosferou</a:t>
            </a: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07893586-8FEF-3BB9-17FA-6D75D0C28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175" y="3210152"/>
            <a:ext cx="7789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  <a:t>klíčící</a:t>
            </a:r>
          </a:p>
          <a:p>
            <a: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  <a:t>oospora</a:t>
            </a: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01ECAFDB-6B4D-1349-A7E4-FF530A6AC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3888" y="5513614"/>
            <a:ext cx="7051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meióza</a:t>
            </a: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F64A5C15-7ECD-8428-5E6C-18ABF24FA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4463" y="4884964"/>
            <a:ext cx="308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CAC7CCC9-B08B-8A25-B8C4-84B94F8A1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3663" y="4505552"/>
            <a:ext cx="425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2n</a:t>
            </a:r>
          </a:p>
        </p:txBody>
      </p:sp>
      <p:sp>
        <p:nvSpPr>
          <p:cNvPr id="21" name="Text Box 20">
            <a:extLst>
              <a:ext uri="{FF2B5EF4-FFF2-40B4-BE49-F238E27FC236}">
                <a16:creationId xmlns:a16="http://schemas.microsoft.com/office/drawing/2014/main" id="{1BEB323E-90BD-8458-F651-DA85CBD8F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638" y="544739"/>
            <a:ext cx="1240596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  <a:t>tvorba váčku </a:t>
            </a:r>
          </a:p>
          <a:p>
            <a:pPr>
              <a:lnSpc>
                <a:spcPct val="80000"/>
              </a:lnSpc>
            </a:pPr>
            <a: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  <a:t>a diferenciace </a:t>
            </a:r>
          </a:p>
          <a:p>
            <a:pPr>
              <a:lnSpc>
                <a:spcPct val="80000"/>
              </a:lnSpc>
            </a:pPr>
            <a: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  <a:t>zoospor</a:t>
            </a:r>
          </a:p>
        </p:txBody>
      </p:sp>
      <p:sp>
        <p:nvSpPr>
          <p:cNvPr id="22" name="Text Box 21">
            <a:extLst>
              <a:ext uri="{FF2B5EF4-FFF2-40B4-BE49-F238E27FC236}">
                <a16:creationId xmlns:a16="http://schemas.microsoft.com/office/drawing/2014/main" id="{DE4D2418-DE9F-AF09-294F-A10290DE7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9700" y="6089877"/>
            <a:ext cx="792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b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plasmo-</a:t>
            </a:r>
          </a:p>
          <a:p>
            <a:r>
              <a:rPr lang="cs-CZ" sz="1200" b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gamie</a:t>
            </a:r>
          </a:p>
        </p:txBody>
      </p:sp>
      <p:sp>
        <p:nvSpPr>
          <p:cNvPr id="23" name="Text Box 22">
            <a:extLst>
              <a:ext uri="{FF2B5EF4-FFF2-40B4-BE49-F238E27FC236}">
                <a16:creationId xmlns:a16="http://schemas.microsoft.com/office/drawing/2014/main" id="{78B7B6A4-02E2-9341-09C3-97EAED590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6675" y="5081814"/>
            <a:ext cx="9278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karyogamie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ECF67F-BE5D-090D-4F61-756A2B77F58B}"/>
              </a:ext>
            </a:extLst>
          </p:cNvPr>
          <p:cNvSpPr txBox="1">
            <a:spLocks/>
          </p:cNvSpPr>
          <p:nvPr/>
        </p:nvSpPr>
        <p:spPr>
          <a:xfrm>
            <a:off x="300158" y="91950"/>
            <a:ext cx="6742900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Peronosporomycota</a:t>
            </a:r>
            <a:r>
              <a:rPr lang="cs-CZ" sz="36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(</a:t>
            </a:r>
            <a:r>
              <a:rPr lang="cs-CZ" sz="36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Oomycota</a:t>
            </a:r>
            <a:r>
              <a:rPr lang="cs-CZ" sz="36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) – větev </a:t>
            </a:r>
            <a:r>
              <a:rPr lang="cs-CZ" sz="36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Stramenopila</a:t>
            </a:r>
            <a:endParaRPr lang="cs-CZ" sz="36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ea typeface="+mn-ea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65D7A7-65D5-DE98-2870-7A2B3B2195EE}"/>
              </a:ext>
            </a:extLst>
          </p:cNvPr>
          <p:cNvSpPr txBox="1"/>
          <p:nvPr/>
        </p:nvSpPr>
        <p:spPr>
          <a:xfrm>
            <a:off x="0" y="1266326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FF99"/>
              </a:buClr>
              <a:defRPr/>
            </a:pPr>
            <a:r>
              <a:rPr lang="cs-CZ" sz="1800" dirty="0">
                <a:cs typeface="Calibri" panose="020F0502020204030204" pitchFamily="34" charset="0"/>
              </a:rPr>
              <a:t>Stélka </a:t>
            </a:r>
            <a:r>
              <a:rPr lang="cs-CZ" dirty="0">
                <a:cs typeface="Calibri" panose="020F0502020204030204" pitchFamily="34" charset="0"/>
              </a:rPr>
              <a:t>buď </a:t>
            </a:r>
            <a:r>
              <a:rPr lang="cs-CZ" sz="1800" dirty="0">
                <a:cs typeface="Calibri" panose="020F0502020204030204" pitchFamily="34" charset="0"/>
              </a:rPr>
              <a:t>typů jednobuněčná (může se celá přeměnit v rozmnožovací útvary (</a:t>
            </a:r>
            <a:r>
              <a:rPr lang="cs-CZ" sz="1800" dirty="0" err="1">
                <a:cs typeface="Calibri" panose="020F0502020204030204" pitchFamily="34" charset="0"/>
              </a:rPr>
              <a:t>holokarpní</a:t>
            </a:r>
            <a:r>
              <a:rPr lang="cs-CZ" sz="1800" dirty="0">
                <a:cs typeface="Calibri" panose="020F0502020204030204" pitchFamily="34" charset="0"/>
              </a:rPr>
              <a:t> stélka))</a:t>
            </a:r>
            <a:r>
              <a:rPr lang="cs-CZ" dirty="0">
                <a:cs typeface="Calibri" panose="020F0502020204030204" pitchFamily="34" charset="0"/>
              </a:rPr>
              <a:t> </a:t>
            </a:r>
            <a:r>
              <a:rPr lang="cs-CZ" sz="1800" dirty="0">
                <a:cs typeface="Calibri" panose="020F0502020204030204" pitchFamily="34" charset="0"/>
              </a:rPr>
              <a:t>vláknité </a:t>
            </a:r>
            <a:r>
              <a:rPr lang="cs-CZ" sz="1800" dirty="0" err="1">
                <a:cs typeface="Calibri" panose="020F0502020204030204" pitchFamily="34" charset="0"/>
              </a:rPr>
              <a:t>nepřehrádkované</a:t>
            </a:r>
            <a:r>
              <a:rPr lang="cs-CZ" sz="1800" dirty="0">
                <a:cs typeface="Calibri" panose="020F0502020204030204" pitchFamily="34" charset="0"/>
              </a:rPr>
              <a:t> (</a:t>
            </a:r>
            <a:r>
              <a:rPr lang="cs-CZ" sz="1800" dirty="0" err="1">
                <a:cs typeface="Calibri" panose="020F0502020204030204" pitchFamily="34" charset="0"/>
              </a:rPr>
              <a:t>coenocytické</a:t>
            </a:r>
            <a:r>
              <a:rPr lang="cs-CZ" sz="1800" dirty="0">
                <a:cs typeface="Calibri" panose="020F0502020204030204" pitchFamily="34" charset="0"/>
              </a:rPr>
              <a:t>) mnohojaderné mycelium. Septa oddělují pouze rozmnožovací orgány (gametangia  a sporangia)</a:t>
            </a:r>
            <a:endParaRPr lang="cs-CZ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1480F2-60D9-7B93-7678-84DA219B32C2}"/>
              </a:ext>
            </a:extLst>
          </p:cNvPr>
          <p:cNvSpPr txBox="1"/>
          <p:nvPr/>
        </p:nvSpPr>
        <p:spPr>
          <a:xfrm>
            <a:off x="38100" y="275839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FF99"/>
              </a:buClr>
              <a:defRPr/>
            </a:pPr>
            <a:r>
              <a:rPr lang="cs-CZ" sz="1800" dirty="0">
                <a:cs typeface="Calibri" panose="020F0502020204030204" pitchFamily="34" charset="0"/>
              </a:rPr>
              <a:t>Morfologicky i ekologií podobné houbám, hlavně </a:t>
            </a:r>
            <a:r>
              <a:rPr lang="cs-CZ" sz="1800" dirty="0" err="1">
                <a:cs typeface="Calibri" panose="020F0502020204030204" pitchFamily="34" charset="0"/>
              </a:rPr>
              <a:t>chytridiomycetům</a:t>
            </a:r>
            <a:endParaRPr lang="cs-CZ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88F9B9-E1C3-EDCA-8686-2214B5A11E37}"/>
              </a:ext>
            </a:extLst>
          </p:cNvPr>
          <p:cNvSpPr txBox="1"/>
          <p:nvPr/>
        </p:nvSpPr>
        <p:spPr>
          <a:xfrm>
            <a:off x="38100" y="3568041"/>
            <a:ext cx="6123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cs typeface="Calibri" panose="020F0502020204030204" pitchFamily="34" charset="0"/>
              </a:rPr>
              <a:t>buněčná stěna tvořena </a:t>
            </a:r>
            <a:r>
              <a:rPr lang="cs-CZ" sz="1800" b="1" dirty="0">
                <a:cs typeface="Calibri" panose="020F0502020204030204" pitchFamily="34" charset="0"/>
              </a:rPr>
              <a:t>celulózou </a:t>
            </a:r>
            <a:r>
              <a:rPr lang="cs-CZ" sz="1800" dirty="0">
                <a:cs typeface="Calibri" panose="020F0502020204030204" pitchFamily="34" charset="0"/>
              </a:rPr>
              <a:t>(ne chitinem)</a:t>
            </a:r>
            <a:endParaRPr lang="cs-CZ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B79C36-6008-BF5A-0931-6B59094036B6}"/>
              </a:ext>
            </a:extLst>
          </p:cNvPr>
          <p:cNvSpPr txBox="1"/>
          <p:nvPr/>
        </p:nvSpPr>
        <p:spPr>
          <a:xfrm>
            <a:off x="44740" y="4278047"/>
            <a:ext cx="6123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cs typeface="Calibri" panose="020F0502020204030204" pitchFamily="34" charset="0"/>
              </a:rPr>
              <a:t>Dvoubičíkaté</a:t>
            </a:r>
            <a:r>
              <a:rPr lang="cs-CZ" sz="1800" dirty="0">
                <a:cs typeface="Calibri" panose="020F0502020204030204" pitchFamily="34" charset="0"/>
              </a:rPr>
              <a:t> zoospory</a:t>
            </a:r>
            <a:endParaRPr lang="cs-CZ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F495A9-384A-ECF6-F1A9-7A4CCA457C0A}"/>
              </a:ext>
            </a:extLst>
          </p:cNvPr>
          <p:cNvSpPr txBox="1"/>
          <p:nvPr/>
        </p:nvSpPr>
        <p:spPr>
          <a:xfrm>
            <a:off x="24493" y="5107541"/>
            <a:ext cx="55096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 err="1">
                <a:cs typeface="Calibri" panose="020F0502020204030204" pitchFamily="34" charset="0"/>
              </a:rPr>
              <a:t>diplanetismus</a:t>
            </a:r>
            <a:r>
              <a:rPr lang="cs-CZ" sz="1800" dirty="0">
                <a:cs typeface="Calibri" panose="020F0502020204030204" pitchFamily="34" charset="0"/>
              </a:rPr>
              <a:t> (tvorba 2 typů zoospor): u některých druhů</a:t>
            </a:r>
            <a:r>
              <a:rPr lang="cs-CZ" dirty="0">
                <a:cs typeface="Calibri" panose="020F0502020204030204" pitchFamily="34" charset="0"/>
              </a:rPr>
              <a:t> </a:t>
            </a:r>
            <a:r>
              <a:rPr lang="cs-CZ" sz="1800" dirty="0">
                <a:cs typeface="Calibri" panose="020F0502020204030204" pitchFamily="34" charset="0"/>
              </a:rPr>
              <a:t>se nejdříve vytvoří </a:t>
            </a:r>
            <a:r>
              <a:rPr lang="cs-CZ" sz="1800" dirty="0" err="1">
                <a:cs typeface="Calibri" panose="020F0502020204030204" pitchFamily="34" charset="0"/>
              </a:rPr>
              <a:t>akrokontní</a:t>
            </a:r>
            <a:r>
              <a:rPr lang="cs-CZ" sz="1800" dirty="0">
                <a:cs typeface="Calibri" panose="020F0502020204030204" pitchFamily="34" charset="0"/>
              </a:rPr>
              <a:t> primární zoospory, ty </a:t>
            </a:r>
            <a:r>
              <a:rPr lang="cs-CZ" sz="1800" dirty="0" err="1">
                <a:cs typeface="Calibri" panose="020F0502020204030204" pitchFamily="34" charset="0"/>
              </a:rPr>
              <a:t>encystují</a:t>
            </a:r>
            <a:r>
              <a:rPr lang="cs-CZ" dirty="0">
                <a:cs typeface="Calibri" panose="020F0502020204030204" pitchFamily="34" charset="0"/>
              </a:rPr>
              <a:t> </a:t>
            </a:r>
            <a:r>
              <a:rPr lang="cs-CZ" sz="1800" dirty="0">
                <a:cs typeface="Calibri" panose="020F0502020204030204" pitchFamily="34" charset="0"/>
              </a:rPr>
              <a:t>a vyklíčí v sekundární </a:t>
            </a:r>
            <a:r>
              <a:rPr lang="cs-CZ" sz="1800" dirty="0" err="1">
                <a:cs typeface="Calibri" panose="020F0502020204030204" pitchFamily="34" charset="0"/>
              </a:rPr>
              <a:t>pleurokontní</a:t>
            </a:r>
            <a:r>
              <a:rPr lang="cs-CZ" sz="1800" dirty="0">
                <a:cs typeface="Calibri" panose="020F0502020204030204" pitchFamily="34" charset="0"/>
              </a:rPr>
              <a:t> zoospory. Ty mohou opět</a:t>
            </a:r>
            <a:r>
              <a:rPr lang="cs-CZ" dirty="0">
                <a:cs typeface="Calibri" panose="020F0502020204030204" pitchFamily="34" charset="0"/>
              </a:rPr>
              <a:t> </a:t>
            </a:r>
            <a:r>
              <a:rPr lang="cs-CZ" sz="1800" dirty="0" err="1">
                <a:cs typeface="Calibri" panose="020F0502020204030204" pitchFamily="34" charset="0"/>
              </a:rPr>
              <a:t>encystovat</a:t>
            </a:r>
            <a:r>
              <a:rPr lang="cs-CZ" sz="1800" dirty="0">
                <a:cs typeface="Calibri" panose="020F0502020204030204" pitchFamily="34" charset="0"/>
              </a:rPr>
              <a:t> a vyklíčit hyfou             adaptace na suchozemské podmínky</a:t>
            </a:r>
            <a:endParaRPr lang="cs-CZ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74A9D0A-4E5C-DF92-FBDE-67164135EC69}"/>
              </a:ext>
            </a:extLst>
          </p:cNvPr>
          <p:cNvCxnSpPr>
            <a:cxnSpLocks/>
          </p:cNvCxnSpPr>
          <p:nvPr/>
        </p:nvCxnSpPr>
        <p:spPr>
          <a:xfrm>
            <a:off x="1447800" y="6397197"/>
            <a:ext cx="44479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8833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CE7D7-52F5-4CA7-FD49-3DAF45CC2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1980C75-2287-603E-4719-B2B5405FF705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i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Pythium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(</a:t>
            </a:r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Peronosporomycota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EDEB23-B359-1FDD-A4D5-5DA9872F4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57" y="969272"/>
            <a:ext cx="9669224" cy="2638793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6C999C-5CD2-B0A8-6CC2-A7E4B1103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07436"/>
            <a:ext cx="11190514" cy="3111233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45776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674DC-CF9F-B294-7214-F0E2C34A9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776614F-F3C0-2398-C145-041CC8FBDCD5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Sekundární metabolity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80601-F6A8-4F84-34F3-8933B2FB1362}"/>
              </a:ext>
            </a:extLst>
          </p:cNvPr>
          <p:cNvSpPr txBox="1"/>
          <p:nvPr/>
        </p:nvSpPr>
        <p:spPr>
          <a:xfrm>
            <a:off x="300157" y="1143444"/>
            <a:ext cx="82451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Definice</a:t>
            </a:r>
            <a:r>
              <a:rPr lang="cs-CZ" dirty="0"/>
              <a:t>: Látky produkované houbami, které nejsou nezbytné pro jejich základní životní funkce, ale poskytují výhody v přežití a interakcích s okolím.</a:t>
            </a:r>
          </a:p>
          <a:p>
            <a:r>
              <a:rPr lang="cs-CZ" b="1" dirty="0"/>
              <a:t>Funkce</a:t>
            </a:r>
            <a:r>
              <a:rPr lang="cs-CZ" dirty="0"/>
              <a:t>: Pomáhají houbám bránit se predátorům, konkurovat dalším mikroorganismům a adaptovat se na prostředí.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09F011-1FE0-FC39-9CE3-B125C71A0E35}"/>
              </a:ext>
            </a:extLst>
          </p:cNvPr>
          <p:cNvSpPr txBox="1"/>
          <p:nvPr/>
        </p:nvSpPr>
        <p:spPr>
          <a:xfrm>
            <a:off x="300157" y="2572274"/>
            <a:ext cx="930728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Hlavní typy sekundárních metabolitů u hub</a:t>
            </a:r>
          </a:p>
          <a:p>
            <a:r>
              <a:rPr lang="cs-CZ" b="1" dirty="0"/>
              <a:t>Mykotoxiny</a:t>
            </a:r>
          </a:p>
          <a:p>
            <a:r>
              <a:rPr lang="cs-CZ" dirty="0"/>
              <a:t>	Toxické sloučeniny, které mohou být škodlivé pro zvířata a lidi.</a:t>
            </a:r>
          </a:p>
          <a:p>
            <a:r>
              <a:rPr lang="cs-CZ" dirty="0"/>
              <a:t>	Příklady: Aflatoxin, </a:t>
            </a:r>
            <a:r>
              <a:rPr lang="cs-CZ" dirty="0" err="1"/>
              <a:t>ochratoxin</a:t>
            </a:r>
            <a:endParaRPr lang="cs-CZ" dirty="0"/>
          </a:p>
          <a:p>
            <a:r>
              <a:rPr lang="cs-CZ" b="1" dirty="0"/>
              <a:t>Antibiotika</a:t>
            </a:r>
          </a:p>
          <a:p>
            <a:r>
              <a:rPr lang="cs-CZ" dirty="0"/>
              <a:t>	Látky, které inhibují růst bakterií nebo jiných hub.</a:t>
            </a:r>
          </a:p>
          <a:p>
            <a:r>
              <a:rPr lang="cs-CZ" dirty="0"/>
              <a:t>	Příklady: Penicilin (</a:t>
            </a:r>
            <a:r>
              <a:rPr lang="cs-CZ" dirty="0" err="1"/>
              <a:t>Penicillium</a:t>
            </a:r>
            <a:r>
              <a:rPr lang="cs-CZ" dirty="0"/>
              <a:t>), griseofulvin (</a:t>
            </a:r>
            <a:r>
              <a:rPr lang="cs-CZ" dirty="0" err="1"/>
              <a:t>Penicillium</a:t>
            </a:r>
            <a:r>
              <a:rPr lang="cs-CZ" dirty="0"/>
              <a:t> </a:t>
            </a:r>
            <a:r>
              <a:rPr lang="cs-CZ" dirty="0" err="1"/>
              <a:t>griseofulvum</a:t>
            </a:r>
            <a:r>
              <a:rPr lang="cs-CZ" dirty="0"/>
              <a:t>).</a:t>
            </a:r>
          </a:p>
          <a:p>
            <a:r>
              <a:rPr lang="cs-CZ" b="1" dirty="0"/>
              <a:t>Protizánětlivé látky</a:t>
            </a:r>
          </a:p>
          <a:p>
            <a:r>
              <a:rPr lang="cs-CZ" dirty="0"/>
              <a:t>	Látky s potenciálním účinkem na imunitní systém.</a:t>
            </a:r>
          </a:p>
          <a:p>
            <a:r>
              <a:rPr lang="cs-CZ" dirty="0"/>
              <a:t>	Příklady: </a:t>
            </a:r>
            <a:r>
              <a:rPr lang="cs-CZ" dirty="0" err="1"/>
              <a:t>Lentinan</a:t>
            </a:r>
            <a:r>
              <a:rPr lang="cs-CZ" dirty="0"/>
              <a:t> (</a:t>
            </a:r>
            <a:r>
              <a:rPr lang="cs-CZ" dirty="0" err="1"/>
              <a:t>shiitake</a:t>
            </a:r>
            <a:r>
              <a:rPr lang="cs-CZ" dirty="0"/>
              <a:t>)</a:t>
            </a:r>
          </a:p>
          <a:p>
            <a:r>
              <a:rPr lang="cs-CZ" b="1" dirty="0"/>
              <a:t>Pigmenty</a:t>
            </a:r>
          </a:p>
          <a:p>
            <a:r>
              <a:rPr lang="cs-CZ" b="1" dirty="0"/>
              <a:t>	</a:t>
            </a:r>
            <a:r>
              <a:rPr lang="cs-CZ" dirty="0"/>
              <a:t>Přirozená barviva s antioxidačními vlastnostmi.</a:t>
            </a:r>
          </a:p>
          <a:p>
            <a:pPr lvl="1"/>
            <a:r>
              <a:rPr lang="cs-CZ" dirty="0"/>
              <a:t>	Příklady: Melanin, </a:t>
            </a:r>
            <a:r>
              <a:rPr lang="cs-CZ" dirty="0" err="1"/>
              <a:t>pulvinová</a:t>
            </a:r>
            <a:r>
              <a:rPr lang="cs-CZ" dirty="0"/>
              <a:t> kyselina.</a:t>
            </a:r>
          </a:p>
        </p:txBody>
      </p:sp>
    </p:spTree>
    <p:extLst>
      <p:ext uri="{BB962C8B-B14F-4D97-AF65-F5344CB8AC3E}">
        <p14:creationId xmlns:p14="http://schemas.microsoft.com/office/powerpoint/2010/main" val="6089463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A6169-A075-9F61-A08E-5C419EC29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7CB756-E5CB-1EE7-5E56-A26C6A04DCD3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BGC – Biosyntetické genové klastry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76865D-626A-B905-2F16-97A2FE5A8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57" y="1012063"/>
            <a:ext cx="8211696" cy="2210108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184B1FF7-935A-4082-0974-CC346C057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957" y="3439885"/>
            <a:ext cx="9889067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Genová organizace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Na rozdíl od genů primárního metabolismu, které jsou rozptýleny, jsou geny sekundárního metabolismu u hub uspořádány do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genových klastrů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– podobně jako operony sekundárních metabolitů u bakterií.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Hlavní chemické třídy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sekundárních metabolitů: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Polyketidy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(syntéza pomocí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polyketidsyntáz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Neribozomální peptidy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(neribozomální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peptidsyntetázy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Terpeny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(terpenové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cyklázy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Indolové alkaloidy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prenyltransferázy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Regulace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Geny v těchto klastrech jsou řízeny specifickými transkripčními faktory (někdy i širšími faktory reagujícími na dostupnost uhlíku, dusíku či pH).</a:t>
            </a:r>
          </a:p>
        </p:txBody>
      </p:sp>
    </p:spTree>
    <p:extLst>
      <p:ext uri="{BB962C8B-B14F-4D97-AF65-F5344CB8AC3E}">
        <p14:creationId xmlns:p14="http://schemas.microsoft.com/office/powerpoint/2010/main" val="1787449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7A404-FF00-6AD5-9FA7-48680FBCB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38D8B4B-88A2-149D-576D-3BDC2E126B6D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Obsah mycelia (houbových vláken) v půdě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DF1A63-56D5-319C-8051-50D634031570}"/>
              </a:ext>
            </a:extLst>
          </p:cNvPr>
          <p:cNvSpPr txBox="1"/>
          <p:nvPr/>
        </p:nvSpPr>
        <p:spPr>
          <a:xfrm>
            <a:off x="398128" y="1973720"/>
            <a:ext cx="105637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V jednom gramu lesní půdy se nachází až 100 metrů houbových vláken, tzv. hyf.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89020B-CDF4-BB35-FE82-370CC6E4DFDE}"/>
              </a:ext>
            </a:extLst>
          </p:cNvPr>
          <p:cNvSpPr txBox="1"/>
          <p:nvPr/>
        </p:nvSpPr>
        <p:spPr>
          <a:xfrm>
            <a:off x="398128" y="3108850"/>
            <a:ext cx="111733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>
              <a:defRPr sz="2400"/>
            </a:lvl1pPr>
          </a:lstStyle>
          <a:p>
            <a:r>
              <a:rPr lang="cs-CZ" dirty="0"/>
              <a:t>Celkové množství hyf v půdě pod našima nohama při krátké procházce odpovídá délce, která by několikrát obtočila rovník Země.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69DA5-AB4D-B6EE-EC34-68783555C746}"/>
              </a:ext>
            </a:extLst>
          </p:cNvPr>
          <p:cNvSpPr txBox="1"/>
          <p:nvPr/>
        </p:nvSpPr>
        <p:spPr>
          <a:xfrm>
            <a:off x="6585857" y="631712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>
              <a:defRPr sz="2400"/>
            </a:lvl1pPr>
          </a:lstStyle>
          <a:p>
            <a:r>
              <a:rPr lang="cs-CZ" sz="1800" dirty="0" err="1"/>
              <a:t>Leake</a:t>
            </a:r>
            <a:r>
              <a:rPr lang="cs-CZ" sz="1800" dirty="0"/>
              <a:t> et al. (2004) https://doi.org/10.1139/b04-060</a:t>
            </a:r>
          </a:p>
        </p:txBody>
      </p:sp>
    </p:spTree>
    <p:extLst>
      <p:ext uri="{BB962C8B-B14F-4D97-AF65-F5344CB8AC3E}">
        <p14:creationId xmlns:p14="http://schemas.microsoft.com/office/powerpoint/2010/main" val="6194023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88A70-FA5D-8BD8-50C9-89B871AFA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7B10E9-9693-86E4-F558-941B8EE33F4F}"/>
              </a:ext>
            </a:extLst>
          </p:cNvPr>
          <p:cNvSpPr txBox="1">
            <a:spLocks/>
          </p:cNvSpPr>
          <p:nvPr/>
        </p:nvSpPr>
        <p:spPr>
          <a:xfrm>
            <a:off x="300158" y="91950"/>
            <a:ext cx="2769614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Antismash</a:t>
            </a:r>
            <a:endParaRPr lang="cs-CZ" sz="40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ea typeface="+mn-ea"/>
              <a:cs typeface="Segoe UI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BCA460-815B-812C-9D8C-669113E4F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67" y="1130277"/>
            <a:ext cx="11032065" cy="56357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92CF78-ACD5-45CE-8F2A-31B0A1C70B27}"/>
              </a:ext>
            </a:extLst>
          </p:cNvPr>
          <p:cNvSpPr txBox="1"/>
          <p:nvPr/>
        </p:nvSpPr>
        <p:spPr>
          <a:xfrm>
            <a:off x="2912729" y="411059"/>
            <a:ext cx="7581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Software + databáze pro detekci </a:t>
            </a:r>
            <a:r>
              <a:rPr lang="cs-CZ" sz="2000" dirty="0" err="1"/>
              <a:t>bgc</a:t>
            </a:r>
            <a:r>
              <a:rPr lang="cs-CZ" sz="2000" dirty="0"/>
              <a:t> z </a:t>
            </a:r>
            <a:r>
              <a:rPr lang="cs-CZ" sz="2000" dirty="0" err="1"/>
              <a:t>celogenomových</a:t>
            </a:r>
            <a:r>
              <a:rPr lang="cs-CZ" sz="2000" dirty="0"/>
              <a:t> sekvencí</a:t>
            </a:r>
          </a:p>
        </p:txBody>
      </p:sp>
    </p:spTree>
    <p:extLst>
      <p:ext uri="{BB962C8B-B14F-4D97-AF65-F5344CB8AC3E}">
        <p14:creationId xmlns:p14="http://schemas.microsoft.com/office/powerpoint/2010/main" val="19459046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8917C-BA8D-F9A1-98FB-49CB7D04A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AB51ED6-9FFE-2BED-2728-A3A54B4B1494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i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Aspergillus</a:t>
            </a:r>
            <a:r>
              <a:rPr lang="cs-CZ" sz="4000" b="1" i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</a:t>
            </a:r>
            <a:r>
              <a:rPr lang="cs-CZ" sz="4000" b="1" i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fumigatus</a:t>
            </a:r>
            <a:r>
              <a:rPr lang="cs-CZ" sz="4000" b="1" i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</a:t>
            </a:r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BGCs</a:t>
            </a:r>
            <a:endParaRPr lang="cs-CZ" sz="4000" b="1" i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1A6621-CE2E-8631-6786-FC7C93188B81}"/>
              </a:ext>
            </a:extLst>
          </p:cNvPr>
          <p:cNvSpPr txBox="1"/>
          <p:nvPr/>
        </p:nvSpPr>
        <p:spPr>
          <a:xfrm>
            <a:off x="300157" y="1035339"/>
            <a:ext cx="49053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Jeden z nejprozkoumanějších druhů hub vůbec – i zde řada klastrů s neznámým produktem</a:t>
            </a:r>
          </a:p>
        </p:txBody>
      </p:sp>
      <p:pic>
        <p:nvPicPr>
          <p:cNvPr id="5" name="Picture 4" descr="A diagram of a molecule&#10;&#10;Description automatically generated">
            <a:extLst>
              <a:ext uri="{FF2B5EF4-FFF2-40B4-BE49-F238E27FC236}">
                <a16:creationId xmlns:a16="http://schemas.microsoft.com/office/drawing/2014/main" id="{476D140E-AEC0-822B-A244-D9A0CA776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846" y="0"/>
            <a:ext cx="5771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732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A85C6-0DB0-79EE-FCA3-CC38C6E0F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3E047C2-8D47-B490-AFE7-240E665EA915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Penicilin ?</a:t>
            </a:r>
          </a:p>
        </p:txBody>
      </p:sp>
    </p:spTree>
    <p:extLst>
      <p:ext uri="{BB962C8B-B14F-4D97-AF65-F5344CB8AC3E}">
        <p14:creationId xmlns:p14="http://schemas.microsoft.com/office/powerpoint/2010/main" val="39388706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53237-6E13-65AF-F5DF-788397446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FDB7F76-80CD-C14A-A00F-8DC222B0DC30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Penicillin</a:t>
            </a:r>
            <a:endParaRPr lang="cs-CZ" sz="40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D5B86-8AB2-D379-25B0-35909498755F}"/>
              </a:ext>
            </a:extLst>
          </p:cNvPr>
          <p:cNvSpPr txBox="1"/>
          <p:nvPr/>
        </p:nvSpPr>
        <p:spPr>
          <a:xfrm>
            <a:off x="195942" y="1035040"/>
            <a:ext cx="118001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Alexander Fleming</a:t>
            </a:r>
            <a:r>
              <a:rPr lang="cs-CZ" dirty="0"/>
              <a:t> (1928): Bakteriolog, který zkoumal bakterii </a:t>
            </a:r>
            <a:r>
              <a:rPr lang="cs-CZ" i="1" dirty="0"/>
              <a:t>Staphylococcus aureus</a:t>
            </a:r>
            <a:r>
              <a:rPr lang="cs-CZ" dirty="0"/>
              <a:t>, způsobující různé infekce od drobných kožních po život ohrožující, jako je pneumonie.</a:t>
            </a:r>
          </a:p>
          <a:p>
            <a:r>
              <a:rPr lang="cs-CZ" dirty="0"/>
              <a:t>Po návratu z dovolené našel </a:t>
            </a:r>
            <a:r>
              <a:rPr lang="cs-CZ" b="1" dirty="0"/>
              <a:t>kontaminovanou </a:t>
            </a:r>
            <a:r>
              <a:rPr lang="cs-CZ" b="1" dirty="0" err="1"/>
              <a:t>Petriho</a:t>
            </a:r>
            <a:r>
              <a:rPr lang="cs-CZ" b="1" dirty="0"/>
              <a:t> misku</a:t>
            </a:r>
            <a:r>
              <a:rPr lang="cs-CZ" dirty="0"/>
              <a:t>, kde plíseň zabila bakterie kolem sebe.</a:t>
            </a:r>
          </a:p>
          <a:p>
            <a:r>
              <a:rPr lang="cs-CZ" dirty="0"/>
              <a:t>Fleming nevěděl mnoho o houbách, a tak požádal o pomoc mykologa </a:t>
            </a:r>
            <a:r>
              <a:rPr lang="cs-CZ" b="1" dirty="0"/>
              <a:t>Charlese La </a:t>
            </a:r>
            <a:r>
              <a:rPr lang="cs-CZ" b="1" dirty="0" err="1"/>
              <a:t>Touche</a:t>
            </a:r>
            <a:r>
              <a:rPr lang="cs-CZ" dirty="0"/>
              <a:t>, jehož laboratoř byla poblíž.</a:t>
            </a:r>
          </a:p>
          <a:p>
            <a:r>
              <a:rPr lang="cs-CZ" b="1" dirty="0"/>
              <a:t>Spory plísní z La </a:t>
            </a:r>
            <a:r>
              <a:rPr lang="cs-CZ" b="1" dirty="0" err="1"/>
              <a:t>Touchovy</a:t>
            </a:r>
            <a:r>
              <a:rPr lang="cs-CZ" b="1" dirty="0"/>
              <a:t> laboratoře</a:t>
            </a:r>
            <a:r>
              <a:rPr lang="cs-CZ" dirty="0"/>
              <a:t> pravděpodobně kontaminovaly </a:t>
            </a:r>
            <a:r>
              <a:rPr lang="cs-CZ" dirty="0" err="1"/>
              <a:t>Flemingovy</a:t>
            </a:r>
            <a:r>
              <a:rPr lang="cs-CZ" dirty="0"/>
              <a:t> bakterie.</a:t>
            </a:r>
          </a:p>
          <a:p>
            <a:r>
              <a:rPr lang="cs-CZ" dirty="0"/>
              <a:t>Tato náhoda vedla k objevu </a:t>
            </a:r>
            <a:r>
              <a:rPr lang="cs-CZ" b="1" dirty="0"/>
              <a:t>nejvýznamnějšího antibiotika</a:t>
            </a:r>
            <a:r>
              <a:rPr lang="cs-CZ" dirty="0"/>
              <a:t> v dějinách.</a:t>
            </a:r>
          </a:p>
        </p:txBody>
      </p:sp>
      <p:pic>
        <p:nvPicPr>
          <p:cNvPr id="7" name="Picture 6" descr="A person holding a petri dish&#10;&#10;Description automatically generated">
            <a:extLst>
              <a:ext uri="{FF2B5EF4-FFF2-40B4-BE49-F238E27FC236}">
                <a16:creationId xmlns:a16="http://schemas.microsoft.com/office/drawing/2014/main" id="{EFF21C3A-D498-697D-E678-CDA00FC80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56" y="3102066"/>
            <a:ext cx="6291943" cy="3565434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AB06A06C-BC9D-BB29-C3DB-8DBF6EEB7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942" y="2562671"/>
            <a:ext cx="509451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Efektivní proti bakteriím s vysokým obsahem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peptidoglykanu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ve stěnách, jako je 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Staphylococcus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Mechanismus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Penicilin blokuje enzymy potřebné pro tvorbu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peptidoglykanových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vazeb, což narušuje buněčnou stěnu a vede k smrti bakterie. </a:t>
            </a:r>
          </a:p>
        </p:txBody>
      </p:sp>
    </p:spTree>
    <p:extLst>
      <p:ext uri="{BB962C8B-B14F-4D97-AF65-F5344CB8AC3E}">
        <p14:creationId xmlns:p14="http://schemas.microsoft.com/office/powerpoint/2010/main" val="22415828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5AA35-41C5-E59F-1114-AFA624364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6E91AA-1E21-C892-D132-FE07402AD384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Penicillin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– vývoj taxonomie</a:t>
            </a:r>
          </a:p>
        </p:txBody>
      </p:sp>
      <p:pic>
        <p:nvPicPr>
          <p:cNvPr id="3" name="Obrázek 4">
            <a:extLst>
              <a:ext uri="{FF2B5EF4-FFF2-40B4-BE49-F238E27FC236}">
                <a16:creationId xmlns:a16="http://schemas.microsoft.com/office/drawing/2014/main" id="{07DD197F-3BE5-DD9B-D2C7-E17614E26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670" y="227447"/>
            <a:ext cx="3971126" cy="2987842"/>
          </a:xfrm>
          <a:prstGeom prst="roundRect">
            <a:avLst>
              <a:gd name="adj" fmla="val 9745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1A5010D-0D5B-570E-3FCC-46DFBE38FA33}"/>
              </a:ext>
            </a:extLst>
          </p:cNvPr>
          <p:cNvSpPr txBox="1">
            <a:spLocks/>
          </p:cNvSpPr>
          <p:nvPr/>
        </p:nvSpPr>
        <p:spPr>
          <a:xfrm>
            <a:off x="1876491" y="625799"/>
            <a:ext cx="9170414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Alexander Fleming</a:t>
            </a:r>
            <a:r>
              <a:rPr lang="cs-CZ" sz="2400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 – objev účinku</a:t>
            </a:r>
            <a:endParaRPr lang="en-US" sz="2400" dirty="0">
              <a:ln w="3175">
                <a:noFill/>
              </a:ln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029C74-E32D-E598-1862-0DB4267E47B3}"/>
              </a:ext>
            </a:extLst>
          </p:cNvPr>
          <p:cNvSpPr txBox="1">
            <a:spLocks/>
          </p:cNvSpPr>
          <p:nvPr/>
        </p:nvSpPr>
        <p:spPr>
          <a:xfrm>
            <a:off x="189204" y="625799"/>
            <a:ext cx="1212957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1928</a:t>
            </a:r>
            <a:endParaRPr lang="en-US" sz="2400" b="1" dirty="0">
              <a:ln w="3175">
                <a:noFill/>
              </a:ln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F16A19A-191C-271E-8CA4-D4C68427F2FC}"/>
              </a:ext>
            </a:extLst>
          </p:cNvPr>
          <p:cNvSpPr txBox="1">
            <a:spLocks/>
          </p:cNvSpPr>
          <p:nvPr/>
        </p:nvSpPr>
        <p:spPr>
          <a:xfrm>
            <a:off x="1876491" y="1109635"/>
            <a:ext cx="9170414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i="1" dirty="0" err="1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Penicillium</a:t>
            </a:r>
            <a:r>
              <a:rPr lang="cs-CZ" sz="2400" i="1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 rubrum</a:t>
            </a:r>
            <a:endParaRPr lang="en-US" sz="2400" i="1" dirty="0">
              <a:ln w="3175">
                <a:noFill/>
              </a:ln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9DD4AE7-575E-FDDE-99A4-433506BA699C}"/>
              </a:ext>
            </a:extLst>
          </p:cNvPr>
          <p:cNvSpPr txBox="1">
            <a:spLocks/>
          </p:cNvSpPr>
          <p:nvPr/>
        </p:nvSpPr>
        <p:spPr>
          <a:xfrm>
            <a:off x="189204" y="1109635"/>
            <a:ext cx="1212957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1929</a:t>
            </a:r>
            <a:endParaRPr lang="en-US" sz="2400" b="1" dirty="0">
              <a:ln w="3175">
                <a:noFill/>
              </a:ln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BF71903-8CF0-6B9B-563E-528869DE5A9D}"/>
              </a:ext>
            </a:extLst>
          </p:cNvPr>
          <p:cNvSpPr txBox="1">
            <a:spLocks/>
          </p:cNvSpPr>
          <p:nvPr/>
        </p:nvSpPr>
        <p:spPr>
          <a:xfrm>
            <a:off x="1876491" y="1615243"/>
            <a:ext cx="9170414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i="1" dirty="0" err="1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Penicillium</a:t>
            </a:r>
            <a:r>
              <a:rPr lang="cs-CZ" sz="2400" i="1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cs-CZ" sz="2400" i="1" dirty="0" err="1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notatum</a:t>
            </a:r>
            <a:endParaRPr lang="en-US" sz="2400" i="1" dirty="0">
              <a:ln w="3175">
                <a:noFill/>
              </a:ln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D6CB0A-9EF8-20F7-C6D5-4E66A3EF2FE1}"/>
              </a:ext>
            </a:extLst>
          </p:cNvPr>
          <p:cNvSpPr txBox="1">
            <a:spLocks/>
          </p:cNvSpPr>
          <p:nvPr/>
        </p:nvSpPr>
        <p:spPr>
          <a:xfrm>
            <a:off x="189204" y="1615243"/>
            <a:ext cx="1212957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1945</a:t>
            </a:r>
            <a:endParaRPr lang="en-US" sz="2400" b="1" dirty="0">
              <a:ln w="3175">
                <a:noFill/>
              </a:ln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0B825CE-0A4B-61AF-D652-5AE59CFA0E20}"/>
              </a:ext>
            </a:extLst>
          </p:cNvPr>
          <p:cNvSpPr txBox="1">
            <a:spLocks/>
          </p:cNvSpPr>
          <p:nvPr/>
        </p:nvSpPr>
        <p:spPr>
          <a:xfrm>
            <a:off x="1876491" y="2131736"/>
            <a:ext cx="9170414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i="1" dirty="0" err="1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Penicillium</a:t>
            </a:r>
            <a:r>
              <a:rPr lang="cs-CZ" sz="2400" i="1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cs-CZ" sz="2400" i="1" dirty="0" err="1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chrysogenum</a:t>
            </a:r>
            <a:endParaRPr lang="en-US" sz="2400" i="1" dirty="0">
              <a:ln w="3175">
                <a:noFill/>
              </a:ln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D429DB-5747-B511-ECEA-67689E243E83}"/>
              </a:ext>
            </a:extLst>
          </p:cNvPr>
          <p:cNvSpPr txBox="1">
            <a:spLocks/>
          </p:cNvSpPr>
          <p:nvPr/>
        </p:nvSpPr>
        <p:spPr>
          <a:xfrm>
            <a:off x="189204" y="2131736"/>
            <a:ext cx="1212957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1977</a:t>
            </a:r>
            <a:endParaRPr lang="en-US" sz="2400" b="1" dirty="0">
              <a:ln w="3175">
                <a:noFill/>
              </a:ln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A93CBE1-75F7-1685-A78D-70FDBCF81DDC}"/>
              </a:ext>
            </a:extLst>
          </p:cNvPr>
          <p:cNvSpPr txBox="1">
            <a:spLocks/>
          </p:cNvSpPr>
          <p:nvPr/>
        </p:nvSpPr>
        <p:spPr>
          <a:xfrm>
            <a:off x="1876491" y="2637345"/>
            <a:ext cx="9170414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i="1" dirty="0" err="1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Penicillium</a:t>
            </a:r>
            <a:r>
              <a:rPr lang="cs-CZ" sz="2400" i="1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cs-CZ" sz="2400" i="1" dirty="0" err="1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griseoroseum</a:t>
            </a:r>
            <a:endParaRPr lang="en-US" sz="2400" i="1" dirty="0">
              <a:ln w="3175">
                <a:noFill/>
              </a:ln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2F71FC4-6B2B-5A42-1F22-07E0AC971624}"/>
              </a:ext>
            </a:extLst>
          </p:cNvPr>
          <p:cNvSpPr txBox="1">
            <a:spLocks/>
          </p:cNvSpPr>
          <p:nvPr/>
        </p:nvSpPr>
        <p:spPr>
          <a:xfrm>
            <a:off x="189204" y="2637345"/>
            <a:ext cx="1212957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1980</a:t>
            </a:r>
            <a:endParaRPr lang="en-US" sz="2400" b="1" dirty="0">
              <a:ln w="3175">
                <a:noFill/>
              </a:ln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AD6143-D2F3-04F8-ADB0-379949D36B22}"/>
              </a:ext>
            </a:extLst>
          </p:cNvPr>
          <p:cNvSpPr txBox="1">
            <a:spLocks/>
          </p:cNvSpPr>
          <p:nvPr/>
        </p:nvSpPr>
        <p:spPr>
          <a:xfrm>
            <a:off x="1876491" y="3164722"/>
            <a:ext cx="9170414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i="1" dirty="0" err="1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Penicillium</a:t>
            </a:r>
            <a:r>
              <a:rPr lang="cs-CZ" sz="2400" i="1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cs-CZ" sz="2400" i="1" dirty="0" err="1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chrysogenum</a:t>
            </a:r>
            <a:r>
              <a:rPr lang="cs-CZ" sz="2400" i="1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cs-CZ" sz="2400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- </a:t>
            </a:r>
            <a:r>
              <a:rPr lang="cs-CZ" sz="2400" dirty="0" err="1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conservation</a:t>
            </a:r>
            <a:endParaRPr lang="en-US" sz="2400" i="1" dirty="0">
              <a:ln w="3175">
                <a:noFill/>
              </a:ln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714C6DC-7F7E-845D-5936-451BC7D10720}"/>
              </a:ext>
            </a:extLst>
          </p:cNvPr>
          <p:cNvSpPr txBox="1">
            <a:spLocks/>
          </p:cNvSpPr>
          <p:nvPr/>
        </p:nvSpPr>
        <p:spPr>
          <a:xfrm>
            <a:off x="189204" y="3164722"/>
            <a:ext cx="1212957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2006</a:t>
            </a:r>
            <a:endParaRPr lang="en-US" sz="2400" b="1" dirty="0">
              <a:ln w="3175">
                <a:noFill/>
              </a:ln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4A07847-873B-721D-F1BC-9C81DFAE2F1E}"/>
              </a:ext>
            </a:extLst>
          </p:cNvPr>
          <p:cNvSpPr txBox="1">
            <a:spLocks/>
          </p:cNvSpPr>
          <p:nvPr/>
        </p:nvSpPr>
        <p:spPr>
          <a:xfrm>
            <a:off x="1876491" y="3662469"/>
            <a:ext cx="9170414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i="1" dirty="0" err="1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Penicillium</a:t>
            </a:r>
            <a:r>
              <a:rPr lang="cs-CZ" sz="2400" i="1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cs-CZ" sz="2400" i="1" dirty="0" err="1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rubens</a:t>
            </a:r>
            <a:endParaRPr lang="en-US" sz="2400" i="1" dirty="0">
              <a:ln w="3175">
                <a:noFill/>
              </a:ln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E59DC4-9F79-470C-9334-778E10E2B8E5}"/>
              </a:ext>
            </a:extLst>
          </p:cNvPr>
          <p:cNvSpPr txBox="1">
            <a:spLocks/>
          </p:cNvSpPr>
          <p:nvPr/>
        </p:nvSpPr>
        <p:spPr>
          <a:xfrm>
            <a:off x="189204" y="3662469"/>
            <a:ext cx="1212957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ln w="3175">
                  <a:noFill/>
                </a:ln>
                <a:latin typeface="+mn-lt"/>
                <a:ea typeface="+mn-ea"/>
                <a:cs typeface="Segoe UI" panose="020B0502040204020203" pitchFamily="34" charset="0"/>
              </a:rPr>
              <a:t>2011</a:t>
            </a:r>
            <a:endParaRPr lang="en-US" sz="2400" b="1" dirty="0">
              <a:ln w="3175">
                <a:noFill/>
              </a:ln>
              <a:latin typeface="+mn-lt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E2B3941-20E7-F001-99CC-7381B93E0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48" y="4663396"/>
            <a:ext cx="6725589" cy="1790950"/>
          </a:xfrm>
          <a:prstGeom prst="roundRect">
            <a:avLst>
              <a:gd name="adj" fmla="val 9745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09015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A0418-A357-EA90-BA24-7BA30D42E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D32981B-7388-6821-91FC-4D5E98199C73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Amfotericin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A1D866-B718-EED8-7B69-06DCBDA8AAF4}"/>
              </a:ext>
            </a:extLst>
          </p:cNvPr>
          <p:cNvSpPr txBox="1"/>
          <p:nvPr/>
        </p:nvSpPr>
        <p:spPr>
          <a:xfrm>
            <a:off x="300157" y="890216"/>
            <a:ext cx="10106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Amfotericin</a:t>
            </a:r>
            <a:r>
              <a:rPr lang="cs-CZ" dirty="0"/>
              <a:t> B je klinicky zásadní antimykotikum, ale má vysokou renální toxicitu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ABAD1-F917-6F96-37ED-AAF66DCC54E8}"/>
              </a:ext>
            </a:extLst>
          </p:cNvPr>
          <p:cNvSpPr txBox="1"/>
          <p:nvPr/>
        </p:nvSpPr>
        <p:spPr>
          <a:xfrm>
            <a:off x="300157" y="1263539"/>
            <a:ext cx="10106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Narůstající rezistence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B5BBFA-5DF8-D530-550E-94005C9EB551}"/>
              </a:ext>
            </a:extLst>
          </p:cNvPr>
          <p:cNvSpPr txBox="1"/>
          <p:nvPr/>
        </p:nvSpPr>
        <p:spPr>
          <a:xfrm>
            <a:off x="300157" y="1632871"/>
            <a:ext cx="11772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odstraňuje ergosterol (sloučeninu podobnou cholesterolu, která se hojně vyskytuje v buněčné membráně hub)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752F13-7981-17B6-11DD-4B4354BF1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57" y="2078755"/>
            <a:ext cx="5240672" cy="1116963"/>
          </a:xfrm>
          <a:prstGeom prst="roundRect">
            <a:avLst>
              <a:gd name="adj" fmla="val 9745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4DDF3-C814-7F52-D2C6-94AC6BFEA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58" y="3281758"/>
            <a:ext cx="5240672" cy="1219039"/>
          </a:xfrm>
          <a:prstGeom prst="roundRect">
            <a:avLst>
              <a:gd name="adj" fmla="val 9745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70DE9F-86D6-157E-D5E3-A2660CA19E0B}"/>
              </a:ext>
            </a:extLst>
          </p:cNvPr>
          <p:cNvSpPr txBox="1"/>
          <p:nvPr/>
        </p:nvSpPr>
        <p:spPr>
          <a:xfrm>
            <a:off x="5652809" y="2519473"/>
            <a:ext cx="3219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Vědecký článek (</a:t>
            </a:r>
            <a:r>
              <a:rPr lang="cs-CZ" dirty="0" err="1"/>
              <a:t>Nature</a:t>
            </a:r>
            <a:r>
              <a:rPr lang="cs-CZ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CC4E07-D3C0-B78A-2791-876555B22205}"/>
              </a:ext>
            </a:extLst>
          </p:cNvPr>
          <p:cNvSpPr txBox="1"/>
          <p:nvPr/>
        </p:nvSpPr>
        <p:spPr>
          <a:xfrm>
            <a:off x="5652809" y="3599864"/>
            <a:ext cx="4971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Popularizační článek (</a:t>
            </a:r>
            <a:r>
              <a:rPr lang="cs-CZ" dirty="0" err="1"/>
              <a:t>Nature</a:t>
            </a:r>
            <a:r>
              <a:rPr lang="cs-CZ" dirty="0"/>
              <a:t> </a:t>
            </a:r>
            <a:r>
              <a:rPr lang="cs-CZ" dirty="0" err="1"/>
              <a:t>briefings</a:t>
            </a:r>
            <a:r>
              <a:rPr lang="cs-CZ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904BF6-506F-6485-2250-ACA51E865CB2}"/>
              </a:ext>
            </a:extLst>
          </p:cNvPr>
          <p:cNvSpPr txBox="1"/>
          <p:nvPr/>
        </p:nvSpPr>
        <p:spPr>
          <a:xfrm>
            <a:off x="300157" y="4586837"/>
            <a:ext cx="114455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Modifikace molekuly </a:t>
            </a:r>
            <a:r>
              <a:rPr lang="cs-CZ" dirty="0" err="1"/>
              <a:t>amfotericinu</a:t>
            </a:r>
            <a:r>
              <a:rPr lang="cs-CZ" dirty="0"/>
              <a:t> – stále toxický pro houby, ale méně toxický pro lidský organismus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BCA612-1C3F-3133-AE53-2446B52AD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57" y="5024474"/>
            <a:ext cx="4946757" cy="1741576"/>
          </a:xfrm>
          <a:prstGeom prst="roundRect">
            <a:avLst>
              <a:gd name="adj" fmla="val 9745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81077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1BD88-F6BE-9314-2C47-95E92A202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C0B344-69B8-752F-53DF-C61B063E7A4E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Mykotoxiny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EA5005C-138F-480F-B5ED-73073FE02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56" y="695823"/>
            <a:ext cx="1144552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Mnoho hub produkuje toxiny v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podhoubí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nebo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plodnicích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aby se bránily konkurenci.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Toxiny mohou být smrtelné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i pro člověka: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Skrze kontaminované potraviny.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Při požití jedovatých hub podobných jedlým.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EE37DBE-494E-C38A-23B4-C22A7DCBA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57" y="2931404"/>
            <a:ext cx="687353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Mikrohouby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rostou na obilí a vlhkých potravinách.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Aspergillus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flavus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</a:t>
            </a:r>
            <a:r>
              <a:rPr kumimoji="0" lang="cs-CZ" alt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  <a:r>
              <a:rPr kumimoji="0" lang="cs-CZ" altLang="cs-CZ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parasiticus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vytvářejí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aflatoxiny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Aflatoxin B1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Nejsilnější, v játrech se mění na toxin způsobující</a:t>
            </a:r>
            <a:r>
              <a:rPr lang="cs-CZ" altLang="cs-CZ" dirty="0"/>
              <a:t>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poškození jater a rakovinu.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F4DFB0-0704-A175-D80A-33C85A504096}"/>
              </a:ext>
            </a:extLst>
          </p:cNvPr>
          <p:cNvSpPr txBox="1"/>
          <p:nvPr/>
        </p:nvSpPr>
        <p:spPr>
          <a:xfrm>
            <a:off x="9189922" y="4588012"/>
            <a:ext cx="26561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i="1" dirty="0" err="1">
                <a:solidFill>
                  <a:srgbClr val="000000"/>
                </a:solidFill>
                <a:effectLst/>
              </a:rPr>
              <a:t>Amanita</a:t>
            </a:r>
            <a:r>
              <a:rPr lang="cs-CZ" sz="1800" b="0" i="1" dirty="0">
                <a:solidFill>
                  <a:srgbClr val="000000"/>
                </a:solidFill>
                <a:effectLst/>
              </a:rPr>
              <a:t> </a:t>
            </a:r>
            <a:r>
              <a:rPr lang="cs-CZ" sz="1800" b="0" i="1" dirty="0" err="1">
                <a:solidFill>
                  <a:srgbClr val="000000"/>
                </a:solidFill>
                <a:effectLst/>
              </a:rPr>
              <a:t>phalloides</a:t>
            </a:r>
            <a:r>
              <a:rPr lang="cs-CZ" sz="1800" b="0" i="1" dirty="0">
                <a:solidFill>
                  <a:srgbClr val="000000"/>
                </a:solidFill>
                <a:effectLst/>
              </a:rPr>
              <a:t> </a:t>
            </a:r>
            <a:r>
              <a:rPr lang="cs-CZ" i="1" dirty="0">
                <a:solidFill>
                  <a:srgbClr val="000000"/>
                </a:solidFill>
              </a:rPr>
              <a:t>–</a:t>
            </a:r>
            <a:r>
              <a:rPr lang="cs-CZ" dirty="0">
                <a:solidFill>
                  <a:srgbClr val="000000"/>
                </a:solidFill>
              </a:rPr>
              <a:t> Muchomůrka zelená</a:t>
            </a:r>
            <a:endParaRPr lang="cs-CZ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40C079B-19AA-C939-C440-2DBBCE781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56" y="4589531"/>
            <a:ext cx="838664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cs-CZ" altLang="cs-CZ" b="1" dirty="0" err="1"/>
              <a:t>Makrohouby</a:t>
            </a:r>
            <a:r>
              <a:rPr lang="cs-CZ" altLang="cs-CZ" b="1" dirty="0"/>
              <a:t> </a:t>
            </a:r>
            <a:r>
              <a:rPr lang="cs-CZ" altLang="cs-CZ" dirty="0"/>
              <a:t>také produkují toxiny např.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amatoxin</a:t>
            </a:r>
            <a:r>
              <a:rPr lang="cs-CZ" sz="1800" b="0" i="0" dirty="0">
                <a:solidFill>
                  <a:srgbClr val="000000"/>
                </a:solidFill>
                <a:effectLst/>
              </a:rPr>
              <a:t>,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phallotoxin,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orellanin</a:t>
            </a:r>
            <a:r>
              <a:rPr lang="cs-CZ" sz="1800" b="0" i="0" dirty="0">
                <a:solidFill>
                  <a:srgbClr val="000000"/>
                </a:solidFill>
                <a:effectLst/>
              </a:rPr>
              <a:t> a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gyromitrin</a:t>
            </a:r>
            <a:r>
              <a:rPr lang="cs-CZ" sz="1800" b="0" i="0" dirty="0">
                <a:solidFill>
                  <a:srgbClr val="000000"/>
                </a:solidFill>
                <a:effectLst/>
              </a:rPr>
              <a:t> – nezničí se varem</a:t>
            </a:r>
            <a:r>
              <a:rPr lang="cs-CZ" altLang="cs-CZ" dirty="0"/>
              <a:t> </a:t>
            </a:r>
            <a:endParaRPr kumimoji="0" lang="cs-CZ" altLang="cs-CZ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" name="Picture 9" descr="Close-up of mushrooms&#10;&#10;Description automatically generated">
            <a:extLst>
              <a:ext uri="{FF2B5EF4-FFF2-40B4-BE49-F238E27FC236}">
                <a16:creationId xmlns:a16="http://schemas.microsoft.com/office/drawing/2014/main" id="{631D9989-51B5-45EE-6B7F-E5316D941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22" y="1088530"/>
            <a:ext cx="2555763" cy="3408749"/>
          </a:xfrm>
          <a:prstGeom prst="roundRect">
            <a:avLst>
              <a:gd name="adj" fmla="val 9745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12215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33CB7-7636-B0FF-E7F4-55C9183A5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48348E0-C83B-5D6E-66A7-2C9A7E2B480E}"/>
              </a:ext>
            </a:extLst>
          </p:cNvPr>
          <p:cNvSpPr txBox="1">
            <a:spLocks/>
          </p:cNvSpPr>
          <p:nvPr/>
        </p:nvSpPr>
        <p:spPr>
          <a:xfrm>
            <a:off x="300154" y="14228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Pěstování hub - jídlo </a:t>
            </a:r>
          </a:p>
        </p:txBody>
      </p:sp>
      <p:pic>
        <p:nvPicPr>
          <p:cNvPr id="3" name="Picture 2" descr="A machine with white and black objects&#10;&#10;Description automatically generated with medium confidence">
            <a:extLst>
              <a:ext uri="{FF2B5EF4-FFF2-40B4-BE49-F238E27FC236}">
                <a16:creationId xmlns:a16="http://schemas.microsoft.com/office/drawing/2014/main" id="{1B8A0EE5-3409-997F-A001-E937AD322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72" y="881743"/>
            <a:ext cx="6129154" cy="4074930"/>
          </a:xfrm>
          <a:prstGeom prst="roundRect">
            <a:avLst>
              <a:gd name="adj" fmla="val 9745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FBCBF7-BDE7-D554-3F20-F47708907711}"/>
              </a:ext>
            </a:extLst>
          </p:cNvPr>
          <p:cNvSpPr txBox="1"/>
          <p:nvPr/>
        </p:nvSpPr>
        <p:spPr>
          <a:xfrm>
            <a:off x="262058" y="99583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Pěstování žampionů (</a:t>
            </a:r>
            <a:r>
              <a:rPr lang="cs-CZ" b="1" i="1" dirty="0" err="1"/>
              <a:t>Agaricus</a:t>
            </a:r>
            <a:r>
              <a:rPr lang="cs-CZ" b="1" i="1" dirty="0"/>
              <a:t> </a:t>
            </a:r>
            <a:r>
              <a:rPr lang="cs-CZ" b="1" i="1" dirty="0" err="1"/>
              <a:t>bisporus</a:t>
            </a:r>
            <a:r>
              <a:rPr lang="cs-CZ" b="1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E4460E-BF00-672D-860E-9965B6AB6F4C}"/>
              </a:ext>
            </a:extLst>
          </p:cNvPr>
          <p:cNvSpPr txBox="1"/>
          <p:nvPr/>
        </p:nvSpPr>
        <p:spPr>
          <a:xfrm>
            <a:off x="249874" y="1470530"/>
            <a:ext cx="53236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- Příprava kompostu: Pšenice/rýžová sláma + zvířecí hnůj + další ingredience, fermentace termofilními bakteriemi (2 týdny)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E3AE3A-6C17-9578-48C6-B163AABB7D60}"/>
              </a:ext>
            </a:extLst>
          </p:cNvPr>
          <p:cNvSpPr txBox="1"/>
          <p:nvPr/>
        </p:nvSpPr>
        <p:spPr>
          <a:xfrm>
            <a:off x="249875" y="2390142"/>
            <a:ext cx="5563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- Kompost se rozprostře na dřevěné palety a je sterilizován párou (</a:t>
            </a:r>
            <a:r>
              <a:rPr lang="cs-CZ" dirty="0" err="1"/>
              <a:t>pasteurizace</a:t>
            </a:r>
            <a:r>
              <a:rPr lang="cs-CZ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EB8071-73DD-392A-F45F-E6EE91A5E0E5}"/>
              </a:ext>
            </a:extLst>
          </p:cNvPr>
          <p:cNvSpPr txBox="1"/>
          <p:nvPr/>
        </p:nvSpPr>
        <p:spPr>
          <a:xfrm>
            <a:off x="249874" y="3309754"/>
            <a:ext cx="6721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- Inokulace výtrusy – kolonizace 2-3 týdny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44CFBA-54C6-7327-98D8-4F93564E03E6}"/>
              </a:ext>
            </a:extLst>
          </p:cNvPr>
          <p:cNvSpPr txBox="1"/>
          <p:nvPr/>
        </p:nvSpPr>
        <p:spPr>
          <a:xfrm>
            <a:off x="249874" y="3952367"/>
            <a:ext cx="50665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- Překrytí rašelinou a vápencem - n</a:t>
            </a:r>
            <a:r>
              <a:rPr lang="pt-BR" dirty="0"/>
              <a:t>ízká nutriční hodnota stimuluje tvorbu primordií</a:t>
            </a:r>
            <a:r>
              <a:rPr lang="cs-CZ" dirty="0"/>
              <a:t> plodnic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BEB696-7644-0EAB-74BC-4564BD72F49F}"/>
              </a:ext>
            </a:extLst>
          </p:cNvPr>
          <p:cNvSpPr txBox="1"/>
          <p:nvPr/>
        </p:nvSpPr>
        <p:spPr>
          <a:xfrm>
            <a:off x="249874" y="4871979"/>
            <a:ext cx="5186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- Stimulace fruktifikace -</a:t>
            </a:r>
            <a:r>
              <a:rPr lang="pl-PL" dirty="0"/>
              <a:t> snížení teploty: z 25°C na 18°C, </a:t>
            </a:r>
            <a:r>
              <a:rPr lang="cs-CZ" dirty="0"/>
              <a:t>zvýšení cirkulace vzduchu a snížení CO₂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D26158-DC95-8AEB-E31E-2FC0A63DB70D}"/>
              </a:ext>
            </a:extLst>
          </p:cNvPr>
          <p:cNvSpPr txBox="1"/>
          <p:nvPr/>
        </p:nvSpPr>
        <p:spPr>
          <a:xfrm>
            <a:off x="249874" y="57915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- První plodnice za 3 týdny, až 3 sklizně z jednoho záhonu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14529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CC378-7782-DA76-829A-FCD6F77E6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BB3528-04AC-D412-AB07-144C499E04B1}"/>
              </a:ext>
            </a:extLst>
          </p:cNvPr>
          <p:cNvSpPr txBox="1">
            <a:spLocks/>
          </p:cNvSpPr>
          <p:nvPr/>
        </p:nvSpPr>
        <p:spPr>
          <a:xfrm>
            <a:off x="300157" y="-92716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Pěstování hub - jídlo </a:t>
            </a:r>
          </a:p>
        </p:txBody>
      </p:sp>
      <p:pic>
        <p:nvPicPr>
          <p:cNvPr id="6" name="Picture 5" descr="A group of trees with mushrooms growing on them&#10;&#10;Description automatically generated">
            <a:extLst>
              <a:ext uri="{FF2B5EF4-FFF2-40B4-BE49-F238E27FC236}">
                <a16:creationId xmlns:a16="http://schemas.microsoft.com/office/drawing/2014/main" id="{8AA9DF3E-062E-4077-9A76-75F81AFE9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12" y="234752"/>
            <a:ext cx="6292981" cy="4197369"/>
          </a:xfrm>
          <a:prstGeom prst="roundRect">
            <a:avLst>
              <a:gd name="adj" fmla="val 9745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8D2E51-4948-624B-389D-78A7C8652B1E}"/>
              </a:ext>
            </a:extLst>
          </p:cNvPr>
          <p:cNvSpPr txBox="1"/>
          <p:nvPr/>
        </p:nvSpPr>
        <p:spPr>
          <a:xfrm>
            <a:off x="300157" y="77411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Pěstování </a:t>
            </a:r>
            <a:r>
              <a:rPr lang="cs-CZ" b="1" dirty="0" err="1"/>
              <a:t>shiitake</a:t>
            </a:r>
            <a:r>
              <a:rPr lang="cs-CZ" b="1" dirty="0"/>
              <a:t> (</a:t>
            </a:r>
            <a:r>
              <a:rPr lang="cs-CZ" b="1" i="1" dirty="0" err="1"/>
              <a:t>Lentinula</a:t>
            </a:r>
            <a:r>
              <a:rPr lang="cs-CZ" b="1" i="1" dirty="0"/>
              <a:t> </a:t>
            </a:r>
            <a:r>
              <a:rPr lang="cs-CZ" b="1" i="1" dirty="0" err="1"/>
              <a:t>edodes</a:t>
            </a:r>
            <a:r>
              <a:rPr lang="cs-CZ" b="1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F66D8C-A31D-C357-25D5-8EB6885225FA}"/>
              </a:ext>
            </a:extLst>
          </p:cNvPr>
          <p:cNvSpPr txBox="1"/>
          <p:nvPr/>
        </p:nvSpPr>
        <p:spPr>
          <a:xfrm>
            <a:off x="300157" y="1143444"/>
            <a:ext cx="5382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- mycelium je pěstováno na dřevěných špalících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7F1C1-ECE6-313B-D952-8CBB26B46B9F}"/>
              </a:ext>
            </a:extLst>
          </p:cNvPr>
          <p:cNvSpPr txBox="1"/>
          <p:nvPr/>
        </p:nvSpPr>
        <p:spPr>
          <a:xfrm>
            <a:off x="300157" y="1687106"/>
            <a:ext cx="49965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- Jakmile jsou špalíky kolonizovány, mycelium se vtlačí do otvorů vyvrtaných do tvrdého dřeva.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E555A6-092B-7168-4369-275E6E2A3B1B}"/>
              </a:ext>
            </a:extLst>
          </p:cNvPr>
          <p:cNvSpPr txBox="1"/>
          <p:nvPr/>
        </p:nvSpPr>
        <p:spPr>
          <a:xfrm>
            <a:off x="300157" y="2459504"/>
            <a:ext cx="51862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- klády se ukládají do hromad a zakrývají slámou nebo pytli, aby se udržela vysoká úroveň vlhkosti podporující růst mycelia a rozklad dřeva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49D2CE-F268-B7F3-9425-3AC00B7C8760}"/>
              </a:ext>
            </a:extLst>
          </p:cNvPr>
          <p:cNvSpPr txBox="1"/>
          <p:nvPr/>
        </p:nvSpPr>
        <p:spPr>
          <a:xfrm>
            <a:off x="300157" y="3508901"/>
            <a:ext cx="48705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- po 8–12 měsících se kmeny namáčejí do studené vody, což stimuluje tvorbu plodnic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70B65D-0E2B-CFDC-7D63-1BED1AEFC93F}"/>
              </a:ext>
            </a:extLst>
          </p:cNvPr>
          <p:cNvSpPr txBox="1"/>
          <p:nvPr/>
        </p:nvSpPr>
        <p:spPr>
          <a:xfrm>
            <a:off x="300157" y="4177046"/>
            <a:ext cx="5186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- klády mohou produkovat více sklizní v intervalech jednoho měsíce po dobu až 6 let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264D3E-A26F-0051-44D2-27A4B1C0F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852" y="4673870"/>
            <a:ext cx="7366741" cy="2081371"/>
          </a:xfrm>
          <a:prstGeom prst="roundRect">
            <a:avLst>
              <a:gd name="adj" fmla="val 9745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476732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EC848-FCC6-388B-4302-2E27D9FA5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C4E32C-AE26-0771-09A3-024E5EC54770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Quorn</a:t>
            </a:r>
            <a:endParaRPr lang="cs-CZ" sz="40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0A753E-406D-6467-BBC9-5B271FB7DC94}"/>
              </a:ext>
            </a:extLst>
          </p:cNvPr>
          <p:cNvSpPr txBox="1"/>
          <p:nvPr/>
        </p:nvSpPr>
        <p:spPr>
          <a:xfrm>
            <a:off x="2122253" y="417642"/>
            <a:ext cx="78013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 err="1"/>
              <a:t>Mykoprotein</a:t>
            </a:r>
            <a:r>
              <a:rPr lang="cs-CZ" sz="2000" dirty="0"/>
              <a:t> – veganská </a:t>
            </a:r>
            <a:r>
              <a:rPr lang="cs-CZ" sz="2000" dirty="0" err="1"/>
              <a:t>nahrážka</a:t>
            </a:r>
            <a:r>
              <a:rPr lang="cs-CZ" sz="2000" dirty="0"/>
              <a:t> masa – </a:t>
            </a:r>
            <a:r>
              <a:rPr lang="cs-CZ" sz="2000" i="1" dirty="0" err="1"/>
              <a:t>Fusarium</a:t>
            </a:r>
            <a:r>
              <a:rPr lang="cs-CZ" sz="2000" i="1" dirty="0"/>
              <a:t> </a:t>
            </a:r>
            <a:r>
              <a:rPr lang="cs-CZ" sz="2000" i="1" dirty="0" err="1"/>
              <a:t>venenatum</a:t>
            </a:r>
            <a:endParaRPr lang="cs-CZ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2E9A6A-6B12-D81C-2850-6B8280650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45" y="918886"/>
            <a:ext cx="10821910" cy="3953427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5" name="Picture 4" descr="A bag of food on a black background&#10;&#10;Description automatically generated">
            <a:extLst>
              <a:ext uri="{FF2B5EF4-FFF2-40B4-BE49-F238E27FC236}">
                <a16:creationId xmlns:a16="http://schemas.microsoft.com/office/drawing/2014/main" id="{A47377F7-E039-C3B5-A047-9F3EFBA4A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2" y="4560090"/>
            <a:ext cx="2492829" cy="2492829"/>
          </a:xfrm>
          <a:prstGeom prst="rect">
            <a:avLst/>
          </a:prstGeom>
        </p:spPr>
      </p:pic>
      <p:pic>
        <p:nvPicPr>
          <p:cNvPr id="8" name="Picture 7" descr="A bag of food on a black background&#10;&#10;Description automatically generated">
            <a:extLst>
              <a:ext uri="{FF2B5EF4-FFF2-40B4-BE49-F238E27FC236}">
                <a16:creationId xmlns:a16="http://schemas.microsoft.com/office/drawing/2014/main" id="{8397A4D8-011E-5A1E-5165-8EED3A198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18528"/>
            <a:ext cx="2612571" cy="2612571"/>
          </a:xfrm>
          <a:prstGeom prst="rect">
            <a:avLst/>
          </a:prstGeom>
        </p:spPr>
      </p:pic>
      <p:pic>
        <p:nvPicPr>
          <p:cNvPr id="10" name="Picture 9" descr="A bag of food on a black background&#10;&#10;Description automatically generated">
            <a:extLst>
              <a:ext uri="{FF2B5EF4-FFF2-40B4-BE49-F238E27FC236}">
                <a16:creationId xmlns:a16="http://schemas.microsoft.com/office/drawing/2014/main" id="{141021DB-742E-9D26-6B0D-52D5F08F43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27" y="4767942"/>
            <a:ext cx="2612571" cy="26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95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63857-B199-0CC6-470B-F6D668BD2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96E9D0-14CC-AFB4-CF45-1EA5D85EAE28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Rozšíření hub hub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4BEBEC-FD36-809B-3528-9B66909C8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57" y="1265577"/>
            <a:ext cx="856081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Rozšíření hub 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všude, kde je potrava a vlhkost.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od Arktidy po tropy, ve vodě i na souši, ve vzduchu, uvnitř rostlin a 	zvířat (</a:t>
            </a:r>
            <a:r>
              <a:rPr kumimoji="0" lang="cs-CZ" altLang="cs-CZ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symbionti</a:t>
            </a: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cs-CZ" altLang="cs-CZ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patogeni</a:t>
            </a: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cs-CZ" altLang="cs-CZ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endofyti</a:t>
            </a: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komenzálové)</a:t>
            </a: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A6838B3-FD3C-D7BC-1940-0225EC91E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78" y="2465906"/>
            <a:ext cx="8958943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Venkovní prostředí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V půdě, na tlejícím dřevě - klíčová role při rozkladu organických látek.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dirty="0">
                <a:latin typeface="Arial" panose="020B0604020202020204" pitchFamily="34" charset="0"/>
              </a:rPr>
              <a:t>	</a:t>
            </a:r>
            <a:r>
              <a:rPr kumimoji="0" lang="cs-CZ" altLang="cs-CZ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Saprotrofové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Rozkládají mrtvá těla rostlin a živočichů.	</a:t>
            </a:r>
            <a:r>
              <a:rPr lang="cs-CZ" altLang="cs-CZ" b="1" dirty="0">
                <a:latin typeface="Arial" panose="020B0604020202020204" pitchFamily="34" charset="0"/>
              </a:rPr>
              <a:t>Fytopatogenní houby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Rzi, sněti, padlí a další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dirty="0">
                <a:latin typeface="Arial" panose="020B0604020202020204" pitchFamily="34" charset="0"/>
              </a:rPr>
              <a:t>	</a:t>
            </a: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Symbióza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Mykorhizní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houby tvoří užitečné vztahy s kořeny rostlin.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dirty="0">
                <a:latin typeface="Arial" panose="020B0604020202020204" pitchFamily="34" charset="0"/>
              </a:rPr>
              <a:t>	</a:t>
            </a: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Nečekaná místa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Jeskyně, skály, oceány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EA86A4C-32F0-558C-27D8-F0C8C43EA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371" y="4499912"/>
            <a:ext cx="8229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Vnitřní prostředí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Spory hub ulpívají na oblečení, obuvi a srsti domácích zvířat.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	Většina povrchů v domácnosti může hostit houby.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BA9DAF6F-B906-00A2-3D71-7CF7BF542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78" y="5643189"/>
            <a:ext cx="10896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Houby jsou přítomny ve všech oblastech života a plní zásadní ekologické funkce.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5145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6F05A-7AE8-8AEA-D2F0-83EE79D38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F40EAA-76F5-96D6-1ACE-8CE8A6EC1299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Ochrana hub před vyhynutím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1850617-E279-3DC4-34B2-AD3B28472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57" y="731037"/>
            <a:ext cx="784763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Mnoho druhů hub čelí vyhynutí lokálně a některé i celosvětově.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Díky dosavadnímu úsilí však některé druhy opět obnovují své populace.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0FCA98E-11A5-0014-3FBF-C0C89E14E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57" y="1782531"/>
            <a:ext cx="682906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Mezinárodní svaz ochrany přírody (IUCN) nyní uznává houby na stejné úrovni jako flóru a faunu.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Systém </a:t>
            </a: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Červeného seznamu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od IUCN hodnotí míru ohrožení jednotlivých druhů – od „nejméně ohrožený“ po „vyhynulý“.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6D547FAD-3539-3F23-356D-C565C6C43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57" y="3160282"/>
            <a:ext cx="767323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Úspěch v ochraně: </a:t>
            </a:r>
            <a:r>
              <a:rPr kumimoji="0" lang="cs-CZ" altLang="cs-CZ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Bridgeoporus</a:t>
            </a:r>
            <a:r>
              <a:rPr kumimoji="0" lang="cs-CZ" altLang="cs-CZ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nobilissimus</a:t>
            </a:r>
            <a:r>
              <a:rPr kumimoji="0" lang="cs-CZ" altLang="cs-CZ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je obří houba rostoucí na Jedli vznešené v severozápadní části USA.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1995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Ohrožená, nalezena jen na 13 místech.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2006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Díky ochraně nalezena již na 103 lokalitách.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5" name="Picture 14" descr="A person kneeling in the woods&#10;&#10;Description automatically generated">
            <a:extLst>
              <a:ext uri="{FF2B5EF4-FFF2-40B4-BE49-F238E27FC236}">
                <a16:creationId xmlns:a16="http://schemas.microsoft.com/office/drawing/2014/main" id="{1BCD836C-EC7B-A2A0-E5DE-182A7BD60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0" y="395371"/>
            <a:ext cx="4418001" cy="2528822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17" name="Picture 16" descr="A close-up of a mushroom growing on a tree&#10;&#10;Description automatically generated">
            <a:extLst>
              <a:ext uri="{FF2B5EF4-FFF2-40B4-BE49-F238E27FC236}">
                <a16:creationId xmlns:a16="http://schemas.microsoft.com/office/drawing/2014/main" id="{0DE2E3CE-8E39-05A2-A658-4A60D32F6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480" y="3667452"/>
            <a:ext cx="4510751" cy="3007167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00779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08E09-0D73-018E-3D48-840AED176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05C6AE-1EEC-16CD-F682-E7A937FCE429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Český červený seznam - 2024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86ABAE-1F28-2978-0628-73C046C3C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57" y="1143444"/>
            <a:ext cx="6296904" cy="2762636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CC3BF2-1BC5-0A1A-67F8-AA49ACA7E146}"/>
              </a:ext>
            </a:extLst>
          </p:cNvPr>
          <p:cNvSpPr txBox="1"/>
          <p:nvPr/>
        </p:nvSpPr>
        <p:spPr>
          <a:xfrm>
            <a:off x="300157" y="4227570"/>
            <a:ext cx="97800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effectLst/>
                <a:latin typeface="Arial" panose="020B0604020202020204" pitchFamily="34" charset="0"/>
              </a:rPr>
              <a:t>V červeném seznamu jsou uvedeny pouze druhy v následujících kategoriích: vyhynulý v ČR (RE), kriticky ohrožený (CR), ohrožený (EN), zranitelný (VU), téměř ohrožený (NT) a druh, o němž jsou nedostatečné údaje (z hlediska jeho ohrožení) (DD). Kategorie vyhynulý (EX) a vyhynulý v přírodě (EW) nejsou použity, protože není z ČR známý žádný druh, který by tato kritéria splňoval. Ve zvláštní tabulce jsou uvedené druhy obsažené v předešlé verzi červeného seznamu, které podle současného hodnocení nedosahují ani jedné z výše uvedených kategorií, tj. jsou hodnoceny jako málo dotčené (LC), či jsou nevhodné pro hodnocení (NA) nebo nejsou hodnoceny vůbec (NE</a:t>
            </a:r>
            <a:endParaRPr lang="cs-C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D57550-87AD-22B0-92C0-BF2DC54889A1}"/>
              </a:ext>
            </a:extLst>
          </p:cNvPr>
          <p:cNvSpPr txBox="1"/>
          <p:nvPr/>
        </p:nvSpPr>
        <p:spPr>
          <a:xfrm>
            <a:off x="6857999" y="1141768"/>
            <a:ext cx="42889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dirty="0"/>
              <a:t>Podle pravidel vydaných m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ezinárodním svazem ochrany přírody (IUCN) - 2022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484878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67D8F-525F-B287-5946-15CE7D334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380AAF-B44F-90E9-7E96-92BC1883A0BC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Vztahy mezi dvěma organismy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25A0A62-9C1D-55B0-81E7-104BD09E63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393114"/>
              </p:ext>
            </p:extLst>
          </p:nvPr>
        </p:nvGraphicFramePr>
        <p:xfrm>
          <a:off x="859956" y="1598624"/>
          <a:ext cx="10353296" cy="42113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096165">
                  <a:extLst>
                    <a:ext uri="{9D8B030D-6E8A-4147-A177-3AD203B41FA5}">
                      <a16:colId xmlns:a16="http://schemas.microsoft.com/office/drawing/2014/main" val="1174735237"/>
                    </a:ext>
                  </a:extLst>
                </a:gridCol>
                <a:gridCol w="4080483">
                  <a:extLst>
                    <a:ext uri="{9D8B030D-6E8A-4147-A177-3AD203B41FA5}">
                      <a16:colId xmlns:a16="http://schemas.microsoft.com/office/drawing/2014/main" val="950892027"/>
                    </a:ext>
                  </a:extLst>
                </a:gridCol>
                <a:gridCol w="2401340">
                  <a:extLst>
                    <a:ext uri="{9D8B030D-6E8A-4147-A177-3AD203B41FA5}">
                      <a16:colId xmlns:a16="http://schemas.microsoft.com/office/drawing/2014/main" val="1655229431"/>
                    </a:ext>
                  </a:extLst>
                </a:gridCol>
                <a:gridCol w="2775308">
                  <a:extLst>
                    <a:ext uri="{9D8B030D-6E8A-4147-A177-3AD203B41FA5}">
                      <a16:colId xmlns:a16="http://schemas.microsoft.com/office/drawing/2014/main" val="108754575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1800" b="1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Vliv</a:t>
                      </a:r>
                      <a:r>
                        <a:rPr lang="en-US" sz="1800" b="1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na</a:t>
                      </a:r>
                      <a:r>
                        <a:rPr lang="en-US" sz="1800" b="1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interagující</a:t>
                      </a:r>
                      <a:r>
                        <a:rPr lang="en-US" sz="1800" b="1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druhy</a:t>
                      </a:r>
                      <a:r>
                        <a:rPr lang="en-US" sz="1800" b="1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n-US" sz="1800" b="1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jedince</a:t>
                      </a:r>
                      <a:endParaRPr lang="cs-CZ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Název</a:t>
                      </a:r>
                      <a:r>
                        <a:rPr lang="en-US" sz="1800" b="1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interakce</a:t>
                      </a:r>
                      <a:endParaRPr lang="en-US" sz="1800" b="1" i="0" dirty="0">
                        <a:solidFill>
                          <a:srgbClr val="24202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284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Ob</a:t>
                      </a:r>
                      <a:r>
                        <a:rPr lang="cs-CZ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a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j</a:t>
                      </a:r>
                      <a:r>
                        <a:rPr lang="cs-CZ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sou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pozitivně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ovlivněn</a:t>
                      </a:r>
                      <a:r>
                        <a:rPr lang="cs-CZ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i</a:t>
                      </a:r>
                      <a:endParaRPr lang="cs-CZ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Mutualism</a:t>
                      </a:r>
                      <a:r>
                        <a:rPr lang="cs-CZ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us</a:t>
                      </a:r>
                      <a:endParaRPr lang="cs-CZ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Přínos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pro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jedno</a:t>
                      </a:r>
                      <a:r>
                        <a:rPr lang="cs-CZ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ho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nebo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pro oba, </a:t>
                      </a:r>
                      <a:r>
                        <a:rPr lang="cs-CZ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újma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pro</a:t>
                      </a:r>
                      <a:r>
                        <a:rPr lang="cs-CZ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nikoho</a:t>
                      </a:r>
                      <a:endParaRPr lang="cs-CZ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652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+0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Jeden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je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pozitivně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ovlivněn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zatímco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druhý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není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ovlivněn</a:t>
                      </a:r>
                      <a:endParaRPr lang="cs-CZ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Komenzalismus</a:t>
                      </a:r>
                      <a:endParaRPr lang="cs-CZ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891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Ob</a:t>
                      </a:r>
                      <a:r>
                        <a:rPr lang="cs-CZ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a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j</a:t>
                      </a:r>
                      <a:r>
                        <a:rPr lang="cs-CZ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sou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negativně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ovlivněn</a:t>
                      </a:r>
                      <a:r>
                        <a:rPr lang="cs-CZ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i</a:t>
                      </a:r>
                      <a:endParaRPr lang="cs-CZ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Kompetice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boj</a:t>
                      </a:r>
                      <a:endParaRPr lang="cs-CZ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Škodlivé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pro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jedno</a:t>
                      </a:r>
                      <a:r>
                        <a:rPr lang="cs-CZ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ho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nebo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ob</a:t>
                      </a:r>
                      <a:r>
                        <a:rPr lang="cs-CZ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a</a:t>
                      </a:r>
                      <a:endParaRPr lang="cs-CZ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82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+-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Jed</a:t>
                      </a:r>
                      <a:r>
                        <a:rPr lang="cs-CZ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en 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je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pozitivně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ovlivněn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na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úkor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druhého</a:t>
                      </a:r>
                      <a:endParaRPr lang="cs-CZ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Parasitism</a:t>
                      </a:r>
                      <a:r>
                        <a:rPr lang="cs-CZ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us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preda</a:t>
                      </a:r>
                      <a:r>
                        <a:rPr lang="cs-CZ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ce</a:t>
                      </a:r>
                      <a:endParaRPr lang="en-US" sz="1800" b="0" i="0" dirty="0">
                        <a:solidFill>
                          <a:srgbClr val="24202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62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-0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Jeden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je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negativně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ovlivněn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zatímco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
</a:t>
                      </a:r>
                      <a:r>
                        <a:rPr lang="cs-CZ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druhý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není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ovlivněn</a:t>
                      </a:r>
                      <a:endParaRPr lang="en-US" sz="1800" b="0" i="0" dirty="0">
                        <a:solidFill>
                          <a:srgbClr val="24202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Amen</a:t>
                      </a:r>
                      <a:r>
                        <a:rPr lang="cs-CZ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zalismus</a:t>
                      </a:r>
                      <a:endParaRPr lang="cs-CZ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753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Činnosti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jednoho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z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nich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nemají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žádný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vliv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na</a:t>
                      </a:r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druhého</a:t>
                      </a:r>
                      <a:endParaRPr lang="cs-CZ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Neutralism</a:t>
                      </a:r>
                      <a:r>
                        <a:rPr lang="cs-CZ" sz="1800" b="0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us</a:t>
                      </a:r>
                      <a:endParaRPr lang="cs-CZ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Nikdo není ovlivněn</a:t>
                      </a:r>
                      <a:endParaRPr lang="cs-CZ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68843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83E3462-36EC-642D-2182-06E08D8D68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1141"/>
              </p:ext>
            </p:extLst>
          </p:nvPr>
        </p:nvGraphicFramePr>
        <p:xfrm>
          <a:off x="859954" y="1224131"/>
          <a:ext cx="10353296" cy="374493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588324">
                  <a:extLst>
                    <a:ext uri="{9D8B030D-6E8A-4147-A177-3AD203B41FA5}">
                      <a16:colId xmlns:a16="http://schemas.microsoft.com/office/drawing/2014/main" val="2330519940"/>
                    </a:ext>
                  </a:extLst>
                </a:gridCol>
                <a:gridCol w="2588324">
                  <a:extLst>
                    <a:ext uri="{9D8B030D-6E8A-4147-A177-3AD203B41FA5}">
                      <a16:colId xmlns:a16="http://schemas.microsoft.com/office/drawing/2014/main" val="609410616"/>
                    </a:ext>
                  </a:extLst>
                </a:gridCol>
                <a:gridCol w="2588324">
                  <a:extLst>
                    <a:ext uri="{9D8B030D-6E8A-4147-A177-3AD203B41FA5}">
                      <a16:colId xmlns:a16="http://schemas.microsoft.com/office/drawing/2014/main" val="3544379943"/>
                    </a:ext>
                  </a:extLst>
                </a:gridCol>
                <a:gridCol w="2588324">
                  <a:extLst>
                    <a:ext uri="{9D8B030D-6E8A-4147-A177-3AD203B41FA5}">
                      <a16:colId xmlns:a16="http://schemas.microsoft.com/office/drawing/2014/main" val="3070719715"/>
                    </a:ext>
                  </a:extLst>
                </a:gridCol>
              </a:tblGrid>
              <a:tr h="3744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Původní</a:t>
                      </a:r>
                      <a:r>
                        <a:rPr lang="en-US" sz="1800" b="1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schéma</a:t>
                      </a:r>
                      <a:endParaRPr lang="cs-CZ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Zjednodušené</a:t>
                      </a:r>
                      <a:r>
                        <a:rPr lang="en-US" sz="1800" b="1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1" i="0" dirty="0" err="1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schéma</a:t>
                      </a:r>
                      <a:endParaRPr lang="cs-CZ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242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47463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B8346-81E1-3D93-3B8F-C99EFF9A9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343121-3E2E-1E04-757D-D96A9A7BC07D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Houby – paraziti rostlin</a:t>
            </a:r>
          </a:p>
        </p:txBody>
      </p:sp>
      <p:sp>
        <p:nvSpPr>
          <p:cNvPr id="2" name="TextovéPole 4">
            <a:extLst>
              <a:ext uri="{FF2B5EF4-FFF2-40B4-BE49-F238E27FC236}">
                <a16:creationId xmlns:a16="http://schemas.microsoft.com/office/drawing/2014/main" id="{6D222FE7-8BC0-A868-FF11-C1DDAACBCB3B}"/>
              </a:ext>
            </a:extLst>
          </p:cNvPr>
          <p:cNvSpPr txBox="1"/>
          <p:nvPr/>
        </p:nvSpPr>
        <p:spPr>
          <a:xfrm>
            <a:off x="241375" y="1032733"/>
            <a:ext cx="67907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Nekrotrofní</a:t>
            </a:r>
            <a:r>
              <a:rPr lang="cs-CZ" b="1" dirty="0"/>
              <a:t> paraziti</a:t>
            </a:r>
          </a:p>
          <a:p>
            <a:r>
              <a:rPr lang="cs-CZ" dirty="0"/>
              <a:t>- parazitují, dokud rostlina neodumře, pak ji dál zužitkovávají jako </a:t>
            </a:r>
            <a:r>
              <a:rPr lang="cs-CZ" b="1" dirty="0" err="1"/>
              <a:t>saprotrofové</a:t>
            </a:r>
            <a:r>
              <a:rPr lang="cs-CZ" b="1" dirty="0"/>
              <a:t> </a:t>
            </a:r>
            <a:r>
              <a:rPr lang="cs-CZ" dirty="0"/>
              <a:t>→ přímý vliv na úhyn rostliny</a:t>
            </a:r>
          </a:p>
          <a:p>
            <a:r>
              <a:rPr lang="pl-PL" dirty="0"/>
              <a:t>- parazitují pouze za určitých podmínek </a:t>
            </a:r>
            <a:r>
              <a:rPr lang="cs-CZ" dirty="0"/>
              <a:t>→ mladé rostliny (semenáčky), rostliny stresované, rostliny pěstované v nevhodných podmínkách, jen určité části rostlin (listy, větve dřevin)</a:t>
            </a:r>
          </a:p>
          <a:p>
            <a:r>
              <a:rPr lang="cs-CZ" dirty="0"/>
              <a:t>- rovněž možnost zavlečení parazita, nulová rezistence hostitelů v nových podmínkách</a:t>
            </a:r>
          </a:p>
          <a:p>
            <a:r>
              <a:rPr lang="cs-CZ" dirty="0"/>
              <a:t>→ masové úhyny i v přirozených porostech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B361E-AA27-05B8-F201-6884F0387DA1}"/>
              </a:ext>
            </a:extLst>
          </p:cNvPr>
          <p:cNvSpPr txBox="1"/>
          <p:nvPr/>
        </p:nvSpPr>
        <p:spPr>
          <a:xfrm>
            <a:off x="241373" y="3879780"/>
            <a:ext cx="110471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/>
              <a:t>Biotrofní</a:t>
            </a:r>
            <a:r>
              <a:rPr lang="cs-CZ" b="1" dirty="0"/>
              <a:t> paraziti</a:t>
            </a:r>
          </a:p>
          <a:p>
            <a:r>
              <a:rPr lang="cs-CZ" dirty="0"/>
              <a:t>rostlinu nezabíjí, ale oslabuje a snižuje fitness (růst, kvetení a plození) → vliv na rozmnožování a šíření rostlin</a:t>
            </a:r>
          </a:p>
          <a:p>
            <a:r>
              <a:rPr lang="cs-CZ" dirty="0"/>
              <a:t>Příklady – rzi (</a:t>
            </a:r>
            <a:r>
              <a:rPr lang="cs-CZ" dirty="0" err="1"/>
              <a:t>Pucciniales</a:t>
            </a:r>
            <a:r>
              <a:rPr lang="cs-CZ" dirty="0"/>
              <a:t>), sněti (</a:t>
            </a:r>
            <a:r>
              <a:rPr lang="cs-CZ" dirty="0" err="1"/>
              <a:t>Ustilaginales</a:t>
            </a:r>
            <a:r>
              <a:rPr lang="cs-CZ" dirty="0"/>
              <a:t>), padlí (</a:t>
            </a:r>
            <a:r>
              <a:rPr lang="cs-CZ" dirty="0" err="1"/>
              <a:t>Erysiphales</a:t>
            </a:r>
            <a:r>
              <a:rPr lang="cs-CZ" dirty="0"/>
              <a:t>)</a:t>
            </a:r>
          </a:p>
        </p:txBody>
      </p:sp>
      <p:pic>
        <p:nvPicPr>
          <p:cNvPr id="7" name="Picture 6" descr="A comparison of trees with blue sky&#10;&#10;Description automatically generated">
            <a:extLst>
              <a:ext uri="{FF2B5EF4-FFF2-40B4-BE49-F238E27FC236}">
                <a16:creationId xmlns:a16="http://schemas.microsoft.com/office/drawing/2014/main" id="{D4C15037-79C6-F09C-8304-A476E2F16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565" y="185057"/>
            <a:ext cx="4936435" cy="3243943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DBCA1C-3BB6-C63D-B4A1-821E3BFFD3ED}"/>
              </a:ext>
            </a:extLst>
          </p:cNvPr>
          <p:cNvSpPr txBox="1"/>
          <p:nvPr/>
        </p:nvSpPr>
        <p:spPr>
          <a:xfrm>
            <a:off x="241373" y="3510448"/>
            <a:ext cx="79337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Příklad – </a:t>
            </a:r>
            <a:r>
              <a:rPr lang="cs-CZ" i="1" dirty="0" err="1"/>
              <a:t>Hymenoscyphus</a:t>
            </a:r>
            <a:r>
              <a:rPr lang="cs-CZ" i="1" dirty="0"/>
              <a:t> </a:t>
            </a:r>
            <a:r>
              <a:rPr lang="cs-CZ" i="1" dirty="0" err="1"/>
              <a:t>fraxineus</a:t>
            </a:r>
            <a:r>
              <a:rPr lang="cs-CZ" dirty="0"/>
              <a:t> – nekróza jasanů – zavlečený do Evropy</a:t>
            </a:r>
          </a:p>
        </p:txBody>
      </p:sp>
      <p:pic>
        <p:nvPicPr>
          <p:cNvPr id="10" name="Picture 4" descr="Gymnosporangium sabinae">
            <a:extLst>
              <a:ext uri="{FF2B5EF4-FFF2-40B4-BE49-F238E27FC236}">
                <a16:creationId xmlns:a16="http://schemas.microsoft.com/office/drawing/2014/main" id="{4AC0F58A-E60D-2E8E-8130-5EA590EFB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62" y="4786326"/>
            <a:ext cx="2662011" cy="1996508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orn cob with garlic and cloves&#10;&#10;Description automatically generated">
            <a:extLst>
              <a:ext uri="{FF2B5EF4-FFF2-40B4-BE49-F238E27FC236}">
                <a16:creationId xmlns:a16="http://schemas.microsoft.com/office/drawing/2014/main" id="{9F8049DF-A6DB-E30A-4661-3E5492278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77" y="4827013"/>
            <a:ext cx="2662010" cy="1996508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14" name="Picture 13" descr="Close-up of a leaf covered in white powder&#10;&#10;Description automatically generated">
            <a:extLst>
              <a:ext uri="{FF2B5EF4-FFF2-40B4-BE49-F238E27FC236}">
                <a16:creationId xmlns:a16="http://schemas.microsoft.com/office/drawing/2014/main" id="{A54974A8-68E6-D90A-31D2-7153C7D225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543" y="4631463"/>
            <a:ext cx="2852057" cy="2134587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DF71D9-70CE-F01B-0CD4-FD827A360DDD}"/>
              </a:ext>
            </a:extLst>
          </p:cNvPr>
          <p:cNvSpPr txBox="1"/>
          <p:nvPr/>
        </p:nvSpPr>
        <p:spPr>
          <a:xfrm>
            <a:off x="241373" y="6488668"/>
            <a:ext cx="923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rez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2C0715-69C8-F51E-1416-B50112627F5F}"/>
              </a:ext>
            </a:extLst>
          </p:cNvPr>
          <p:cNvSpPr txBox="1"/>
          <p:nvPr/>
        </p:nvSpPr>
        <p:spPr>
          <a:xfrm>
            <a:off x="4143902" y="6475961"/>
            <a:ext cx="923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sněť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C7DA20-E785-BEF8-6AC9-3052E2903421}"/>
              </a:ext>
            </a:extLst>
          </p:cNvPr>
          <p:cNvSpPr txBox="1"/>
          <p:nvPr/>
        </p:nvSpPr>
        <p:spPr>
          <a:xfrm>
            <a:off x="8443759" y="6474530"/>
            <a:ext cx="923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padlí</a:t>
            </a:r>
          </a:p>
        </p:txBody>
      </p:sp>
    </p:spTree>
    <p:extLst>
      <p:ext uri="{BB962C8B-B14F-4D97-AF65-F5344CB8AC3E}">
        <p14:creationId xmlns:p14="http://schemas.microsoft.com/office/powerpoint/2010/main" val="19971710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7E25C-0E78-21BE-C665-111C7D0D0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DBAE68E-DBB4-D528-90E8-70B7D2A9C14D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Houby – paraziti živočichů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1E327E3-D0FC-C49D-A69A-DD17C1DA8443}"/>
              </a:ext>
            </a:extLst>
          </p:cNvPr>
          <p:cNvSpPr txBox="1"/>
          <p:nvPr/>
        </p:nvSpPr>
        <p:spPr>
          <a:xfrm>
            <a:off x="300157" y="1221459"/>
            <a:ext cx="91704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Dermatofyty</a:t>
            </a:r>
            <a:r>
              <a:rPr lang="cs-CZ" sz="2000" dirty="0"/>
              <a:t> (</a:t>
            </a:r>
            <a:r>
              <a:rPr lang="cs-CZ" sz="2000" dirty="0" err="1"/>
              <a:t>keratinofilní</a:t>
            </a:r>
            <a:r>
              <a:rPr lang="cs-CZ" sz="2000" dirty="0"/>
              <a:t> schopnosti) - </a:t>
            </a:r>
            <a:r>
              <a:rPr lang="cs-CZ" sz="2000" dirty="0" err="1"/>
              <a:t>geofilní</a:t>
            </a:r>
            <a:r>
              <a:rPr lang="cs-CZ" sz="2000" dirty="0"/>
              <a:t>, antropofilní, zoofilní</a:t>
            </a:r>
          </a:p>
          <a:p>
            <a:r>
              <a:rPr lang="cs-CZ" sz="2000" dirty="0"/>
              <a:t>Např. </a:t>
            </a:r>
            <a:r>
              <a:rPr lang="cs-CZ" sz="2000" i="1" dirty="0" err="1"/>
              <a:t>Trichophyton</a:t>
            </a:r>
            <a:r>
              <a:rPr lang="cs-CZ" sz="2000" i="1" dirty="0"/>
              <a:t>, </a:t>
            </a:r>
            <a:r>
              <a:rPr lang="cs-CZ" sz="2000" i="1" dirty="0" err="1"/>
              <a:t>Arthroderma</a:t>
            </a:r>
            <a:r>
              <a:rPr lang="cs-CZ" sz="2000" i="1" dirty="0"/>
              <a:t> </a:t>
            </a:r>
            <a:r>
              <a:rPr lang="cs-CZ" sz="2000" dirty="0"/>
              <a:t>- u lidí – dermatomykózy – onemocnění kůže</a:t>
            </a:r>
          </a:p>
          <a:p>
            <a:endParaRPr lang="cs-CZ" sz="1000" dirty="0"/>
          </a:p>
          <a:p>
            <a:r>
              <a:rPr lang="cs-CZ" sz="2000" b="1" dirty="0"/>
              <a:t>Entomofágní houby </a:t>
            </a:r>
            <a:r>
              <a:rPr lang="cs-CZ" sz="2000" dirty="0"/>
              <a:t>– napadají hmyz </a:t>
            </a:r>
          </a:p>
          <a:p>
            <a:r>
              <a:rPr lang="cs-CZ" sz="2000" dirty="0"/>
              <a:t>např. </a:t>
            </a:r>
            <a:r>
              <a:rPr lang="cs-CZ" sz="2000" i="1" dirty="0" err="1"/>
              <a:t>Beauveria</a:t>
            </a:r>
            <a:r>
              <a:rPr lang="cs-CZ" sz="2000" i="1" dirty="0"/>
              <a:t> </a:t>
            </a:r>
            <a:r>
              <a:rPr lang="cs-CZ" sz="2000" i="1" dirty="0" err="1"/>
              <a:t>bassiana</a:t>
            </a:r>
            <a:r>
              <a:rPr lang="cs-CZ" sz="2000" i="1" dirty="0"/>
              <a:t>, </a:t>
            </a:r>
            <a:r>
              <a:rPr lang="cs-CZ" sz="2000" i="1" dirty="0" err="1"/>
              <a:t>Metarhizium</a:t>
            </a:r>
            <a:r>
              <a:rPr lang="cs-CZ" sz="2000" i="1" dirty="0"/>
              <a:t> </a:t>
            </a:r>
            <a:r>
              <a:rPr lang="cs-CZ" sz="2000" i="1" dirty="0" err="1"/>
              <a:t>anisopliae</a:t>
            </a:r>
            <a:r>
              <a:rPr lang="cs-CZ" sz="2000" i="1" dirty="0"/>
              <a:t>, </a:t>
            </a:r>
            <a:r>
              <a:rPr lang="cs-CZ" sz="2000" i="1" dirty="0" err="1"/>
              <a:t>Lecanicillium</a:t>
            </a:r>
            <a:r>
              <a:rPr lang="cs-CZ" sz="2000" i="1" dirty="0"/>
              <a:t> </a:t>
            </a:r>
            <a:r>
              <a:rPr lang="cs-CZ" sz="2000" i="1" dirty="0" err="1"/>
              <a:t>lecanii</a:t>
            </a:r>
            <a:endParaRPr lang="cs-CZ" sz="2000" i="1" dirty="0"/>
          </a:p>
          <a:p>
            <a:r>
              <a:rPr lang="cs-CZ" sz="2000" dirty="0"/>
              <a:t>- Použití v insekticidech – </a:t>
            </a:r>
            <a:r>
              <a:rPr lang="cs-CZ" sz="2000" dirty="0" err="1"/>
              <a:t>biokontrola</a:t>
            </a:r>
            <a:r>
              <a:rPr lang="cs-CZ" sz="2000" dirty="0"/>
              <a:t> hmyzu</a:t>
            </a:r>
          </a:p>
          <a:p>
            <a:endParaRPr lang="cs-CZ" sz="1000" dirty="0"/>
          </a:p>
          <a:p>
            <a:r>
              <a:rPr lang="cs-CZ" sz="2000" b="1" dirty="0" err="1"/>
              <a:t>Nematofágní</a:t>
            </a:r>
            <a:r>
              <a:rPr lang="cs-CZ" sz="2000" b="1" dirty="0"/>
              <a:t> houby </a:t>
            </a:r>
            <a:r>
              <a:rPr lang="cs-CZ" sz="2000" dirty="0"/>
              <a:t>– napadají háďátka</a:t>
            </a:r>
          </a:p>
          <a:p>
            <a:r>
              <a:rPr lang="cs-CZ" sz="2000" dirty="0"/>
              <a:t>např. </a:t>
            </a:r>
            <a:r>
              <a:rPr lang="cs-CZ" sz="2000" i="1" dirty="0" err="1"/>
              <a:t>Arthrobotrys</a:t>
            </a:r>
            <a:r>
              <a:rPr lang="cs-CZ" sz="2000" i="1" dirty="0"/>
              <a:t>, </a:t>
            </a:r>
            <a:r>
              <a:rPr lang="cs-CZ" sz="2000" i="1" dirty="0" err="1"/>
              <a:t>Monacrosporium</a:t>
            </a:r>
            <a:r>
              <a:rPr lang="cs-CZ" sz="2000" i="1" dirty="0"/>
              <a:t>, </a:t>
            </a:r>
            <a:r>
              <a:rPr lang="cs-CZ" sz="2000" i="1" dirty="0" err="1"/>
              <a:t>Pochonia</a:t>
            </a:r>
            <a:r>
              <a:rPr lang="cs-CZ" sz="2000" i="1" dirty="0"/>
              <a:t> </a:t>
            </a:r>
            <a:r>
              <a:rPr lang="cs-CZ" sz="2000" i="1" dirty="0" err="1"/>
              <a:t>chlamydosporia</a:t>
            </a:r>
            <a:endParaRPr lang="cs-CZ" sz="2000" i="1" dirty="0"/>
          </a:p>
          <a:p>
            <a:endParaRPr lang="cs-CZ" sz="2000" b="1" dirty="0"/>
          </a:p>
          <a:p>
            <a:r>
              <a:rPr lang="cs-CZ" sz="2000" b="1" dirty="0"/>
              <a:t>Intracelulární paraziti </a:t>
            </a:r>
          </a:p>
          <a:p>
            <a:r>
              <a:rPr lang="cs-CZ" sz="2000" dirty="0" err="1"/>
              <a:t>Mikrosporidie</a:t>
            </a:r>
            <a:r>
              <a:rPr lang="cs-CZ" sz="2000" dirty="0"/>
              <a:t> – nejčastěji hmyz, také ryby, savci (včetně člověka)</a:t>
            </a:r>
          </a:p>
        </p:txBody>
      </p:sp>
    </p:spTree>
    <p:extLst>
      <p:ext uri="{BB962C8B-B14F-4D97-AF65-F5344CB8AC3E}">
        <p14:creationId xmlns:p14="http://schemas.microsoft.com/office/powerpoint/2010/main" val="23598693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24F6E-0C09-C316-9010-FA4D4A48A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6E0749-B06F-4DB2-FF23-0F1A7B711310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White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nose syndrome</a:t>
            </a:r>
          </a:p>
        </p:txBody>
      </p:sp>
      <p:pic>
        <p:nvPicPr>
          <p:cNvPr id="2" name="Picture 1" descr="A picture containing close&#10;&#10;Description automatically generated">
            <a:extLst>
              <a:ext uri="{FF2B5EF4-FFF2-40B4-BE49-F238E27FC236}">
                <a16:creationId xmlns:a16="http://schemas.microsoft.com/office/drawing/2014/main" id="{5F3A64F9-5C06-CE14-F193-F4A15D998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906" y="173954"/>
            <a:ext cx="3187937" cy="3755789"/>
          </a:xfrm>
          <a:prstGeom prst="roundRect">
            <a:avLst>
              <a:gd name="adj" fmla="val 10457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3" name="TextovéPole 4">
            <a:extLst>
              <a:ext uri="{FF2B5EF4-FFF2-40B4-BE49-F238E27FC236}">
                <a16:creationId xmlns:a16="http://schemas.microsoft.com/office/drawing/2014/main" id="{972241A9-5900-6BCE-1CFB-3652D55E5D6F}"/>
              </a:ext>
            </a:extLst>
          </p:cNvPr>
          <p:cNvSpPr txBox="1"/>
          <p:nvPr/>
        </p:nvSpPr>
        <p:spPr>
          <a:xfrm>
            <a:off x="50720" y="920767"/>
            <a:ext cx="850703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i="1" dirty="0" err="1"/>
              <a:t>Pseudogymnoascus</a:t>
            </a:r>
            <a:r>
              <a:rPr lang="cs-CZ" sz="2400" b="1" i="1" dirty="0"/>
              <a:t> </a:t>
            </a:r>
            <a:r>
              <a:rPr lang="cs-CZ" sz="2400" b="1" i="1" dirty="0" err="1"/>
              <a:t>destructans</a:t>
            </a:r>
            <a:endParaRPr lang="cs-CZ" sz="2000" b="1" dirty="0"/>
          </a:p>
          <a:p>
            <a:pPr marL="177800" indent="-177800">
              <a:buFontTx/>
              <a:buChar char="-"/>
            </a:pPr>
            <a:r>
              <a:rPr lang="pt-BR" sz="2000" dirty="0"/>
              <a:t>napadá netopýry </a:t>
            </a:r>
            <a:r>
              <a:rPr lang="cs-CZ" sz="2000" dirty="0"/>
              <a:t>v mírném pásu Evropy, Asie a Ameriky</a:t>
            </a:r>
          </a:p>
          <a:p>
            <a:pPr marL="177800" indent="-177800">
              <a:buFontTx/>
              <a:buChar char="-"/>
            </a:pPr>
            <a:r>
              <a:rPr lang="cs-CZ" sz="2000" dirty="0"/>
              <a:t>původce syndromu bílého nosu u netopýrů</a:t>
            </a:r>
          </a:p>
          <a:p>
            <a:pPr marL="177800" indent="-177800">
              <a:buFontTx/>
              <a:buChar char="-"/>
            </a:pPr>
            <a:r>
              <a:rPr lang="pt-BR" sz="2000" dirty="0"/>
              <a:t>ve velkých zimovištích (S Amerika)</a:t>
            </a:r>
            <a:r>
              <a:rPr lang="cs-CZ" sz="2000" dirty="0"/>
              <a:t> způsobuje jejich hromadný úhyn (od 2006), </a:t>
            </a:r>
            <a:br>
              <a:rPr lang="cs-CZ" sz="2000" dirty="0"/>
            </a:br>
            <a:r>
              <a:rPr lang="cs-CZ" sz="2000" dirty="0"/>
              <a:t>u nás hojně rozšířen, ale netopýry nedecimuje</a:t>
            </a:r>
            <a:endParaRPr lang="pt-BR" sz="2000" dirty="0"/>
          </a:p>
          <a:p>
            <a:pPr marL="177800" indent="-177800">
              <a:buFontTx/>
              <a:buChar char="-"/>
            </a:pPr>
            <a:r>
              <a:rPr lang="cs-CZ" sz="2000" dirty="0">
                <a:solidFill>
                  <a:srgbClr val="0000CC"/>
                </a:solidFill>
              </a:rPr>
              <a:t>psychrofilní houba, dermatofyt </a:t>
            </a:r>
            <a:r>
              <a:rPr lang="cs-CZ" sz="2000" dirty="0"/>
              <a:t>→ napadá netopýry v zimě v době hibernace</a:t>
            </a:r>
          </a:p>
          <a:p>
            <a:pPr marL="177800" indent="-177800">
              <a:buFontTx/>
              <a:buChar char="-"/>
            </a:pPr>
            <a:r>
              <a:rPr lang="cs-CZ" sz="2000" dirty="0"/>
              <a:t>mycelium způsobuje léze na létacích blanách, kolonizuje nosní partie, napadá kožní folikuly, dráždí netopýry a </a:t>
            </a:r>
            <a:r>
              <a:rPr lang="pl-PL" sz="2000" dirty="0"/>
              <a:t>předčasně je budí z hibernace </a:t>
            </a:r>
            <a:r>
              <a:rPr lang="cs-CZ" sz="2000" dirty="0"/>
              <a:t>→ umírají nedostatkem potravy a vyčerpáním</a:t>
            </a:r>
          </a:p>
        </p:txBody>
      </p:sp>
    </p:spTree>
    <p:extLst>
      <p:ext uri="{BB962C8B-B14F-4D97-AF65-F5344CB8AC3E}">
        <p14:creationId xmlns:p14="http://schemas.microsoft.com/office/powerpoint/2010/main" val="18770404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94E76-8628-BDBE-53F5-C72B323D8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56B564-3FCF-42E6-8B48-A6946C76438A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Zombie-ant </a:t>
            </a:r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fungus</a:t>
            </a:r>
            <a:endParaRPr lang="cs-CZ" sz="4000" b="1" dirty="0">
              <a:ln w="3175">
                <a:noFill/>
              </a:ln>
              <a:solidFill>
                <a:schemeClr val="bg2">
                  <a:lumMod val="25000"/>
                </a:schemeClr>
              </a:solidFill>
              <a:ea typeface="+mn-ea"/>
              <a:cs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7AA227-2B99-DA6D-A0DA-179C0C9A0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836" y="907357"/>
            <a:ext cx="7716327" cy="585869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958A3EE-F071-0D17-E912-5005E4DAD983}"/>
              </a:ext>
            </a:extLst>
          </p:cNvPr>
          <p:cNvSpPr txBox="1"/>
          <p:nvPr/>
        </p:nvSpPr>
        <p:spPr>
          <a:xfrm>
            <a:off x="4872157" y="417642"/>
            <a:ext cx="4326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Ophiocordyceps</a:t>
            </a:r>
            <a:r>
              <a:rPr lang="cs-CZ" sz="2000" b="1" i="1" dirty="0"/>
              <a:t> </a:t>
            </a:r>
            <a:r>
              <a:rPr lang="cs-CZ" sz="2000" b="1" i="1" dirty="0" err="1"/>
              <a:t>unilateralis</a:t>
            </a:r>
            <a:endParaRPr lang="cs-CZ" sz="2000" b="1" i="1" dirty="0"/>
          </a:p>
        </p:txBody>
      </p:sp>
    </p:spTree>
    <p:extLst>
      <p:ext uri="{BB962C8B-B14F-4D97-AF65-F5344CB8AC3E}">
        <p14:creationId xmlns:p14="http://schemas.microsoft.com/office/powerpoint/2010/main" val="169642652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06171-88CC-216D-292D-F0BB01FC7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34E266-75FD-085C-2664-C9AE82FB8E98}"/>
              </a:ext>
            </a:extLst>
          </p:cNvPr>
          <p:cNvSpPr txBox="1">
            <a:spLocks/>
          </p:cNvSpPr>
          <p:nvPr/>
        </p:nvSpPr>
        <p:spPr>
          <a:xfrm>
            <a:off x="300157" y="-7134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Nematofágní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houby</a:t>
            </a:r>
          </a:p>
        </p:txBody>
      </p:sp>
      <p:pic>
        <p:nvPicPr>
          <p:cNvPr id="3" name="Obrázek 5">
            <a:extLst>
              <a:ext uri="{FF2B5EF4-FFF2-40B4-BE49-F238E27FC236}">
                <a16:creationId xmlns:a16="http://schemas.microsoft.com/office/drawing/2014/main" id="{4C0AF1A2-F41A-E3A5-2BB3-31C613356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363" y="1731549"/>
            <a:ext cx="3933342" cy="4937250"/>
          </a:xfrm>
          <a:prstGeom prst="rect">
            <a:avLst/>
          </a:prstGeom>
        </p:spPr>
      </p:pic>
      <p:pic>
        <p:nvPicPr>
          <p:cNvPr id="7" name="Obrázek 8">
            <a:extLst>
              <a:ext uri="{FF2B5EF4-FFF2-40B4-BE49-F238E27FC236}">
                <a16:creationId xmlns:a16="http://schemas.microsoft.com/office/drawing/2014/main" id="{BAD4F9C9-B6E3-5944-FF98-2ACABF3E3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565" y="1237589"/>
            <a:ext cx="3303139" cy="2051423"/>
          </a:xfrm>
          <a:prstGeom prst="rect">
            <a:avLst/>
          </a:prstGeom>
        </p:spPr>
      </p:pic>
      <p:pic>
        <p:nvPicPr>
          <p:cNvPr id="8" name="Obrázek 9">
            <a:extLst>
              <a:ext uri="{FF2B5EF4-FFF2-40B4-BE49-F238E27FC236}">
                <a16:creationId xmlns:a16="http://schemas.microsoft.com/office/drawing/2014/main" id="{B57143BE-E5D2-E31E-73E8-E600CF54CC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29" b="26955"/>
          <a:stretch/>
        </p:blipFill>
        <p:spPr>
          <a:xfrm>
            <a:off x="8742564" y="3230351"/>
            <a:ext cx="3303139" cy="3438448"/>
          </a:xfrm>
          <a:prstGeom prst="rect">
            <a:avLst/>
          </a:prstGeom>
        </p:spPr>
      </p:pic>
      <p:sp>
        <p:nvSpPr>
          <p:cNvPr id="9" name="TextovéPole 10">
            <a:extLst>
              <a:ext uri="{FF2B5EF4-FFF2-40B4-BE49-F238E27FC236}">
                <a16:creationId xmlns:a16="http://schemas.microsoft.com/office/drawing/2014/main" id="{CBD8B647-CD2B-9ACF-E9EA-B50157D8F1AA}"/>
              </a:ext>
            </a:extLst>
          </p:cNvPr>
          <p:cNvSpPr txBox="1"/>
          <p:nvPr/>
        </p:nvSpPr>
        <p:spPr>
          <a:xfrm>
            <a:off x="9847393" y="3289012"/>
            <a:ext cx="1746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adhezivní síť</a:t>
            </a:r>
          </a:p>
        </p:txBody>
      </p:sp>
      <p:sp>
        <p:nvSpPr>
          <p:cNvPr id="10" name="TextovéPole 11">
            <a:extLst>
              <a:ext uri="{FF2B5EF4-FFF2-40B4-BE49-F238E27FC236}">
                <a16:creationId xmlns:a16="http://schemas.microsoft.com/office/drawing/2014/main" id="{1C88CEE9-B771-63F8-4438-382B7CA2C6D3}"/>
              </a:ext>
            </a:extLst>
          </p:cNvPr>
          <p:cNvSpPr txBox="1"/>
          <p:nvPr/>
        </p:nvSpPr>
        <p:spPr>
          <a:xfrm>
            <a:off x="9847392" y="1180471"/>
            <a:ext cx="1746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škrtící oko</a:t>
            </a:r>
          </a:p>
        </p:txBody>
      </p:sp>
      <p:sp>
        <p:nvSpPr>
          <p:cNvPr id="11" name="TextovéPole 12">
            <a:extLst>
              <a:ext uri="{FF2B5EF4-FFF2-40B4-BE49-F238E27FC236}">
                <a16:creationId xmlns:a16="http://schemas.microsoft.com/office/drawing/2014/main" id="{FD99D5BC-2561-DD15-155E-C9C9B470FD1C}"/>
              </a:ext>
            </a:extLst>
          </p:cNvPr>
          <p:cNvSpPr txBox="1"/>
          <p:nvPr/>
        </p:nvSpPr>
        <p:spPr>
          <a:xfrm>
            <a:off x="7780695" y="5709026"/>
            <a:ext cx="802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škrtící oko</a:t>
            </a:r>
          </a:p>
        </p:txBody>
      </p:sp>
      <p:sp>
        <p:nvSpPr>
          <p:cNvPr id="12" name="TextovéPole 13">
            <a:extLst>
              <a:ext uri="{FF2B5EF4-FFF2-40B4-BE49-F238E27FC236}">
                <a16:creationId xmlns:a16="http://schemas.microsoft.com/office/drawing/2014/main" id="{8F861C0F-8212-0F1A-F6CF-65AA6CF0ACEB}"/>
              </a:ext>
            </a:extLst>
          </p:cNvPr>
          <p:cNvSpPr txBox="1"/>
          <p:nvPr/>
        </p:nvSpPr>
        <p:spPr>
          <a:xfrm>
            <a:off x="4675121" y="6396718"/>
            <a:ext cx="1746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adhezivní síť</a:t>
            </a:r>
          </a:p>
        </p:txBody>
      </p:sp>
      <p:sp>
        <p:nvSpPr>
          <p:cNvPr id="13" name="TextovéPole 14">
            <a:extLst>
              <a:ext uri="{FF2B5EF4-FFF2-40B4-BE49-F238E27FC236}">
                <a16:creationId xmlns:a16="http://schemas.microsoft.com/office/drawing/2014/main" id="{5DBC0697-B2B4-617C-540D-91D8CAFADC27}"/>
              </a:ext>
            </a:extLst>
          </p:cNvPr>
          <p:cNvSpPr txBox="1"/>
          <p:nvPr/>
        </p:nvSpPr>
        <p:spPr>
          <a:xfrm>
            <a:off x="4525919" y="4571223"/>
            <a:ext cx="802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pevné oko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1F54F7-1527-F7B8-0FF2-6A43969441BF}"/>
              </a:ext>
            </a:extLst>
          </p:cNvPr>
          <p:cNvSpPr txBox="1"/>
          <p:nvPr/>
        </p:nvSpPr>
        <p:spPr>
          <a:xfrm>
            <a:off x="300156" y="657417"/>
            <a:ext cx="77117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parazitují na háďátkách, jejich vajíčkách a cystách nebo je přímo loví do pastí (</a:t>
            </a:r>
            <a:r>
              <a:rPr lang="cs-CZ" sz="1800" b="1" dirty="0"/>
              <a:t>dravé houby </a:t>
            </a:r>
            <a:r>
              <a:rPr lang="cs-CZ" sz="1800" dirty="0"/>
              <a:t>– </a:t>
            </a:r>
            <a:r>
              <a:rPr lang="cs-CZ" sz="1800" b="1" dirty="0" err="1"/>
              <a:t>predatory</a:t>
            </a:r>
            <a:r>
              <a:rPr lang="cs-CZ" sz="1800" b="1" dirty="0"/>
              <a:t> </a:t>
            </a:r>
            <a:r>
              <a:rPr lang="cs-CZ" sz="1800" b="1" dirty="0" err="1"/>
              <a:t>fungi</a:t>
            </a:r>
            <a:r>
              <a:rPr lang="cs-CZ" sz="1800" dirty="0"/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25A302-0833-9FAF-A243-C173050B2E64}"/>
              </a:ext>
            </a:extLst>
          </p:cNvPr>
          <p:cNvSpPr txBox="1"/>
          <p:nvPr/>
        </p:nvSpPr>
        <p:spPr>
          <a:xfrm>
            <a:off x="281984" y="1384649"/>
            <a:ext cx="41733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1" dirty="0" err="1"/>
              <a:t>Arthrobotrys</a:t>
            </a:r>
            <a:r>
              <a:rPr lang="cs-CZ" b="1" i="1" dirty="0"/>
              <a:t> </a:t>
            </a:r>
            <a:r>
              <a:rPr lang="cs-CZ" b="1" i="1" dirty="0" err="1"/>
              <a:t>oligospora</a:t>
            </a:r>
            <a:endParaRPr lang="cs-CZ" b="1" i="1" dirty="0"/>
          </a:p>
          <a:p>
            <a:r>
              <a:rPr lang="cs-CZ" dirty="0"/>
              <a:t>Adhezivní smyčky (</a:t>
            </a:r>
            <a:r>
              <a:rPr lang="cs-CZ" i="1" dirty="0" err="1"/>
              <a:t>adhesive</a:t>
            </a:r>
            <a:r>
              <a:rPr lang="cs-CZ" i="1" dirty="0"/>
              <a:t> </a:t>
            </a:r>
            <a:r>
              <a:rPr lang="cs-CZ" i="1" dirty="0" err="1"/>
              <a:t>loops</a:t>
            </a:r>
            <a:r>
              <a:rPr lang="cs-CZ" dirty="0"/>
              <a:t>) - lepkavé. Háďátko se zachytí při průchodu smyčkou, což houba využije k proniknutí svých hyf do těla hostitele.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2BC9B5-A794-E6FE-4038-A8870631080D}"/>
              </a:ext>
            </a:extLst>
          </p:cNvPr>
          <p:cNvSpPr txBox="1"/>
          <p:nvPr/>
        </p:nvSpPr>
        <p:spPr>
          <a:xfrm>
            <a:off x="264319" y="2848936"/>
            <a:ext cx="47431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1" dirty="0" err="1"/>
              <a:t>Dactylellina</a:t>
            </a:r>
            <a:r>
              <a:rPr lang="cs-CZ" b="1" i="1" dirty="0"/>
              <a:t> </a:t>
            </a:r>
            <a:r>
              <a:rPr lang="cs-CZ" b="1" i="1" dirty="0" err="1"/>
              <a:t>candidum</a:t>
            </a:r>
            <a:endParaRPr lang="cs-CZ" b="1" i="1" dirty="0"/>
          </a:p>
          <a:p>
            <a:r>
              <a:rPr lang="cs-CZ" dirty="0"/>
              <a:t>adhezivní sítě (</a:t>
            </a:r>
            <a:r>
              <a:rPr lang="cs-CZ" i="1" dirty="0" err="1"/>
              <a:t>adhesive</a:t>
            </a:r>
            <a:r>
              <a:rPr lang="cs-CZ" i="1" dirty="0"/>
              <a:t> </a:t>
            </a:r>
            <a:r>
              <a:rPr lang="cs-CZ" i="1" dirty="0" err="1"/>
              <a:t>networks</a:t>
            </a:r>
            <a:r>
              <a:rPr lang="cs-CZ" dirty="0"/>
              <a:t>) - trojrozměrné sítě z adhezivních hyf, které zachycují háďátka, když se do nich zamotají.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5C74A5-20CB-1C86-3C29-E84CDC08613A}"/>
              </a:ext>
            </a:extLst>
          </p:cNvPr>
          <p:cNvSpPr txBox="1"/>
          <p:nvPr/>
        </p:nvSpPr>
        <p:spPr>
          <a:xfrm>
            <a:off x="214039" y="4028100"/>
            <a:ext cx="4461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1" dirty="0" err="1"/>
              <a:t>Monacrosporium</a:t>
            </a:r>
            <a:r>
              <a:rPr lang="cs-CZ" b="1" i="1" dirty="0"/>
              <a:t> </a:t>
            </a:r>
            <a:r>
              <a:rPr lang="cs-CZ" b="1" i="1" dirty="0" err="1"/>
              <a:t>haptotylum</a:t>
            </a:r>
            <a:endParaRPr lang="cs-CZ" b="1" i="1" dirty="0"/>
          </a:p>
          <a:p>
            <a:r>
              <a:rPr lang="cs-CZ" dirty="0"/>
              <a:t>Kontraktilní smyčky (</a:t>
            </a:r>
            <a:r>
              <a:rPr lang="cs-CZ" i="1" dirty="0" err="1"/>
              <a:t>constricting</a:t>
            </a:r>
            <a:r>
              <a:rPr lang="cs-CZ" i="1" dirty="0"/>
              <a:t> </a:t>
            </a:r>
            <a:r>
              <a:rPr lang="cs-CZ" i="1" dirty="0" err="1"/>
              <a:t>rings</a:t>
            </a:r>
            <a:r>
              <a:rPr lang="cs-CZ" dirty="0"/>
              <a:t>) - Jakmile háďátko projde smyčkou, ta se okamžitě stáhne a uvězní ho.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2684B8-2117-00D4-D03E-F00987B645F3}"/>
              </a:ext>
            </a:extLst>
          </p:cNvPr>
          <p:cNvSpPr txBox="1"/>
          <p:nvPr/>
        </p:nvSpPr>
        <p:spPr>
          <a:xfrm>
            <a:off x="146297" y="5204116"/>
            <a:ext cx="44610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1" dirty="0" err="1"/>
              <a:t>Drechslerella</a:t>
            </a:r>
            <a:r>
              <a:rPr lang="cs-CZ" b="1" i="1" dirty="0"/>
              <a:t> </a:t>
            </a:r>
            <a:r>
              <a:rPr lang="cs-CZ" b="1" i="1" dirty="0" err="1"/>
              <a:t>dactyloides</a:t>
            </a:r>
            <a:endParaRPr lang="cs-CZ" b="1" i="1" dirty="0"/>
          </a:p>
          <a:p>
            <a:r>
              <a:rPr lang="cs-CZ" dirty="0"/>
              <a:t>Adhezivní sloupky (</a:t>
            </a:r>
            <a:r>
              <a:rPr lang="cs-CZ" i="1" dirty="0" err="1"/>
              <a:t>adhesive</a:t>
            </a:r>
            <a:r>
              <a:rPr lang="cs-CZ" i="1" dirty="0"/>
              <a:t> </a:t>
            </a:r>
            <a:r>
              <a:rPr lang="cs-CZ" i="1" dirty="0" err="1"/>
              <a:t>knobs</a:t>
            </a:r>
            <a:r>
              <a:rPr lang="cs-CZ" dirty="0"/>
              <a:t>) - malé struktury na svých hyfách, které fungují jako lepkavé pasti. Háďátko se přilepí a hyfy houby následně proniknou do jeho těla.</a:t>
            </a:r>
          </a:p>
        </p:txBody>
      </p:sp>
    </p:spTree>
    <p:extLst>
      <p:ext uri="{BB962C8B-B14F-4D97-AF65-F5344CB8AC3E}">
        <p14:creationId xmlns:p14="http://schemas.microsoft.com/office/powerpoint/2010/main" val="9418294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C8724-2207-CFD8-471C-29ECB6782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74E4659-B964-1CFE-ED67-AC82EC72FB78}"/>
              </a:ext>
            </a:extLst>
          </p:cNvPr>
          <p:cNvSpPr txBox="1">
            <a:spLocks/>
          </p:cNvSpPr>
          <p:nvPr/>
        </p:nvSpPr>
        <p:spPr>
          <a:xfrm>
            <a:off x="300158" y="91950"/>
            <a:ext cx="3488072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Mykorhiza</a:t>
            </a:r>
          </a:p>
        </p:txBody>
      </p:sp>
      <p:pic>
        <p:nvPicPr>
          <p:cNvPr id="5" name="Picture 4" descr="A diagram of different types of plants&#10;&#10;Description automatically generated">
            <a:extLst>
              <a:ext uri="{FF2B5EF4-FFF2-40B4-BE49-F238E27FC236}">
                <a16:creationId xmlns:a16="http://schemas.microsoft.com/office/drawing/2014/main" id="{0A5EFC0C-5D6A-AF89-A403-FF65E3C80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086" y="1317361"/>
            <a:ext cx="4800600" cy="48246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24BE42-1918-8A5B-D4C0-8CB7F8A333C0}"/>
              </a:ext>
            </a:extLst>
          </p:cNvPr>
          <p:cNvSpPr txBox="1"/>
          <p:nvPr/>
        </p:nvSpPr>
        <p:spPr>
          <a:xfrm>
            <a:off x="8240486" y="676405"/>
            <a:ext cx="2775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mycorrhizas.info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37E7D2-106A-4AA4-BAA0-416299F3DEF1}"/>
              </a:ext>
            </a:extLst>
          </p:cNvPr>
          <p:cNvSpPr txBox="1"/>
          <p:nvPr/>
        </p:nvSpPr>
        <p:spPr>
          <a:xfrm>
            <a:off x="330495" y="94802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ln w="3175">
                  <a:noFill/>
                </a:ln>
                <a:ea typeface="+mn-ea"/>
                <a:cs typeface="Segoe UI" panose="020B0502040204020203" pitchFamily="34" charset="0"/>
              </a:rPr>
              <a:t>mutualismus s rostlinami</a:t>
            </a:r>
            <a:endParaRPr lang="cs-CZ" dirty="0"/>
          </a:p>
        </p:txBody>
      </p:sp>
      <p:sp>
        <p:nvSpPr>
          <p:cNvPr id="8" name="TextovéPole 4">
            <a:extLst>
              <a:ext uri="{FF2B5EF4-FFF2-40B4-BE49-F238E27FC236}">
                <a16:creationId xmlns:a16="http://schemas.microsoft.com/office/drawing/2014/main" id="{E0DE83BD-4FC6-1CF7-EA42-52142B552F2D}"/>
              </a:ext>
            </a:extLst>
          </p:cNvPr>
          <p:cNvSpPr txBox="1"/>
          <p:nvPr/>
        </p:nvSpPr>
        <p:spPr>
          <a:xfrm>
            <a:off x="110747" y="1578733"/>
            <a:ext cx="68343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Mykorhizy </a:t>
            </a:r>
            <a:r>
              <a:rPr lang="cs-CZ" sz="2000" dirty="0"/>
              <a:t>(houby a kořeny rostlin)</a:t>
            </a:r>
            <a:endParaRPr lang="cs-CZ" sz="2000" b="1" dirty="0"/>
          </a:p>
          <a:p>
            <a:r>
              <a:rPr lang="cs-CZ" sz="2000" b="1" dirty="0" err="1"/>
              <a:t>arbuskulární</a:t>
            </a:r>
            <a:r>
              <a:rPr lang="cs-CZ" sz="2000" b="1" dirty="0"/>
              <a:t> (AM)</a:t>
            </a:r>
          </a:p>
          <a:p>
            <a:r>
              <a:rPr lang="cs-CZ" sz="2000" b="1" dirty="0" err="1"/>
              <a:t>ektomykorhiza</a:t>
            </a:r>
            <a:r>
              <a:rPr lang="cs-CZ" sz="2000" b="1" dirty="0"/>
              <a:t> (ECM)</a:t>
            </a:r>
          </a:p>
          <a:p>
            <a:r>
              <a:rPr lang="cs-CZ" sz="2000" dirty="0" err="1"/>
              <a:t>erikoidní</a:t>
            </a:r>
            <a:endParaRPr lang="cs-CZ" sz="2000" dirty="0"/>
          </a:p>
          <a:p>
            <a:r>
              <a:rPr lang="cs-CZ" sz="2000" dirty="0" err="1"/>
              <a:t>orchideoidní</a:t>
            </a:r>
            <a:endParaRPr lang="cs-CZ" sz="2000" dirty="0"/>
          </a:p>
          <a:p>
            <a:endParaRPr lang="cs-CZ" sz="2000" b="1" dirty="0"/>
          </a:p>
          <a:p>
            <a:r>
              <a:rPr lang="cs-CZ" sz="2000" dirty="0"/>
              <a:t>- 90 - 95 % všech druhů rostlin (225 tis.)</a:t>
            </a:r>
          </a:p>
          <a:p>
            <a:r>
              <a:rPr lang="cs-CZ" sz="2000" dirty="0"/>
              <a:t>- alespoň část druhů z každé větší taxonomické jednotky říše </a:t>
            </a:r>
            <a:r>
              <a:rPr lang="cs-CZ" sz="2000" i="1" dirty="0" err="1"/>
              <a:t>Plantae</a:t>
            </a:r>
            <a:r>
              <a:rPr lang="cs-CZ" sz="2000" i="1" dirty="0"/>
              <a:t> </a:t>
            </a:r>
            <a:r>
              <a:rPr lang="cs-CZ" sz="2000" dirty="0"/>
              <a:t>tvoří AM</a:t>
            </a:r>
          </a:p>
          <a:p>
            <a:pPr marL="88900"/>
            <a:r>
              <a:rPr lang="cs-CZ" sz="2000" dirty="0"/>
              <a:t>(mechorosty, kapraďorosty, nahosemenné, krytosemenné)</a:t>
            </a:r>
          </a:p>
          <a:p>
            <a:r>
              <a:rPr lang="pt-BR" sz="2000" dirty="0"/>
              <a:t>- AM stará zřejmě přes 460 mil. let</a:t>
            </a:r>
          </a:p>
          <a:p>
            <a:pPr marL="180975" indent="-180975">
              <a:buFontTx/>
              <a:buChar char="-"/>
            </a:pPr>
            <a:r>
              <a:rPr lang="cs-CZ" sz="2000" dirty="0"/>
              <a:t>zcela klíčová pro kolonizaci souše primitivními rostlinami (</a:t>
            </a:r>
            <a:r>
              <a:rPr lang="cs-CZ" sz="2000" i="1" dirty="0" err="1"/>
              <a:t>Rhyniophyta</a:t>
            </a:r>
            <a:r>
              <a:rPr lang="cs-CZ" sz="2000" dirty="0"/>
              <a:t>)</a:t>
            </a:r>
          </a:p>
          <a:p>
            <a:pPr marL="342900" indent="-342900">
              <a:buFontTx/>
              <a:buChar char="-"/>
            </a:pP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747792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487C5-B6C6-AD49-12DE-D635FC584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379778-01CF-7C3B-92B0-FB4429E6F164}"/>
              </a:ext>
            </a:extLst>
          </p:cNvPr>
          <p:cNvSpPr txBox="1">
            <a:spLocks/>
          </p:cNvSpPr>
          <p:nvPr/>
        </p:nvSpPr>
        <p:spPr>
          <a:xfrm>
            <a:off x="300157" y="91950"/>
            <a:ext cx="11445529" cy="1051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Arbuskulární</a:t>
            </a:r>
            <a:r>
              <a:rPr lang="cs-CZ" sz="4000" b="1" dirty="0">
                <a:ln w="3175">
                  <a:noFill/>
                </a:ln>
                <a:solidFill>
                  <a:schemeClr val="bg2">
                    <a:lumMod val="25000"/>
                  </a:schemeClr>
                </a:solidFill>
                <a:ea typeface="+mn-ea"/>
                <a:cs typeface="Segoe UI" panose="020B0502040204020203" pitchFamily="34" charset="0"/>
              </a:rPr>
              <a:t> mykorhiza</a:t>
            </a:r>
          </a:p>
        </p:txBody>
      </p:sp>
      <p:pic>
        <p:nvPicPr>
          <p:cNvPr id="3" name="Picture 2" descr="A microscope view of a tree&#10;&#10;Description automatically generated">
            <a:extLst>
              <a:ext uri="{FF2B5EF4-FFF2-40B4-BE49-F238E27FC236}">
                <a16:creationId xmlns:a16="http://schemas.microsoft.com/office/drawing/2014/main" id="{96C1F8E8-BCEA-A1F3-74FF-34FE0490D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285" y="2620428"/>
            <a:ext cx="3024340" cy="2018747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7" name="Picture 6" descr="A close-up of a microscope&#10;&#10;Description automatically generated">
            <a:extLst>
              <a:ext uri="{FF2B5EF4-FFF2-40B4-BE49-F238E27FC236}">
                <a16:creationId xmlns:a16="http://schemas.microsoft.com/office/drawing/2014/main" id="{2F0BFBFD-1369-7625-8FFC-B27924AE6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284" y="4709878"/>
            <a:ext cx="3102427" cy="2070870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pic>
        <p:nvPicPr>
          <p:cNvPr id="9" name="Picture 8" descr="A screenshot of a game&#10;&#10;Description automatically generated">
            <a:extLst>
              <a:ext uri="{FF2B5EF4-FFF2-40B4-BE49-F238E27FC236}">
                <a16:creationId xmlns:a16="http://schemas.microsoft.com/office/drawing/2014/main" id="{43BEE8BD-1068-C999-EB7B-D30B8D86E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285" y="46421"/>
            <a:ext cx="3102427" cy="2528478"/>
          </a:xfrm>
          <a:prstGeom prst="roundRect">
            <a:avLst>
              <a:gd name="adj" fmla="val 4984"/>
            </a:avLst>
          </a:prstGeom>
          <a:ln>
            <a:solidFill>
              <a:schemeClr val="tx1"/>
            </a:solidFill>
          </a:ln>
        </p:spPr>
      </p:pic>
      <p:sp>
        <p:nvSpPr>
          <p:cNvPr id="2" name="TextovéPole 4">
            <a:extLst>
              <a:ext uri="{FF2B5EF4-FFF2-40B4-BE49-F238E27FC236}">
                <a16:creationId xmlns:a16="http://schemas.microsoft.com/office/drawing/2014/main" id="{CABF9F7B-7439-5044-23D6-D8603584D9E9}"/>
              </a:ext>
            </a:extLst>
          </p:cNvPr>
          <p:cNvSpPr txBox="1"/>
          <p:nvPr/>
        </p:nvSpPr>
        <p:spPr>
          <a:xfrm>
            <a:off x="241375" y="1147033"/>
            <a:ext cx="70629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Mykorhiza </a:t>
            </a:r>
            <a:r>
              <a:rPr lang="cs-CZ" sz="2000" b="1" dirty="0" err="1"/>
              <a:t>arbuskulární</a:t>
            </a:r>
            <a:r>
              <a:rPr lang="cs-CZ" sz="2000" b="1" dirty="0"/>
              <a:t> (AM)</a:t>
            </a:r>
          </a:p>
          <a:p>
            <a:pPr marL="177800" indent="-177800"/>
            <a:r>
              <a:rPr lang="cs-CZ" sz="2000" dirty="0"/>
              <a:t>- hyfy </a:t>
            </a:r>
            <a:r>
              <a:rPr lang="cs-CZ" sz="2000" b="1" i="1" dirty="0"/>
              <a:t>pronikají </a:t>
            </a:r>
            <a:r>
              <a:rPr lang="cs-CZ" sz="2000" dirty="0"/>
              <a:t>přes buněčnou stěnu do buněk primární kůry</a:t>
            </a:r>
          </a:p>
          <a:p>
            <a:pPr marL="177800" indent="-177800"/>
            <a:r>
              <a:rPr lang="cs-CZ" sz="2000" dirty="0"/>
              <a:t>- produkují </a:t>
            </a:r>
            <a:r>
              <a:rPr lang="cs-CZ" sz="2000" b="1" i="1" dirty="0" err="1"/>
              <a:t>arbuskuly</a:t>
            </a:r>
            <a:r>
              <a:rPr lang="cs-CZ" sz="2000" dirty="0"/>
              <a:t>, větvené útvary, kde dochází k výměně živin mezi houbou</a:t>
            </a:r>
          </a:p>
          <a:p>
            <a:pPr marL="177800" indent="-177800"/>
            <a:r>
              <a:rPr lang="cs-CZ" sz="2000" dirty="0"/>
              <a:t>	a rostlinou (styk membrány </a:t>
            </a:r>
            <a:r>
              <a:rPr lang="cs-CZ" sz="2000" dirty="0" err="1"/>
              <a:t>arbuskule</a:t>
            </a:r>
            <a:r>
              <a:rPr lang="cs-CZ" sz="2000" dirty="0"/>
              <a:t> + rostliny)</a:t>
            </a:r>
          </a:p>
          <a:p>
            <a:pPr marL="177800" indent="-177800"/>
            <a:r>
              <a:rPr lang="cs-CZ" sz="2000" dirty="0"/>
              <a:t>- mimo kořen tzv. </a:t>
            </a:r>
            <a:r>
              <a:rPr lang="cs-CZ" sz="2000" dirty="0" err="1"/>
              <a:t>extraradikální</a:t>
            </a:r>
            <a:r>
              <a:rPr lang="cs-CZ" sz="2000" dirty="0"/>
              <a:t> mycelium</a:t>
            </a:r>
          </a:p>
          <a:p>
            <a:pPr marL="177800" indent="-177800"/>
            <a:r>
              <a:rPr lang="cs-CZ" sz="2000" dirty="0"/>
              <a:t>- zásobní látky ve </a:t>
            </a:r>
            <a:r>
              <a:rPr lang="cs-CZ" sz="2000" b="1" i="1" dirty="0" err="1"/>
              <a:t>vezikulech</a:t>
            </a:r>
            <a:endParaRPr lang="cs-CZ" sz="2000" b="1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0B132-0074-AFA4-B1A3-6B2C6848AE27}"/>
              </a:ext>
            </a:extLst>
          </p:cNvPr>
          <p:cNvSpPr txBox="1"/>
          <p:nvPr/>
        </p:nvSpPr>
        <p:spPr>
          <a:xfrm>
            <a:off x="7647211" y="4193305"/>
            <a:ext cx="2830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arbuskula</a:t>
            </a:r>
            <a:endParaRPr lang="cs-C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CE6C42-D984-0148-42C3-6178640E7198}"/>
              </a:ext>
            </a:extLst>
          </p:cNvPr>
          <p:cNvSpPr txBox="1"/>
          <p:nvPr/>
        </p:nvSpPr>
        <p:spPr>
          <a:xfrm>
            <a:off x="7728857" y="6442247"/>
            <a:ext cx="2046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vezikuly</a:t>
            </a:r>
            <a:endParaRPr lang="cs-CZ" dirty="0"/>
          </a:p>
        </p:txBody>
      </p:sp>
      <p:sp>
        <p:nvSpPr>
          <p:cNvPr id="11" name="TextovéPole 4">
            <a:extLst>
              <a:ext uri="{FF2B5EF4-FFF2-40B4-BE49-F238E27FC236}">
                <a16:creationId xmlns:a16="http://schemas.microsoft.com/office/drawing/2014/main" id="{7F919320-1BE9-9CC6-7570-69EE36070E3A}"/>
              </a:ext>
            </a:extLst>
          </p:cNvPr>
          <p:cNvSpPr txBox="1"/>
          <p:nvPr/>
        </p:nvSpPr>
        <p:spPr>
          <a:xfrm>
            <a:off x="163289" y="3887676"/>
            <a:ext cx="73151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- zástupci oddělení </a:t>
            </a:r>
            <a:r>
              <a:rPr lang="cs-CZ" sz="2000" b="1" dirty="0" err="1"/>
              <a:t>Glomeromycota</a:t>
            </a:r>
            <a:r>
              <a:rPr lang="cs-CZ" sz="2000" b="1" dirty="0"/>
              <a:t> </a:t>
            </a:r>
            <a:r>
              <a:rPr lang="cs-CZ" sz="2000" dirty="0"/>
              <a:t>(rody </a:t>
            </a:r>
            <a:r>
              <a:rPr lang="cs-CZ" sz="2000" i="1" dirty="0" err="1"/>
              <a:t>Claroideoglomus</a:t>
            </a:r>
            <a:r>
              <a:rPr lang="cs-CZ" sz="2000" dirty="0"/>
              <a:t>, </a:t>
            </a:r>
            <a:r>
              <a:rPr lang="cs-CZ" sz="2000" i="1" dirty="0" err="1"/>
              <a:t>Glomus</a:t>
            </a:r>
            <a:r>
              <a:rPr lang="cs-CZ" sz="2000" dirty="0"/>
              <a:t>, </a:t>
            </a:r>
            <a:r>
              <a:rPr lang="cs-CZ" sz="2000" i="1" dirty="0" err="1"/>
              <a:t>Gigaspora</a:t>
            </a:r>
            <a:r>
              <a:rPr lang="cs-CZ" sz="2000" dirty="0"/>
              <a:t>, </a:t>
            </a:r>
            <a:r>
              <a:rPr lang="cs-CZ" sz="2000" i="1" dirty="0"/>
              <a:t>… </a:t>
            </a:r>
            <a:r>
              <a:rPr lang="cs-CZ" sz="2000" dirty="0"/>
              <a:t>)</a:t>
            </a:r>
          </a:p>
          <a:p>
            <a:r>
              <a:rPr lang="cs-CZ" sz="2000" dirty="0"/>
              <a:t>- obligátní </a:t>
            </a:r>
            <a:r>
              <a:rPr lang="cs-CZ" sz="2000" dirty="0" err="1"/>
              <a:t>symbionti</a:t>
            </a:r>
            <a:r>
              <a:rPr lang="cs-CZ" sz="2000" dirty="0"/>
              <a:t> - mají </a:t>
            </a:r>
            <a:r>
              <a:rPr lang="cs-CZ" sz="2000" b="1" dirty="0"/>
              <a:t>minimální </a:t>
            </a:r>
            <a:r>
              <a:rPr lang="cs-CZ" sz="2000" b="1" dirty="0" err="1"/>
              <a:t>saprotrofní</a:t>
            </a:r>
            <a:r>
              <a:rPr lang="cs-CZ" sz="2000" b="1" dirty="0"/>
              <a:t> schopnosti</a:t>
            </a:r>
          </a:p>
          <a:p>
            <a:r>
              <a:rPr lang="cs-CZ" sz="2000" dirty="0"/>
              <a:t>jsou zcela </a:t>
            </a:r>
            <a:r>
              <a:rPr lang="cs-CZ" sz="2000" b="1" dirty="0"/>
              <a:t>závislí v příjmu organických látek </a:t>
            </a:r>
            <a:r>
              <a:rPr lang="cs-CZ" sz="2000" dirty="0"/>
              <a:t>na svém hostiteli</a:t>
            </a:r>
          </a:p>
          <a:p>
            <a:r>
              <a:rPr lang="cs-CZ" sz="2000" dirty="0"/>
              <a:t>jsou </a:t>
            </a:r>
            <a:r>
              <a:rPr lang="cs-CZ" sz="2000" b="1" dirty="0"/>
              <a:t>obtížně kultivovatelní </a:t>
            </a:r>
            <a:r>
              <a:rPr lang="cs-CZ" sz="2000" dirty="0"/>
              <a:t>– pouze v „kultuře“ s hostitelskou rostlinou</a:t>
            </a:r>
          </a:p>
          <a:p>
            <a:r>
              <a:rPr lang="cs-CZ" sz="2000" dirty="0"/>
              <a:t>(v květináči nebo na agaru s tkáňovou kulturou modifikovaných kořenů)</a:t>
            </a:r>
          </a:p>
          <a:p>
            <a:r>
              <a:rPr lang="cs-CZ" sz="2000" dirty="0"/>
              <a:t>Obří spory – hodně odlišná DNA v jedné buňce</a:t>
            </a:r>
          </a:p>
        </p:txBody>
      </p:sp>
    </p:spTree>
    <p:extLst>
      <p:ext uri="{BB962C8B-B14F-4D97-AF65-F5344CB8AC3E}">
        <p14:creationId xmlns:p14="http://schemas.microsoft.com/office/powerpoint/2010/main" val="1038395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3641</TotalTime>
  <Words>6838</Words>
  <Application>Microsoft Office PowerPoint</Application>
  <PresentationFormat>Widescreen</PresentationFormat>
  <Paragraphs>983</Paragraphs>
  <Slides>110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9" baseType="lpstr">
      <vt:lpstr>Aptos</vt:lpstr>
      <vt:lpstr>Aptos Display</vt:lpstr>
      <vt:lpstr>Arial</vt:lpstr>
      <vt:lpstr>Calibri</vt:lpstr>
      <vt:lpstr>Segoe UI</vt:lpstr>
      <vt:lpstr>Symbol</vt:lpstr>
      <vt:lpstr>Times New Roman</vt:lpstr>
      <vt:lpstr>Wingdings</vt:lpstr>
      <vt:lpstr>Office Theme</vt:lpstr>
      <vt:lpstr>Botanika pro ÚŽP Mykologie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Sklenář František</dc:creator>
  <cp:lastModifiedBy>Sklenář František</cp:lastModifiedBy>
  <cp:revision>23</cp:revision>
  <dcterms:created xsi:type="dcterms:W3CDTF">2024-11-12T16:43:27Z</dcterms:created>
  <dcterms:modified xsi:type="dcterms:W3CDTF">2025-10-07T08:32:10Z</dcterms:modified>
</cp:coreProperties>
</file>