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1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76" r:id="rId15"/>
    <p:sldId id="273" r:id="rId16"/>
    <p:sldId id="277" r:id="rId17"/>
    <p:sldId id="268" r:id="rId18"/>
    <p:sldId id="269" r:id="rId19"/>
    <p:sldId id="278" r:id="rId20"/>
    <p:sldId id="270" r:id="rId21"/>
    <p:sldId id="279" r:id="rId22"/>
    <p:sldId id="271" r:id="rId23"/>
    <p:sldId id="28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7D216-B0B1-73CF-0AC3-F1F9F0F05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8DB3D3-9514-5E3C-80EA-7F9D7B97B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92E1ED-D7BF-87ED-51C6-4B0513968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0FA6B2-2FDB-C55A-3AA2-423C21B8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F2F3B0-2F9C-88BE-6C66-3D83AB37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86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EF4D1-7D90-E412-DF33-05F2BED02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739B35-1F34-03A8-1AD9-D6781A8FE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E141FD-4918-B236-0873-D0953CDB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D108E-E1D0-F8BB-38E8-AF2006D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0B788A-2807-286A-8359-FE30DDA00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82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977F2F5-95D4-25BE-F1BC-8747B7EDB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92CDE11-F244-E24B-DFE7-DBF1220C0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E2DE3F-6B8B-8343-32AC-EFE82ACB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BEF8E5-CE48-F54B-BC85-4FF86728D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2F2E16-2CC3-C4A6-7339-61C4BE11D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29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B4668-7EC8-6286-B2A4-D1D7235C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452100-4AA9-CD68-365E-371BEB2F0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F18B18-760E-B573-A3B3-1CF1DF4A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78BA04-37E6-7E0C-4321-037C44BF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195CE5-920E-CBA9-8386-6A94B86D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1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95C10-3F61-F892-3943-F15CDC71B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3B0C4C-C5AE-5AE4-6708-D0EAC0BB9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56BE7F-B33B-9BAE-3218-B9DFDBB4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911C0F-C32A-C6B1-F417-24347B21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81E827-8634-7E8F-8B15-91762AA9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0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A81D4-B81E-1DFB-5A35-EC73B49E0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DC5ABE-4EB0-9DA5-C3F5-FE39FF0C1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113ED8-AAF6-CB12-E4F7-77B0665C3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F2C209-2EB4-C84B-108D-871274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6BE8AC-4D33-04E1-D198-BBDF3D053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9DC47A-5792-773B-3DD6-7EC56114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53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ABB0B-B565-EA1E-9705-ED3DCB86F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DC069C-C6DE-3051-12F7-63F0C8EEB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037BCB-9180-B892-269C-A691FEA8E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65DA3D-7A50-95E4-EF0A-AACE4D293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9066D6-448A-7148-560B-930ED2E27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A956E58-1D8A-E404-98AD-8111D386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CCBC51-B9A6-2E0C-13D9-C3FB9E60F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FFF5F54-47C3-0E7B-F821-31F26DDC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5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9531E-48C1-C7E9-AD87-783EE6DB4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87056F3-B236-29E5-A5DC-0487B2EF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EB8CE7-5BD6-DEA6-ED48-7CEB5AA3B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CEDB86-72FB-38FD-49C9-B6F20D4D2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03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10C243-ECA5-DAAB-5856-FBC0EDF6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DCB8A5-BD84-CC30-4E72-220B9AD4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4D8B46-0CA7-5CC3-19ED-7E62DBD5E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9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420EA-D699-8A3B-C551-9906ADAF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56D80A-6C95-D0CD-560B-A54A82022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AE4AF36-1D3A-3B1A-D787-447BD724E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458802-FA57-E822-86A4-AEEEDA834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EEF062-7284-218A-FF56-DFBF0D23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D19CF6-4618-B985-8FC2-1D8B99A87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10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77BB0-F79A-3F74-21F8-6BCC6462A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024922-B286-26AB-B658-110A16E8F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340DD9-E9DB-4AD3-45F4-ADD7B8F85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FB01CC-A96B-771E-97CD-37551568C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61D94C-5497-23F0-8519-CBDA79DAB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F0694C-881D-4128-156C-330E1029A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28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4845EB3-B123-FACC-1814-861680EC9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4ACC4A-3319-46FC-BAC4-C3BF6F974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961418-F8B1-4FED-E340-BD2DF19D8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444045-6EF6-4895-AD1C-6609A57FE49A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6E636D-6CAD-788D-9E81-29B370D80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1FB528-5D36-0543-0F20-590A80305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68562D-D18C-41E8-A5D8-7EF77D8F2A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4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A696B-6FC7-C4F9-E90E-BA72FDF8D0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b="1" dirty="0" err="1">
                <a:solidFill>
                  <a:srgbClr val="2D74B5"/>
                </a:solidFill>
                <a:latin typeface="+mn-lt"/>
              </a:rPr>
              <a:t>Grammatik</a:t>
            </a:r>
            <a:r>
              <a:rPr lang="cs-CZ" sz="8000" b="1" dirty="0">
                <a:solidFill>
                  <a:srgbClr val="2D74B5"/>
                </a:solidFill>
                <a:latin typeface="+mn-lt"/>
              </a:rPr>
              <a:t>. </a:t>
            </a:r>
            <a:br>
              <a:rPr lang="cs-CZ" sz="8000" b="1" dirty="0">
                <a:solidFill>
                  <a:srgbClr val="2D74B5"/>
                </a:solidFill>
                <a:latin typeface="+mn-lt"/>
              </a:rPr>
            </a:br>
            <a:r>
              <a:rPr lang="cs-CZ" sz="8000" b="1" dirty="0" err="1">
                <a:solidFill>
                  <a:srgbClr val="2D74B5"/>
                </a:solidFill>
                <a:latin typeface="+mn-lt"/>
              </a:rPr>
              <a:t>Eine</a:t>
            </a:r>
            <a:r>
              <a:rPr lang="cs-CZ" sz="8000" b="1" dirty="0">
                <a:solidFill>
                  <a:srgbClr val="2D74B5"/>
                </a:solidFill>
                <a:latin typeface="+mn-lt"/>
              </a:rPr>
              <a:t> </a:t>
            </a:r>
            <a:r>
              <a:rPr lang="cs-CZ" sz="8000" b="1" dirty="0" err="1">
                <a:solidFill>
                  <a:srgbClr val="2D74B5"/>
                </a:solidFill>
                <a:latin typeface="+mn-lt"/>
              </a:rPr>
              <a:t>Einführung</a:t>
            </a:r>
            <a:r>
              <a:rPr lang="cs-CZ" sz="8000" b="1" dirty="0">
                <a:solidFill>
                  <a:srgbClr val="2D74B5"/>
                </a:solidFill>
                <a:latin typeface="+mn-lt"/>
              </a:rPr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3E9C37-A530-28A1-A426-7FF5B19360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Grammatik</a:t>
            </a:r>
            <a:r>
              <a:rPr lang="cs-CZ" b="1" dirty="0"/>
              <a:t> I</a:t>
            </a:r>
          </a:p>
          <a:p>
            <a:r>
              <a:rPr lang="cs-CZ" dirty="0"/>
              <a:t>Mgr. Martin </a:t>
            </a:r>
            <a:r>
              <a:rPr lang="cs-CZ" dirty="0" err="1"/>
              <a:t>Šemelík</a:t>
            </a:r>
            <a:r>
              <a:rPr lang="cs-CZ" dirty="0"/>
              <a:t>, Ph.D. </a:t>
            </a:r>
          </a:p>
          <a:p>
            <a:r>
              <a:rPr lang="cs-CZ" dirty="0" err="1"/>
              <a:t>Sommersemester</a:t>
            </a:r>
            <a:r>
              <a:rPr lang="cs-CZ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190075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1104A-F77F-0486-F7F0-CF87AABB0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endParaRPr lang="cs-CZ" b="1" dirty="0">
              <a:solidFill>
                <a:srgbClr val="2D74B5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8CA19E-E197-AA16-8419-D4E3C0D4C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600" b="1" dirty="0">
                <a:solidFill>
                  <a:srgbClr val="2D74B5"/>
                </a:solidFill>
                <a:ea typeface="+mj-ea"/>
                <a:cs typeface="+mj-cs"/>
              </a:rPr>
              <a:t>2. Grammatik als strukturelles Regelsystem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, das allen sprachlichen Produktion-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Verstehensprozessen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zugrundeliegt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(vgl. de Saussures Konzepte der Langue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Parole) </a:t>
            </a:r>
          </a:p>
          <a:p>
            <a:r>
              <a:rPr lang="de-DE" sz="2600" b="1" dirty="0">
                <a:solidFill>
                  <a:srgbClr val="2D74B5"/>
                </a:solidFill>
                <a:ea typeface="+mj-ea"/>
                <a:cs typeface="+mj-cs"/>
              </a:rPr>
              <a:t>3. Grammatik als Modell zur Abbildung der</a:t>
            </a:r>
            <a:r>
              <a:rPr lang="cs-CZ" sz="2600" b="1" dirty="0">
                <a:solidFill>
                  <a:srgbClr val="2D74B5"/>
                </a:solidFill>
                <a:ea typeface="+mj-ea"/>
                <a:cs typeface="+mj-cs"/>
              </a:rPr>
              <a:t> </a:t>
            </a:r>
            <a:r>
              <a:rPr lang="cs-CZ" sz="2600" b="1" dirty="0" err="1">
                <a:solidFill>
                  <a:srgbClr val="2D74B5"/>
                </a:solidFill>
                <a:ea typeface="+mj-ea"/>
                <a:cs typeface="+mj-cs"/>
              </a:rPr>
              <a:t>sprachlichen</a:t>
            </a:r>
            <a:r>
              <a:rPr lang="de-DE" sz="2600" b="1" dirty="0">
                <a:solidFill>
                  <a:srgbClr val="2D74B5"/>
                </a:solidFill>
                <a:ea typeface="+mj-ea"/>
                <a:cs typeface="+mj-cs"/>
              </a:rPr>
              <a:t> Kompetenz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(Generative Transformationsgrammatik)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46861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FC044-0E67-06F7-CA55-FA0DE307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endParaRPr lang="cs-CZ" b="1" dirty="0">
              <a:solidFill>
                <a:srgbClr val="2D74B5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AB5575-F7A8-0A56-583B-6857E872F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b="1" dirty="0">
                <a:solidFill>
                  <a:srgbClr val="2D74B5"/>
                </a:solidFill>
                <a:ea typeface="+mj-ea"/>
                <a:cs typeface="+mj-cs"/>
              </a:rPr>
              <a:t>4. Grammatik als systematische Beschreibung der formalen Regularitäten einer natürlichen Sprache in Form eines Nachschlagewerkes oder Lehrbuchs</a:t>
            </a:r>
            <a:r>
              <a:rPr lang="cs-CZ" sz="2600" b="1" dirty="0">
                <a:solidFill>
                  <a:srgbClr val="2D74B5"/>
                </a:solidFill>
                <a:ea typeface="+mj-ea"/>
                <a:cs typeface="+mj-cs"/>
              </a:rPr>
              <a:t> </a:t>
            </a:r>
            <a:r>
              <a:rPr lang="cs-CZ" sz="2600" b="1" dirty="0" err="1">
                <a:solidFill>
                  <a:srgbClr val="2D74B5"/>
                </a:solidFill>
                <a:ea typeface="+mj-ea"/>
                <a:cs typeface="+mj-cs"/>
              </a:rPr>
              <a:t>etc</a:t>
            </a:r>
            <a:r>
              <a:rPr lang="cs-CZ" sz="2600" b="1" dirty="0">
                <a:solidFill>
                  <a:srgbClr val="2D74B5"/>
                </a:solidFill>
                <a:ea typeface="+mj-ea"/>
                <a:cs typeface="+mj-cs"/>
              </a:rPr>
              <a:t>.</a:t>
            </a:r>
          </a:p>
          <a:p>
            <a:r>
              <a:rPr lang="de-DE" sz="2600" b="0" i="0" u="none" strike="noStrike" baseline="0" dirty="0">
                <a:solidFill>
                  <a:srgbClr val="000000"/>
                </a:solidFill>
              </a:rPr>
              <a:t>für eine </a:t>
            </a:r>
            <a:r>
              <a:rPr lang="de-DE" sz="2600" b="1" i="0" u="none" strike="noStrike" baseline="0" dirty="0">
                <a:solidFill>
                  <a:srgbClr val="000000"/>
                </a:solidFill>
              </a:rPr>
              <a:t>Typologie der Grammatiken </a:t>
            </a:r>
            <a:r>
              <a:rPr lang="de-DE" sz="2600" b="0" i="0" u="none" strike="noStrike" baseline="0" dirty="0">
                <a:solidFill>
                  <a:srgbClr val="000000"/>
                </a:solidFill>
              </a:rPr>
              <a:t>sind folgende Aspekte relevant: </a:t>
            </a:r>
            <a:endParaRPr lang="cs-CZ" sz="26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600" b="1" i="0" u="none" strike="noStrike" baseline="0" dirty="0">
                <a:solidFill>
                  <a:srgbClr val="000000"/>
                </a:solidFill>
              </a:rPr>
              <a:t>(a) Gegenstandsbereich </a:t>
            </a:r>
            <a:r>
              <a:rPr lang="de-DE" sz="2600" b="0" i="0" u="none" strike="noStrike" baseline="0" dirty="0">
                <a:solidFill>
                  <a:srgbClr val="000000"/>
                </a:solidFill>
              </a:rPr>
              <a:t>(Kompetenzgrammatik vs. </a:t>
            </a:r>
            <a:r>
              <a:rPr lang="de-DE" sz="2600" b="0" i="0" u="none" strike="noStrike" baseline="0" dirty="0" err="1">
                <a:solidFill>
                  <a:srgbClr val="000000"/>
                </a:solidFill>
              </a:rPr>
              <a:t>Korpusgrammatik</a:t>
            </a:r>
            <a:r>
              <a:rPr lang="de-DE" sz="2600" b="0" i="0" u="none" strike="noStrike" baseline="0" dirty="0">
                <a:solidFill>
                  <a:srgbClr val="000000"/>
                </a:solidFill>
              </a:rPr>
              <a:t>, synchron orientierte Grammatik vs. diachron orientierte Grammatik) </a:t>
            </a:r>
          </a:p>
          <a:p>
            <a:r>
              <a:rPr lang="de-DE" sz="2600" b="1" i="0" u="none" strike="noStrike" baseline="0" dirty="0">
                <a:solidFill>
                  <a:srgbClr val="000000"/>
                </a:solidFill>
              </a:rPr>
              <a:t>(b) theoretische Zielsetzung </a:t>
            </a:r>
            <a:r>
              <a:rPr lang="de-DE" sz="2600" b="0" i="0" u="none" strike="noStrike" baseline="0" dirty="0">
                <a:solidFill>
                  <a:srgbClr val="000000"/>
                </a:solidFill>
              </a:rPr>
              <a:t>(Beschreibung einer Einzelsprache 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vs.</a:t>
            </a:r>
            <a:r>
              <a:rPr lang="de-DE" sz="2600" b="0" i="0" u="none" strike="noStrike" baseline="0" dirty="0">
                <a:solidFill>
                  <a:srgbClr val="000000"/>
                </a:solidFill>
              </a:rPr>
              <a:t> Bemühen um ein </a:t>
            </a:r>
            <a:r>
              <a:rPr lang="cs-CZ" sz="2600" b="0" i="0" u="none" strike="noStrike" baseline="0" dirty="0" err="1">
                <a:solidFill>
                  <a:srgbClr val="000000"/>
                </a:solidFill>
              </a:rPr>
              <a:t>universelles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600" b="0" i="0" u="none" strike="noStrike" baseline="0" dirty="0" err="1">
                <a:solidFill>
                  <a:srgbClr val="000000"/>
                </a:solidFill>
              </a:rPr>
              <a:t>Beschreibungskonzept</a:t>
            </a:r>
            <a:r>
              <a:rPr lang="cs-CZ" sz="2600" b="0" i="0" u="none" strike="noStrike" baseline="0" dirty="0">
                <a:solidFill>
                  <a:srgbClr val="000000"/>
                </a:solidFill>
              </a:rPr>
              <a:t>) </a:t>
            </a:r>
          </a:p>
          <a:p>
            <a:r>
              <a:rPr lang="de-DE" sz="2600" b="1" dirty="0">
                <a:solidFill>
                  <a:srgbClr val="000000"/>
                </a:solidFill>
              </a:rPr>
              <a:t>(c) methodische Prämissen </a:t>
            </a:r>
            <a:r>
              <a:rPr lang="de-DE" sz="2600" dirty="0">
                <a:solidFill>
                  <a:srgbClr val="000000"/>
                </a:solidFill>
              </a:rPr>
              <a:t>(deskriptive Grammatik vs. normative Grammatik) </a:t>
            </a:r>
          </a:p>
          <a:p>
            <a:endParaRPr lang="cs-CZ" sz="2600" b="0" i="0" u="none" strike="noStrike" baseline="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355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68DE0-18C0-E416-B8D1-FBC2BD08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endParaRPr lang="cs-CZ" b="1" dirty="0">
              <a:solidFill>
                <a:srgbClr val="2D74B5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01C74C-3EB9-AAA0-ADDF-BE6C8C8D5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(d) Sprachauffassung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(Dependenzgrammatik, Funktionale Grammatik, Generative 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Syntax,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Inhaltsbezogene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Grammatik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Strukturelle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Grammatik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Valenzgrammatik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, … –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Grammatikmodelle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bzw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. -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theorien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) </a:t>
            </a:r>
          </a:p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(e) Benutzer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(wissenschaftliche vs. pädagogische Grammatiken, Muttersprachler vs. Fremdsprachler) </a:t>
            </a:r>
          </a:p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(f) Medium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(gedrucktes Buch vs. elektronische Datenbank – vgl.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Grammis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899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F2EE84-9CBA-5638-DA5C-F308E3743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5" name="Rectangle 2064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Freeform: Shape 2066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4A31ED-7250-B2CB-19BB-1D0FDB45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824" y="643467"/>
            <a:ext cx="4772975" cy="1800526"/>
          </a:xfrm>
        </p:spPr>
        <p:txBody>
          <a:bodyPr>
            <a:normAutofit fontScale="90000"/>
          </a:bodyPr>
          <a:lstStyle/>
          <a:p>
            <a:br>
              <a:rPr lang="cs-CZ" sz="3100" b="1" i="0" u="none" strike="noStrike" baseline="0" dirty="0">
                <a:latin typeface="Cambria" panose="02040503050406030204" pitchFamily="18" charset="0"/>
              </a:rPr>
            </a:br>
            <a:r>
              <a:rPr lang="de-DE" sz="4900" b="1" dirty="0">
                <a:solidFill>
                  <a:srgbClr val="2D74B5"/>
                </a:solidFill>
                <a:latin typeface="+mn-lt"/>
              </a:rPr>
              <a:t>Deutsche Grammatiken im Fokus </a:t>
            </a:r>
            <a:br>
              <a:rPr lang="cs-CZ" sz="3100" b="1" i="0" u="none" strike="noStrike" baseline="0" dirty="0">
                <a:latin typeface="Cambria" panose="02040503050406030204" pitchFamily="18" charset="0"/>
              </a:rPr>
            </a:b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6B324-D449-B9DA-E069-E3DA2EA29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824" y="2623381"/>
            <a:ext cx="4772974" cy="3553581"/>
          </a:xfrm>
        </p:spPr>
        <p:txBody>
          <a:bodyPr>
            <a:normAutofit fontScale="92500" lnSpcReduction="20000"/>
          </a:bodyPr>
          <a:lstStyle/>
          <a:p>
            <a:r>
              <a:rPr lang="de-DE" sz="2600" b="1" i="0" u="none" strike="noStrike" baseline="0" dirty="0"/>
              <a:t>(Neuere) Grammatiken des Deutschen (Auswahl) </a:t>
            </a:r>
            <a:endParaRPr lang="de-DE" sz="2600" b="0" i="0" u="none" strike="noStrike" baseline="0" dirty="0"/>
          </a:p>
          <a:p>
            <a:r>
              <a:rPr lang="de-DE" sz="2600" b="1" i="0" u="none" strike="noStrike" baseline="0" dirty="0"/>
              <a:t>DUDEN</a:t>
            </a:r>
            <a:r>
              <a:rPr lang="de-DE" sz="2600" b="0" i="0" u="none" strike="noStrike" baseline="0" dirty="0"/>
              <a:t> (2009): Die Grammatik, Bd. 4, Mannheim/Leipzig/Wien/Zürich. Dudenverlag. </a:t>
            </a:r>
          </a:p>
          <a:p>
            <a:r>
              <a:rPr lang="de-DE" sz="2600" b="1" i="0" u="none" strike="noStrike" baseline="0" dirty="0"/>
              <a:t>HELBIG</a:t>
            </a:r>
            <a:r>
              <a:rPr lang="de-DE" sz="2600" b="0" i="0" u="none" strike="noStrike" baseline="0" dirty="0"/>
              <a:t>, GERHARD/</a:t>
            </a:r>
            <a:r>
              <a:rPr lang="de-DE" sz="2600" b="1" i="0" u="none" strike="noStrike" baseline="0" dirty="0"/>
              <a:t>BUSCHA</a:t>
            </a:r>
            <a:r>
              <a:rPr lang="de-DE" sz="2600" b="0" i="0" u="none" strike="noStrike" baseline="0" dirty="0"/>
              <a:t>, JOACHIM (2001): Deutsche Grammatik. Ein Handbuch für den Ausländerunterricht. Berlin/München: Langenscheidt.</a:t>
            </a:r>
            <a:r>
              <a:rPr lang="cs-CZ" sz="2600" b="0" i="0" u="none" strike="noStrike" baseline="0" dirty="0"/>
              <a:t> </a:t>
            </a:r>
            <a:r>
              <a:rPr lang="de-DE" sz="2600" b="0" i="0" u="none" strike="noStrike" baseline="0" dirty="0"/>
              <a:t> </a:t>
            </a:r>
            <a:endParaRPr lang="cs-CZ" sz="2600" b="0" i="0" u="none" strike="noStrike" baseline="0" dirty="0"/>
          </a:p>
          <a:p>
            <a:endParaRPr lang="de-DE" sz="2000" b="0" i="0" u="none" strike="noStrike" baseline="0" dirty="0"/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60BD3F23-6A2D-8960-BAB7-C280B305F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51869" y="643468"/>
            <a:ext cx="2545005" cy="254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EUTSCHE GRAMMATIK - HELBIG, G., BUSCHA, J. od 551 Kč - Heureka.cz">
            <a:extLst>
              <a:ext uri="{FF2B5EF4-FFF2-40B4-BE49-F238E27FC236}">
                <a16:creationId xmlns:a16="http://schemas.microsoft.com/office/drawing/2014/main" id="{1A631B4D-E56C-2D2E-BF90-03BC621E7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25907" y="3657600"/>
            <a:ext cx="1796929" cy="258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831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C0618B-BE00-05C7-D454-7B0B71FAF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B08F60-D4DD-D700-F62A-5D6F9C887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824" y="643467"/>
            <a:ext cx="4772975" cy="1800526"/>
          </a:xfrm>
        </p:spPr>
        <p:txBody>
          <a:bodyPr>
            <a:normAutofit fontScale="90000"/>
          </a:bodyPr>
          <a:lstStyle/>
          <a:p>
            <a:br>
              <a:rPr lang="cs-CZ" sz="3100" b="1" i="0" u="none" strike="noStrike" baseline="0" dirty="0">
                <a:latin typeface="Cambria" panose="02040503050406030204" pitchFamily="18" charset="0"/>
              </a:rPr>
            </a:br>
            <a:r>
              <a:rPr lang="de-DE" sz="4900" b="1" dirty="0">
                <a:solidFill>
                  <a:srgbClr val="2D74B5"/>
                </a:solidFill>
                <a:latin typeface="+mn-lt"/>
              </a:rPr>
              <a:t>Deutsche Grammatiken im Fokus </a:t>
            </a:r>
            <a:br>
              <a:rPr lang="cs-CZ" sz="3100" b="1" i="0" u="none" strike="noStrike" baseline="0" dirty="0">
                <a:latin typeface="Cambria" panose="02040503050406030204" pitchFamily="18" charset="0"/>
              </a:rPr>
            </a:b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38A3DB-0C5E-DFD7-6A20-C4F7AA360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824" y="2623381"/>
            <a:ext cx="4772974" cy="3553581"/>
          </a:xfrm>
        </p:spPr>
        <p:txBody>
          <a:bodyPr>
            <a:normAutofit/>
          </a:bodyPr>
          <a:lstStyle/>
          <a:p>
            <a:r>
              <a:rPr lang="cs-CZ" sz="2400" b="1" i="0" u="none" strike="noStrike" baseline="0" dirty="0"/>
              <a:t>POVEJŠIL</a:t>
            </a:r>
            <a:r>
              <a:rPr lang="cs-CZ" sz="2400" b="0" i="0" u="none" strike="noStrike" baseline="0" dirty="0"/>
              <a:t>, JAROMÍR (1987): Mluvnice současné němčiny, Praha: Academia. </a:t>
            </a:r>
          </a:p>
          <a:p>
            <a:r>
              <a:rPr lang="cs-CZ" sz="2400" b="1" i="0" u="none" strike="noStrike" baseline="0" dirty="0"/>
              <a:t>ŠTÍCHA</a:t>
            </a:r>
            <a:r>
              <a:rPr lang="cs-CZ" sz="2400" b="0" i="0" u="none" strike="noStrike" baseline="0" dirty="0"/>
              <a:t>, FRANTIŠEK (2015): Česko-německá srovnávací gramatika. Praha: Academia. </a:t>
            </a:r>
            <a:endParaRPr lang="cs-CZ" sz="2400" dirty="0"/>
          </a:p>
        </p:txBody>
      </p:sp>
      <p:pic>
        <p:nvPicPr>
          <p:cNvPr id="1028" name="Picture 4" descr="Mluvnice současné němčiny - Povejšil Jaromír - Heureka.cz">
            <a:extLst>
              <a:ext uri="{FF2B5EF4-FFF2-40B4-BE49-F238E27FC236}">
                <a16:creationId xmlns:a16="http://schemas.microsoft.com/office/drawing/2014/main" id="{3A0E514B-9FF6-5E1A-BEE3-5353D8462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4621" y="417325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Česko-německá srovnávací gramatika | KNIHCENTRUM.cz">
            <a:extLst>
              <a:ext uri="{FF2B5EF4-FFF2-40B4-BE49-F238E27FC236}">
                <a16:creationId xmlns:a16="http://schemas.microsoft.com/office/drawing/2014/main" id="{4E7AB884-6F0E-509E-FD16-3FE2E10FB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96820" y="3657600"/>
            <a:ext cx="1855103" cy="258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170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B90C7-C949-C662-F827-DC85B48DA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2F991-2585-F6CD-26C8-FF66F1133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400" b="1" i="0" u="none" strike="noStrike" baseline="0" dirty="0">
                <a:solidFill>
                  <a:srgbClr val="2D74B5"/>
                </a:solidFill>
                <a:latin typeface="Cambria" panose="02040503050406030204" pitchFamily="18" charset="0"/>
              </a:rPr>
            </a:br>
            <a:r>
              <a:rPr lang="de-DE" sz="4900" b="1" dirty="0">
                <a:solidFill>
                  <a:srgbClr val="2D74B5"/>
                </a:solidFill>
                <a:latin typeface="+mn-lt"/>
              </a:rPr>
              <a:t>Deutsche Grammatiken im Fokus </a:t>
            </a:r>
            <a:br>
              <a:rPr lang="cs-CZ" sz="4400" b="1" i="0" u="none" strike="noStrike" baseline="0" dirty="0">
                <a:solidFill>
                  <a:srgbClr val="2D74B5"/>
                </a:solidFill>
                <a:latin typeface="Cambria" panose="020405030504060302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3D470-2BAC-F517-B6A0-A6E687B1A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WEINRICH, HARALD (2003): Textgrammatik der deutschen Sprache. Hildesheim/Zürich/New York: Georg Olms Verlag. </a:t>
            </a:r>
          </a:p>
          <a:p>
            <a:r>
              <a:rPr lang="cs-CZ" sz="2400" b="0" i="0" u="none" strike="noStrike" baseline="0" dirty="0">
                <a:solidFill>
                  <a:srgbClr val="000000"/>
                </a:solidFill>
              </a:rPr>
              <a:t>ZIFONUN, GISELA/HOFFMANN, LUDGER/STRECKER, BRUNO et al. (1997):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Grammatik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der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deutschen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Sprache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(3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Bände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).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Berlin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/New York: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Gruyter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. 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DUDEN (20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2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1</a:t>
            </a:r>
            <a:r>
              <a:rPr lang="de-DE" sz="2400" dirty="0">
                <a:solidFill>
                  <a:srgbClr val="000000"/>
                </a:solidFill>
              </a:rPr>
              <a:t>):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Duden – Sprachliche Zweifelsfälle: Das Wörterbuch für richtiges und gutes Deutsch</a:t>
            </a:r>
            <a:r>
              <a:rPr lang="cs-CZ" sz="2400" dirty="0">
                <a:solidFill>
                  <a:srgbClr val="000000"/>
                </a:solidFill>
              </a:rPr>
              <a:t>. </a:t>
            </a:r>
            <a:r>
              <a:rPr lang="cs-CZ" sz="2400" dirty="0" err="1">
                <a:solidFill>
                  <a:srgbClr val="000000"/>
                </a:solidFill>
              </a:rPr>
              <a:t>Berlin</a:t>
            </a:r>
            <a:r>
              <a:rPr lang="cs-CZ" sz="2400" dirty="0">
                <a:solidFill>
                  <a:srgbClr val="000000"/>
                </a:solidFill>
              </a:rPr>
              <a:t>: </a:t>
            </a:r>
            <a:r>
              <a:rPr lang="cs-CZ" sz="2400" dirty="0" err="1">
                <a:solidFill>
                  <a:srgbClr val="000000"/>
                </a:solidFill>
              </a:rPr>
              <a:t>Duden</a:t>
            </a:r>
            <a:r>
              <a:rPr lang="cs-CZ" sz="2400" dirty="0">
                <a:solidFill>
                  <a:srgbClr val="000000"/>
                </a:solidFill>
              </a:rPr>
              <a:t>. </a:t>
            </a:r>
            <a:endParaRPr lang="de-DE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GRAMMIS. Das grammatische Informationssystem des Instituts für deutsche Sprache http://hypermedia.ids-mannheim.de/ </a:t>
            </a:r>
          </a:p>
        </p:txBody>
      </p:sp>
    </p:spTree>
    <p:extLst>
      <p:ext uri="{BB962C8B-B14F-4D97-AF65-F5344CB8AC3E}">
        <p14:creationId xmlns:p14="http://schemas.microsoft.com/office/powerpoint/2010/main" val="71519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0EB99-7C9C-8024-61DF-7A50CFE43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0A8D-4FF2-07F1-5BE2-95E622380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400" b="1" i="0" u="none" strike="noStrike" baseline="0" dirty="0">
                <a:solidFill>
                  <a:srgbClr val="2D74B5"/>
                </a:solidFill>
                <a:latin typeface="Cambria" panose="02040503050406030204" pitchFamily="18" charset="0"/>
              </a:rPr>
            </a:br>
            <a:r>
              <a:rPr lang="de-DE" sz="4900" b="1" dirty="0">
                <a:solidFill>
                  <a:srgbClr val="2D74B5"/>
                </a:solidFill>
                <a:latin typeface="+mn-lt"/>
              </a:rPr>
              <a:t>Deutsche Grammatiken im Fokus </a:t>
            </a:r>
            <a:br>
              <a:rPr lang="cs-CZ" sz="4400" b="1" i="0" u="none" strike="noStrike" baseline="0" dirty="0">
                <a:solidFill>
                  <a:srgbClr val="2D74B5"/>
                </a:solidFill>
                <a:latin typeface="Cambria" panose="020405030504060302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C3596-910E-AE96-EF3E-EF3D54134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BUSCHA, JOACHIM/FREUDENBERG-FINDEISEN, RENATE/FORSTREUTER, EIKE (1998): Grammatik in Feldern, Max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Hueber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Verlag. 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HOFFMANN, LUDGER (2012): Deutsche Grammatik.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Grundlagen für Lehrerausbildung, Schule, Deutsch als Zweitsprache und Deutsch als Fremdsprache, Erich Schmidt Verlag </a:t>
            </a:r>
          </a:p>
          <a:p>
            <a:r>
              <a:rPr lang="cs-CZ" sz="2400" b="0" i="0" u="none" strike="noStrike" baseline="0" dirty="0">
                <a:solidFill>
                  <a:srgbClr val="000000"/>
                </a:solidFill>
              </a:rPr>
              <a:t>BENEŠ, EDUARD et al. (1962): Základní mluvnice němčiny, Praha: SPN. </a:t>
            </a:r>
          </a:p>
        </p:txBody>
      </p:sp>
    </p:spTree>
    <p:extLst>
      <p:ext uri="{BB962C8B-B14F-4D97-AF65-F5344CB8AC3E}">
        <p14:creationId xmlns:p14="http://schemas.microsoft.com/office/powerpoint/2010/main" val="888878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38F3B-C34F-B471-005B-47E8D1CB1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400" b="1" dirty="0">
                <a:solidFill>
                  <a:srgbClr val="2D74B5"/>
                </a:solidFill>
                <a:latin typeface="Cambria" panose="02040503050406030204" pitchFamily="18" charset="0"/>
              </a:rPr>
            </a:br>
            <a:r>
              <a:rPr lang="cs-CZ" sz="4900" b="1" dirty="0" err="1">
                <a:solidFill>
                  <a:srgbClr val="2D74B5"/>
                </a:solidFill>
                <a:latin typeface="+mn-lt"/>
              </a:rPr>
              <a:t>Einführung</a:t>
            </a:r>
            <a:r>
              <a:rPr lang="cs-CZ" sz="4900" b="1" dirty="0">
                <a:solidFill>
                  <a:srgbClr val="2D74B5"/>
                </a:solidFill>
                <a:latin typeface="+mn-lt"/>
              </a:rPr>
              <a:t> in </a:t>
            </a:r>
            <a:r>
              <a:rPr lang="cs-CZ" sz="4900" b="1" dirty="0" err="1">
                <a:solidFill>
                  <a:srgbClr val="2D74B5"/>
                </a:solidFill>
                <a:latin typeface="+mn-lt"/>
              </a:rPr>
              <a:t>die</a:t>
            </a:r>
            <a:r>
              <a:rPr lang="cs-CZ" sz="4900" b="1" dirty="0">
                <a:solidFill>
                  <a:srgbClr val="2D74B5"/>
                </a:solidFill>
                <a:latin typeface="+mn-lt"/>
              </a:rPr>
              <a:t> </a:t>
            </a:r>
            <a:r>
              <a:rPr lang="cs-CZ" sz="4900" b="1" dirty="0" err="1">
                <a:solidFill>
                  <a:srgbClr val="2D74B5"/>
                </a:solidFill>
                <a:latin typeface="+mn-lt"/>
              </a:rPr>
              <a:t>Wortartenlehre</a:t>
            </a:r>
            <a:r>
              <a:rPr lang="cs-CZ" sz="4900" b="1" dirty="0">
                <a:solidFill>
                  <a:srgbClr val="2D74B5"/>
                </a:solidFill>
                <a:latin typeface="+mn-lt"/>
              </a:rPr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2E06D-A7EE-AD67-235F-5834F2D45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eine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der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grammatischen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Kategorien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en-US" sz="2400" b="0" i="0" u="none" strike="noStrike" baseline="0" dirty="0" err="1">
                <a:solidFill>
                  <a:srgbClr val="000000"/>
                </a:solidFill>
              </a:rPr>
              <a:t>auch</a:t>
            </a:r>
            <a:r>
              <a:rPr lang="en-US" sz="2400" b="0" i="0" u="none" strike="noStrike" baseline="0" dirty="0">
                <a:solidFill>
                  <a:srgbClr val="000000"/>
                </a:solidFill>
              </a:rPr>
              <a:t>: </a:t>
            </a:r>
            <a:r>
              <a:rPr lang="en-US" sz="2400" b="0" i="0" u="none" strike="noStrike" baseline="0" dirty="0" err="1">
                <a:solidFill>
                  <a:srgbClr val="000000"/>
                </a:solidFill>
              </a:rPr>
              <a:t>Lexemklasse</a:t>
            </a:r>
            <a:r>
              <a:rPr lang="en-US" sz="24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en-US" sz="2400" b="0" i="0" u="none" strike="noStrike" baseline="0" dirty="0" err="1">
                <a:solidFill>
                  <a:srgbClr val="000000"/>
                </a:solidFill>
              </a:rPr>
              <a:t>Redeteil</a:t>
            </a:r>
            <a:r>
              <a:rPr lang="en-US" sz="24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en-US" sz="2400" b="0" i="0" u="none" strike="noStrike" baseline="0" dirty="0" err="1">
                <a:solidFill>
                  <a:srgbClr val="000000"/>
                </a:solidFill>
              </a:rPr>
              <a:t>engl.</a:t>
            </a:r>
            <a:r>
              <a:rPr lang="en-US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400" b="0" i="1" u="none" strike="noStrike" baseline="0" dirty="0">
                <a:solidFill>
                  <a:srgbClr val="000000"/>
                </a:solidFill>
              </a:rPr>
              <a:t>part of speech/word class </a:t>
            </a:r>
            <a:endParaRPr lang="en-US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Ergebnis der Klassifizierung der Wörter einer Sprache nach Form- und Bedeutungsmerkmalen (die ersten Klassifizierungen bereits in der Antike) 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uneinheitliche Gliederungsaspekte – die Zahl der Wortarten schwankt bei einzelnen Grammatikern </a:t>
            </a:r>
          </a:p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Platon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– zwei Wortarten (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Onoma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– „Namen“: Nomen; Rhema – „Aussage“: Verb) </a:t>
            </a:r>
          </a:p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Aristoteles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– eine weitere Gruppe hinzugefügt (die „Undeklinierbaren“) 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heutige Klassifizierungsversuche beruhen auf der von dem Grammatiker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Dionysios Trax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(1. Jh. v. Chr.) entworfenen Lehre von den acht Wortarten (Nomen, Verb, Adjektiv, Artikel, Pronomen, Präposition, Adverb, Konjunktion)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46384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47140-3D00-6C72-366F-3760800B5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Einführung</a:t>
            </a:r>
            <a:r>
              <a:rPr lang="cs-CZ" sz="4400" b="1" dirty="0">
                <a:solidFill>
                  <a:srgbClr val="2D74B5"/>
                </a:solidFill>
                <a:latin typeface="+mn-lt"/>
              </a:rPr>
              <a:t> in </a:t>
            </a:r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die</a:t>
            </a:r>
            <a:r>
              <a:rPr lang="cs-CZ" sz="4400" b="1" dirty="0">
                <a:solidFill>
                  <a:srgbClr val="2D74B5"/>
                </a:solidFill>
                <a:latin typeface="+mn-lt"/>
              </a:rPr>
              <a:t> </a:t>
            </a:r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Wortartenlehre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4793C-2775-4E51-AE2A-01FC640EE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alle Einteilungen gründen im Prinzip auf </a:t>
            </a:r>
            <a:r>
              <a:rPr lang="cs-CZ" sz="2400" b="1" i="0" u="none" strike="noStrike" baseline="0" dirty="0" err="1">
                <a:solidFill>
                  <a:srgbClr val="000000"/>
                </a:solidFill>
              </a:rPr>
              <a:t>vier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 Gliederungsaspekten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: </a:t>
            </a:r>
          </a:p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(a) Morphologischer Aspekt: </a:t>
            </a:r>
            <a:endParaRPr lang="cs-CZ" sz="2400" b="1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Unterscheidung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zw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ischen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flektierenden (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., Adj., Verb,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Pron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.) und nicht flektierenden Wortarten (Adv., Konj.,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Präp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.) </a:t>
            </a:r>
          </a:p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(b) Syntaktische Aspekte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: 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z. B. die Fähigkeit einen Artikel zu sich zu nehmen (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 vs.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Pron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.) o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der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durch Rektion einen bestimmten Kasus zu fordern (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Präp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 vs. Konj.) </a:t>
            </a:r>
          </a:p>
        </p:txBody>
      </p:sp>
    </p:spTree>
    <p:extLst>
      <p:ext uri="{BB962C8B-B14F-4D97-AF65-F5344CB8AC3E}">
        <p14:creationId xmlns:p14="http://schemas.microsoft.com/office/powerpoint/2010/main" val="3568495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41DC0-1D4C-7B96-F5A8-12348E4F7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BAA88-B8DE-0F29-41C5-21787DB89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Einführung</a:t>
            </a:r>
            <a:r>
              <a:rPr lang="cs-CZ" sz="4400" b="1" dirty="0">
                <a:solidFill>
                  <a:srgbClr val="2D74B5"/>
                </a:solidFill>
                <a:latin typeface="+mn-lt"/>
              </a:rPr>
              <a:t> in </a:t>
            </a:r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die</a:t>
            </a:r>
            <a:r>
              <a:rPr lang="cs-CZ" sz="4400" b="1" dirty="0">
                <a:solidFill>
                  <a:srgbClr val="2D74B5"/>
                </a:solidFill>
                <a:latin typeface="+mn-lt"/>
              </a:rPr>
              <a:t> </a:t>
            </a:r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Wortartenlehre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96A4FC-F282-A62D-ADC8-57D94CBD3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(c) semantische Aspekte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: die drei Grundwortarten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., Adj.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Verb beruhen auf den logischen Kategorien „Substanz“, „Eigenschaft“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„Prozess“; Konj.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Präp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 werden durch die Kategorie der „Relation“ begründet (vgl. auch die Termini „Autosemantika“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„Synsemantika“, d. h. Wörter mit einer Wortbedeutung im eigentlichen Sinn, Wörter mit „struktureller Bedeutung“) </a:t>
            </a:r>
          </a:p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(d) quantitative Aspekte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: offene vs. geschlossene Klassen: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., Adj., Verben, Adv. – offen (erweiterbar durch produktive Wortbildungsprozesse – nie genau zu bestimmen, wie viele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 o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der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Adjektive eine Sprache hat),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Präp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., Konj., Artikel,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Pron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Partikeln –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im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Prinzip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eher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geschlossen (können wenigstens annähernd aufgezählt werden).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2453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938A0-DA64-1068-1457-FAEFCC8C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9E58D-2019-7994-7B42-686031C43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0" i="0" u="none" strike="noStrike" baseline="0" dirty="0">
                <a:solidFill>
                  <a:srgbClr val="000000"/>
                </a:solidFill>
              </a:rPr>
              <a:t>Motto:</a:t>
            </a:r>
          </a:p>
          <a:p>
            <a:pPr marL="0" indent="0">
              <a:buNone/>
            </a:pPr>
            <a:r>
              <a:rPr lang="en-US" sz="3200" b="1" u="none" strike="noStrike" baseline="0" dirty="0">
                <a:solidFill>
                  <a:srgbClr val="000000"/>
                </a:solidFill>
              </a:rPr>
              <a:t>“Without grammar very little can be conveyed; without vocabulary nothing can be conveyed.” </a:t>
            </a:r>
            <a:r>
              <a:rPr lang="cs-CZ" sz="3200" b="1" dirty="0">
                <a:solidFill>
                  <a:srgbClr val="000000"/>
                </a:solidFill>
              </a:rPr>
              <a:t>(</a:t>
            </a:r>
            <a:r>
              <a:rPr lang="en-US" sz="3200" b="1" dirty="0">
                <a:solidFill>
                  <a:srgbClr val="000000"/>
                </a:solidFill>
              </a:rPr>
              <a:t>David Wilkins</a:t>
            </a:r>
            <a:r>
              <a:rPr lang="cs-CZ" sz="3200" b="1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2181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4FF73-6020-2171-5CB1-EC005DF4C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Einführung</a:t>
            </a:r>
            <a:r>
              <a:rPr lang="cs-CZ" sz="4400" b="1" dirty="0">
                <a:solidFill>
                  <a:srgbClr val="2D74B5"/>
                </a:solidFill>
                <a:latin typeface="+mn-lt"/>
              </a:rPr>
              <a:t> in </a:t>
            </a:r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die</a:t>
            </a:r>
            <a:r>
              <a:rPr lang="cs-CZ" sz="4400" b="1" dirty="0">
                <a:solidFill>
                  <a:srgbClr val="2D74B5"/>
                </a:solidFill>
                <a:latin typeface="+mn-lt"/>
              </a:rPr>
              <a:t> </a:t>
            </a:r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Wortartenlehre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6CEE80-4CD2-8876-B2B4-095F43159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Kritik an der Wortartenlehre richtet sich vor allem gegen die Uneinheitlichkeit der Klassifizierungskriterien, die sich zum Teil widersprechen o</a:t>
            </a:r>
            <a:r>
              <a:rPr lang="cs-CZ" sz="2400" b="1" i="0" u="none" strike="noStrike" baseline="0" dirty="0">
                <a:solidFill>
                  <a:srgbClr val="000000"/>
                </a:solidFill>
              </a:rPr>
              <a:t>der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 überschneiden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, vgl. z. B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.: </a:t>
            </a:r>
            <a:endParaRPr lang="de-DE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cs-CZ" sz="2400" dirty="0" err="1">
                <a:solidFill>
                  <a:srgbClr val="000000"/>
                </a:solidFill>
              </a:rPr>
              <a:t>Zahlwörter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– aufgrund gemeinsamer lexikalischer Merkmale (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Bez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eichnung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für Zahlen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Mengen) bilden sie eine selbständige Gruppe, während die einzelnen Vertreter sich in syntaktischer Hinsicht wie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 (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Tausende von Menschen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), Adj. (</a:t>
            </a:r>
            <a:r>
              <a:rPr lang="cs-CZ" sz="2400" i="1" dirty="0" err="1">
                <a:solidFill>
                  <a:srgbClr val="000000"/>
                </a:solidFill>
              </a:rPr>
              <a:t>zwei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 B</a:t>
            </a:r>
            <a:r>
              <a:rPr lang="cs-CZ" sz="2400" b="0" i="1" u="none" strike="noStrike" baseline="0" dirty="0">
                <a:solidFill>
                  <a:srgbClr val="000000"/>
                </a:solidFill>
              </a:rPr>
              <a:t>ü</a:t>
            </a:r>
            <a:r>
              <a:rPr lang="de-DE" sz="2400" b="0" i="1" u="none" strike="noStrike" baseline="0" dirty="0" err="1">
                <a:solidFill>
                  <a:srgbClr val="000000"/>
                </a:solidFill>
              </a:rPr>
              <a:t>ch</a:t>
            </a:r>
            <a:r>
              <a:rPr lang="cs-CZ" sz="2400" b="0" i="1" u="none" strike="noStrike" baseline="0" dirty="0" err="1">
                <a:solidFill>
                  <a:srgbClr val="000000"/>
                </a:solidFill>
              </a:rPr>
              <a:t>er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), indefinite Pronomina (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manche Bücher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) o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der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Adverbien verhalten (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Er rief dreimal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.). 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die als Adj. verwendeten Part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izipien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: 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der bellende Hund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– Flexionsform wie bei den Adj. aber sie gehören zu den verbalen Lexemen (daher die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Unterscheidung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zwischen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der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syntaktische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n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und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lexikalische</a:t>
            </a:r>
            <a:r>
              <a:rPr lang="cs-CZ" sz="2400" dirty="0">
                <a:solidFill>
                  <a:srgbClr val="000000"/>
                </a:solidFill>
              </a:rPr>
              <a:t>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Wortart) </a:t>
            </a:r>
          </a:p>
        </p:txBody>
      </p:sp>
    </p:spTree>
    <p:extLst>
      <p:ext uri="{BB962C8B-B14F-4D97-AF65-F5344CB8AC3E}">
        <p14:creationId xmlns:p14="http://schemas.microsoft.com/office/powerpoint/2010/main" val="2433908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2E0B2-BCBB-F820-18E3-6E38320BD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Einführung</a:t>
            </a:r>
            <a:r>
              <a:rPr lang="cs-CZ" sz="4400" b="1" dirty="0">
                <a:solidFill>
                  <a:srgbClr val="2D74B5"/>
                </a:solidFill>
                <a:latin typeface="+mn-lt"/>
              </a:rPr>
              <a:t> in </a:t>
            </a:r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die</a:t>
            </a:r>
            <a:r>
              <a:rPr lang="cs-CZ" sz="4400" b="1" dirty="0">
                <a:solidFill>
                  <a:srgbClr val="2D74B5"/>
                </a:solidFill>
                <a:latin typeface="+mn-lt"/>
              </a:rPr>
              <a:t> </a:t>
            </a:r>
            <a:r>
              <a:rPr lang="cs-CZ" sz="4400" b="1" dirty="0" err="1">
                <a:solidFill>
                  <a:srgbClr val="2D74B5"/>
                </a:solidFill>
                <a:latin typeface="+mn-lt"/>
              </a:rPr>
              <a:t>Wortartenlehre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64D42-76DE-3A03-552A-143756B1E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weiter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zu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berücksichtigen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: </a:t>
            </a:r>
          </a:p>
          <a:p>
            <a:r>
              <a:rPr lang="cs-CZ" sz="2400" b="1" i="0" u="none" strike="noStrike" baseline="0" dirty="0">
                <a:solidFill>
                  <a:srgbClr val="000000"/>
                </a:solidFill>
              </a:rPr>
              <a:t>(a)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Wortartzugehörigkeit Veränderungen unterworfen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: 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Konversion (Wortartwechsel) als bedeutender Vorgang in der Sprachgeschichte, vgl. z. B.: 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ahd. </a:t>
            </a:r>
            <a:r>
              <a:rPr lang="de-DE" sz="2400" b="0" i="1" u="none" strike="noStrike" baseline="0" dirty="0" err="1">
                <a:solidFill>
                  <a:srgbClr val="000000"/>
                </a:solidFill>
              </a:rPr>
              <a:t>hêr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(i)</a:t>
            </a:r>
            <a:r>
              <a:rPr lang="de-DE" sz="2400" b="0" i="1" u="none" strike="noStrike" baseline="0" dirty="0" err="1">
                <a:solidFill>
                  <a:srgbClr val="000000"/>
                </a:solidFill>
              </a:rPr>
              <a:t>ro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(Adj., Komp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arativ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von 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ehrwürdig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) → 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Herr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.)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Entwicklung der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Präp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 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dank, kraft, mittels, wegen</a:t>
            </a:r>
            <a:r>
              <a:rPr lang="cs-CZ" sz="2400" dirty="0">
                <a:solidFill>
                  <a:srgbClr val="000000"/>
                </a:solidFill>
              </a:rPr>
              <a:t>: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aus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. entstanden</a:t>
            </a:r>
          </a:p>
          <a:p>
            <a:r>
              <a:rPr lang="cs-CZ" sz="2400" b="0" i="0" u="none" strike="noStrike" baseline="0" dirty="0">
                <a:solidFill>
                  <a:srgbClr val="000000"/>
                </a:solidFill>
              </a:rPr>
              <a:t>(</a:t>
            </a:r>
            <a:r>
              <a:rPr lang="cs-CZ" sz="2400" b="1" i="0" u="none" strike="noStrike" baseline="0" dirty="0">
                <a:solidFill>
                  <a:srgbClr val="000000"/>
                </a:solidFill>
              </a:rPr>
              <a:t>b)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Homonymie</a:t>
            </a:r>
            <a:endParaRPr lang="cs-CZ" sz="2400" dirty="0">
              <a:solidFill>
                <a:srgbClr val="000000"/>
              </a:solidFill>
            </a:endParaRPr>
          </a:p>
          <a:p>
            <a:r>
              <a:rPr lang="de-DE" sz="2400" b="0" i="1" u="none" strike="noStrike" baseline="0" dirty="0">
                <a:solidFill>
                  <a:srgbClr val="000000"/>
                </a:solidFill>
              </a:rPr>
              <a:t>der Laut</a:t>
            </a:r>
            <a:r>
              <a:rPr lang="cs-CZ" sz="24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u="none" strike="noStrike" baseline="0" dirty="0">
                <a:solidFill>
                  <a:srgbClr val="000000"/>
                </a:solidFill>
              </a:rPr>
              <a:t>(</a:t>
            </a:r>
            <a:r>
              <a:rPr lang="cs-CZ" sz="2400" b="0" u="none" strike="noStrike" baseline="0" dirty="0" err="1">
                <a:solidFill>
                  <a:srgbClr val="000000"/>
                </a:solidFill>
              </a:rPr>
              <a:t>Subst</a:t>
            </a:r>
            <a:r>
              <a:rPr lang="cs-CZ" sz="2400" b="0" u="none" strike="noStrike" baseline="0" dirty="0">
                <a:solidFill>
                  <a:srgbClr val="000000"/>
                </a:solidFill>
              </a:rPr>
              <a:t>.) vs.</a:t>
            </a:r>
            <a:r>
              <a:rPr lang="de-DE" sz="2400" b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laut sprechen</a:t>
            </a:r>
            <a:r>
              <a:rPr lang="cs-CZ" sz="24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(</a:t>
            </a:r>
            <a:r>
              <a:rPr lang="cs-CZ" sz="2400" dirty="0" err="1">
                <a:solidFill>
                  <a:srgbClr val="000000"/>
                </a:solidFill>
              </a:rPr>
              <a:t>Adv</a:t>
            </a:r>
            <a:r>
              <a:rPr lang="cs-CZ" sz="2400" dirty="0">
                <a:solidFill>
                  <a:srgbClr val="000000"/>
                </a:solidFill>
              </a:rPr>
              <a:t>.) </a:t>
            </a:r>
            <a:r>
              <a:rPr lang="cs-CZ" sz="2400" b="0" u="none" strike="noStrike" baseline="0" dirty="0">
                <a:solidFill>
                  <a:srgbClr val="000000"/>
                </a:solidFill>
              </a:rPr>
              <a:t>vs.</a:t>
            </a:r>
            <a:r>
              <a:rPr lang="de-DE" sz="2400" b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400" b="0" i="1" u="none" strike="noStrike" baseline="0" dirty="0">
                <a:solidFill>
                  <a:srgbClr val="000000"/>
                </a:solidFill>
              </a:rPr>
              <a:t>laut Vorschrift</a:t>
            </a:r>
            <a:r>
              <a:rPr lang="cs-CZ" sz="24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(</a:t>
            </a:r>
            <a:r>
              <a:rPr lang="cs-CZ" sz="2400" dirty="0" err="1">
                <a:solidFill>
                  <a:srgbClr val="000000"/>
                </a:solidFill>
              </a:rPr>
              <a:t>Präp</a:t>
            </a:r>
            <a:r>
              <a:rPr lang="cs-CZ" sz="2400" dirty="0">
                <a:solidFill>
                  <a:srgbClr val="000000"/>
                </a:solidFill>
              </a:rPr>
              <a:t>.)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endParaRPr lang="cs-CZ" sz="24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245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61B5E-0F11-2C46-0402-C05457E08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solidFill>
                  <a:srgbClr val="2D74B5"/>
                </a:solidFill>
                <a:latin typeface="+mn-lt"/>
              </a:rPr>
              <a:t>Grammatik</a:t>
            </a:r>
            <a:r>
              <a:rPr lang="cs-CZ" b="1" dirty="0">
                <a:solidFill>
                  <a:srgbClr val="2D74B5"/>
                </a:solidFill>
                <a:latin typeface="+mn-lt"/>
              </a:rPr>
              <a:t> I – IV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575BB-FA9D-0F99-7236-025820DC0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9600" b="1" dirty="0" err="1"/>
              <a:t>Grammatik</a:t>
            </a:r>
            <a:r>
              <a:rPr lang="cs-CZ" sz="9600" b="1" dirty="0"/>
              <a:t> I: Substantiv, Adjektiv, Pronomen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9600" b="1" i="1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9600" i="1" dirty="0">
                <a:solidFill>
                  <a:srgbClr val="000000"/>
                </a:solidFill>
              </a:rPr>
              <a:t>K</a:t>
            </a:r>
            <a:r>
              <a:rPr lang="de-DE" sz="9600" i="1" dirty="0" err="1">
                <a:solidFill>
                  <a:srgbClr val="000000"/>
                </a:solidFill>
                <a:effectLst/>
              </a:rPr>
              <a:t>leinstadtelegie</a:t>
            </a:r>
            <a:r>
              <a:rPr lang="cs-CZ" sz="9600" i="1" dirty="0">
                <a:solidFill>
                  <a:srgbClr val="000000"/>
                </a:solidFill>
                <a:effectLst/>
              </a:rPr>
              <a:t> </a:t>
            </a:r>
            <a:r>
              <a:rPr lang="cs-CZ" sz="9600" dirty="0">
                <a:solidFill>
                  <a:srgbClr val="000000"/>
                </a:solidFill>
              </a:rPr>
              <a:t>–</a:t>
            </a:r>
            <a:r>
              <a:rPr lang="cs-CZ" sz="9600" b="1" dirty="0">
                <a:solidFill>
                  <a:srgbClr val="000000"/>
                </a:solidFill>
              </a:rPr>
              <a:t> </a:t>
            </a:r>
            <a:r>
              <a:rPr lang="cs-CZ" sz="9600" dirty="0">
                <a:solidFill>
                  <a:srgbClr val="000000"/>
                </a:solidFill>
              </a:rPr>
              <a:t>Jan Wagner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9600" dirty="0">
              <a:solidFill>
                <a:srgbClr val="000000"/>
              </a:solidFill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8000" b="0" i="0" dirty="0">
                <a:solidFill>
                  <a:srgbClr val="000000"/>
                </a:solidFill>
                <a:effectLst/>
              </a:rPr>
              <a:t>D</a:t>
            </a:r>
            <a:r>
              <a:rPr lang="de-DE" sz="8000" b="0" i="0" dirty="0" err="1">
                <a:solidFill>
                  <a:srgbClr val="000000"/>
                </a:solidFill>
                <a:effectLst/>
              </a:rPr>
              <a:t>ie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S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chattenkarawane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,</a:t>
            </a:r>
            <a:r>
              <a:rPr lang="de-DE" sz="8000" i="0" dirty="0">
                <a:solidFill>
                  <a:srgbClr val="000000"/>
                </a:solidFill>
                <a:effectLst/>
              </a:rPr>
              <a:t> jeden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M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orgen</a:t>
            </a:r>
            <a:br>
              <a:rPr lang="de-DE" sz="8000" b="0" i="0" dirty="0">
                <a:solidFill>
                  <a:srgbClr val="000000"/>
                </a:solidFill>
                <a:effectLst/>
              </a:rPr>
            </a:br>
            <a:r>
              <a:rPr lang="de-DE" sz="8000" b="1" i="0" dirty="0">
                <a:solidFill>
                  <a:srgbClr val="000000"/>
                </a:solidFill>
                <a:effectLst/>
              </a:rPr>
              <a:t>ihr </a:t>
            </a:r>
            <a:r>
              <a:rPr lang="cs-CZ" sz="8000" b="1" dirty="0">
                <a:solidFill>
                  <a:srgbClr val="000000"/>
                </a:solidFill>
              </a:rPr>
              <a:t>A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ufbruch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, und die </a:t>
            </a:r>
            <a:r>
              <a:rPr lang="cs-CZ" sz="8000" b="1" dirty="0">
                <a:solidFill>
                  <a:srgbClr val="000000"/>
                </a:solidFill>
              </a:rPr>
              <a:t>W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aschanlage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,</a:t>
            </a:r>
            <a:br>
              <a:rPr lang="de-DE" sz="8000" b="0" i="0" dirty="0">
                <a:solidFill>
                  <a:srgbClr val="000000"/>
                </a:solidFill>
                <a:effectLst/>
              </a:rPr>
            </a:br>
            <a:r>
              <a:rPr lang="de-DE" sz="8000" b="1" i="0" dirty="0">
                <a:solidFill>
                  <a:srgbClr val="000000"/>
                </a:solidFill>
                <a:effectLst/>
              </a:rPr>
              <a:t>die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 stets aus einem 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reinen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S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chlaf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 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erwachte.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8000" dirty="0">
                <a:solidFill>
                  <a:srgbClr val="000000"/>
                </a:solidFill>
              </a:rPr>
              <a:t>U</a:t>
            </a:r>
            <a:r>
              <a:rPr lang="de-DE" sz="8000" b="0" i="0" dirty="0" err="1">
                <a:solidFill>
                  <a:srgbClr val="000000"/>
                </a:solidFill>
                <a:effectLst/>
              </a:rPr>
              <a:t>nd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 in den </a:t>
            </a:r>
            <a:r>
              <a:rPr lang="cs-CZ" sz="8000" b="1" dirty="0">
                <a:solidFill>
                  <a:srgbClr val="000000"/>
                </a:solidFill>
              </a:rPr>
              <a:t>L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ieferwagen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 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pendelten</a:t>
            </a:r>
            <a:br>
              <a:rPr lang="de-DE" sz="8000" b="0" i="0" dirty="0">
                <a:solidFill>
                  <a:srgbClr val="000000"/>
                </a:solidFill>
                <a:effectLst/>
              </a:rPr>
            </a:br>
            <a:r>
              <a:rPr lang="de-DE" sz="8000" b="0" i="0" dirty="0">
                <a:solidFill>
                  <a:srgbClr val="000000"/>
                </a:solidFill>
                <a:effectLst/>
              </a:rPr>
              <a:t>die </a:t>
            </a:r>
            <a:r>
              <a:rPr lang="cs-CZ" sz="8000" b="1" dirty="0">
                <a:solidFill>
                  <a:srgbClr val="000000"/>
                </a:solidFill>
              </a:rPr>
              <a:t>S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chweinehälften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 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zwischen ja und nein,</a:t>
            </a:r>
            <a:br>
              <a:rPr lang="de-DE" sz="8000" b="0" i="0" dirty="0">
                <a:solidFill>
                  <a:srgbClr val="000000"/>
                </a:solidFill>
                <a:effectLst/>
              </a:rPr>
            </a:br>
            <a:r>
              <a:rPr lang="de-DE" sz="8000" b="0" i="0" dirty="0">
                <a:solidFill>
                  <a:srgbClr val="000000"/>
                </a:solidFill>
                <a:effectLst/>
              </a:rPr>
              <a:t>den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L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inden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 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wuchsen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H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erzen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. </a:t>
            </a:r>
            <a:r>
              <a:rPr lang="cs-CZ" sz="8000" b="0" i="0" dirty="0">
                <a:solidFill>
                  <a:srgbClr val="000000"/>
                </a:solidFill>
                <a:effectLst/>
              </a:rPr>
              <a:t>U</a:t>
            </a:r>
            <a:r>
              <a:rPr lang="de-DE" sz="8000" b="0" i="0" dirty="0" err="1">
                <a:solidFill>
                  <a:srgbClr val="000000"/>
                </a:solidFill>
                <a:effectLst/>
              </a:rPr>
              <a:t>nd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 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es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 </a:t>
            </a:r>
            <a:r>
              <a:rPr lang="de-DE" sz="8000" b="0" i="0" dirty="0" err="1">
                <a:solidFill>
                  <a:srgbClr val="000000"/>
                </a:solidFill>
                <a:effectLst/>
              </a:rPr>
              <a:t>paßte</a:t>
            </a:r>
            <a:endParaRPr lang="de-DE" sz="8000" b="0" i="0" dirty="0">
              <a:solidFill>
                <a:srgbClr val="000000"/>
              </a:solidFill>
              <a:effectLst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8000" b="0" i="0" dirty="0">
                <a:solidFill>
                  <a:srgbClr val="000000"/>
                </a:solidFill>
                <a:effectLst/>
              </a:rPr>
              <a:t>nicht mehr als ein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B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latt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P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apier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 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zwischen 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mich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 und die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W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elt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.</a:t>
            </a:r>
            <a:br>
              <a:rPr lang="de-DE" sz="8000" b="0" i="0" dirty="0">
                <a:solidFill>
                  <a:srgbClr val="000000"/>
                </a:solidFill>
                <a:effectLst/>
              </a:rPr>
            </a:br>
            <a:r>
              <a:rPr lang="cs-CZ" sz="8000" b="0" i="0" dirty="0">
                <a:solidFill>
                  <a:srgbClr val="000000"/>
                </a:solidFill>
                <a:effectLst/>
              </a:rPr>
              <a:t>U</a:t>
            </a:r>
            <a:r>
              <a:rPr lang="de-DE" sz="8000" b="0" i="0" dirty="0" err="1">
                <a:solidFill>
                  <a:srgbClr val="000000"/>
                </a:solidFill>
                <a:effectLst/>
              </a:rPr>
              <a:t>nd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 in den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G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ärten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, hinter allen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H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ecken</a:t>
            </a:r>
            <a:br>
              <a:rPr lang="de-DE" sz="8000" b="0" i="0" dirty="0">
                <a:solidFill>
                  <a:srgbClr val="000000"/>
                </a:solidFill>
                <a:effectLst/>
              </a:rPr>
            </a:br>
            <a:r>
              <a:rPr lang="de-DE" sz="8000" b="0" i="0" dirty="0">
                <a:solidFill>
                  <a:srgbClr val="000000"/>
                </a:solidFill>
                <a:effectLst/>
              </a:rPr>
              <a:t>verkündeten die </a:t>
            </a:r>
            <a:r>
              <a:rPr lang="cs-CZ" sz="8000" b="1" i="0" dirty="0">
                <a:solidFill>
                  <a:srgbClr val="000000"/>
                </a:solidFill>
                <a:effectLst/>
              </a:rPr>
              <a:t>R</a:t>
            </a:r>
            <a:r>
              <a:rPr lang="de-DE" sz="8000" b="1" i="0" dirty="0" err="1">
                <a:solidFill>
                  <a:srgbClr val="000000"/>
                </a:solidFill>
                <a:effectLst/>
              </a:rPr>
              <a:t>asenmäher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 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den </a:t>
            </a:r>
            <a:r>
              <a:rPr lang="cs-CZ" sz="8000" b="1" dirty="0">
                <a:solidFill>
                  <a:srgbClr val="000000"/>
                </a:solidFill>
              </a:rPr>
              <a:t>M</a:t>
            </a:r>
            <a:r>
              <a:rPr lang="de-DE" sz="8000" b="1" i="0" dirty="0">
                <a:solidFill>
                  <a:srgbClr val="000000"/>
                </a:solidFill>
                <a:effectLst/>
              </a:rPr>
              <a:t>ai</a:t>
            </a:r>
            <a:r>
              <a:rPr lang="de-DE" sz="8000" b="0" i="0" dirty="0">
                <a:solidFill>
                  <a:srgbClr val="000000"/>
                </a:solidFill>
                <a:effectLst/>
              </a:rPr>
              <a:t>.</a:t>
            </a:r>
            <a:r>
              <a:rPr lang="cs-CZ" sz="8000" b="0" i="0" dirty="0">
                <a:solidFill>
                  <a:srgbClr val="000000"/>
                </a:solidFill>
                <a:effectLst/>
              </a:rPr>
              <a:t> 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633593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3E8A56-B83D-5917-4EEA-5D7A9EB10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9A59C-7058-DCC9-6DFB-DF989AC6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solidFill>
                  <a:srgbClr val="2D74B5"/>
                </a:solidFill>
                <a:latin typeface="+mn-lt"/>
              </a:rPr>
              <a:t>Grammatik</a:t>
            </a:r>
            <a:r>
              <a:rPr lang="cs-CZ" b="1" dirty="0">
                <a:solidFill>
                  <a:srgbClr val="2D74B5"/>
                </a:solidFill>
                <a:latin typeface="+mn-lt"/>
              </a:rPr>
              <a:t> I – IV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F67FDE-6EAC-F1E1-857D-A02CB2FDB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Grammatik</a:t>
            </a:r>
            <a:r>
              <a:rPr lang="cs-CZ" sz="2400" b="1" dirty="0"/>
              <a:t> II: </a:t>
            </a:r>
          </a:p>
          <a:p>
            <a:r>
              <a:rPr lang="cs-CZ" sz="2400" dirty="0"/>
              <a:t>Verb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 err="1"/>
              <a:t>Grammatik</a:t>
            </a:r>
            <a:r>
              <a:rPr lang="cs-CZ" sz="2400" b="1" dirty="0"/>
              <a:t> III: </a:t>
            </a:r>
          </a:p>
          <a:p>
            <a:r>
              <a:rPr lang="cs-CZ" sz="2400" dirty="0" err="1"/>
              <a:t>Artikelwort</a:t>
            </a:r>
            <a:r>
              <a:rPr lang="cs-CZ" sz="2400" dirty="0"/>
              <a:t>, </a:t>
            </a:r>
            <a:r>
              <a:rPr lang="cs-CZ" sz="2400" dirty="0" err="1"/>
              <a:t>Artikel</a:t>
            </a:r>
            <a:r>
              <a:rPr lang="cs-CZ" sz="2400" dirty="0"/>
              <a:t>, </a:t>
            </a:r>
            <a:r>
              <a:rPr lang="cs-CZ" sz="2400" dirty="0" err="1"/>
              <a:t>Zahlwort</a:t>
            </a:r>
            <a:r>
              <a:rPr lang="cs-CZ" sz="2400" dirty="0"/>
              <a:t>, </a:t>
            </a:r>
            <a:r>
              <a:rPr lang="cs-CZ" sz="2400" dirty="0" err="1"/>
              <a:t>Adverb</a:t>
            </a:r>
            <a:r>
              <a:rPr lang="cs-CZ" sz="2400" dirty="0"/>
              <a:t>, </a:t>
            </a:r>
            <a:r>
              <a:rPr lang="cs-CZ" sz="2400" dirty="0" err="1"/>
              <a:t>Modalwort</a:t>
            </a:r>
            <a:r>
              <a:rPr lang="cs-CZ" sz="2400" dirty="0"/>
              <a:t>, </a:t>
            </a:r>
            <a:r>
              <a:rPr lang="cs-CZ" sz="2400" dirty="0" err="1"/>
              <a:t>Partikel</a:t>
            </a:r>
            <a:r>
              <a:rPr lang="cs-CZ" sz="2400" dirty="0"/>
              <a:t>, </a:t>
            </a:r>
            <a:r>
              <a:rPr lang="cs-CZ" sz="2400" dirty="0" err="1"/>
              <a:t>Interjektion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 err="1"/>
              <a:t>Grammatik</a:t>
            </a:r>
            <a:r>
              <a:rPr lang="cs-CZ" sz="2400" b="1" dirty="0"/>
              <a:t> IV: </a:t>
            </a:r>
          </a:p>
          <a:p>
            <a:r>
              <a:rPr lang="cs-CZ" sz="2400" dirty="0"/>
              <a:t>Syntax – </a:t>
            </a:r>
            <a:r>
              <a:rPr lang="cs-CZ" sz="2400" dirty="0" err="1"/>
              <a:t>Satzglieder</a:t>
            </a:r>
            <a:r>
              <a:rPr lang="cs-CZ" sz="2400" dirty="0"/>
              <a:t>, </a:t>
            </a:r>
            <a:r>
              <a:rPr lang="cs-CZ" sz="2400" dirty="0" err="1"/>
              <a:t>Valenz</a:t>
            </a:r>
            <a:r>
              <a:rPr lang="cs-CZ" sz="2400" dirty="0"/>
              <a:t>, </a:t>
            </a:r>
            <a:r>
              <a:rPr lang="cs-CZ" sz="2400" dirty="0" err="1"/>
              <a:t>Junktion</a:t>
            </a:r>
            <a:r>
              <a:rPr lang="cs-CZ" sz="2400" dirty="0"/>
              <a:t>, </a:t>
            </a:r>
            <a:r>
              <a:rPr lang="cs-CZ" sz="2400" dirty="0" err="1"/>
              <a:t>Wortstellung</a:t>
            </a:r>
            <a:r>
              <a:rPr lang="cs-CZ" sz="2400" dirty="0"/>
              <a:t>, </a:t>
            </a:r>
            <a:r>
              <a:rPr lang="cs-CZ" sz="2400" dirty="0" err="1"/>
              <a:t>Negation</a:t>
            </a:r>
            <a:r>
              <a:rPr lang="cs-CZ" sz="2400" dirty="0"/>
              <a:t> </a:t>
            </a:r>
            <a:r>
              <a:rPr lang="cs-CZ" sz="2400" dirty="0" err="1"/>
              <a:t>etc</a:t>
            </a:r>
            <a:r>
              <a:rPr lang="cs-CZ" sz="24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585735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6E304-5591-EE95-A51F-0A026D08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2D74B5"/>
                </a:solidFill>
                <a:latin typeface="+mn-lt"/>
              </a:rPr>
              <a:t>Struktur</a:t>
            </a:r>
            <a:r>
              <a:rPr lang="cs-CZ" sz="4800" dirty="0">
                <a:latin typeface="+mn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A4DE0-3D94-B975-063E-097297B05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i="0" u="none" strike="noStrike" baseline="0" dirty="0"/>
              <a:t>Morphologie und Syntax als Bestandteile der Grammatik</a:t>
            </a:r>
            <a:endParaRPr lang="cs-CZ" i="0" u="none" strike="noStrike" baseline="0" dirty="0"/>
          </a:p>
          <a:p>
            <a:r>
              <a:rPr lang="de-DE" i="0" u="none" strike="noStrike" baseline="0" dirty="0"/>
              <a:t>Deutsche Grammatiken im Fokus </a:t>
            </a:r>
            <a:endParaRPr lang="cs-CZ" i="0" u="none" strike="noStrike" baseline="0" dirty="0"/>
          </a:p>
          <a:p>
            <a:r>
              <a:rPr lang="cs-CZ" dirty="0" err="1"/>
              <a:t>Einführung</a:t>
            </a:r>
            <a:r>
              <a:rPr lang="cs-CZ" dirty="0"/>
              <a:t> in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Wortartenlehre</a:t>
            </a:r>
            <a:r>
              <a:rPr lang="cs-CZ" dirty="0"/>
              <a:t> </a:t>
            </a:r>
          </a:p>
          <a:p>
            <a:r>
              <a:rPr lang="cs-CZ" dirty="0" err="1"/>
              <a:t>Grammatik</a:t>
            </a:r>
            <a:r>
              <a:rPr lang="cs-CZ" dirty="0"/>
              <a:t> I – IV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6760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46F4E8-8F2F-67FC-BA8E-BC880C422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400" b="1" i="0" u="none" strike="noStrike" baseline="0" dirty="0">
                <a:solidFill>
                  <a:srgbClr val="2D74B5"/>
                </a:solidFill>
                <a:latin typeface="Cambria" panose="02040503050406030204" pitchFamily="18" charset="0"/>
              </a:rPr>
            </a:br>
            <a:r>
              <a:rPr lang="de-DE" sz="4900" b="1" i="0" u="none" strike="noStrike" baseline="0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br>
              <a:rPr lang="cs-CZ" sz="4400" b="1" i="0" u="none" strike="noStrike" baseline="0" dirty="0">
                <a:solidFill>
                  <a:srgbClr val="2D74B5"/>
                </a:solidFill>
                <a:latin typeface="Cambria" panose="020405030504060302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0C1BD8-F210-8E5F-0524-9D697A69B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i="0" u="none" strike="noStrike" baseline="0" dirty="0">
                <a:solidFill>
                  <a:srgbClr val="000000"/>
                </a:solidFill>
              </a:rPr>
              <a:t>Grammatik </a:t>
            </a:r>
            <a:r>
              <a:rPr lang="de-DE" b="0" i="0" u="none" strike="noStrike" baseline="0" dirty="0">
                <a:solidFill>
                  <a:srgbClr val="000000"/>
                </a:solidFill>
              </a:rPr>
              <a:t>– griech. </a:t>
            </a:r>
            <a:r>
              <a:rPr lang="de-DE" b="0" i="0" u="none" strike="noStrike" baseline="0" dirty="0" err="1">
                <a:solidFill>
                  <a:srgbClr val="000000"/>
                </a:solidFill>
              </a:rPr>
              <a:t>grammatikē</a:t>
            </a:r>
            <a:r>
              <a:rPr lang="de-DE" b="0" i="0" u="none" strike="noStrike" baseline="0" dirty="0">
                <a:solidFill>
                  <a:srgbClr val="000000"/>
                </a:solidFill>
              </a:rPr>
              <a:t> (</a:t>
            </a:r>
            <a:r>
              <a:rPr lang="de-DE" b="0" i="0" u="none" strike="noStrike" baseline="0" dirty="0" err="1">
                <a:solidFill>
                  <a:srgbClr val="000000"/>
                </a:solidFill>
              </a:rPr>
              <a:t>technē</a:t>
            </a:r>
            <a:r>
              <a:rPr lang="de-DE" b="0" i="0" u="none" strike="noStrike" baseline="0" dirty="0">
                <a:solidFill>
                  <a:srgbClr val="000000"/>
                </a:solidFill>
              </a:rPr>
              <a:t>) („Schriftkenntnis“ zu </a:t>
            </a:r>
            <a:r>
              <a:rPr lang="de-DE" b="0" i="0" u="none" strike="noStrike" baseline="0" dirty="0" err="1">
                <a:solidFill>
                  <a:srgbClr val="000000"/>
                </a:solidFill>
              </a:rPr>
              <a:t>grámma</a:t>
            </a:r>
            <a:r>
              <a:rPr lang="de-DE" b="0" i="0" u="none" strike="noStrike" baseline="0" dirty="0">
                <a:solidFill>
                  <a:srgbClr val="000000"/>
                </a:solidFill>
              </a:rPr>
              <a:t>(</a:t>
            </a:r>
            <a:r>
              <a:rPr lang="de-DE" b="0" i="0" u="none" strike="noStrike" baseline="0" dirty="0" err="1">
                <a:solidFill>
                  <a:srgbClr val="000000"/>
                </a:solidFill>
              </a:rPr>
              <a:t>ta</a:t>
            </a:r>
            <a:r>
              <a:rPr lang="de-DE" b="0" i="0" u="none" strike="noStrike" baseline="0" dirty="0">
                <a:solidFill>
                  <a:srgbClr val="000000"/>
                </a:solidFill>
              </a:rPr>
              <a:t>) – „Buchstaben“, „Schrift“) – im urspr. Sinne „Lehre von den Buchstaben“, im Mittelalter die gesamte Sprach- und Stillehre des Lateinischen, inkl. der Rhetorik </a:t>
            </a:r>
          </a:p>
          <a:p>
            <a:r>
              <a:rPr lang="de-DE" i="0" u="none" strike="noStrike" baseline="0" dirty="0">
                <a:solidFill>
                  <a:srgbClr val="000000"/>
                </a:solidFill>
              </a:rPr>
              <a:t>in der n</a:t>
            </a:r>
            <a:r>
              <a:rPr lang="de-DE" i="0" u="none" strike="noStrike" baseline="0" dirty="0"/>
              <a:t>euer</a:t>
            </a:r>
            <a:r>
              <a:rPr lang="de-DE" i="0" u="none" strike="noStrike" baseline="0" dirty="0">
                <a:solidFill>
                  <a:srgbClr val="000000"/>
                </a:solidFill>
              </a:rPr>
              <a:t>en Sprachwissenschaft verschiedene Auffassungen und Gegenstandsbereiche: </a:t>
            </a:r>
            <a:endParaRPr lang="cs-CZ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3100" b="1" dirty="0">
                <a:solidFill>
                  <a:srgbClr val="2D74B5"/>
                </a:solidFill>
                <a:ea typeface="+mj-ea"/>
                <a:cs typeface="+mj-cs"/>
              </a:rPr>
              <a:t>1. Grammatik als Wissen bzw. Lehre von den morphologischen und syntaktischen Regularitäten einer natürlichen Sprache </a:t>
            </a:r>
            <a:endParaRPr lang="cs-CZ" sz="3100" b="1" dirty="0">
              <a:solidFill>
                <a:srgbClr val="2D74B5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2.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Grammatik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als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strukturelles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Regelsystem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r>
              <a:rPr lang="de-DE" sz="3100" b="1" dirty="0">
                <a:solidFill>
                  <a:srgbClr val="2D74B5"/>
                </a:solidFill>
                <a:ea typeface="+mj-ea"/>
                <a:cs typeface="+mj-cs"/>
              </a:rPr>
              <a:t>3. Grammatik als Modell zur Abbildung der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sprachlichen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 </a:t>
            </a:r>
            <a:r>
              <a:rPr lang="de-DE" sz="3100" b="1" dirty="0">
                <a:solidFill>
                  <a:srgbClr val="2D74B5"/>
                </a:solidFill>
                <a:ea typeface="+mj-ea"/>
                <a:cs typeface="+mj-cs"/>
              </a:rPr>
              <a:t>Kompetenz </a:t>
            </a:r>
            <a:endParaRPr lang="cs-CZ" sz="3100" b="1" dirty="0">
              <a:solidFill>
                <a:srgbClr val="2D74B5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4.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Nachschlagewerk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 /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Lehrbuch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 /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Übungsbuch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 </a:t>
            </a:r>
            <a:r>
              <a:rPr lang="cs-CZ" sz="3100" b="1" dirty="0" err="1">
                <a:solidFill>
                  <a:srgbClr val="2D74B5"/>
                </a:solidFill>
                <a:ea typeface="+mj-ea"/>
                <a:cs typeface="+mj-cs"/>
              </a:rPr>
              <a:t>usw</a:t>
            </a:r>
            <a:r>
              <a:rPr lang="cs-CZ" sz="3100" b="1" dirty="0">
                <a:solidFill>
                  <a:srgbClr val="2D74B5"/>
                </a:solidFill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545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9805-C894-3DDD-DB32-B54048479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endParaRPr lang="cs-CZ" b="1" dirty="0">
              <a:solidFill>
                <a:srgbClr val="2D74B5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391A7-F6C5-1DBC-64CB-519748A03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b="1" dirty="0">
                <a:solidFill>
                  <a:srgbClr val="2D74B5"/>
                </a:solidFill>
                <a:ea typeface="+mj-ea"/>
                <a:cs typeface="+mj-cs"/>
              </a:rPr>
              <a:t>1. Grammatik als Wissen bzw. Lehre von den morphologischen und syntaktischen Regularitäten einer natürlichen Sprache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formaler Aspekt der Sprache im Vordergrund 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Phonetik und die Bedeutungsseite der Sprache als spezielle Teilbereiche ausgeklammert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cs-CZ" sz="2400" b="1" dirty="0" err="1">
                <a:solidFill>
                  <a:srgbClr val="000000"/>
                </a:solidFill>
              </a:rPr>
              <a:t>Morphologie</a:t>
            </a:r>
            <a:r>
              <a:rPr lang="cs-CZ" sz="2400" b="1" dirty="0">
                <a:solidFill>
                  <a:srgbClr val="000000"/>
                </a:solidFill>
              </a:rPr>
              <a:t> </a:t>
            </a:r>
            <a:r>
              <a:rPr lang="cs-CZ" sz="2400" b="1" dirty="0" err="1">
                <a:solidFill>
                  <a:srgbClr val="000000"/>
                </a:solidFill>
              </a:rPr>
              <a:t>und</a:t>
            </a:r>
            <a:r>
              <a:rPr lang="cs-CZ" sz="2400" b="1" dirty="0">
                <a:solidFill>
                  <a:srgbClr val="000000"/>
                </a:solidFill>
              </a:rPr>
              <a:t> Syntax </a:t>
            </a:r>
          </a:p>
          <a:p>
            <a:r>
              <a:rPr lang="cs-CZ" sz="2400" dirty="0" err="1">
                <a:solidFill>
                  <a:srgbClr val="000000"/>
                </a:solidFill>
              </a:rPr>
              <a:t>dt</a:t>
            </a:r>
            <a:r>
              <a:rPr lang="cs-CZ" sz="2400" dirty="0">
                <a:solidFill>
                  <a:srgbClr val="000000"/>
                </a:solidFill>
              </a:rPr>
              <a:t>. </a:t>
            </a:r>
            <a:r>
              <a:rPr lang="cs-CZ" sz="2400" i="1" dirty="0" err="1">
                <a:solidFill>
                  <a:srgbClr val="000000"/>
                </a:solidFill>
              </a:rPr>
              <a:t>d</a:t>
            </a:r>
            <a:r>
              <a:rPr lang="cs-CZ" sz="2400" b="0" i="1" u="none" strike="noStrike" baseline="0" dirty="0" err="1">
                <a:solidFill>
                  <a:srgbClr val="000000"/>
                </a:solidFill>
              </a:rPr>
              <a:t>ie</a:t>
            </a:r>
            <a:r>
              <a:rPr lang="cs-CZ" sz="24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b="0" i="1" u="none" strike="noStrike" baseline="0" dirty="0" err="1">
                <a:solidFill>
                  <a:srgbClr val="000000"/>
                </a:solidFill>
              </a:rPr>
              <a:t>Morpholo</a:t>
            </a:r>
            <a:r>
              <a:rPr lang="cs-CZ" sz="2400" i="1" dirty="0" err="1">
                <a:solidFill>
                  <a:srgbClr val="000000"/>
                </a:solidFill>
              </a:rPr>
              <a:t>gie</a:t>
            </a:r>
            <a:r>
              <a:rPr lang="cs-CZ" sz="2400" dirty="0">
                <a:solidFill>
                  <a:srgbClr val="000000"/>
                </a:solidFill>
              </a:rPr>
              <a:t>, </a:t>
            </a:r>
            <a:r>
              <a:rPr lang="cs-CZ" sz="2400" i="1" dirty="0" err="1">
                <a:solidFill>
                  <a:srgbClr val="000000"/>
                </a:solidFill>
              </a:rPr>
              <a:t>die</a:t>
            </a:r>
            <a:r>
              <a:rPr lang="cs-CZ" sz="2400" i="1" dirty="0">
                <a:solidFill>
                  <a:srgbClr val="000000"/>
                </a:solidFill>
              </a:rPr>
              <a:t> Syntax </a:t>
            </a:r>
            <a:r>
              <a:rPr lang="cs-CZ" sz="2400" dirty="0">
                <a:solidFill>
                  <a:srgbClr val="000000"/>
                </a:solidFill>
              </a:rPr>
              <a:t>– </a:t>
            </a:r>
            <a:r>
              <a:rPr lang="cs-CZ" sz="2400" dirty="0" err="1">
                <a:solidFill>
                  <a:srgbClr val="000000"/>
                </a:solidFill>
              </a:rPr>
              <a:t>tsch</a:t>
            </a:r>
            <a:r>
              <a:rPr lang="cs-CZ" sz="2400" dirty="0">
                <a:solidFill>
                  <a:srgbClr val="000000"/>
                </a:solidFill>
              </a:rPr>
              <a:t>. </a:t>
            </a:r>
            <a:r>
              <a:rPr lang="cs-CZ" sz="2400" i="1" dirty="0">
                <a:solidFill>
                  <a:srgbClr val="000000"/>
                </a:solidFill>
              </a:rPr>
              <a:t>(ta) morfologie</a:t>
            </a:r>
            <a:r>
              <a:rPr lang="cs-CZ" sz="2400" dirty="0">
                <a:solidFill>
                  <a:srgbClr val="000000"/>
                </a:solidFill>
              </a:rPr>
              <a:t>, </a:t>
            </a:r>
            <a:r>
              <a:rPr lang="cs-CZ" sz="2400" i="1" dirty="0">
                <a:solidFill>
                  <a:srgbClr val="000000"/>
                </a:solidFill>
              </a:rPr>
              <a:t>(ta) syntax</a:t>
            </a:r>
          </a:p>
        </p:txBody>
      </p:sp>
    </p:spTree>
    <p:extLst>
      <p:ext uri="{BB962C8B-B14F-4D97-AF65-F5344CB8AC3E}">
        <p14:creationId xmlns:p14="http://schemas.microsoft.com/office/powerpoint/2010/main" val="446424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C82DB-F97E-1AC1-F25F-C1870B67A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11F5C-BD0C-5F17-B5B2-51BED1CE2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endParaRPr lang="cs-CZ" b="1" dirty="0">
              <a:solidFill>
                <a:srgbClr val="2D74B5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21C637-F18B-D55F-122A-DCFB1B6C4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Morphologie </a:t>
            </a:r>
            <a:endParaRPr lang="cs-CZ" sz="2400" b="1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auch: Morphemik, Pleremik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von Goethe geprägter Terminus zur Bezeichnung der Lehre von Form u</a:t>
            </a:r>
            <a:r>
              <a:rPr lang="cs-CZ" sz="2400" b="0" i="0" u="none" strike="noStrike" baseline="0" dirty="0" err="1">
                <a:solidFill>
                  <a:srgbClr val="000000"/>
                </a:solidFill>
              </a:rPr>
              <a:t>nd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Struktur lebender Organismen, der im 19. Jh. als Oberbegriff für Flexion und Wortbildung in die Sprachwissenschaft übernommen wurde (heute Wortbildung oft als eigenständige Disziplin)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die Grundbegriffe der Morphologie der neueren Sprachwissenschaft im Rahmen des Strukturalismus entwickelt (Untersuchung von Form, innerer Struktur, Funktion und Vorkommen der Morpheme als der kleinsten bedeutungstragenden Einheiten der Sprache)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88570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0DDF2-EEE4-0884-012D-A5F69C18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endParaRPr lang="cs-CZ" b="1" dirty="0">
              <a:solidFill>
                <a:srgbClr val="2D74B5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C46E47-B3FB-2C2C-E69F-BD2A757BB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>
                <a:solidFill>
                  <a:srgbClr val="000000"/>
                </a:solidFill>
              </a:rPr>
              <a:t>Untersuchungsschwerpunkte</a:t>
            </a:r>
            <a:r>
              <a:rPr lang="cs-CZ" sz="2400" b="1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(a) die Gewinnung von Kriterien zur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Bestimmung von Wortarten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, </a:t>
            </a:r>
          </a:p>
          <a:p>
            <a:pPr marL="0" indent="0">
              <a:buNone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(b) Beschreibung der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Regularitäten der Flexion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(Deklination, Konjugation, Komparation), </a:t>
            </a:r>
          </a:p>
          <a:p>
            <a:pPr marL="0" indent="0">
              <a:buNone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(c) Untersuchung von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grammatischen Kategorien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(Tempus, Modus, etc.)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74298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9D083-633E-47B1-94EE-1A2A5267E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endParaRPr lang="cs-CZ" b="1" dirty="0">
              <a:solidFill>
                <a:srgbClr val="2D74B5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DC453E-ADA5-09B1-B0C5-D4F430212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Syntax</a:t>
            </a:r>
            <a:endParaRPr lang="cs-CZ" sz="2400" b="1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griech.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sýntaxis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 „Zusammenanordnung“ [von Wörtern zum Satz], auch: Satzlehre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System von Regeln, die beschreiben, wie aus einem Inventar von Grundelementen (v. a. Wörtern, Satzgliedern) durch bestimmte Mittel (z. B. Wortstellung) alle Sätze einer Sprache abgeleitet werden können</a:t>
            </a:r>
            <a:endParaRPr lang="cs-CZ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die syntaktische Beschreibung beruht auf spezifischen Methoden der Satzanalyse (Umstellprobe, Ersatzprobe u.a.m.)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4337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2A532-39E5-F567-4440-6400E017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2D74B5"/>
                </a:solidFill>
                <a:latin typeface="+mn-lt"/>
              </a:rPr>
              <a:t>Morphologie und Syntax als Bestandteile der Grammatik</a:t>
            </a:r>
            <a:endParaRPr lang="cs-CZ" b="1" dirty="0">
              <a:solidFill>
                <a:srgbClr val="2D74B5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08469-0FF3-5485-BAEC-D2FA7A6D9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i="0" u="none" strike="noStrike" baseline="0" dirty="0">
                <a:solidFill>
                  <a:srgbClr val="000000"/>
                </a:solidFill>
              </a:rPr>
              <a:t>Übergänge zu anderen Disziplinen </a:t>
            </a:r>
            <a:r>
              <a:rPr lang="de-DE" sz="2400" i="0" u="none" strike="noStrike" baseline="0" dirty="0">
                <a:solidFill>
                  <a:srgbClr val="000000"/>
                </a:solidFill>
              </a:rPr>
              <a:t>sind im Falle beider Teilbereiche der Grammatik fließend und theorieabhängig</a:t>
            </a:r>
            <a:r>
              <a:rPr lang="cs-CZ" sz="240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cs-CZ" sz="2400" i="0" u="none" strike="noStrike" baseline="0" dirty="0" err="1">
                <a:solidFill>
                  <a:srgbClr val="000000"/>
                </a:solidFill>
              </a:rPr>
              <a:t>vgl</a:t>
            </a:r>
            <a:r>
              <a:rPr lang="cs-CZ" sz="2400" i="0" u="none" strike="noStrike" baseline="0" dirty="0">
                <a:solidFill>
                  <a:srgbClr val="000000"/>
                </a:solidFill>
              </a:rPr>
              <a:t>.:</a:t>
            </a:r>
          </a:p>
          <a:p>
            <a:r>
              <a:rPr lang="cs-CZ" sz="2400" i="1" dirty="0" err="1">
                <a:solidFill>
                  <a:srgbClr val="000000"/>
                </a:solidFill>
              </a:rPr>
              <a:t>i</a:t>
            </a:r>
            <a:r>
              <a:rPr lang="cs-CZ" sz="2400" i="1" u="none" strike="noStrike" baseline="0" dirty="0" err="1">
                <a:solidFill>
                  <a:srgbClr val="000000"/>
                </a:solidFill>
              </a:rPr>
              <a:t>ns</a:t>
            </a:r>
            <a:r>
              <a:rPr lang="cs-CZ" sz="2400" i="1" u="none" strike="noStrike" baseline="0" dirty="0">
                <a:solidFill>
                  <a:srgbClr val="000000"/>
                </a:solidFill>
              </a:rPr>
              <a:t> Kino </a:t>
            </a:r>
            <a:r>
              <a:rPr lang="cs-CZ" sz="2400" i="1" u="none" strike="noStrike" baseline="0" dirty="0" err="1">
                <a:solidFill>
                  <a:srgbClr val="000000"/>
                </a:solidFill>
              </a:rPr>
              <a:t>gehen</a:t>
            </a:r>
            <a:r>
              <a:rPr lang="cs-CZ" sz="2400" i="1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i="0" u="none" strike="noStrike" baseline="0" dirty="0">
                <a:solidFill>
                  <a:srgbClr val="000000"/>
                </a:solidFill>
              </a:rPr>
              <a:t>vs. </a:t>
            </a:r>
            <a:r>
              <a:rPr lang="cs-CZ" sz="2400" i="1" u="none" strike="noStrike" baseline="0" dirty="0">
                <a:solidFill>
                  <a:srgbClr val="000000"/>
                </a:solidFill>
              </a:rPr>
              <a:t>in </a:t>
            </a:r>
            <a:r>
              <a:rPr lang="cs-CZ" sz="2400" i="1" u="none" strike="noStrike" baseline="0" dirty="0" err="1">
                <a:solidFill>
                  <a:srgbClr val="000000"/>
                </a:solidFill>
              </a:rPr>
              <a:t>das</a:t>
            </a:r>
            <a:r>
              <a:rPr lang="cs-CZ" sz="2400" i="1" u="none" strike="noStrike" baseline="0" dirty="0">
                <a:solidFill>
                  <a:srgbClr val="000000"/>
                </a:solidFill>
              </a:rPr>
              <a:t> Kino </a:t>
            </a:r>
            <a:r>
              <a:rPr lang="cs-CZ" sz="2400" i="1" u="none" strike="noStrike" baseline="0" dirty="0" err="1">
                <a:solidFill>
                  <a:srgbClr val="000000"/>
                </a:solidFill>
              </a:rPr>
              <a:t>gehen</a:t>
            </a:r>
            <a:r>
              <a:rPr lang="cs-CZ" sz="2400" i="1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i="0" u="none" strike="noStrike" baseline="0" dirty="0">
                <a:solidFill>
                  <a:srgbClr val="000000"/>
                </a:solidFill>
              </a:rPr>
              <a:t>(</a:t>
            </a:r>
            <a:r>
              <a:rPr lang="cs-CZ" sz="2400" i="0" u="none" strike="noStrike" baseline="0" dirty="0" err="1">
                <a:solidFill>
                  <a:srgbClr val="000000"/>
                </a:solidFill>
              </a:rPr>
              <a:t>Grammatik</a:t>
            </a:r>
            <a:r>
              <a:rPr lang="cs-CZ" sz="2400" i="0" u="none" strike="noStrike" baseline="0" dirty="0">
                <a:solidFill>
                  <a:srgbClr val="000000"/>
                </a:solidFill>
              </a:rPr>
              <a:t>, Pragmatik </a:t>
            </a:r>
            <a:r>
              <a:rPr lang="cs-CZ" sz="2400" i="0" u="none" strike="noStrike" baseline="0" dirty="0" err="1">
                <a:solidFill>
                  <a:srgbClr val="000000"/>
                </a:solidFill>
              </a:rPr>
              <a:t>und</a:t>
            </a:r>
            <a:r>
              <a:rPr lang="cs-CZ" sz="24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400" i="0" u="none" strike="noStrike" baseline="0" dirty="0" err="1">
                <a:solidFill>
                  <a:srgbClr val="000000"/>
                </a:solidFill>
              </a:rPr>
              <a:t>Phonetik</a:t>
            </a:r>
            <a:r>
              <a:rPr lang="cs-CZ" sz="2400" i="0" u="none" strike="noStrike" baseline="0" dirty="0">
                <a:solidFill>
                  <a:srgbClr val="000000"/>
                </a:solidFill>
              </a:rPr>
              <a:t>)</a:t>
            </a:r>
          </a:p>
          <a:p>
            <a:r>
              <a:rPr lang="cs-CZ" sz="2400" i="1" dirty="0">
                <a:solidFill>
                  <a:srgbClr val="111111"/>
                </a:solidFill>
                <a:effectLst/>
              </a:rPr>
              <a:t>D</a:t>
            </a:r>
            <a:r>
              <a:rPr lang="de-DE" sz="2400" i="1" dirty="0" err="1">
                <a:solidFill>
                  <a:srgbClr val="111111"/>
                </a:solidFill>
                <a:effectLst/>
              </a:rPr>
              <a:t>iese</a:t>
            </a:r>
            <a:r>
              <a:rPr lang="de-DE" sz="2400" i="1" dirty="0">
                <a:solidFill>
                  <a:srgbClr val="111111"/>
                </a:solidFill>
                <a:effectLst/>
              </a:rPr>
              <a:t> Gerüchte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 </a:t>
            </a:r>
            <a:r>
              <a:rPr lang="cs-CZ" sz="2400" i="1" dirty="0" err="1">
                <a:solidFill>
                  <a:srgbClr val="111111"/>
                </a:solidFill>
                <a:effectLst/>
              </a:rPr>
              <a:t>haben</a:t>
            </a:r>
            <a:r>
              <a:rPr lang="de-DE" sz="2400" i="1" dirty="0">
                <a:solidFill>
                  <a:srgbClr val="111111"/>
                </a:solidFill>
                <a:effectLst/>
              </a:rPr>
              <a:t> seinen Ruf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 </a:t>
            </a:r>
            <a:r>
              <a:rPr lang="de-DE" sz="2400" i="1" dirty="0" err="1">
                <a:solidFill>
                  <a:srgbClr val="111111"/>
                </a:solidFill>
                <a:effectLst/>
              </a:rPr>
              <a:t>untergr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a</a:t>
            </a:r>
            <a:r>
              <a:rPr lang="de-DE" sz="2400" i="1" dirty="0" err="1">
                <a:solidFill>
                  <a:srgbClr val="111111"/>
                </a:solidFill>
                <a:effectLst/>
              </a:rPr>
              <a:t>ben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. </a:t>
            </a:r>
            <a:r>
              <a:rPr lang="cs-CZ" sz="2400" i="0" dirty="0">
                <a:solidFill>
                  <a:srgbClr val="111111"/>
                </a:solidFill>
                <a:effectLst/>
              </a:rPr>
              <a:t>vs. 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Man </a:t>
            </a:r>
            <a:r>
              <a:rPr lang="cs-CZ" sz="2400" i="1" dirty="0" err="1">
                <a:solidFill>
                  <a:srgbClr val="111111"/>
                </a:solidFill>
                <a:effectLst/>
              </a:rPr>
              <a:t>hat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 </a:t>
            </a:r>
            <a:r>
              <a:rPr lang="cs-CZ" sz="2400" i="1" dirty="0" err="1">
                <a:solidFill>
                  <a:srgbClr val="111111"/>
                </a:solidFill>
                <a:effectLst/>
              </a:rPr>
              <a:t>die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 </a:t>
            </a:r>
            <a:r>
              <a:rPr lang="cs-CZ" sz="2400" i="1" dirty="0" err="1">
                <a:solidFill>
                  <a:srgbClr val="111111"/>
                </a:solidFill>
                <a:effectLst/>
              </a:rPr>
              <a:t>Dünger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 </a:t>
            </a:r>
            <a:r>
              <a:rPr lang="cs-CZ" sz="2400" i="1" dirty="0" err="1">
                <a:solidFill>
                  <a:srgbClr val="111111"/>
                </a:solidFill>
                <a:effectLst/>
              </a:rPr>
              <a:t>untergegraben</a:t>
            </a:r>
            <a:r>
              <a:rPr lang="cs-CZ" sz="2400" i="1" dirty="0">
                <a:solidFill>
                  <a:srgbClr val="111111"/>
                </a:solidFill>
                <a:effectLst/>
              </a:rPr>
              <a:t>.</a:t>
            </a:r>
            <a:r>
              <a:rPr lang="cs-CZ" sz="2400" i="0" dirty="0">
                <a:solidFill>
                  <a:srgbClr val="111111"/>
                </a:solidFill>
                <a:effectLst/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(</a:t>
            </a:r>
            <a:r>
              <a:rPr lang="cs-CZ" sz="2400" dirty="0" err="1">
                <a:solidFill>
                  <a:srgbClr val="000000"/>
                </a:solidFill>
              </a:rPr>
              <a:t>Grammatik</a:t>
            </a:r>
            <a:r>
              <a:rPr lang="cs-CZ" sz="2400" dirty="0">
                <a:solidFill>
                  <a:srgbClr val="000000"/>
                </a:solidFill>
              </a:rPr>
              <a:t>, </a:t>
            </a:r>
            <a:r>
              <a:rPr lang="cs-CZ" sz="2400" dirty="0" err="1">
                <a:solidFill>
                  <a:srgbClr val="000000"/>
                </a:solidFill>
              </a:rPr>
              <a:t>Semantik</a:t>
            </a:r>
            <a:r>
              <a:rPr lang="cs-CZ" sz="2400" dirty="0">
                <a:solidFill>
                  <a:srgbClr val="000000"/>
                </a:solidFill>
              </a:rPr>
              <a:t>, </a:t>
            </a:r>
            <a:r>
              <a:rPr lang="cs-CZ" sz="2400" dirty="0" err="1">
                <a:solidFill>
                  <a:srgbClr val="000000"/>
                </a:solidFill>
              </a:rPr>
              <a:t>Wortbildung</a:t>
            </a:r>
            <a:r>
              <a:rPr lang="cs-CZ" sz="2400" dirty="0">
                <a:solidFill>
                  <a:srgbClr val="000000"/>
                </a:solidFill>
              </a:rPr>
              <a:t>)</a:t>
            </a:r>
          </a:p>
          <a:p>
            <a:r>
              <a:rPr lang="cs-CZ" sz="2400" i="1" dirty="0">
                <a:solidFill>
                  <a:srgbClr val="000000"/>
                </a:solidFill>
              </a:rPr>
              <a:t>Er </a:t>
            </a:r>
            <a:r>
              <a:rPr lang="cs-CZ" sz="2400" i="1" dirty="0" err="1">
                <a:solidFill>
                  <a:srgbClr val="000000"/>
                </a:solidFill>
              </a:rPr>
              <a:t>ist</a:t>
            </a:r>
            <a:r>
              <a:rPr lang="cs-CZ" sz="2400" i="1" dirty="0">
                <a:solidFill>
                  <a:srgbClr val="000000"/>
                </a:solidFill>
              </a:rPr>
              <a:t> </a:t>
            </a:r>
            <a:r>
              <a:rPr lang="cs-CZ" sz="2400" i="1" dirty="0" err="1">
                <a:solidFill>
                  <a:srgbClr val="000000"/>
                </a:solidFill>
              </a:rPr>
              <a:t>nicht</a:t>
            </a:r>
            <a:r>
              <a:rPr lang="cs-CZ" sz="2400" i="1" dirty="0">
                <a:solidFill>
                  <a:srgbClr val="000000"/>
                </a:solidFill>
              </a:rPr>
              <a:t> alt, </a:t>
            </a:r>
            <a:r>
              <a:rPr lang="cs-CZ" sz="2400" i="1" dirty="0" err="1">
                <a:solidFill>
                  <a:srgbClr val="000000"/>
                </a:solidFill>
              </a:rPr>
              <a:t>sondern</a:t>
            </a:r>
            <a:r>
              <a:rPr lang="cs-CZ" sz="2400" i="1" dirty="0">
                <a:solidFill>
                  <a:srgbClr val="000000"/>
                </a:solidFill>
              </a:rPr>
              <a:t> </a:t>
            </a:r>
            <a:r>
              <a:rPr lang="cs-CZ" sz="2400" i="1" dirty="0" err="1">
                <a:solidFill>
                  <a:srgbClr val="000000"/>
                </a:solidFill>
              </a:rPr>
              <a:t>jung</a:t>
            </a:r>
            <a:r>
              <a:rPr lang="cs-CZ" sz="2400" i="1" dirty="0">
                <a:solidFill>
                  <a:srgbClr val="000000"/>
                </a:solidFill>
              </a:rPr>
              <a:t>. </a:t>
            </a:r>
            <a:r>
              <a:rPr lang="cs-CZ" sz="2400" dirty="0">
                <a:solidFill>
                  <a:srgbClr val="000000"/>
                </a:solidFill>
              </a:rPr>
              <a:t>vs. </a:t>
            </a:r>
            <a:r>
              <a:rPr lang="cs-CZ" sz="2400" i="1" dirty="0">
                <a:solidFill>
                  <a:srgbClr val="000000"/>
                </a:solidFill>
              </a:rPr>
              <a:t>Er </a:t>
            </a:r>
            <a:r>
              <a:rPr lang="cs-CZ" sz="2400" i="1" dirty="0" err="1">
                <a:solidFill>
                  <a:srgbClr val="000000"/>
                </a:solidFill>
              </a:rPr>
              <a:t>ist</a:t>
            </a:r>
            <a:r>
              <a:rPr lang="cs-CZ" sz="2400" i="1" dirty="0">
                <a:solidFill>
                  <a:srgbClr val="000000"/>
                </a:solidFill>
              </a:rPr>
              <a:t> </a:t>
            </a:r>
            <a:r>
              <a:rPr lang="cs-CZ" sz="2400" i="1" dirty="0" err="1">
                <a:solidFill>
                  <a:srgbClr val="000000"/>
                </a:solidFill>
              </a:rPr>
              <a:t>nicht</a:t>
            </a:r>
            <a:r>
              <a:rPr lang="cs-CZ" sz="2400" i="1" dirty="0">
                <a:solidFill>
                  <a:srgbClr val="000000"/>
                </a:solidFill>
              </a:rPr>
              <a:t> alt, </a:t>
            </a:r>
            <a:r>
              <a:rPr lang="cs-CZ" sz="2400" i="1" dirty="0" err="1">
                <a:solidFill>
                  <a:srgbClr val="000000"/>
                </a:solidFill>
              </a:rPr>
              <a:t>aber</a:t>
            </a:r>
            <a:r>
              <a:rPr lang="cs-CZ" sz="2400" i="1" dirty="0">
                <a:solidFill>
                  <a:srgbClr val="000000"/>
                </a:solidFill>
              </a:rPr>
              <a:t> konservativ </a:t>
            </a:r>
            <a:r>
              <a:rPr lang="cs-CZ" sz="2400" i="1" dirty="0" err="1">
                <a:solidFill>
                  <a:srgbClr val="000000"/>
                </a:solidFill>
              </a:rPr>
              <a:t>ist</a:t>
            </a:r>
            <a:r>
              <a:rPr lang="cs-CZ" sz="2400" i="1" dirty="0">
                <a:solidFill>
                  <a:srgbClr val="000000"/>
                </a:solidFill>
              </a:rPr>
              <a:t> </a:t>
            </a:r>
            <a:r>
              <a:rPr lang="cs-CZ" sz="2400" i="1" dirty="0" err="1">
                <a:solidFill>
                  <a:srgbClr val="000000"/>
                </a:solidFill>
              </a:rPr>
              <a:t>er</a:t>
            </a:r>
            <a:r>
              <a:rPr lang="cs-CZ" sz="2400" i="1" dirty="0">
                <a:solidFill>
                  <a:srgbClr val="000000"/>
                </a:solidFill>
              </a:rPr>
              <a:t>. </a:t>
            </a:r>
            <a:r>
              <a:rPr lang="cs-CZ" sz="2400" dirty="0">
                <a:solidFill>
                  <a:srgbClr val="000000"/>
                </a:solidFill>
              </a:rPr>
              <a:t>(</a:t>
            </a:r>
            <a:r>
              <a:rPr lang="cs-CZ" sz="2400" dirty="0" err="1">
                <a:solidFill>
                  <a:srgbClr val="000000"/>
                </a:solidFill>
              </a:rPr>
              <a:t>Grammatik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dirty="0" err="1">
                <a:solidFill>
                  <a:srgbClr val="000000"/>
                </a:solidFill>
              </a:rPr>
              <a:t>und</a:t>
            </a:r>
            <a:r>
              <a:rPr lang="cs-CZ" sz="2400" dirty="0">
                <a:solidFill>
                  <a:srgbClr val="000000"/>
                </a:solidFill>
              </a:rPr>
              <a:t> Pragmatik)   </a:t>
            </a:r>
            <a:r>
              <a:rPr lang="cs-CZ" sz="2400" i="0" u="none" strike="noStrike" baseline="0" dirty="0">
                <a:solidFill>
                  <a:srgbClr val="000000"/>
                </a:solidFill>
              </a:rPr>
              <a:t> 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58570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1742</Words>
  <Application>Microsoft Office PowerPoint</Application>
  <PresentationFormat>Širokoúhlá obrazovka</PresentationFormat>
  <Paragraphs>123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Cambria</vt:lpstr>
      <vt:lpstr>Motiv Office</vt:lpstr>
      <vt:lpstr>Grammatik.  Eine Einführung </vt:lpstr>
      <vt:lpstr>Prezentace aplikace PowerPoint</vt:lpstr>
      <vt:lpstr>Struktur </vt:lpstr>
      <vt:lpstr> Morphologie und Syntax als Bestandteile der Grammatik </vt:lpstr>
      <vt:lpstr>Morphologie und Syntax als Bestandteile der Grammatik</vt:lpstr>
      <vt:lpstr>Morphologie und Syntax als Bestandteile der Grammatik</vt:lpstr>
      <vt:lpstr>Morphologie und Syntax als Bestandteile der Grammatik</vt:lpstr>
      <vt:lpstr>Morphologie und Syntax als Bestandteile der Grammatik</vt:lpstr>
      <vt:lpstr>Morphologie und Syntax als Bestandteile der Grammatik</vt:lpstr>
      <vt:lpstr>Morphologie und Syntax als Bestandteile der Grammatik</vt:lpstr>
      <vt:lpstr>Morphologie und Syntax als Bestandteile der Grammatik</vt:lpstr>
      <vt:lpstr>Morphologie und Syntax als Bestandteile der Grammatik</vt:lpstr>
      <vt:lpstr> Deutsche Grammatiken im Fokus  </vt:lpstr>
      <vt:lpstr> Deutsche Grammatiken im Fokus  </vt:lpstr>
      <vt:lpstr> Deutsche Grammatiken im Fokus  </vt:lpstr>
      <vt:lpstr> Deutsche Grammatiken im Fokus  </vt:lpstr>
      <vt:lpstr> Einführung in die Wortartenlehre  </vt:lpstr>
      <vt:lpstr>Einführung in die Wortartenlehre</vt:lpstr>
      <vt:lpstr>Einführung in die Wortartenlehre</vt:lpstr>
      <vt:lpstr>Einführung in die Wortartenlehre</vt:lpstr>
      <vt:lpstr>Einführung in die Wortartenlehre</vt:lpstr>
      <vt:lpstr>Grammatik I – IV </vt:lpstr>
      <vt:lpstr>Grammatik I – IV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anonymní</dc:creator>
  <cp:lastModifiedBy>anonymní</cp:lastModifiedBy>
  <cp:revision>8</cp:revision>
  <dcterms:created xsi:type="dcterms:W3CDTF">2025-02-10T09:58:41Z</dcterms:created>
  <dcterms:modified xsi:type="dcterms:W3CDTF">2025-02-10T13:25:54Z</dcterms:modified>
</cp:coreProperties>
</file>