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1" r:id="rId6"/>
    <p:sldId id="267" r:id="rId7"/>
    <p:sldId id="260" r:id="rId8"/>
    <p:sldId id="268" r:id="rId9"/>
    <p:sldId id="262" r:id="rId10"/>
    <p:sldId id="269" r:id="rId11"/>
    <p:sldId id="263" r:id="rId12"/>
    <p:sldId id="270" r:id="rId13"/>
    <p:sldId id="264" r:id="rId14"/>
    <p:sldId id="265" r:id="rId15"/>
    <p:sldId id="280" r:id="rId16"/>
    <p:sldId id="266"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1" d="100"/>
          <a:sy n="161" d="100"/>
        </p:scale>
        <p:origin x="308"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6CB384B-6179-49C2-9031-5B5A62895175}" type="datetimeFigureOut">
              <a:rPr lang="cs-CZ" smtClean="0"/>
              <a:t>09.10.2023</a:t>
            </a:fld>
            <a:endParaRPr lang="cs-CZ"/>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00E8DA9-453E-4177-BB85-504961986649}" type="slidenum">
              <a:rPr lang="cs-CZ" smtClean="0"/>
              <a:t>‹#›</a:t>
            </a:fld>
            <a:endParaRPr lang="cs-CZ"/>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97513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6CB384B-6179-49C2-9031-5B5A62895175}"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287014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6CB384B-6179-49C2-9031-5B5A62895175}"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10778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6CB384B-6179-49C2-9031-5B5A62895175}"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110780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cs-CZ"/>
              <a:t>Kliknutím lze upravit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6CB384B-6179-49C2-9031-5B5A62895175}" type="datetimeFigureOut">
              <a:rPr lang="cs-CZ" smtClean="0"/>
              <a:t>09.10.2023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0E8DA9-453E-4177-BB85-504961986649}" type="slidenum">
              <a:rPr lang="cs-CZ" smtClean="0"/>
              <a:t>‹#›</a:t>
            </a:fld>
            <a:endParaRPr lang="cs-CZ"/>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734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6CB384B-6179-49C2-9031-5B5A62895175}" type="datetimeFigureOut">
              <a:rPr lang="cs-CZ" smtClean="0"/>
              <a:t>09.10.2023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28586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cs-CZ"/>
              <a:t>Po kliknutí můžete upravovat styly textu v předloze.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6CB384B-6179-49C2-9031-5B5A62895175}" type="datetimeFigureOut">
              <a:rPr lang="cs-CZ" smtClean="0"/>
              <a:t>09.10.2023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200874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6CB384B-6179-49C2-9031-5B5A62895175}" type="datetimeFigureOut">
              <a:rPr lang="cs-CZ" smtClean="0"/>
              <a:t>09.10.2023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9630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B384B-6179-49C2-9031-5B5A62895175}" type="datetimeFigureOut">
              <a:rPr lang="cs-CZ" smtClean="0"/>
              <a:t>09.10.2023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960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6CB384B-6179-49C2-9031-5B5A62895175}" type="datetimeFigureOut">
              <a:rPr lang="cs-CZ" smtClean="0"/>
              <a:t>09.10.2023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126770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6CB384B-6179-49C2-9031-5B5A62895175}" type="datetimeFigureOut">
              <a:rPr lang="cs-CZ" smtClean="0"/>
              <a:t>09.10.2023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0E8DA9-453E-4177-BB85-504961986649}" type="slidenum">
              <a:rPr lang="cs-CZ" smtClean="0"/>
              <a:t>‹#›</a:t>
            </a:fld>
            <a:endParaRPr lang="cs-CZ"/>
          </a:p>
        </p:txBody>
      </p:sp>
    </p:spTree>
    <p:extLst>
      <p:ext uri="{BB962C8B-B14F-4D97-AF65-F5344CB8AC3E}">
        <p14:creationId xmlns:p14="http://schemas.microsoft.com/office/powerpoint/2010/main" val="251046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6CB384B-6179-49C2-9031-5B5A62895175}" type="datetimeFigureOut">
              <a:rPr lang="cs-CZ" smtClean="0"/>
              <a:t>09.10.2023</a:t>
            </a:fld>
            <a:endParaRPr lang="cs-CZ"/>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cs-CZ"/>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00E8DA9-453E-4177-BB85-504961986649}" type="slidenum">
              <a:rPr lang="cs-CZ" smtClean="0"/>
              <a:t>‹#›</a:t>
            </a:fld>
            <a:endParaRPr lang="cs-CZ"/>
          </a:p>
        </p:txBody>
      </p:sp>
    </p:spTree>
    <p:extLst>
      <p:ext uri="{BB962C8B-B14F-4D97-AF65-F5344CB8AC3E}">
        <p14:creationId xmlns:p14="http://schemas.microsoft.com/office/powerpoint/2010/main" val="379777154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Paměť a dějiny</a:t>
            </a:r>
            <a:br>
              <a:rPr lang="cs-CZ" dirty="0"/>
            </a:br>
            <a:r>
              <a:rPr lang="cs-CZ" sz="4400" dirty="0"/>
              <a:t>Veřejný prostor</a:t>
            </a:r>
          </a:p>
        </p:txBody>
      </p:sp>
    </p:spTree>
    <p:extLst>
      <p:ext uri="{BB962C8B-B14F-4D97-AF65-F5344CB8AC3E}">
        <p14:creationId xmlns:p14="http://schemas.microsoft.com/office/powerpoint/2010/main" val="349963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Vzývání racionality</a:t>
            </a:r>
          </a:p>
        </p:txBody>
      </p:sp>
      <p:sp>
        <p:nvSpPr>
          <p:cNvPr id="3" name="Zástupný symbol pro obsah 2"/>
          <p:cNvSpPr>
            <a:spLocks noGrp="1"/>
          </p:cNvSpPr>
          <p:nvPr>
            <p:ph sz="half" idx="1"/>
          </p:nvPr>
        </p:nvSpPr>
        <p:spPr>
          <a:xfrm>
            <a:off x="1261872" y="1933575"/>
            <a:ext cx="4401509" cy="4246562"/>
          </a:xfrm>
        </p:spPr>
        <p:txBody>
          <a:bodyPr vert="horz" lIns="91440" tIns="45720" rIns="91440" bIns="45720" rtlCol="0">
            <a:normAutofit/>
          </a:bodyPr>
          <a:lstStyle/>
          <a:p>
            <a:r>
              <a:rPr lang="en-US" i="1"/>
              <a:t>„Tyto posuny znamenaly opuštění většiny původních válečných plánů, třebaže to Hitler samozřejmě nikdy nepřiznal. Požadavek na masové vraždění Židů však mohl aspoň zdánlivě odpovídat někdejší představě předpokládající vytvoření silného pohraničí budoucího kontinentálního impéria.“, </a:t>
            </a:r>
            <a:r>
              <a:rPr lang="en-US"/>
              <a:t>Timothy Snyder, 2010</a:t>
            </a:r>
          </a:p>
          <a:p>
            <a:endParaRPr lang="en-US"/>
          </a:p>
          <a:p>
            <a:r>
              <a:rPr lang="en-US"/>
              <a:t>Iracionalita vraždění převedena do racionality vedení světové války a světové odpovědnosti…</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9" y="2027258"/>
            <a:ext cx="4807287" cy="3452506"/>
          </a:xfrm>
          <a:prstGeom prst="rect">
            <a:avLst/>
          </a:prstGeom>
        </p:spPr>
      </p:pic>
    </p:spTree>
    <p:extLst>
      <p:ext uri="{BB962C8B-B14F-4D97-AF65-F5344CB8AC3E}">
        <p14:creationId xmlns:p14="http://schemas.microsoft.com/office/powerpoint/2010/main" val="357161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D7B817-6658-466D-B7F8-851ED5C3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470535"/>
            <a:ext cx="4954920" cy="1606948"/>
          </a:xfrm>
        </p:spPr>
        <p:txBody>
          <a:bodyPr vert="horz" lIns="91440" tIns="45720" rIns="91440" bIns="45720" rtlCol="0" anchor="b">
            <a:normAutofit/>
          </a:bodyPr>
          <a:lstStyle/>
          <a:p>
            <a:r>
              <a:rPr lang="en-US"/>
              <a:t>Společenská role minulosti</a:t>
            </a:r>
          </a:p>
        </p:txBody>
      </p:sp>
      <p:sp>
        <p:nvSpPr>
          <p:cNvPr id="3" name="Zástupný symbol pro obsah 2"/>
          <p:cNvSpPr>
            <a:spLocks noGrp="1"/>
          </p:cNvSpPr>
          <p:nvPr>
            <p:ph sz="half" idx="1"/>
          </p:nvPr>
        </p:nvSpPr>
        <p:spPr>
          <a:xfrm>
            <a:off x="1261872" y="2238374"/>
            <a:ext cx="4954920" cy="4046538"/>
          </a:xfrm>
        </p:spPr>
        <p:txBody>
          <a:bodyPr vert="horz" lIns="91440" tIns="45720" rIns="91440" bIns="45720" rtlCol="0">
            <a:normAutofit/>
          </a:bodyPr>
          <a:lstStyle/>
          <a:p>
            <a:r>
              <a:rPr lang="en-US" dirty="0"/>
              <a:t>Minulost jako období předcházející událostem, na které si jedinec dokáže nezprostředkovaně vzpomenout. </a:t>
            </a:r>
          </a:p>
          <a:p>
            <a:r>
              <a:rPr lang="en-US" dirty="0"/>
              <a:t>Většina společnosti pokládá minulosti za vzor pro budoucnost. Je zde ale problematika změny. </a:t>
            </a:r>
          </a:p>
          <a:p>
            <a:r>
              <a:rPr lang="en-US" dirty="0"/>
              <a:t>Společenská funkce minulosti.</a:t>
            </a:r>
          </a:p>
          <a:p>
            <a:pPr marL="0">
              <a:buNone/>
            </a:pPr>
            <a:endParaRPr lang="en-US" dirty="0"/>
          </a:p>
          <a:p>
            <a:pPr marL="0">
              <a:buNone/>
            </a:pPr>
            <a:r>
              <a:rPr lang="en-US" dirty="0"/>
              <a:t>Eric Howsbawm (1972)</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715" r="5122"/>
          <a:stretch/>
        </p:blipFill>
        <p:spPr>
          <a:xfrm>
            <a:off x="6746828" y="640081"/>
            <a:ext cx="3973908" cy="2708486"/>
          </a:xfrm>
          <a:prstGeom prst="rect">
            <a:avLst/>
          </a:prstGeom>
        </p:spPr>
      </p:pic>
      <p:pic>
        <p:nvPicPr>
          <p:cNvPr id="6" name="Obrázek 5">
            <a:extLst>
              <a:ext uri="{FF2B5EF4-FFF2-40B4-BE49-F238E27FC236}">
                <a16:creationId xmlns:a16="http://schemas.microsoft.com/office/drawing/2014/main" id="{94868F34-8A48-41DF-A385-7FB6C436970E}"/>
              </a:ext>
            </a:extLst>
          </p:cNvPr>
          <p:cNvPicPr>
            <a:picLocks noChangeAspect="1"/>
          </p:cNvPicPr>
          <p:nvPr/>
        </p:nvPicPr>
        <p:blipFill rotWithShape="1">
          <a:blip r:embed="rId3">
            <a:extLst>
              <a:ext uri="{28A0092B-C50C-407E-A947-70E740481C1C}">
                <a14:useLocalDpi xmlns:a14="http://schemas.microsoft.com/office/drawing/2010/main" val="0"/>
              </a:ext>
            </a:extLst>
          </a:blip>
          <a:srcRect l="13151" r="4686"/>
          <a:stretch/>
        </p:blipFill>
        <p:spPr>
          <a:xfrm>
            <a:off x="6746828" y="3509435"/>
            <a:ext cx="3973908" cy="2708486"/>
          </a:xfrm>
          <a:prstGeom prst="rect">
            <a:avLst/>
          </a:prstGeom>
        </p:spPr>
      </p:pic>
    </p:spTree>
    <p:extLst>
      <p:ext uri="{BB962C8B-B14F-4D97-AF65-F5344CB8AC3E}">
        <p14:creationId xmlns:p14="http://schemas.microsoft.com/office/powerpoint/2010/main" val="28621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Změna vs. Tradice</a:t>
            </a:r>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62063" y="2228499"/>
            <a:ext cx="4479925" cy="3551940"/>
          </a:xfrm>
        </p:spPr>
      </p:pic>
    </p:spTree>
    <p:extLst>
      <p:ext uri="{BB962C8B-B14F-4D97-AF65-F5344CB8AC3E}">
        <p14:creationId xmlns:p14="http://schemas.microsoft.com/office/powerpoint/2010/main" val="133724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3831" y="640080"/>
            <a:ext cx="3690425" cy="1363344"/>
          </a:xfrm>
        </p:spPr>
        <p:txBody>
          <a:bodyPr vert="horz" lIns="91440" tIns="45720" rIns="91440" bIns="45720" rtlCol="0" anchor="b">
            <a:normAutofit/>
          </a:bodyPr>
          <a:lstStyle/>
          <a:p>
            <a:r>
              <a:rPr lang="en-US" sz="3200"/>
              <a:t>Paměť</a:t>
            </a:r>
          </a:p>
        </p:txBody>
      </p:sp>
      <p:sp>
        <p:nvSpPr>
          <p:cNvPr id="3" name="Zástupný symbol pro obsah 2"/>
          <p:cNvSpPr>
            <a:spLocks noGrp="1"/>
          </p:cNvSpPr>
          <p:nvPr>
            <p:ph sz="half" idx="1"/>
          </p:nvPr>
        </p:nvSpPr>
        <p:spPr>
          <a:xfrm>
            <a:off x="643831" y="2325157"/>
            <a:ext cx="3690425" cy="3854979"/>
          </a:xfrm>
        </p:spPr>
        <p:txBody>
          <a:bodyPr vert="horz" lIns="91440" tIns="45720" rIns="91440" bIns="45720" rtlCol="0">
            <a:normAutofit/>
          </a:bodyPr>
          <a:lstStyle/>
          <a:p>
            <a:r>
              <a:rPr lang="en-US" sz="1600"/>
              <a:t>Pierre Janet:, 1922 </a:t>
            </a:r>
            <a:r>
              <a:rPr lang="en-US" sz="1600" i="1"/>
              <a:t>„…základním paměťovým úkonem je vyprávění.“</a:t>
            </a:r>
          </a:p>
          <a:p>
            <a:r>
              <a:rPr lang="en-US" sz="1600"/>
              <a:t>André Leroi-Gourhan (1965) rozděluje paměť na tři typy:</a:t>
            </a:r>
          </a:p>
          <a:p>
            <a:pPr>
              <a:buFontTx/>
              <a:buChar char="-"/>
            </a:pPr>
            <a:r>
              <a:rPr lang="en-US" sz="1600" b="1"/>
              <a:t>Paměť specifická (instinkt)</a:t>
            </a:r>
          </a:p>
          <a:p>
            <a:pPr>
              <a:buFontTx/>
              <a:buChar char="-"/>
            </a:pPr>
            <a:r>
              <a:rPr lang="en-US" sz="1600" b="1"/>
              <a:t>Paměť etnická (úvaha)</a:t>
            </a:r>
          </a:p>
          <a:p>
            <a:pPr>
              <a:buFontTx/>
              <a:buChar char="-"/>
            </a:pPr>
            <a:r>
              <a:rPr lang="en-US" sz="1600" b="1"/>
              <a:t>Paměť umělá (technika, technologie) </a:t>
            </a:r>
          </a:p>
          <a:p>
            <a:endParaRPr lang="en-US" sz="160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822988"/>
            <a:ext cx="6155736" cy="5222284"/>
          </a:xfrm>
          <a:prstGeom prst="rect">
            <a:avLst/>
          </a:prstGeom>
        </p:spPr>
      </p:pic>
    </p:spTree>
    <p:extLst>
      <p:ext uri="{BB962C8B-B14F-4D97-AF65-F5344CB8AC3E}">
        <p14:creationId xmlns:p14="http://schemas.microsoft.com/office/powerpoint/2010/main" val="308913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Paměť – Jacques le Goff, 1986</a:t>
            </a:r>
          </a:p>
        </p:txBody>
      </p:sp>
      <p:sp>
        <p:nvSpPr>
          <p:cNvPr id="3" name="Zástupný symbol pro obsah 2"/>
          <p:cNvSpPr>
            <a:spLocks noGrp="1"/>
          </p:cNvSpPr>
          <p:nvPr>
            <p:ph sz="half" idx="1"/>
          </p:nvPr>
        </p:nvSpPr>
        <p:spPr>
          <a:xfrm>
            <a:off x="1261873" y="1933575"/>
            <a:ext cx="5649579" cy="4246562"/>
          </a:xfrm>
        </p:spPr>
        <p:txBody>
          <a:bodyPr vert="horz" lIns="91440" tIns="45720" rIns="91440" bIns="45720" rtlCol="0">
            <a:normAutofit/>
          </a:bodyPr>
          <a:lstStyle/>
          <a:p>
            <a:r>
              <a:rPr lang="en-US"/>
              <a:t>Etnická paměť – společnosti bez písma</a:t>
            </a:r>
          </a:p>
          <a:p>
            <a:r>
              <a:rPr lang="en-US"/>
              <a:t>Pravěk a starověk – od ústní podoby k písmu</a:t>
            </a:r>
          </a:p>
          <a:p>
            <a:r>
              <a:rPr lang="en-US"/>
              <a:t>Středověká paměť – rovnováha mezi ústním a psaným</a:t>
            </a:r>
          </a:p>
          <a:p>
            <a:r>
              <a:rPr lang="en-US"/>
              <a:t>Rozmach psané paměti od 16. století</a:t>
            </a:r>
          </a:p>
          <a:p>
            <a:r>
              <a:rPr lang="en-US"/>
              <a:t>Fixace na paměť v současnosti</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4276" r="14712"/>
          <a:stretch/>
        </p:blipFill>
        <p:spPr>
          <a:xfrm>
            <a:off x="7449835" y="1933575"/>
            <a:ext cx="3304622" cy="3639872"/>
          </a:xfrm>
          <a:prstGeom prst="rect">
            <a:avLst/>
          </a:prstGeom>
        </p:spPr>
      </p:pic>
    </p:spTree>
    <p:extLst>
      <p:ext uri="{BB962C8B-B14F-4D97-AF65-F5344CB8AC3E}">
        <p14:creationId xmlns:p14="http://schemas.microsoft.com/office/powerpoint/2010/main" val="1230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Paměť</a:t>
            </a:r>
          </a:p>
        </p:txBody>
      </p:sp>
      <p:sp>
        <p:nvSpPr>
          <p:cNvPr id="3" name="Zástupný symbol pro obsah 2"/>
          <p:cNvSpPr>
            <a:spLocks noGrp="1"/>
          </p:cNvSpPr>
          <p:nvPr>
            <p:ph sz="half" idx="1"/>
          </p:nvPr>
        </p:nvSpPr>
        <p:spPr>
          <a:xfrm>
            <a:off x="1261873" y="1933575"/>
            <a:ext cx="5649579" cy="4246562"/>
          </a:xfrm>
        </p:spPr>
        <p:txBody>
          <a:bodyPr vert="horz" lIns="91440" tIns="45720" rIns="91440" bIns="45720" rtlCol="0">
            <a:normAutofit/>
          </a:bodyPr>
          <a:lstStyle/>
          <a:p>
            <a:r>
              <a:rPr lang="en-US"/>
              <a:t>„Já si to pamatuji jinak, ale oni mají pravdu…“</a:t>
            </a:r>
          </a:p>
          <a:p>
            <a:pPr marL="0">
              <a:buNone/>
            </a:pPr>
            <a:r>
              <a:rPr lang="en-US"/>
              <a:t>Miroslav Petříček, 2019</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863" r="17434" b="1"/>
          <a:stretch/>
        </p:blipFill>
        <p:spPr>
          <a:xfrm>
            <a:off x="7449835" y="1933575"/>
            <a:ext cx="3304622" cy="3639872"/>
          </a:xfrm>
          <a:prstGeom prst="rect">
            <a:avLst/>
          </a:prstGeom>
        </p:spPr>
      </p:pic>
    </p:spTree>
    <p:extLst>
      <p:ext uri="{BB962C8B-B14F-4D97-AF65-F5344CB8AC3E}">
        <p14:creationId xmlns:p14="http://schemas.microsoft.com/office/powerpoint/2010/main" val="56707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Mýtická odbočka</a:t>
            </a:r>
          </a:p>
        </p:txBody>
      </p:sp>
      <p:sp>
        <p:nvSpPr>
          <p:cNvPr id="3" name="Zástupný symbol pro obsah 2"/>
          <p:cNvSpPr>
            <a:spLocks noGrp="1"/>
          </p:cNvSpPr>
          <p:nvPr>
            <p:ph sz="half" idx="1"/>
          </p:nvPr>
        </p:nvSpPr>
        <p:spPr>
          <a:xfrm>
            <a:off x="1261873" y="1933575"/>
            <a:ext cx="5649579" cy="4246562"/>
          </a:xfrm>
        </p:spPr>
        <p:txBody>
          <a:bodyPr vert="horz" lIns="91440" tIns="45720" rIns="91440" bIns="45720" rtlCol="0">
            <a:normAutofit/>
          </a:bodyPr>
          <a:lstStyle/>
          <a:p>
            <a:r>
              <a:rPr lang="en-US"/>
              <a:t>Historie vs. Hagiografie</a:t>
            </a:r>
          </a:p>
          <a:p>
            <a:r>
              <a:rPr lang="en-US"/>
              <a:t>Vyprávění vs. dějiny</a:t>
            </a:r>
          </a:p>
          <a:p>
            <a:pPr lvl="1"/>
            <a:r>
              <a:rPr lang="en-US"/>
              <a:t>Rozpor mezi dějinami a líčením</a:t>
            </a:r>
          </a:p>
          <a:p>
            <a:endParaRPr lang="en-US"/>
          </a:p>
          <a:p>
            <a:r>
              <a:rPr lang="en-US"/>
              <a:t>Historiografie – malování obrazů na určité dráze. V průběhu narativní linie představuje mrtvé. Michel de Certeau, 1975</a:t>
            </a:r>
          </a:p>
          <a:p>
            <a:endParaRPr lang="en-US"/>
          </a:p>
          <a:p>
            <a:r>
              <a:rPr lang="en-US"/>
              <a:t>Dějiny ve veřejném prostoru jako novodobá fixace na příběhy, mýty (?)</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5389" r="1" b="10646"/>
          <a:stretch/>
        </p:blipFill>
        <p:spPr>
          <a:xfrm>
            <a:off x="7449835" y="1933575"/>
            <a:ext cx="3304622" cy="3639872"/>
          </a:xfrm>
          <a:prstGeom prst="rect">
            <a:avLst/>
          </a:prstGeom>
        </p:spPr>
      </p:pic>
    </p:spTree>
    <p:extLst>
      <p:ext uri="{BB962C8B-B14F-4D97-AF65-F5344CB8AC3E}">
        <p14:creationId xmlns:p14="http://schemas.microsoft.com/office/powerpoint/2010/main" val="5328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Mýtus – Josef Toufar</a:t>
            </a:r>
          </a:p>
        </p:txBody>
      </p:sp>
      <p:sp>
        <p:nvSpPr>
          <p:cNvPr id="9" name="Content Placeholder 8">
            <a:extLst>
              <a:ext uri="{FF2B5EF4-FFF2-40B4-BE49-F238E27FC236}">
                <a16:creationId xmlns:a16="http://schemas.microsoft.com/office/drawing/2014/main" id="{411E6818-DBD5-692F-DC66-5B7A657D990E}"/>
              </a:ext>
            </a:extLst>
          </p:cNvPr>
          <p:cNvSpPr>
            <a:spLocks noGrp="1"/>
          </p:cNvSpPr>
          <p:nvPr>
            <p:ph sz="half" idx="1"/>
          </p:nvPr>
        </p:nvSpPr>
        <p:spPr>
          <a:xfrm>
            <a:off x="1261872" y="1933575"/>
            <a:ext cx="4401509" cy="4246562"/>
          </a:xfrm>
        </p:spPr>
        <p:txBody>
          <a:bodyPr vert="horz" lIns="91440" tIns="45720" rIns="91440" bIns="45720" rtlCol="0">
            <a:normAutofit/>
          </a:bodyPr>
          <a:lstStyle/>
          <a:p>
            <a:r>
              <a:rPr lang="cs-CZ" dirty="0"/>
              <a:t>1950</a:t>
            </a:r>
          </a:p>
          <a:p>
            <a:endParaRPr lang="cs-CZ" dirty="0"/>
          </a:p>
          <a:p>
            <a:r>
              <a:rPr lang="cs-CZ" dirty="0"/>
              <a:t>Po roce 2000</a:t>
            </a:r>
            <a:endParaRPr lang="en-US" dirty="0"/>
          </a:p>
        </p:txBody>
      </p:sp>
      <p:pic>
        <p:nvPicPr>
          <p:cNvPr id="5"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950778"/>
            <a:ext cx="4807287" cy="3605465"/>
          </a:xfrm>
          <a:prstGeom prst="rect">
            <a:avLst/>
          </a:prstGeom>
        </p:spPr>
      </p:pic>
    </p:spTree>
    <p:extLst>
      <p:ext uri="{BB962C8B-B14F-4D97-AF65-F5344CB8AC3E}">
        <p14:creationId xmlns:p14="http://schemas.microsoft.com/office/powerpoint/2010/main" val="206688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965290" y="365760"/>
            <a:ext cx="5997678" cy="1325562"/>
          </a:xfrm>
        </p:spPr>
        <p:txBody>
          <a:bodyPr vert="horz" lIns="91440" tIns="45720" rIns="91440" bIns="45720" rtlCol="0" anchor="b">
            <a:normAutofit/>
          </a:bodyPr>
          <a:lstStyle/>
          <a:p>
            <a:r>
              <a:rPr lang="en-US"/>
              <a:t>Imaginace dějin</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674" r="11629" b="1"/>
          <a:stretch/>
        </p:blipFill>
        <p:spPr>
          <a:xfrm>
            <a:off x="20" y="10"/>
            <a:ext cx="4653291" cy="6857990"/>
          </a:xfrm>
          <a:prstGeom prst="rect">
            <a:avLst/>
          </a:prstGeom>
        </p:spPr>
      </p:pic>
      <p:sp>
        <p:nvSpPr>
          <p:cNvPr id="3" name="Zástupný symbol pro obsah 2"/>
          <p:cNvSpPr>
            <a:spLocks noGrp="1"/>
          </p:cNvSpPr>
          <p:nvPr>
            <p:ph sz="half" idx="1"/>
          </p:nvPr>
        </p:nvSpPr>
        <p:spPr>
          <a:xfrm>
            <a:off x="4965290" y="2005739"/>
            <a:ext cx="6015571" cy="4174398"/>
          </a:xfrm>
        </p:spPr>
        <p:txBody>
          <a:bodyPr vert="horz" lIns="91440" tIns="45720" rIns="91440" bIns="45720" rtlCol="0">
            <a:normAutofit/>
          </a:bodyPr>
          <a:lstStyle/>
          <a:p>
            <a:r>
              <a:rPr lang="en-US"/>
              <a:t>Literatura</a:t>
            </a:r>
          </a:p>
          <a:p>
            <a:endParaRPr lang="en-US"/>
          </a:p>
          <a:p>
            <a:r>
              <a:rPr lang="en-US"/>
              <a:t>Jirásek</a:t>
            </a:r>
          </a:p>
          <a:p>
            <a:r>
              <a:rPr lang="en-US"/>
              <a:t>Třebízský</a:t>
            </a:r>
          </a:p>
          <a:p>
            <a:r>
              <a:rPr lang="en-US"/>
              <a:t>Tyl </a:t>
            </a:r>
          </a:p>
          <a:p>
            <a:endParaRPr lang="en-US"/>
          </a:p>
          <a:p>
            <a:r>
              <a:rPr lang="en-US"/>
              <a:t>Metafory, mýty, vzory, vymodelovaný příběh</a:t>
            </a:r>
          </a:p>
          <a:p>
            <a:endParaRPr lang="en-US"/>
          </a:p>
          <a:p>
            <a:r>
              <a:rPr lang="en-US"/>
              <a:t>Kamil Činátl: Dějiny a vyprávění, 2001</a:t>
            </a:r>
          </a:p>
        </p:txBody>
      </p:sp>
    </p:spTree>
    <p:extLst>
      <p:ext uri="{BB962C8B-B14F-4D97-AF65-F5344CB8AC3E}">
        <p14:creationId xmlns:p14="http://schemas.microsoft.com/office/powerpoint/2010/main" val="389809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8F153-2C05-4057-8926-C19588EB9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73167118-CCC6-4EA0-956F-63D5BBB02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315076" y="365760"/>
            <a:ext cx="4639436" cy="1325562"/>
          </a:xfrm>
        </p:spPr>
        <p:txBody>
          <a:bodyPr vert="horz" lIns="91440" tIns="45720" rIns="91440" bIns="45720" rtlCol="0" anchor="b">
            <a:normAutofit/>
          </a:bodyPr>
          <a:lstStyle/>
          <a:p>
            <a:r>
              <a:rPr lang="en-US" sz="4100"/>
              <a:t>Imaginace dějin – moderní – obraz</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40136" r="-1" b="13112"/>
          <a:stretch/>
        </p:blipFill>
        <p:spPr>
          <a:xfrm>
            <a:off x="161151" y="160866"/>
            <a:ext cx="5784972" cy="3772147"/>
          </a:xfrm>
          <a:custGeom>
            <a:avLst/>
            <a:gdLst/>
            <a:ahLst/>
            <a:cxnLst/>
            <a:rect l="l" t="t" r="r" b="b"/>
            <a:pathLst>
              <a:path w="3762123" h="3772147">
                <a:moveTo>
                  <a:pt x="0" y="0"/>
                </a:moveTo>
                <a:lnTo>
                  <a:pt x="3762123" y="0"/>
                </a:lnTo>
                <a:lnTo>
                  <a:pt x="3762123" y="2803198"/>
                </a:lnTo>
                <a:lnTo>
                  <a:pt x="1898122" y="2803198"/>
                </a:lnTo>
                <a:lnTo>
                  <a:pt x="1898122" y="3772147"/>
                </a:lnTo>
                <a:lnTo>
                  <a:pt x="0" y="3772147"/>
                </a:lnTo>
                <a:close/>
              </a:path>
            </a:pathLst>
          </a:custGeom>
        </p:spPr>
      </p:pic>
      <p:sp>
        <p:nvSpPr>
          <p:cNvPr id="3" name="Zástupný symbol pro obsah 2"/>
          <p:cNvSpPr>
            <a:spLocks noGrp="1"/>
          </p:cNvSpPr>
          <p:nvPr>
            <p:ph sz="half" idx="1"/>
          </p:nvPr>
        </p:nvSpPr>
        <p:spPr>
          <a:xfrm>
            <a:off x="6315076" y="1828800"/>
            <a:ext cx="4677389" cy="4476750"/>
          </a:xfrm>
        </p:spPr>
        <p:txBody>
          <a:bodyPr vert="horz" lIns="91440" tIns="45720" rIns="91440" bIns="45720" rtlCol="0">
            <a:normAutofit/>
          </a:bodyPr>
          <a:lstStyle/>
          <a:p>
            <a:r>
              <a:rPr lang="en-US" dirty="0"/>
              <a:t>Husitská trilogie</a:t>
            </a:r>
          </a:p>
          <a:p>
            <a:r>
              <a:rPr lang="en-US" dirty="0"/>
              <a:t>Sokolovo</a:t>
            </a:r>
          </a:p>
          <a:p>
            <a:endParaRPr lang="en-US" dirty="0"/>
          </a:p>
          <a:p>
            <a:r>
              <a:rPr lang="en-US" dirty="0"/>
              <a:t>Město 44</a:t>
            </a:r>
          </a:p>
          <a:p>
            <a:r>
              <a:rPr lang="en-US" dirty="0"/>
              <a:t>Patriot</a:t>
            </a:r>
          </a:p>
          <a:p>
            <a:r>
              <a:rPr lang="en-US" dirty="0"/>
              <a:t>28 Panfilovců</a:t>
            </a:r>
          </a:p>
          <a:p>
            <a:endParaRPr lang="en-US" dirty="0"/>
          </a:p>
        </p:txBody>
      </p:sp>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l="6419" r="21391" b="-2"/>
          <a:stretch/>
        </p:blipFill>
        <p:spPr>
          <a:xfrm>
            <a:off x="161153" y="4051885"/>
            <a:ext cx="2922516" cy="2659982"/>
          </a:xfrm>
          <a:prstGeom prst="rect">
            <a:avLst/>
          </a:prstGeom>
        </p:spPr>
      </p:pic>
      <p:pic>
        <p:nvPicPr>
          <p:cNvPr id="5" name="Zástupný symbol pro obsah 4"/>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0497" r="27166" b="1"/>
          <a:stretch/>
        </p:blipFill>
        <p:spPr>
          <a:xfrm>
            <a:off x="3202542" y="3082937"/>
            <a:ext cx="2743583" cy="3628930"/>
          </a:xfrm>
          <a:prstGeom prst="rect">
            <a:avLst/>
          </a:prstGeom>
        </p:spPr>
      </p:pic>
    </p:spTree>
    <p:extLst>
      <p:ext uri="{BB962C8B-B14F-4D97-AF65-F5344CB8AC3E}">
        <p14:creationId xmlns:p14="http://schemas.microsoft.com/office/powerpoint/2010/main" val="202085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Veřejný prostor</a:t>
            </a:r>
          </a:p>
        </p:txBody>
      </p:sp>
      <p:sp>
        <p:nvSpPr>
          <p:cNvPr id="3" name="Zástupný symbol pro obsah 2"/>
          <p:cNvSpPr>
            <a:spLocks noGrp="1"/>
          </p:cNvSpPr>
          <p:nvPr>
            <p:ph sz="half" idx="1"/>
          </p:nvPr>
        </p:nvSpPr>
        <p:spPr/>
        <p:txBody>
          <a:bodyPr>
            <a:normAutofit/>
          </a:bodyPr>
          <a:lstStyle/>
          <a:p>
            <a:r>
              <a:rPr lang="cs-CZ" dirty="0"/>
              <a:t>Fyzický prostor – exteriér</a:t>
            </a:r>
          </a:p>
          <a:p>
            <a:pPr lvl="1"/>
            <a:r>
              <a:rPr lang="cs-CZ" dirty="0"/>
              <a:t>Ulice</a:t>
            </a:r>
          </a:p>
          <a:p>
            <a:pPr lvl="1"/>
            <a:r>
              <a:rPr lang="cs-CZ" dirty="0"/>
              <a:t>Pomníky</a:t>
            </a:r>
          </a:p>
          <a:p>
            <a:pPr marL="228600" lvl="1" indent="0">
              <a:buNone/>
            </a:pPr>
            <a:endParaRPr lang="cs-CZ" dirty="0"/>
          </a:p>
          <a:p>
            <a:r>
              <a:rPr lang="cs-CZ" dirty="0"/>
              <a:t>Fyzický prostor – interiér</a:t>
            </a:r>
          </a:p>
          <a:p>
            <a:pPr lvl="1"/>
            <a:r>
              <a:rPr lang="cs-CZ" dirty="0"/>
              <a:t>Muzea – expozice/výstavy</a:t>
            </a:r>
          </a:p>
          <a:p>
            <a:endParaRPr lang="cs-CZ" dirty="0"/>
          </a:p>
        </p:txBody>
      </p:sp>
      <p:sp>
        <p:nvSpPr>
          <p:cNvPr id="4" name="Zástupný symbol pro obsah 3"/>
          <p:cNvSpPr>
            <a:spLocks noGrp="1"/>
          </p:cNvSpPr>
          <p:nvPr>
            <p:ph sz="half" idx="2"/>
          </p:nvPr>
        </p:nvSpPr>
        <p:spPr/>
        <p:txBody>
          <a:bodyPr>
            <a:normAutofit/>
          </a:bodyPr>
          <a:lstStyle/>
          <a:p>
            <a:r>
              <a:rPr lang="cs-CZ" dirty="0"/>
              <a:t>Média</a:t>
            </a:r>
          </a:p>
          <a:p>
            <a:pPr lvl="1"/>
            <a:r>
              <a:rPr lang="cs-CZ" dirty="0"/>
              <a:t>Proudové informace</a:t>
            </a:r>
          </a:p>
          <a:p>
            <a:pPr lvl="1"/>
            <a:r>
              <a:rPr lang="cs-CZ" dirty="0"/>
              <a:t>Tisk</a:t>
            </a:r>
          </a:p>
          <a:p>
            <a:pPr lvl="1"/>
            <a:r>
              <a:rPr lang="cs-CZ" dirty="0"/>
              <a:t>Internet</a:t>
            </a:r>
          </a:p>
          <a:p>
            <a:pPr lvl="1"/>
            <a:r>
              <a:rPr lang="cs-CZ" dirty="0"/>
              <a:t>Televize – zpravodajství</a:t>
            </a:r>
          </a:p>
          <a:p>
            <a:pPr lvl="1"/>
            <a:r>
              <a:rPr lang="cs-CZ" dirty="0"/>
              <a:t>Rozhlas</a:t>
            </a:r>
          </a:p>
          <a:p>
            <a:r>
              <a:rPr lang="cs-CZ" dirty="0"/>
              <a:t> </a:t>
            </a:r>
          </a:p>
          <a:p>
            <a:r>
              <a:rPr lang="cs-CZ" dirty="0"/>
              <a:t>Film</a:t>
            </a:r>
          </a:p>
          <a:p>
            <a:endParaRPr lang="cs-CZ" dirty="0"/>
          </a:p>
        </p:txBody>
      </p:sp>
    </p:spTree>
    <p:extLst>
      <p:ext uri="{BB962C8B-B14F-4D97-AF65-F5344CB8AC3E}">
        <p14:creationId xmlns:p14="http://schemas.microsoft.com/office/powerpoint/2010/main" val="240759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965290" y="365760"/>
            <a:ext cx="5997678" cy="1325562"/>
          </a:xfrm>
        </p:spPr>
        <p:txBody>
          <a:bodyPr vert="horz" lIns="91440" tIns="45720" rIns="91440" bIns="45720" rtlCol="0" anchor="b">
            <a:normAutofit/>
          </a:bodyPr>
          <a:lstStyle/>
          <a:p>
            <a:r>
              <a:rPr lang="en-US"/>
              <a:t>Ideologie dějin</a:t>
            </a:r>
          </a:p>
        </p:txBody>
      </p:sp>
      <p:pic>
        <p:nvPicPr>
          <p:cNvPr id="5" name="Zástupný symbol pro obsah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011" r="758"/>
          <a:stretch/>
        </p:blipFill>
        <p:spPr>
          <a:xfrm>
            <a:off x="20" y="10"/>
            <a:ext cx="4653291" cy="6857990"/>
          </a:xfrm>
          <a:prstGeom prst="rect">
            <a:avLst/>
          </a:prstGeom>
        </p:spPr>
      </p:pic>
      <p:sp>
        <p:nvSpPr>
          <p:cNvPr id="3" name="Zástupný symbol pro obsah 2"/>
          <p:cNvSpPr>
            <a:spLocks noGrp="1"/>
          </p:cNvSpPr>
          <p:nvPr>
            <p:ph sz="half" idx="1"/>
          </p:nvPr>
        </p:nvSpPr>
        <p:spPr>
          <a:xfrm>
            <a:off x="4965290" y="2005739"/>
            <a:ext cx="6015571" cy="4174398"/>
          </a:xfrm>
        </p:spPr>
        <p:txBody>
          <a:bodyPr vert="horz" lIns="91440" tIns="45720" rIns="91440" bIns="45720" rtlCol="0">
            <a:normAutofit/>
          </a:bodyPr>
          <a:lstStyle/>
          <a:p>
            <a:r>
              <a:rPr lang="en-US"/>
              <a:t>Tomáš Garrigue Masaryk – Česká otázka – humanistická tradice</a:t>
            </a:r>
          </a:p>
          <a:p>
            <a:pPr lvl="1"/>
            <a:r>
              <a:rPr lang="en-US"/>
              <a:t>vs. Josef Pekař</a:t>
            </a:r>
          </a:p>
          <a:p>
            <a:pPr marL="457200" lvl="1">
              <a:buNone/>
            </a:pPr>
            <a:endParaRPr lang="en-US"/>
          </a:p>
          <a:p>
            <a:r>
              <a:rPr lang="en-US"/>
              <a:t>Zdeněk Nejedlý – Revoluční podstata </a:t>
            </a:r>
          </a:p>
          <a:p>
            <a:pPr lvl="1"/>
            <a:r>
              <a:rPr lang="en-US"/>
              <a:t>Monopol ideologie</a:t>
            </a:r>
          </a:p>
        </p:txBody>
      </p:sp>
    </p:spTree>
    <p:extLst>
      <p:ext uri="{BB962C8B-B14F-4D97-AF65-F5344CB8AC3E}">
        <p14:creationId xmlns:p14="http://schemas.microsoft.com/office/powerpoint/2010/main" val="127789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965290" y="365760"/>
            <a:ext cx="5997678" cy="1325562"/>
          </a:xfrm>
        </p:spPr>
        <p:txBody>
          <a:bodyPr vert="horz" lIns="91440" tIns="45720" rIns="91440" bIns="45720" rtlCol="0" anchor="b">
            <a:normAutofit/>
          </a:bodyPr>
          <a:lstStyle/>
          <a:p>
            <a:r>
              <a:rPr lang="en-US"/>
              <a:t>Socha TGM</a:t>
            </a:r>
          </a:p>
        </p:txBody>
      </p:sp>
      <p:pic>
        <p:nvPicPr>
          <p:cNvPr id="5" name="Zástupný symbol pro obsah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19" r="-2" b="-2"/>
          <a:stretch/>
        </p:blipFill>
        <p:spPr>
          <a:xfrm>
            <a:off x="20" y="10"/>
            <a:ext cx="4653291" cy="6857990"/>
          </a:xfrm>
          <a:prstGeom prst="rect">
            <a:avLst/>
          </a:prstGeom>
        </p:spPr>
      </p:pic>
      <p:sp>
        <p:nvSpPr>
          <p:cNvPr id="3" name="Zástupný symbol pro obsah 2"/>
          <p:cNvSpPr>
            <a:spLocks noGrp="1"/>
          </p:cNvSpPr>
          <p:nvPr>
            <p:ph sz="half" idx="1"/>
          </p:nvPr>
        </p:nvSpPr>
        <p:spPr>
          <a:xfrm>
            <a:off x="4965290" y="2005739"/>
            <a:ext cx="6015571" cy="4174398"/>
          </a:xfrm>
        </p:spPr>
        <p:txBody>
          <a:bodyPr vert="horz" lIns="91440" tIns="45720" rIns="91440" bIns="45720" rtlCol="0">
            <a:normAutofit/>
          </a:bodyPr>
          <a:lstStyle/>
          <a:p>
            <a:r>
              <a:rPr lang="en-US"/>
              <a:t>Panteon Národního muzea</a:t>
            </a:r>
          </a:p>
          <a:p>
            <a:r>
              <a:rPr lang="en-US"/>
              <a:t>Instalace 1935</a:t>
            </a:r>
          </a:p>
          <a:p>
            <a:r>
              <a:rPr lang="en-US"/>
              <a:t>Ukrytí 1941</a:t>
            </a:r>
          </a:p>
          <a:p>
            <a:r>
              <a:rPr lang="en-US"/>
              <a:t>Znovuinstalace 1946</a:t>
            </a:r>
          </a:p>
          <a:p>
            <a:r>
              <a:rPr lang="en-US"/>
              <a:t>Deinstalace 1951</a:t>
            </a:r>
          </a:p>
          <a:p>
            <a:r>
              <a:rPr lang="en-US"/>
              <a:t>Znovuinstalace 1968</a:t>
            </a:r>
          </a:p>
        </p:txBody>
      </p:sp>
    </p:spTree>
    <p:extLst>
      <p:ext uri="{BB962C8B-B14F-4D97-AF65-F5344CB8AC3E}">
        <p14:creationId xmlns:p14="http://schemas.microsoft.com/office/powerpoint/2010/main" val="347831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20464" y="645106"/>
            <a:ext cx="4534047" cy="1422530"/>
          </a:xfrm>
        </p:spPr>
        <p:txBody>
          <a:bodyPr vert="horz" lIns="91440" tIns="45720" rIns="91440" bIns="45720" rtlCol="0" anchor="b">
            <a:normAutofit/>
          </a:bodyPr>
          <a:lstStyle/>
          <a:p>
            <a:r>
              <a:rPr lang="en-US"/>
              <a:t>Jak se píšou dějiny</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149" r="9076"/>
          <a:stretch/>
        </p:blipFill>
        <p:spPr>
          <a:xfrm>
            <a:off x="643192" y="645106"/>
            <a:ext cx="5451627" cy="5535031"/>
          </a:xfrm>
          <a:prstGeom prst="rect">
            <a:avLst/>
          </a:prstGeom>
        </p:spPr>
      </p:pic>
      <p:sp>
        <p:nvSpPr>
          <p:cNvPr id="3" name="Zástupný symbol pro obsah 2"/>
          <p:cNvSpPr>
            <a:spLocks noGrp="1"/>
          </p:cNvSpPr>
          <p:nvPr>
            <p:ph sz="half" idx="1"/>
          </p:nvPr>
        </p:nvSpPr>
        <p:spPr>
          <a:xfrm>
            <a:off x="6420463" y="2455332"/>
            <a:ext cx="4572002" cy="3724805"/>
          </a:xfrm>
        </p:spPr>
        <p:txBody>
          <a:bodyPr vert="horz" lIns="91440" tIns="45720" rIns="91440" bIns="45720" rtlCol="0">
            <a:normAutofit/>
          </a:bodyPr>
          <a:lstStyle/>
          <a:p>
            <a:r>
              <a:rPr lang="en-US" i="1"/>
              <a:t>„…historie představuje zmrzačené poznání. Historik neříká, co byla Římská říše nebo co bylo francouzské Hnutí odporu v roce 1944, nýbrž to, co je o tom možné vědět… Historické poznání je přistřižené podle střihu zmrzačených dokumentů.. Historie tedy není věda; ne proto, že by v ní bylo méně přesnosti, ale tato přesnost se nachází na rovině kritiky.“, </a:t>
            </a:r>
            <a:r>
              <a:rPr lang="en-US"/>
              <a:t>Paul Veyne, 1971</a:t>
            </a:r>
          </a:p>
        </p:txBody>
      </p:sp>
    </p:spTree>
    <p:extLst>
      <p:ext uri="{BB962C8B-B14F-4D97-AF65-F5344CB8AC3E}">
        <p14:creationId xmlns:p14="http://schemas.microsoft.com/office/powerpoint/2010/main" val="161625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a:solidFill>
                  <a:srgbClr val="FFFFFF"/>
                </a:solidFill>
              </a:rPr>
              <a:t>Právo na vlastní dějiny </a:t>
            </a:r>
            <a:br>
              <a:rPr lang="en-US">
                <a:solidFill>
                  <a:srgbClr val="FFFFFF"/>
                </a:solidFill>
              </a:rPr>
            </a:br>
            <a:r>
              <a:rPr lang="en-US">
                <a:solidFill>
                  <a:srgbClr val="FFFFFF"/>
                </a:solidFill>
              </a:rPr>
              <a:t>– mezi omylem a zneužitím</a:t>
            </a:r>
          </a:p>
        </p:txBody>
      </p:sp>
      <p:sp useBgFill="1">
        <p:nvSpPr>
          <p:cNvPr id="16" name="Rectangle 15">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24375" y="894821"/>
            <a:ext cx="6616823" cy="5061869"/>
          </a:xfrm>
          <a:prstGeom prst="rect">
            <a:avLst/>
          </a:prstGeom>
        </p:spPr>
      </p:pic>
      <p:sp>
        <p:nvSpPr>
          <p:cNvPr id="18" name="Rectangle 17">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99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Veřejný prostor – relace</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1526" r="28521"/>
          <a:stretch/>
        </p:blipFill>
        <p:spPr>
          <a:xfrm>
            <a:off x="1401457" y="1933575"/>
            <a:ext cx="3304622" cy="3639872"/>
          </a:xfrm>
          <a:prstGeom prst="rect">
            <a:avLst/>
          </a:prstGeom>
        </p:spPr>
      </p:pic>
      <p:sp>
        <p:nvSpPr>
          <p:cNvPr id="3" name="Zástupný symbol pro obsah 2"/>
          <p:cNvSpPr>
            <a:spLocks noGrp="1"/>
          </p:cNvSpPr>
          <p:nvPr>
            <p:ph sz="half" idx="1"/>
          </p:nvPr>
        </p:nvSpPr>
        <p:spPr>
          <a:xfrm>
            <a:off x="5104384" y="1933575"/>
            <a:ext cx="5850128" cy="4246562"/>
          </a:xfrm>
        </p:spPr>
        <p:txBody>
          <a:bodyPr vert="horz" lIns="91440" tIns="45720" rIns="91440" bIns="45720" rtlCol="0">
            <a:normAutofit/>
          </a:bodyPr>
          <a:lstStyle/>
          <a:p>
            <a:r>
              <a:rPr lang="en-US"/>
              <a:t>S rozvinutím občanských svobod dochází k výraznější „politizaci jednání“, de Certeau</a:t>
            </a:r>
          </a:p>
          <a:p>
            <a:endParaRPr lang="en-US"/>
          </a:p>
          <a:p>
            <a:r>
              <a:rPr lang="en-US"/>
              <a:t>Veřejný prostor jako síť, podstatou jsou vztahy a reakce, Flusser</a:t>
            </a:r>
          </a:p>
          <a:p>
            <a:endParaRPr lang="en-US"/>
          </a:p>
          <a:p>
            <a:r>
              <a:rPr lang="en-US"/>
              <a:t>Pojem „vyrovnání se s minulostí“</a:t>
            </a:r>
          </a:p>
        </p:txBody>
      </p:sp>
    </p:spTree>
    <p:extLst>
      <p:ext uri="{BB962C8B-B14F-4D97-AF65-F5344CB8AC3E}">
        <p14:creationId xmlns:p14="http://schemas.microsoft.com/office/powerpoint/2010/main" val="76247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261872" y="365760"/>
            <a:ext cx="9692640" cy="1325562"/>
          </a:xfrm>
        </p:spPr>
        <p:txBody>
          <a:bodyPr vert="horz" lIns="91440" tIns="45720" rIns="91440" bIns="45720" rtlCol="0" anchor="b">
            <a:normAutofit/>
          </a:bodyPr>
          <a:lstStyle/>
          <a:p>
            <a:r>
              <a:rPr lang="en-US"/>
              <a:t>Prostor (veřejný)</a:t>
            </a:r>
          </a:p>
        </p:txBody>
      </p:sp>
      <p:sp>
        <p:nvSpPr>
          <p:cNvPr id="3" name="Zástupný symbol pro obsah 2"/>
          <p:cNvSpPr>
            <a:spLocks noGrp="1"/>
          </p:cNvSpPr>
          <p:nvPr>
            <p:ph sz="half" idx="1"/>
          </p:nvPr>
        </p:nvSpPr>
        <p:spPr>
          <a:xfrm>
            <a:off x="1261873" y="1933575"/>
            <a:ext cx="5649579" cy="4246562"/>
          </a:xfrm>
        </p:spPr>
        <p:txBody>
          <a:bodyPr vert="horz" lIns="91440" tIns="45720" rIns="91440" bIns="45720" rtlCol="0">
            <a:normAutofit/>
          </a:bodyPr>
          <a:lstStyle/>
          <a:p>
            <a:r>
              <a:rPr lang="en-US" sz="1000"/>
              <a:t>dějiny – prostor – čas – paměť – vyprávění</a:t>
            </a:r>
          </a:p>
          <a:p>
            <a:endParaRPr lang="en-US" sz="1000"/>
          </a:p>
          <a:p>
            <a:r>
              <a:rPr lang="en-US" sz="1000"/>
              <a:t>Postdějiny, Flusser</a:t>
            </a:r>
          </a:p>
          <a:p>
            <a:r>
              <a:rPr lang="en-US" sz="1000"/>
              <a:t>Čas, Braudel </a:t>
            </a:r>
          </a:p>
          <a:p>
            <a:r>
              <a:rPr lang="en-US" sz="1000"/>
              <a:t>Iracionalita, Bloch</a:t>
            </a:r>
          </a:p>
          <a:p>
            <a:r>
              <a:rPr lang="en-US" sz="1000"/>
              <a:t>Společenská role minulosti, Howsbawm</a:t>
            </a:r>
          </a:p>
          <a:p>
            <a:r>
              <a:rPr lang="en-US" sz="1000"/>
              <a:t>Paměť, Le Goff</a:t>
            </a:r>
          </a:p>
          <a:p>
            <a:r>
              <a:rPr lang="en-US" sz="1000"/>
              <a:t>Mýty, de Certeau</a:t>
            </a:r>
          </a:p>
          <a:p>
            <a:r>
              <a:rPr lang="en-US" sz="1000"/>
              <a:t>Imaginace a ideologie, Masaryk</a:t>
            </a:r>
          </a:p>
          <a:p>
            <a:r>
              <a:rPr lang="en-US" sz="1000"/>
              <a:t>Jak se píšou dějiny, Veyne</a:t>
            </a:r>
          </a:p>
          <a:p>
            <a:endParaRPr lang="en-US" sz="1000"/>
          </a:p>
          <a:p>
            <a:r>
              <a:rPr lang="en-US" sz="1000"/>
              <a:t>Instrumentalizace dějin</a:t>
            </a:r>
          </a:p>
          <a:p>
            <a:endParaRPr lang="en-US" sz="1000"/>
          </a:p>
          <a:p>
            <a:endParaRPr lang="en-US" sz="1000"/>
          </a:p>
        </p:txBody>
      </p:sp>
      <p:pic>
        <p:nvPicPr>
          <p:cNvPr id="10" name="Zástupný symbol pro obsah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8058" r="10659"/>
          <a:stretch/>
        </p:blipFill>
        <p:spPr>
          <a:xfrm>
            <a:off x="7449835" y="1933575"/>
            <a:ext cx="3304622" cy="3639872"/>
          </a:xfrm>
          <a:prstGeom prst="rect">
            <a:avLst/>
          </a:prstGeom>
        </p:spPr>
      </p:pic>
    </p:spTree>
    <p:extLst>
      <p:ext uri="{BB962C8B-B14F-4D97-AF65-F5344CB8AC3E}">
        <p14:creationId xmlns:p14="http://schemas.microsoft.com/office/powerpoint/2010/main" val="399232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4C5F8A-F34F-401A-A9CA-A9F426356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578079" y="365760"/>
            <a:ext cx="4440488" cy="1805940"/>
          </a:xfrm>
        </p:spPr>
        <p:txBody>
          <a:bodyPr vert="horz" lIns="91440" tIns="45720" rIns="91440" bIns="45720" rtlCol="0" anchor="b">
            <a:normAutofit/>
          </a:bodyPr>
          <a:lstStyle/>
          <a:p>
            <a:r>
              <a:rPr lang="en-US" sz="4000"/>
              <a:t>Dějiny Václava – prostor/čas/role</a:t>
            </a:r>
          </a:p>
        </p:txBody>
      </p:sp>
      <p:sp>
        <p:nvSpPr>
          <p:cNvPr id="9" name="Rectangle 12">
            <a:extLst>
              <a:ext uri="{FF2B5EF4-FFF2-40B4-BE49-F238E27FC236}">
                <a16:creationId xmlns:a16="http://schemas.microsoft.com/office/drawing/2014/main" id="{7CBFFB10-5F3C-45A5-9821-92FB368A3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4481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F2D1D0DF-B556-464D-8B70-C84F513E5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239052"/>
            <a:ext cx="3152881" cy="3749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t="6707" r="2" b="10339"/>
          <a:stretch/>
        </p:blipFill>
        <p:spPr>
          <a:xfrm>
            <a:off x="396956" y="697711"/>
            <a:ext cx="2825496" cy="2832518"/>
          </a:xfrm>
          <a:prstGeom prst="rect">
            <a:avLst/>
          </a:prstGeom>
        </p:spPr>
      </p:pic>
      <p:sp>
        <p:nvSpPr>
          <p:cNvPr id="14" name="Rectangle 16">
            <a:extLst>
              <a:ext uri="{FF2B5EF4-FFF2-40B4-BE49-F238E27FC236}">
                <a16:creationId xmlns:a16="http://schemas.microsoft.com/office/drawing/2014/main" id="{812316E4-8A32-4D31-BCBA-DA0E40A9B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3793" y="239052"/>
            <a:ext cx="2582207" cy="2474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8">
            <a:extLst>
              <a:ext uri="{FF2B5EF4-FFF2-40B4-BE49-F238E27FC236}">
                <a16:creationId xmlns:a16="http://schemas.microsoft.com/office/drawing/2014/main" id="{7CD16D11-6E07-4936-9174-D33F9D88E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152881" cy="24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AC2A80-44B3-424E-9614-534D5F430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8095" y="2874898"/>
            <a:ext cx="2577906" cy="37498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3682336" y="3089726"/>
            <a:ext cx="2249424" cy="3320180"/>
          </a:xfrm>
          <a:prstGeom prst="rect">
            <a:avLst/>
          </a:prstGeom>
        </p:spPr>
      </p:pic>
      <p:sp>
        <p:nvSpPr>
          <p:cNvPr id="3" name="Zástupný obsah 2">
            <a:extLst>
              <a:ext uri="{FF2B5EF4-FFF2-40B4-BE49-F238E27FC236}">
                <a16:creationId xmlns:a16="http://schemas.microsoft.com/office/drawing/2014/main" id="{800FC386-68F2-8796-E6DF-E30507386A19}"/>
              </a:ext>
            </a:extLst>
          </p:cNvPr>
          <p:cNvSpPr>
            <a:spLocks noGrp="1"/>
          </p:cNvSpPr>
          <p:nvPr>
            <p:ph sz="half" idx="1"/>
          </p:nvPr>
        </p:nvSpPr>
        <p:spPr>
          <a:xfrm>
            <a:off x="6578079" y="2493433"/>
            <a:ext cx="4429455" cy="4045018"/>
          </a:xfrm>
        </p:spPr>
        <p:txBody>
          <a:bodyPr vert="horz" lIns="91440" tIns="45720" rIns="91440" bIns="45720" rtlCol="0">
            <a:normAutofit fontScale="92500" lnSpcReduction="20000"/>
          </a:bodyPr>
          <a:lstStyle/>
          <a:p>
            <a:r>
              <a:rPr lang="cs-CZ" dirty="0"/>
              <a:t>Proměna symbolu</a:t>
            </a:r>
          </a:p>
          <a:p>
            <a:r>
              <a:rPr lang="cs-CZ" dirty="0"/>
              <a:t>Proměna místa</a:t>
            </a:r>
          </a:p>
          <a:p>
            <a:r>
              <a:rPr lang="cs-CZ" dirty="0"/>
              <a:t>Proměna kontextu</a:t>
            </a:r>
          </a:p>
          <a:p>
            <a:endParaRPr lang="cs-CZ" dirty="0"/>
          </a:p>
          <a:p>
            <a:r>
              <a:rPr lang="cs-CZ" dirty="0"/>
              <a:t>Baroko</a:t>
            </a:r>
          </a:p>
          <a:p>
            <a:r>
              <a:rPr lang="cs-CZ" dirty="0"/>
              <a:t>19. století</a:t>
            </a:r>
          </a:p>
          <a:p>
            <a:r>
              <a:rPr lang="cs-CZ" dirty="0"/>
              <a:t>1918</a:t>
            </a:r>
          </a:p>
          <a:p>
            <a:r>
              <a:rPr lang="cs-CZ" dirty="0"/>
              <a:t>1942</a:t>
            </a:r>
          </a:p>
          <a:p>
            <a:r>
              <a:rPr lang="cs-CZ" dirty="0"/>
              <a:t>1968</a:t>
            </a:r>
          </a:p>
          <a:p>
            <a:r>
              <a:rPr lang="cs-CZ" dirty="0"/>
              <a:t>1989</a:t>
            </a:r>
            <a:endParaRPr lang="en-US" dirty="0"/>
          </a:p>
        </p:txBody>
      </p:sp>
    </p:spTree>
    <p:extLst>
      <p:ext uri="{BB962C8B-B14F-4D97-AF65-F5344CB8AC3E}">
        <p14:creationId xmlns:p14="http://schemas.microsoft.com/office/powerpoint/2010/main" val="181378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0727" y="964692"/>
            <a:ext cx="8760137" cy="518668"/>
          </a:xfrm>
        </p:spPr>
        <p:txBody>
          <a:bodyPr>
            <a:normAutofit fontScale="90000"/>
          </a:bodyPr>
          <a:lstStyle/>
          <a:p>
            <a:r>
              <a:rPr lang="cs-CZ" dirty="0" err="1"/>
              <a:t>Flusser</a:t>
            </a:r>
            <a:r>
              <a:rPr lang="cs-CZ" dirty="0"/>
              <a:t> - </a:t>
            </a:r>
            <a:r>
              <a:rPr lang="cs-CZ" dirty="0" err="1"/>
              <a:t>Postdějiny</a:t>
            </a:r>
            <a:endParaRPr lang="cs-CZ" dirty="0"/>
          </a:p>
        </p:txBody>
      </p:sp>
      <p:sp>
        <p:nvSpPr>
          <p:cNvPr id="3" name="Zástupný symbol pro obsah 2"/>
          <p:cNvSpPr>
            <a:spLocks noGrp="1"/>
          </p:cNvSpPr>
          <p:nvPr>
            <p:ph sz="half" idx="1"/>
          </p:nvPr>
        </p:nvSpPr>
        <p:spPr/>
        <p:txBody>
          <a:bodyPr>
            <a:normAutofit/>
          </a:bodyPr>
          <a:lstStyle/>
          <a:p>
            <a:r>
              <a:rPr lang="cs-CZ" dirty="0"/>
              <a:t>Vilém </a:t>
            </a:r>
            <a:r>
              <a:rPr lang="cs-CZ" dirty="0" err="1"/>
              <a:t>Flusser</a:t>
            </a:r>
            <a:r>
              <a:rPr lang="cs-CZ" dirty="0"/>
              <a:t> – </a:t>
            </a:r>
            <a:r>
              <a:rPr lang="cs-CZ" dirty="0" err="1"/>
              <a:t>Postdějiny</a:t>
            </a:r>
            <a:endParaRPr lang="cs-CZ" dirty="0"/>
          </a:p>
          <a:p>
            <a:pPr marL="0" indent="0">
              <a:buNone/>
            </a:pPr>
            <a:r>
              <a:rPr lang="cs-CZ" i="1" dirty="0"/>
              <a:t>„Dnes již nemáme sklon vidět fenomén světa, který nás obklopuje, jako věci, ani jako procesy, ale jako vztahy. Na svět se již nedíváme jako na stav, ani jako na událost, ale jako na relační pole. Na svět se tak nejen díváme, začínáme ho tak i prožívat.“ </a:t>
            </a:r>
          </a:p>
          <a:p>
            <a:pPr marL="0" indent="0">
              <a:buNone/>
            </a:pPr>
            <a:endParaRPr lang="cs-CZ" i="1" dirty="0"/>
          </a:p>
          <a:p>
            <a:pPr marL="0" indent="0">
              <a:buNone/>
            </a:pPr>
            <a:r>
              <a:rPr lang="cs-CZ" i="1" dirty="0"/>
              <a:t>„Masmédia proměňují dějiny v </a:t>
            </a:r>
            <a:r>
              <a:rPr lang="cs-CZ" i="1" dirty="0" err="1"/>
              <a:t>postdějiny</a:t>
            </a:r>
            <a:r>
              <a:rPr lang="cs-CZ" i="1" dirty="0"/>
              <a:t>.“</a:t>
            </a:r>
          </a:p>
          <a:p>
            <a:pPr marL="0" indent="0">
              <a:buNone/>
            </a:pPr>
            <a:r>
              <a:rPr lang="cs-CZ" dirty="0"/>
              <a:t>(1990) </a:t>
            </a:r>
          </a:p>
        </p:txBody>
      </p:sp>
      <p:sp>
        <p:nvSpPr>
          <p:cNvPr id="4" name="Zástupný symbol pro obsah 3"/>
          <p:cNvSpPr>
            <a:spLocks noGrp="1"/>
          </p:cNvSpPr>
          <p:nvPr>
            <p:ph sz="half" idx="2"/>
          </p:nvPr>
        </p:nvSpPr>
        <p:spPr/>
        <p:txBody>
          <a:bodyPr>
            <a:normAutofit/>
          </a:bodyPr>
          <a:lstStyle/>
          <a:p>
            <a:r>
              <a:rPr lang="cs-CZ" i="1" dirty="0"/>
              <a:t>„Dějiny jsou dimenzí </a:t>
            </a:r>
            <a:r>
              <a:rPr lang="cs-CZ" i="1" dirty="0" err="1"/>
              <a:t>postdějin</a:t>
            </a:r>
            <a:r>
              <a:rPr lang="cs-CZ" i="1" dirty="0"/>
              <a:t>. Od třetího světa nás neodlišuje to, že žijeme nedějinně. Od třetího světa nás odlišuje to, že třetí svět chce dělat dějiny, zatímco my dějiny již máme a nechceme již dělat. Dějiny leží před třetím světem a u nás neleží za námi, ale uvnitř nás.“</a:t>
            </a:r>
          </a:p>
        </p:txBody>
      </p:sp>
    </p:spTree>
    <p:extLst>
      <p:ext uri="{BB962C8B-B14F-4D97-AF65-F5344CB8AC3E}">
        <p14:creationId xmlns:p14="http://schemas.microsoft.com/office/powerpoint/2010/main" val="95110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D7B817-6658-466D-B7F8-851ED5C3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1039D44-D9E7-4F27-B51A-A9D87AB7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315076" y="365760"/>
            <a:ext cx="4639436" cy="1325562"/>
          </a:xfrm>
        </p:spPr>
        <p:txBody>
          <a:bodyPr vert="horz" lIns="91440" tIns="45720" rIns="91440" bIns="45720" rtlCol="0" anchor="b">
            <a:normAutofit/>
          </a:bodyPr>
          <a:lstStyle/>
          <a:p>
            <a:r>
              <a:rPr lang="en-US" sz="3100" dirty="0" err="1"/>
              <a:t>Dějiny</a:t>
            </a:r>
            <a:r>
              <a:rPr lang="en-US" sz="3100" dirty="0"/>
              <a:t> vs. </a:t>
            </a:r>
            <a:r>
              <a:rPr lang="en-US" sz="3100" dirty="0" err="1"/>
              <a:t>postdějiny</a:t>
            </a:r>
            <a:r>
              <a:rPr lang="en-US" sz="3100" dirty="0"/>
              <a:t> … </a:t>
            </a:r>
            <a:r>
              <a:rPr lang="en-US" sz="3100" dirty="0" err="1"/>
              <a:t>ve</a:t>
            </a:r>
            <a:r>
              <a:rPr lang="en-US" sz="3100" dirty="0"/>
              <a:t> </a:t>
            </a:r>
            <a:r>
              <a:rPr lang="cs-CZ" sz="3100" dirty="0"/>
              <a:t>S</a:t>
            </a:r>
            <a:r>
              <a:rPr lang="en-US" sz="3100" dirty="0" err="1"/>
              <a:t>tředozemním</a:t>
            </a:r>
            <a:r>
              <a:rPr lang="en-US" sz="3100" dirty="0"/>
              <a:t> </a:t>
            </a:r>
            <a:r>
              <a:rPr lang="en-US" sz="3100" dirty="0" err="1"/>
              <a:t>moři</a:t>
            </a:r>
            <a:endParaRPr lang="en-US" sz="3100" dirty="0"/>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27140" r="16812" b="1"/>
          <a:stretch/>
        </p:blipFill>
        <p:spPr>
          <a:xfrm>
            <a:off x="20" y="-2"/>
            <a:ext cx="3923255" cy="3933014"/>
          </a:xfrm>
          <a:custGeom>
            <a:avLst/>
            <a:gdLst/>
            <a:ahLst/>
            <a:cxnLst/>
            <a:rect l="l" t="t" r="r" b="b"/>
            <a:pathLst>
              <a:path w="3923275" h="3933014">
                <a:moveTo>
                  <a:pt x="0" y="0"/>
                </a:moveTo>
                <a:lnTo>
                  <a:pt x="3923275" y="0"/>
                </a:lnTo>
                <a:lnTo>
                  <a:pt x="3923275" y="2938430"/>
                </a:lnTo>
                <a:lnTo>
                  <a:pt x="2058168" y="2938430"/>
                </a:lnTo>
                <a:lnTo>
                  <a:pt x="2058168" y="3933014"/>
                </a:lnTo>
                <a:lnTo>
                  <a:pt x="0" y="3933014"/>
                </a:lnTo>
                <a:close/>
              </a:path>
            </a:pathLst>
          </a:custGeom>
        </p:spPr>
      </p:pic>
      <p:sp>
        <p:nvSpPr>
          <p:cNvPr id="17" name="Rectangle 16">
            <a:extLst>
              <a:ext uri="{FF2B5EF4-FFF2-40B4-BE49-F238E27FC236}">
                <a16:creationId xmlns:a16="http://schemas.microsoft.com/office/drawing/2014/main" id="{C2C1DDAA-D882-4FF1-A3CE-E86DB88D4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8776" y="160866"/>
            <a:ext cx="1827348"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55431A2-0213-ED70-D0F3-C9C2F3E180F7}"/>
              </a:ext>
            </a:extLst>
          </p:cNvPr>
          <p:cNvSpPr>
            <a:spLocks noGrp="1"/>
          </p:cNvSpPr>
          <p:nvPr>
            <p:ph sz="half" idx="1"/>
          </p:nvPr>
        </p:nvSpPr>
        <p:spPr>
          <a:xfrm>
            <a:off x="6315076" y="1828800"/>
            <a:ext cx="4677389" cy="4476750"/>
          </a:xfrm>
        </p:spPr>
        <p:txBody>
          <a:bodyPr vert="horz" lIns="91440" tIns="45720" rIns="91440" bIns="45720" rtlCol="0">
            <a:normAutofit/>
          </a:bodyPr>
          <a:lstStyle/>
          <a:p>
            <a:r>
              <a:rPr lang="cs-CZ" dirty="0"/>
              <a:t>Analogie?</a:t>
            </a:r>
          </a:p>
          <a:p>
            <a:r>
              <a:rPr lang="cs-CZ" dirty="0"/>
              <a:t>Srovnatelnost…?</a:t>
            </a:r>
          </a:p>
          <a:p>
            <a:r>
              <a:rPr lang="cs-CZ" dirty="0"/>
              <a:t>Pochopitelnost</a:t>
            </a:r>
            <a:endParaRPr lang="en-US" dirty="0"/>
          </a:p>
        </p:txBody>
      </p:sp>
      <p:sp>
        <p:nvSpPr>
          <p:cNvPr id="19" name="Rectangle 18">
            <a:extLst>
              <a:ext uri="{FF2B5EF4-FFF2-40B4-BE49-F238E27FC236}">
                <a16:creationId xmlns:a16="http://schemas.microsoft.com/office/drawing/2014/main" id="{E3010638-0FEA-47F7-8EC7-88B0FE33E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001" y="4110824"/>
            <a:ext cx="1883167" cy="25762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972" r="7667" b="-3"/>
          <a:stretch/>
        </p:blipFill>
        <p:spPr>
          <a:xfrm>
            <a:off x="2233168" y="3124931"/>
            <a:ext cx="3712955" cy="3733069"/>
          </a:xfrm>
          <a:prstGeom prst="rect">
            <a:avLst/>
          </a:prstGeom>
        </p:spPr>
      </p:pic>
    </p:spTree>
    <p:extLst>
      <p:ext uri="{BB962C8B-B14F-4D97-AF65-F5344CB8AC3E}">
        <p14:creationId xmlns:p14="http://schemas.microsoft.com/office/powerpoint/2010/main" val="120507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20464" y="645106"/>
            <a:ext cx="4534047" cy="1422530"/>
          </a:xfrm>
        </p:spPr>
        <p:txBody>
          <a:bodyPr vert="horz" lIns="91440" tIns="45720" rIns="91440" bIns="45720" rtlCol="0" anchor="b">
            <a:normAutofit/>
          </a:bodyPr>
          <a:lstStyle/>
          <a:p>
            <a:r>
              <a:rPr lang="en-US"/>
              <a:t>Čas – Fernand Braudel</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214"/>
          <a:stretch/>
        </p:blipFill>
        <p:spPr>
          <a:xfrm>
            <a:off x="643192" y="645106"/>
            <a:ext cx="5451627" cy="5535031"/>
          </a:xfrm>
          <a:prstGeom prst="rect">
            <a:avLst/>
          </a:prstGeom>
        </p:spPr>
      </p:pic>
      <p:sp>
        <p:nvSpPr>
          <p:cNvPr id="3" name="Zástupný symbol pro obsah 2"/>
          <p:cNvSpPr>
            <a:spLocks noGrp="1"/>
          </p:cNvSpPr>
          <p:nvPr>
            <p:ph sz="half" idx="1"/>
          </p:nvPr>
        </p:nvSpPr>
        <p:spPr>
          <a:xfrm>
            <a:off x="6420463" y="2455332"/>
            <a:ext cx="4572002" cy="3724805"/>
          </a:xfrm>
        </p:spPr>
        <p:txBody>
          <a:bodyPr vert="horz" lIns="91440" tIns="45720" rIns="91440" bIns="45720" rtlCol="0">
            <a:normAutofit/>
          </a:bodyPr>
          <a:lstStyle/>
          <a:p>
            <a:r>
              <a:rPr lang="en-US" sz="1100"/>
              <a:t>Fernand Braudel definuje tři typy času: </a:t>
            </a:r>
          </a:p>
          <a:p>
            <a:pPr>
              <a:buFontTx/>
              <a:buChar char="-"/>
            </a:pPr>
            <a:r>
              <a:rPr lang="en-US" sz="1100" b="1"/>
              <a:t>krátké časové průběhy (životy individuí nebo jednotlivé události),</a:t>
            </a:r>
          </a:p>
          <a:p>
            <a:pPr>
              <a:buFontTx/>
              <a:buChar char="-"/>
            </a:pPr>
            <a:r>
              <a:rPr lang="en-US" sz="1100" b="1"/>
              <a:t>cyklické průběhy (hospodářské cykly) </a:t>
            </a:r>
          </a:p>
          <a:p>
            <a:pPr>
              <a:buFontTx/>
              <a:buChar char="-"/>
            </a:pPr>
            <a:r>
              <a:rPr lang="en-US" sz="1100" b="1"/>
              <a:t>dlouhé průběhy času (longue durée). </a:t>
            </a:r>
          </a:p>
          <a:p>
            <a:pPr marL="0">
              <a:buNone/>
            </a:pPr>
            <a:r>
              <a:rPr lang="en-US" sz="1100"/>
              <a:t>Dále tři různé rychlosti historického pohybu:</a:t>
            </a:r>
          </a:p>
          <a:p>
            <a:pPr>
              <a:buFontTx/>
              <a:buChar char="-"/>
            </a:pPr>
            <a:r>
              <a:rPr lang="en-US" sz="1100" b="1"/>
              <a:t>rychlý pohyb vztažený k chronologii</a:t>
            </a:r>
          </a:p>
          <a:p>
            <a:pPr>
              <a:buFontTx/>
              <a:buChar char="-"/>
            </a:pPr>
            <a:r>
              <a:rPr lang="en-US" sz="1100" b="1"/>
              <a:t>pomalejší, ale stále zachytitelný rytmus, který je vztažený ke změnám v politickém, kulturním a ekonomickém systému</a:t>
            </a:r>
          </a:p>
          <a:p>
            <a:pPr>
              <a:buFontTx/>
              <a:buChar char="-"/>
            </a:pPr>
            <a:r>
              <a:rPr lang="en-US" sz="1100" b="1"/>
              <a:t>téměř nezachytitelné plynutí „geohistorie“, tj. dějiny vztahu mezi člověkem a jeho prostředím, dějiny stálého opakování a stále se vracejících cyklů</a:t>
            </a:r>
          </a:p>
        </p:txBody>
      </p:sp>
    </p:spTree>
    <p:extLst>
      <p:ext uri="{BB962C8B-B14F-4D97-AF65-F5344CB8AC3E}">
        <p14:creationId xmlns:p14="http://schemas.microsoft.com/office/powerpoint/2010/main" val="377539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D7B817-6658-466D-B7F8-851ED5C3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1039D44-D9E7-4F27-B51A-A9D87AB7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315076" y="365760"/>
            <a:ext cx="4639436" cy="1325562"/>
          </a:xfrm>
        </p:spPr>
        <p:txBody>
          <a:bodyPr vert="horz" lIns="91440" tIns="45720" rIns="91440" bIns="45720" rtlCol="0" anchor="b">
            <a:normAutofit/>
          </a:bodyPr>
          <a:lstStyle/>
          <a:p>
            <a:r>
              <a:rPr lang="en-US"/>
              <a:t>Splynutí časů?</a:t>
            </a:r>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23338" r="20801" b="1"/>
          <a:stretch/>
        </p:blipFill>
        <p:spPr>
          <a:xfrm>
            <a:off x="20" y="-2"/>
            <a:ext cx="3923255" cy="3933014"/>
          </a:xfrm>
          <a:custGeom>
            <a:avLst/>
            <a:gdLst/>
            <a:ahLst/>
            <a:cxnLst/>
            <a:rect l="l" t="t" r="r" b="b"/>
            <a:pathLst>
              <a:path w="3923275" h="3933014">
                <a:moveTo>
                  <a:pt x="0" y="0"/>
                </a:moveTo>
                <a:lnTo>
                  <a:pt x="3923275" y="0"/>
                </a:lnTo>
                <a:lnTo>
                  <a:pt x="3923275" y="2938430"/>
                </a:lnTo>
                <a:lnTo>
                  <a:pt x="2058168" y="2938430"/>
                </a:lnTo>
                <a:lnTo>
                  <a:pt x="2058168" y="3933014"/>
                </a:lnTo>
                <a:lnTo>
                  <a:pt x="0" y="3933014"/>
                </a:lnTo>
                <a:close/>
              </a:path>
            </a:pathLst>
          </a:custGeom>
        </p:spPr>
      </p:pic>
      <p:sp>
        <p:nvSpPr>
          <p:cNvPr id="17" name="Rectangle 16">
            <a:extLst>
              <a:ext uri="{FF2B5EF4-FFF2-40B4-BE49-F238E27FC236}">
                <a16:creationId xmlns:a16="http://schemas.microsoft.com/office/drawing/2014/main" id="{C2C1DDAA-D882-4FF1-A3CE-E86DB88D4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8776" y="160866"/>
            <a:ext cx="1827348"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CCA0537-423F-0588-A482-FA36D34D4FB6}"/>
              </a:ext>
            </a:extLst>
          </p:cNvPr>
          <p:cNvSpPr>
            <a:spLocks noGrp="1"/>
          </p:cNvSpPr>
          <p:nvPr>
            <p:ph sz="half" idx="1"/>
          </p:nvPr>
        </p:nvSpPr>
        <p:spPr>
          <a:xfrm>
            <a:off x="6315076" y="1828800"/>
            <a:ext cx="4677389" cy="4476750"/>
          </a:xfrm>
        </p:spPr>
        <p:txBody>
          <a:bodyPr vert="horz" lIns="91440" tIns="45720" rIns="91440" bIns="45720" rtlCol="0">
            <a:normAutofit/>
          </a:bodyPr>
          <a:lstStyle/>
          <a:p>
            <a:r>
              <a:rPr lang="cs-CZ" dirty="0"/>
              <a:t>Likvidace kostelů v severních Čechách v 70. a 80. letech 20. století</a:t>
            </a:r>
            <a:endParaRPr lang="en-US" dirty="0"/>
          </a:p>
        </p:txBody>
      </p:sp>
      <p:sp>
        <p:nvSpPr>
          <p:cNvPr id="19" name="Rectangle 18">
            <a:extLst>
              <a:ext uri="{FF2B5EF4-FFF2-40B4-BE49-F238E27FC236}">
                <a16:creationId xmlns:a16="http://schemas.microsoft.com/office/drawing/2014/main" id="{E3010638-0FEA-47F7-8EC7-88B0FE33E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001" y="4110824"/>
            <a:ext cx="1883167" cy="25762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640" r="2" b="2"/>
          <a:stretch/>
        </p:blipFill>
        <p:spPr>
          <a:xfrm>
            <a:off x="2233168" y="3124931"/>
            <a:ext cx="3712955" cy="3733069"/>
          </a:xfrm>
          <a:prstGeom prst="rect">
            <a:avLst/>
          </a:prstGeom>
        </p:spPr>
      </p:pic>
    </p:spTree>
    <p:extLst>
      <p:ext uri="{BB962C8B-B14F-4D97-AF65-F5344CB8AC3E}">
        <p14:creationId xmlns:p14="http://schemas.microsoft.com/office/powerpoint/2010/main" val="185866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20464" y="539087"/>
            <a:ext cx="4534047" cy="1584895"/>
          </a:xfrm>
        </p:spPr>
        <p:txBody>
          <a:bodyPr vert="horz" lIns="91440" tIns="45720" rIns="91440" bIns="45720" rtlCol="0" anchor="b">
            <a:normAutofit/>
          </a:bodyPr>
          <a:lstStyle/>
          <a:p>
            <a:r>
              <a:rPr lang="en-US"/>
              <a:t>Dějiny – Iracionální</a:t>
            </a:r>
          </a:p>
        </p:txBody>
      </p:sp>
      <p:pic>
        <p:nvPicPr>
          <p:cNvPr id="5" name="Zástupný symbol pro obsah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00" r="6084"/>
          <a:stretch/>
        </p:blipFill>
        <p:spPr>
          <a:xfrm>
            <a:off x="20" y="10"/>
            <a:ext cx="6094799" cy="6857990"/>
          </a:xfrm>
          <a:prstGeom prst="rect">
            <a:avLst/>
          </a:prstGeom>
        </p:spPr>
      </p:pic>
      <p:sp>
        <p:nvSpPr>
          <p:cNvPr id="3" name="Zástupný symbol pro obsah 2"/>
          <p:cNvSpPr>
            <a:spLocks noGrp="1"/>
          </p:cNvSpPr>
          <p:nvPr>
            <p:ph sz="half" idx="1"/>
          </p:nvPr>
        </p:nvSpPr>
        <p:spPr>
          <a:xfrm>
            <a:off x="6420463" y="2438399"/>
            <a:ext cx="4572002" cy="3880514"/>
          </a:xfrm>
        </p:spPr>
        <p:txBody>
          <a:bodyPr vert="horz" lIns="91440" tIns="45720" rIns="91440" bIns="45720" rtlCol="0">
            <a:normAutofit/>
          </a:bodyPr>
          <a:lstStyle/>
          <a:p>
            <a:r>
              <a:rPr lang="en-US" i="1"/>
              <a:t>„Historická fakta jsou svou podstatou fakta psychologická… Při čtení některých dějepisných knih by člověk získal dojem, že se lidstvo skládá jen z logických vůlí, jimž byly důvody jejich jednání vždy jasné… Už Napoleon říkal: ´Není nic vzácnějšího než záměr.´… Zkrátka řečeno, příčiny nelze v historii stejně jako jinde postulovat. Je třeba je hledat.“</a:t>
            </a:r>
          </a:p>
          <a:p>
            <a:r>
              <a:rPr lang="en-US"/>
              <a:t>Marc Bloch, 1944 </a:t>
            </a:r>
          </a:p>
        </p:txBody>
      </p:sp>
    </p:spTree>
    <p:extLst>
      <p:ext uri="{BB962C8B-B14F-4D97-AF65-F5344CB8AC3E}">
        <p14:creationId xmlns:p14="http://schemas.microsoft.com/office/powerpoint/2010/main" val="2804832311"/>
      </p:ext>
    </p:extLst>
  </p:cSld>
  <p:clrMapOvr>
    <a:masterClrMapping/>
  </p:clrMapOvr>
</p:sld>
</file>

<file path=ppt/theme/theme1.xml><?xml version="1.0" encoding="utf-8"?>
<a:theme xmlns:a="http://schemas.openxmlformats.org/drawingml/2006/main" name="Pohled">
  <a:themeElements>
    <a:clrScheme name="Pohled">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Pohled">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hled">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Pohled</Template>
  <TotalTime>5425</TotalTime>
  <Words>875</Words>
  <Application>Microsoft Office PowerPoint</Application>
  <PresentationFormat>Širokoúhlá obrazovka</PresentationFormat>
  <Paragraphs>142</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Century Schoolbook</vt:lpstr>
      <vt:lpstr>Wingdings 2</vt:lpstr>
      <vt:lpstr>Pohled</vt:lpstr>
      <vt:lpstr>Paměť a dějiny Veřejný prostor</vt:lpstr>
      <vt:lpstr>Veřejný prostor</vt:lpstr>
      <vt:lpstr>Prostor (veřejný)</vt:lpstr>
      <vt:lpstr>Dějiny Václava – prostor/čas/role</vt:lpstr>
      <vt:lpstr>Flusser - Postdějiny</vt:lpstr>
      <vt:lpstr>Dějiny vs. postdějiny … ve Středozemním moři</vt:lpstr>
      <vt:lpstr>Čas – Fernand Braudel</vt:lpstr>
      <vt:lpstr>Splynutí časů?</vt:lpstr>
      <vt:lpstr>Dějiny – Iracionální</vt:lpstr>
      <vt:lpstr>Vzývání racionality</vt:lpstr>
      <vt:lpstr>Společenská role minulosti</vt:lpstr>
      <vt:lpstr>Změna vs. Tradice</vt:lpstr>
      <vt:lpstr>Paměť</vt:lpstr>
      <vt:lpstr>Paměť – Jacques le Goff, 1986</vt:lpstr>
      <vt:lpstr>Paměť</vt:lpstr>
      <vt:lpstr>Mýtická odbočka</vt:lpstr>
      <vt:lpstr>Mýtus – Josef Toufar</vt:lpstr>
      <vt:lpstr>Imaginace dějin</vt:lpstr>
      <vt:lpstr>Imaginace dějin – moderní – obraz</vt:lpstr>
      <vt:lpstr>Ideologie dějin</vt:lpstr>
      <vt:lpstr>Socha TGM</vt:lpstr>
      <vt:lpstr>Jak se píšou dějiny</vt:lpstr>
      <vt:lpstr>Právo na vlastní dějiny  – mezi omylem a zneužitím</vt:lpstr>
      <vt:lpstr>Veřejný prostor – relace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ve veřejném prostoru</dc:title>
  <dc:creator>Michal Stehlik</dc:creator>
  <cp:lastModifiedBy>Stehlík Michal</cp:lastModifiedBy>
  <cp:revision>25</cp:revision>
  <dcterms:created xsi:type="dcterms:W3CDTF">2019-10-10T07:21:50Z</dcterms:created>
  <dcterms:modified xsi:type="dcterms:W3CDTF">2023-10-09T09:20:46Z</dcterms:modified>
</cp:coreProperties>
</file>