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6" r:id="rId18"/>
    <p:sldId id="277" r:id="rId19"/>
    <p:sldId id="278" r:id="rId20"/>
    <p:sldId id="281" r:id="rId21"/>
    <p:sldId id="279" r:id="rId22"/>
    <p:sldId id="280" r:id="rId23"/>
    <p:sldId id="282" r:id="rId24"/>
    <p:sldId id="283" r:id="rId25"/>
    <p:sldId id="284" r:id="rId26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4393-E43D-451D-8D76-7B5731B48CC5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9A481-D671-4EA4-BB08-8B2888E022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9A481-D671-4EA4-BB08-8B2888E0220C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.smejkal@pedf.cuni.cz" TargetMode="External"/><Relationship Id="rId2" Type="http://schemas.openxmlformats.org/officeDocument/2006/relationships/hyperlink" Target="mailto:an.smejkal@seznam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PRÁVO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přednáška – základní informace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Právní síla, prvotnost/</a:t>
            </a:r>
            <a:r>
              <a:rPr lang="cs-CZ" sz="2400" b="1" u="sng" dirty="0" err="1" smtClean="0"/>
              <a:t>derivovanost</a:t>
            </a:r>
            <a:r>
              <a:rPr lang="cs-CZ" sz="2400" b="1" u="sng" dirty="0" smtClean="0"/>
              <a:t> normativních aktů</a:t>
            </a:r>
          </a:p>
          <a:p>
            <a:pPr>
              <a:buNone/>
            </a:pPr>
            <a:r>
              <a:rPr lang="cs-CZ" sz="2400" dirty="0" smtClean="0"/>
              <a:t>Pravidla: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normativ. akt nižšího stupně právní síly nesmí odporovat normativnímu  aktu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normativní. akt. může být změněn pouze normativním aktem stejného anebo vyššího stupně právní síly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Odvozené normativní akty nesmí odporovat prvotním normativním aktům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Pravomoc vydávat prvotní normativní akty mají  ve demokratických státech zákonodárné sbory</a:t>
            </a:r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Vyhlašování normativních právních aktů</a:t>
            </a:r>
          </a:p>
          <a:p>
            <a:pPr>
              <a:buNone/>
            </a:pPr>
            <a:r>
              <a:rPr lang="cs-CZ" sz="2000" dirty="0" smtClean="0"/>
              <a:t>	Publikace = podmínka platnosti</a:t>
            </a:r>
          </a:p>
          <a:p>
            <a:pPr marL="514350" indent="-514350"/>
            <a:r>
              <a:rPr lang="cs-CZ" sz="2800" b="1" u="sng" dirty="0" smtClean="0"/>
              <a:t>Zákon/kodex/</a:t>
            </a:r>
          </a:p>
          <a:p>
            <a:pPr marL="514350" indent="-514350"/>
            <a:r>
              <a:rPr lang="cs-CZ" sz="2800" b="1" u="sng" dirty="0" smtClean="0"/>
              <a:t>Novela: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Přímá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Nepřímá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cs-CZ" b="1" u="sng" dirty="0" smtClean="0"/>
              <a:t>Ústava: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Flexibilní a rigidní</a:t>
            </a:r>
          </a:p>
          <a:p>
            <a:pPr marL="914400" lvl="1" indent="-514350">
              <a:buAutoNum type="alphaLcParenR"/>
            </a:pPr>
            <a:r>
              <a:rPr lang="cs-CZ" sz="2400" b="1" dirty="0" smtClean="0"/>
              <a:t>Ve formálním smyslu a v materiálním smyslu</a:t>
            </a:r>
          </a:p>
          <a:p>
            <a:pPr marL="914400" lvl="1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právní obyčej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u="sng" dirty="0" smtClean="0"/>
              <a:t>Předpoklady existence právního obyčeje jako pramene práva:</a:t>
            </a:r>
          </a:p>
          <a:p>
            <a:pPr>
              <a:buNone/>
            </a:pPr>
            <a:endParaRPr lang="cs-CZ" sz="2800" b="1" u="sng" dirty="0" smtClean="0"/>
          </a:p>
          <a:p>
            <a:r>
              <a:rPr lang="cs-CZ" sz="2800" b="1" dirty="0" smtClean="0"/>
              <a:t>Dlouhotrvající faktické masová uskutečňování určitého chování + obecné povědomí o jeho zachovávání a závaznosti</a:t>
            </a:r>
          </a:p>
          <a:p>
            <a:r>
              <a:rPr lang="cs-CZ" sz="2800" b="1" dirty="0" smtClean="0"/>
              <a:t>Určitost, tj. konkrétní obsah</a:t>
            </a:r>
          </a:p>
          <a:p>
            <a:r>
              <a:rPr lang="cs-CZ" sz="2800" b="1" dirty="0" smtClean="0"/>
              <a:t>Aplikace orgány veřejné moci</a:t>
            </a:r>
            <a:endParaRPr lang="cs-CZ" sz="2800" b="1" dirty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soudní </a:t>
            </a:r>
            <a:r>
              <a:rPr lang="cs-CZ" sz="3200" b="1" dirty="0" err="1" smtClean="0"/>
              <a:t>precendent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err="1" smtClean="0"/>
              <a:t>Precendens</a:t>
            </a:r>
            <a:r>
              <a:rPr lang="cs-CZ" b="1" dirty="0" smtClean="0"/>
              <a:t> – </a:t>
            </a:r>
            <a:r>
              <a:rPr lang="cs-CZ" u="sng" dirty="0" smtClean="0"/>
              <a:t>individuální právní akt </a:t>
            </a:r>
            <a:r>
              <a:rPr lang="cs-CZ" dirty="0" smtClean="0"/>
              <a:t>soudu tj. orgánu veřejné moci, které pro </a:t>
            </a:r>
            <a:r>
              <a:rPr lang="cs-CZ" dirty="0" err="1" smtClean="0"/>
              <a:t>futuro</a:t>
            </a:r>
            <a:r>
              <a:rPr lang="cs-CZ" dirty="0" smtClean="0"/>
              <a:t> nabývá </a:t>
            </a:r>
            <a:r>
              <a:rPr lang="cs-CZ" u="sng" dirty="0" smtClean="0"/>
              <a:t>obecné závaznosti</a:t>
            </a:r>
          </a:p>
          <a:p>
            <a:endParaRPr lang="cs-CZ" b="1" dirty="0" smtClean="0"/>
          </a:p>
          <a:p>
            <a:r>
              <a:rPr lang="cs-CZ" b="1" dirty="0" err="1" smtClean="0"/>
              <a:t>Common</a:t>
            </a:r>
            <a:r>
              <a:rPr lang="cs-CZ" b="1" dirty="0" smtClean="0"/>
              <a:t> </a:t>
            </a:r>
            <a:r>
              <a:rPr lang="cs-CZ" b="1" dirty="0" err="1" smtClean="0"/>
              <a:t>law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Publikace </a:t>
            </a:r>
            <a:r>
              <a:rPr lang="cs-CZ" b="1" dirty="0" err="1" smtClean="0"/>
              <a:t>precendentů</a:t>
            </a:r>
            <a:endParaRPr lang="cs-CZ" b="1" dirty="0" smtClean="0"/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PRÁVO I – Prameny práva – </a:t>
            </a:r>
            <a:r>
              <a:rPr lang="cs-CZ" sz="3200" b="1" dirty="0" smtClean="0"/>
              <a:t>normativní smlouvy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Smlouva</a:t>
            </a:r>
            <a:r>
              <a:rPr lang="cs-CZ" dirty="0" smtClean="0"/>
              <a:t> – projev vůle dvou a více subjektů ve vnějším světě, tj. právní skutečnost, která zakládá, mění nebo ruší individuální právní vztah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Normativní smlouva </a:t>
            </a:r>
            <a:r>
              <a:rPr lang="cs-CZ" dirty="0" smtClean="0"/>
              <a:t>– má nikoli individuální, ale obecný normativní význam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u="sng" dirty="0" smtClean="0"/>
              <a:t>Přehled obecných pramenů práva v ČR: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Zákony a jiné normativní akty orgánů ČR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Specificky určité nálezy Ústavního soudu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Smlouva o přistoupení ČR k EU a další prameny evropského práva</a:t>
            </a:r>
          </a:p>
          <a:p>
            <a:pPr marL="514350" indent="-514350">
              <a:buAutoNum type="alphaLcParenR"/>
            </a:pPr>
            <a:endParaRPr lang="cs-CZ" sz="2800" b="1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Mezinárodní smlouvy jimiž je ČR vázána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přehled</a:t>
            </a:r>
            <a:endParaRPr lang="cs-CZ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normativní akty (právní předpisy)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Zákonodárné akty </a:t>
            </a:r>
            <a:r>
              <a:rPr lang="cs-CZ" dirty="0" smtClean="0"/>
              <a:t>– vydává Parlament ČR, zákony, ústavní zákony, zákonná opatření Senátu – vždy prvotní (originální) normativní akty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cs-CZ" b="1" dirty="0" smtClean="0"/>
              <a:t>Normativní akty výkonné moci </a:t>
            </a:r>
            <a:r>
              <a:rPr lang="cs-CZ" dirty="0" smtClean="0"/>
              <a:t>– normativní akty vydávané prezidentem republiky, nařízení vlády, právní předpisy ministerstev a jiných správních úřadů</a:t>
            </a:r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Obecně závazné vyhlášky územních samosprávných celků </a:t>
            </a:r>
            <a:r>
              <a:rPr lang="cs-CZ" dirty="0" smtClean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originální </a:t>
            </a:r>
            <a:r>
              <a:rPr lang="cs-CZ" dirty="0" err="1" smtClean="0"/>
              <a:t>normotvorba</a:t>
            </a:r>
            <a:r>
              <a:rPr lang="cs-CZ" dirty="0" smtClean="0"/>
              <a:t>, projev práva na samosprávu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PRÁVO I – </a:t>
            </a:r>
            <a:r>
              <a:rPr lang="cs-CZ" sz="3600" b="1" dirty="0" smtClean="0"/>
              <a:t>PRAMENY PRÁVA v ČR </a:t>
            </a:r>
            <a:r>
              <a:rPr lang="cs-CZ" sz="3600" dirty="0" smtClean="0"/>
              <a:t>– </a:t>
            </a:r>
            <a:r>
              <a:rPr lang="cs-CZ" sz="3600" b="1" dirty="0" smtClean="0"/>
              <a:t>zákonodárné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/>
              <a:t>Zákonodárné akty z hlediska legislativního procesu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Ústavní zákony</a:t>
            </a:r>
          </a:p>
          <a:p>
            <a:pPr marL="514350" indent="-514350">
              <a:buAutoNum type="alphaLcParenR"/>
            </a:pPr>
            <a:endParaRPr lang="cs-CZ" sz="2400" dirty="0" smtClean="0"/>
          </a:p>
          <a:p>
            <a:pPr marL="514350" indent="-514350">
              <a:buAutoNum type="alphaLcParenR"/>
            </a:pPr>
            <a:r>
              <a:rPr lang="cs-CZ" sz="2400" dirty="0" smtClean="0"/>
              <a:t>Zákonná opatření Senátu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pořádek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200" b="1" i="1" dirty="0" smtClean="0"/>
              <a:t>Ústava</a:t>
            </a:r>
            <a:r>
              <a:rPr lang="cs-CZ" sz="2200" b="1" dirty="0" smtClean="0"/>
              <a:t> (ústavní zákon České národní rady ze dne 16. prosince 1992, č.1/1993 Sb. Ústava České republiky) </a:t>
            </a:r>
            <a:r>
              <a:rPr lang="cs-CZ" sz="2200" b="1" i="1" dirty="0" smtClean="0"/>
              <a:t>a </a:t>
            </a:r>
            <a:r>
              <a:rPr lang="cs-CZ" sz="2400" b="1" i="1" dirty="0" smtClean="0"/>
              <a:t>ústavní zákony </a:t>
            </a:r>
            <a:endParaRPr lang="cs-CZ" sz="2200" b="1" i="1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400" b="1" i="1" dirty="0" smtClean="0"/>
              <a:t>Ústavní pořádek</a:t>
            </a:r>
            <a:r>
              <a:rPr lang="cs-CZ" sz="2100" b="1" i="1" dirty="0" smtClean="0"/>
              <a:t>:	</a:t>
            </a:r>
          </a:p>
          <a:p>
            <a:pPr>
              <a:buNone/>
            </a:pPr>
            <a:r>
              <a:rPr lang="cs-CZ" sz="2100" b="1" dirty="0" smtClean="0"/>
              <a:t>Čl.112</a:t>
            </a:r>
          </a:p>
          <a:p>
            <a:pPr>
              <a:buNone/>
            </a:pPr>
            <a:r>
              <a:rPr lang="cs-CZ" sz="2100" b="1" dirty="0" smtClean="0"/>
              <a:t> (1) Ústavní pořádek České republiky tvoří tato </a:t>
            </a:r>
            <a:r>
              <a:rPr lang="cs-CZ" sz="2100" b="1" u="sng" dirty="0" smtClean="0"/>
              <a:t>Ústava, Listina základních práv a svobod</a:t>
            </a:r>
            <a:r>
              <a:rPr lang="cs-CZ" sz="2100" b="1" dirty="0" smtClean="0"/>
              <a:t>, </a:t>
            </a:r>
            <a:r>
              <a:rPr lang="cs-CZ" sz="2100" b="1" u="sng" dirty="0" smtClean="0"/>
              <a:t>ústavní zákony </a:t>
            </a:r>
            <a:r>
              <a:rPr lang="cs-CZ" sz="2100" b="1" dirty="0" smtClean="0"/>
              <a:t>přijaté podle této Ústavy a ústavní zákony Národního shromáždění Československé republiky, Federálního shromáždění Československé socialistické republiky a České národní rady upravující státní hranice České republiky a ústavní zákony České národní rady přijaté po 6. červnu 1992.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400" b="1" i="1" dirty="0" smtClean="0"/>
              <a:t>Listina základních práv a svobod </a:t>
            </a:r>
            <a:r>
              <a:rPr lang="cs-CZ" sz="2100" b="1" dirty="0" smtClean="0"/>
              <a:t>–  původně ústavní zákon Federálního shromáždění ze dne 9.ledna 1991 č. 23/1991 Sb., kterým se uvozuje Listina základních práv a svobod jako ústavní zákon Federálního shromáždění České a Slovenské Federativní Republiky, následná </a:t>
            </a:r>
            <a:r>
              <a:rPr lang="cs-CZ" sz="2100" b="1" dirty="0" err="1" smtClean="0"/>
              <a:t>republikace</a:t>
            </a:r>
            <a:r>
              <a:rPr lang="cs-CZ" sz="2100" b="1" dirty="0" smtClean="0"/>
              <a:t>: USNESENÍ předsednictva České národní rady ze dne 16. prosince 1992 č. 2/1993 Sb.  o vyhlášení Listiny základních práv a svobod jako součásti ústavního pořádku České republiky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Zákonná opatření senátu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č. 33 Ústavy České republiky: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nesnesou odkladu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musí jít o věci, které by jinak vyžadovaly přijetí zákona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zákonné opatření musí navrhnout vláda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Senátu nepřísluší přijímat zákonná opatření ve věcech Ústavy, státního rozpočtu a volebního zákona</a:t>
            </a:r>
          </a:p>
          <a:p>
            <a:pPr>
              <a:buFont typeface="Wingdings" pitchFamily="2" charset="2"/>
              <a:buChar char="§"/>
            </a:pPr>
            <a:r>
              <a:rPr lang="cs-CZ" dirty="0" err="1"/>
              <a:t>r</a:t>
            </a:r>
            <a:r>
              <a:rPr lang="cs-CZ" dirty="0" err="1" smtClean="0"/>
              <a:t>atihabice</a:t>
            </a:r>
            <a:r>
              <a:rPr lang="cs-CZ" dirty="0" smtClean="0"/>
              <a:t> Poslaneckou sněmovnou Parlamentu</a:t>
            </a:r>
          </a:p>
          <a:p>
            <a:r>
              <a:rPr lang="cs-CZ" b="1" dirty="0" smtClean="0"/>
              <a:t>Příklad: </a:t>
            </a:r>
            <a:r>
              <a:rPr lang="cs-CZ" dirty="0" smtClean="0"/>
              <a:t>zákonné opatření Senátu</a:t>
            </a:r>
            <a:r>
              <a:rPr lang="cs-CZ" b="1" dirty="0" smtClean="0"/>
              <a:t> č. 340/2013 Sb. </a:t>
            </a:r>
            <a:r>
              <a:rPr lang="cs-CZ" dirty="0" smtClean="0"/>
              <a:t>o dani z nabytí nemovitých věcí</a:t>
            </a:r>
            <a:r>
              <a:rPr lang="cs-CZ" dirty="0"/>
              <a:t>, </a:t>
            </a:r>
            <a:r>
              <a:rPr lang="cs-CZ" dirty="0" smtClean="0"/>
              <a:t>zákonné </a:t>
            </a:r>
            <a:r>
              <a:rPr lang="cs-CZ" dirty="0"/>
              <a:t>opatření Senátu </a:t>
            </a:r>
            <a:r>
              <a:rPr lang="cs-CZ" b="1" dirty="0"/>
              <a:t>č</a:t>
            </a:r>
            <a:r>
              <a:rPr lang="cs-CZ" b="1" dirty="0" smtClean="0"/>
              <a:t>. 341/2013 Sb.  </a:t>
            </a:r>
            <a:r>
              <a:rPr lang="cs-CZ" dirty="0" smtClean="0"/>
              <a:t>zákonné </a:t>
            </a:r>
            <a:r>
              <a:rPr lang="cs-CZ" dirty="0"/>
              <a:t>opatření Senátu, kterým se mění zákon č. 137/2006 Sb., o veřejných zakázkách, ve znění pozdějších </a:t>
            </a:r>
            <a:r>
              <a:rPr lang="cs-CZ" dirty="0" smtClean="0"/>
              <a:t>předpisů a </a:t>
            </a:r>
            <a:r>
              <a:rPr lang="cs-CZ" dirty="0"/>
              <a:t>zákon č. 55/2012 Sb., kterým se mění zákon č. 137/2006 Sb., o veřejných zakázkách, ve znění pozdějších </a:t>
            </a:r>
            <a:r>
              <a:rPr lang="cs-CZ" dirty="0" smtClean="0"/>
              <a:t>předpisů, </a:t>
            </a:r>
            <a:r>
              <a:rPr lang="cs-CZ" b="1" dirty="0"/>
              <a:t>zákonné opatření Senátu </a:t>
            </a:r>
            <a:r>
              <a:rPr lang="cs-CZ" b="1" dirty="0" smtClean="0"/>
              <a:t>342/2013 Sb. </a:t>
            </a:r>
            <a:r>
              <a:rPr lang="cs-CZ" dirty="0" smtClean="0"/>
              <a:t>zákonné </a:t>
            </a:r>
            <a:r>
              <a:rPr lang="cs-CZ" dirty="0"/>
              <a:t>opatření Senátu, kterým se mění zákon č. 592/1992 Sb., o pojistném na všeobecné zdravotní pojištění, ve </a:t>
            </a:r>
            <a:r>
              <a:rPr lang="cs-CZ" dirty="0" err="1" smtClean="0"/>
              <a:t>zněnípozdějších</a:t>
            </a:r>
            <a:r>
              <a:rPr lang="cs-CZ" dirty="0" smtClean="0"/>
              <a:t> </a:t>
            </a:r>
            <a:r>
              <a:rPr lang="cs-CZ" dirty="0"/>
              <a:t>předpisů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– základní informace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VYUČUJÍCÍ:</a:t>
            </a:r>
          </a:p>
          <a:p>
            <a:pPr>
              <a:buNone/>
            </a:pPr>
            <a:r>
              <a:rPr lang="cs-CZ" sz="2800" b="1" dirty="0"/>
              <a:t>Mgr. Jan ŠMEJKAL </a:t>
            </a:r>
            <a:r>
              <a:rPr lang="cs-CZ" sz="2000" dirty="0"/>
              <a:t>KOVF, R430 (4. patro)</a:t>
            </a:r>
          </a:p>
          <a:p>
            <a:endParaRPr lang="cs-CZ" sz="2000" dirty="0">
              <a:hlinkClick r:id="rId2"/>
            </a:endParaRPr>
          </a:p>
          <a:p>
            <a:r>
              <a:rPr lang="cs-CZ" sz="2000" dirty="0" err="1" smtClean="0">
                <a:hlinkClick r:id="rId3"/>
              </a:rPr>
              <a:t>jan.smejkal</a:t>
            </a:r>
            <a:r>
              <a:rPr lang="cs-CZ" sz="2000" dirty="0" smtClean="0">
                <a:hlinkClick r:id="rId3"/>
              </a:rPr>
              <a:t>@</a:t>
            </a:r>
            <a:r>
              <a:rPr lang="cs-CZ" sz="2000" dirty="0" err="1" smtClean="0">
                <a:hlinkClick r:id="rId3"/>
              </a:rPr>
              <a:t>pedf.cuni.cz</a:t>
            </a:r>
            <a:r>
              <a:rPr lang="cs-CZ" sz="2000" dirty="0" smtClean="0"/>
              <a:t>, </a:t>
            </a:r>
            <a:r>
              <a:rPr lang="cs-CZ" sz="2000" dirty="0" err="1" smtClean="0">
                <a:hlinkClick r:id="rId2"/>
              </a:rPr>
              <a:t>jan.smejkal</a:t>
            </a:r>
            <a:r>
              <a:rPr lang="cs-CZ" sz="2000" dirty="0" smtClean="0">
                <a:hlinkClick r:id="rId2"/>
              </a:rPr>
              <a:t>@seznam.</a:t>
            </a:r>
            <a:r>
              <a:rPr lang="cs-CZ" sz="2000" dirty="0" err="1" smtClean="0">
                <a:hlinkClick r:id="rId2"/>
              </a:rPr>
              <a:t>cz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Konzultační hodiny: čtvrtek po předcházející emailové domluvě)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b="1" u="sng" dirty="0"/>
              <a:t>Kurzy:</a:t>
            </a:r>
          </a:p>
          <a:p>
            <a:pPr>
              <a:buNone/>
            </a:pPr>
            <a:endParaRPr lang="cs-CZ" sz="1400" dirty="0"/>
          </a:p>
          <a:p>
            <a:pPr>
              <a:buNone/>
            </a:pPr>
            <a:r>
              <a:rPr lang="cs-CZ" sz="1400" dirty="0"/>
              <a:t>BAKALÁŘSKÉ STUDIUM POVINNÉ</a:t>
            </a:r>
            <a:r>
              <a:rPr lang="cs-CZ" sz="2000" dirty="0"/>
              <a:t>: 	PRÁVO I (ZS),	PRÁVO II (LS)</a:t>
            </a:r>
          </a:p>
          <a:p>
            <a:pPr>
              <a:buNone/>
            </a:pPr>
            <a:endParaRPr lang="cs-CZ" sz="1400" dirty="0"/>
          </a:p>
          <a:p>
            <a:pPr>
              <a:buNone/>
            </a:pPr>
            <a:r>
              <a:rPr lang="cs-CZ" sz="1400" dirty="0"/>
              <a:t>Výběrové:  </a:t>
            </a:r>
            <a:r>
              <a:rPr lang="cs-CZ" sz="2000" dirty="0"/>
              <a:t>SPRÁVNÍ PRÁVO (ZS) , PRACOVNÍ PRÁVO (ZS)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„</a:t>
            </a:r>
            <a:r>
              <a:rPr lang="cs-CZ" sz="2400" dirty="0" err="1" smtClean="0"/>
              <a:t>normotvorba</a:t>
            </a:r>
            <a:r>
              <a:rPr lang="cs-CZ" sz="2400" dirty="0" smtClean="0"/>
              <a:t> prezidenta republiky“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61653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4800" dirty="0" smtClean="0"/>
              <a:t>Čl.62 </a:t>
            </a:r>
          </a:p>
          <a:p>
            <a:pPr>
              <a:buNone/>
            </a:pPr>
            <a:r>
              <a:rPr lang="cs-CZ" sz="4800" b="1" dirty="0" smtClean="0"/>
              <a:t>Prezident republiky</a:t>
            </a:r>
          </a:p>
          <a:p>
            <a:pPr>
              <a:buNone/>
            </a:pPr>
            <a:r>
              <a:rPr lang="cs-CZ" sz="4800" dirty="0" smtClean="0"/>
              <a:t> a) jmenuje a odvolává předsedu a další členy vlády a přijímá jejich demisi, odvolává vládu a přijímá její demisi,</a:t>
            </a:r>
          </a:p>
          <a:p>
            <a:pPr>
              <a:buNone/>
            </a:pPr>
            <a:r>
              <a:rPr lang="cs-CZ" sz="4800" dirty="0" smtClean="0"/>
              <a:t> b) svolává zasedání Poslanecké sněmovny,</a:t>
            </a:r>
          </a:p>
          <a:p>
            <a:pPr>
              <a:buNone/>
            </a:pPr>
            <a:r>
              <a:rPr lang="cs-CZ" sz="4800" dirty="0" smtClean="0"/>
              <a:t> c) rozpouští Poslaneckou sněmovnu,</a:t>
            </a:r>
          </a:p>
          <a:p>
            <a:pPr>
              <a:buNone/>
            </a:pPr>
            <a:r>
              <a:rPr lang="cs-CZ" sz="4800" dirty="0" smtClean="0"/>
              <a:t> d) pověřuje vládu, jejíž demisi přijal nebo kterou odvolal, vykonáváním jejích funkcí prozatímně až do jmenování nové vlády,</a:t>
            </a:r>
          </a:p>
          <a:p>
            <a:pPr>
              <a:buNone/>
            </a:pPr>
            <a:r>
              <a:rPr lang="cs-CZ" sz="4800" dirty="0" smtClean="0"/>
              <a:t> e) jmenuje soudce Ústavního soudu, jeho předsedu a místopředsedy, </a:t>
            </a:r>
          </a:p>
          <a:p>
            <a:pPr>
              <a:buNone/>
            </a:pPr>
            <a:r>
              <a:rPr lang="cs-CZ" sz="4800" dirty="0" smtClean="0"/>
              <a:t>f) jmenuje ze soudců předsedu a místopředsedy Nejvyššího soudu,</a:t>
            </a:r>
          </a:p>
          <a:p>
            <a:pPr>
              <a:buNone/>
            </a:pPr>
            <a:r>
              <a:rPr lang="cs-CZ" sz="4800" dirty="0" smtClean="0"/>
              <a:t> g) </a:t>
            </a:r>
            <a:r>
              <a:rPr lang="cs-CZ" sz="4800" b="1" dirty="0" smtClean="0"/>
              <a:t>odpouští a zmírňuje tresty uložené soudem a zahlazuje odsouzení,</a:t>
            </a:r>
          </a:p>
          <a:p>
            <a:pPr>
              <a:buNone/>
            </a:pPr>
            <a:r>
              <a:rPr lang="cs-CZ" sz="4800" dirty="0" smtClean="0"/>
              <a:t> h) má právo vrátit Parlamentu přijatý zákon s výjimkou zákona ústavního,</a:t>
            </a:r>
          </a:p>
          <a:p>
            <a:pPr>
              <a:buNone/>
            </a:pPr>
            <a:r>
              <a:rPr lang="cs-CZ" sz="4800" dirty="0" smtClean="0"/>
              <a:t> i) podepisuje zákony,</a:t>
            </a:r>
          </a:p>
          <a:p>
            <a:pPr>
              <a:buNone/>
            </a:pPr>
            <a:r>
              <a:rPr lang="cs-CZ" sz="4800" dirty="0" smtClean="0"/>
              <a:t> j) jmenuje prezidenta a viceprezidenta Nejvyššího kontrolního úřadu,</a:t>
            </a:r>
          </a:p>
          <a:p>
            <a:pPr>
              <a:buNone/>
            </a:pPr>
            <a:r>
              <a:rPr lang="cs-CZ" sz="4800" dirty="0" smtClean="0"/>
              <a:t> k) jmenuje členy Bankovní rady České národní banky.</a:t>
            </a:r>
          </a:p>
          <a:p>
            <a:pPr>
              <a:buNone/>
            </a:pPr>
            <a:r>
              <a:rPr lang="cs-CZ" sz="4800" dirty="0" smtClean="0"/>
              <a:t> l) zrušeno</a:t>
            </a:r>
          </a:p>
          <a:p>
            <a:pPr>
              <a:buNone/>
            </a:pPr>
            <a:endParaRPr lang="cs-CZ" sz="4800" dirty="0" smtClean="0"/>
          </a:p>
          <a:p>
            <a:pPr>
              <a:buNone/>
            </a:pPr>
            <a:r>
              <a:rPr lang="cs-CZ" sz="4800" dirty="0" smtClean="0"/>
              <a:t>Čl.63</a:t>
            </a:r>
          </a:p>
          <a:p>
            <a:pPr>
              <a:buNone/>
            </a:pPr>
            <a:r>
              <a:rPr lang="cs-CZ" sz="4800" dirty="0" smtClean="0"/>
              <a:t> (1) Prezident republiky dále</a:t>
            </a:r>
          </a:p>
          <a:p>
            <a:pPr>
              <a:buNone/>
            </a:pPr>
            <a:r>
              <a:rPr lang="cs-CZ" sz="4800" dirty="0" smtClean="0"/>
              <a:t> a) zastupuje stát navenek,</a:t>
            </a:r>
          </a:p>
          <a:p>
            <a:pPr>
              <a:buNone/>
            </a:pPr>
            <a:r>
              <a:rPr lang="cs-CZ" sz="4800" dirty="0" smtClean="0"/>
              <a:t> b) </a:t>
            </a:r>
            <a:r>
              <a:rPr lang="cs-CZ" sz="4800" b="1" dirty="0" smtClean="0"/>
              <a:t>sjednává a ratifikuje mezinárodní smlouvy; sjednávání mezinárodních smluv může přenést na vládu nebo s jejím souhlasem na její jednotlivé členy,</a:t>
            </a:r>
          </a:p>
          <a:p>
            <a:pPr>
              <a:buNone/>
            </a:pPr>
            <a:r>
              <a:rPr lang="cs-CZ" sz="4800" dirty="0" smtClean="0"/>
              <a:t> c) je vrchním velitelem ozbrojených sil,</a:t>
            </a:r>
          </a:p>
          <a:p>
            <a:pPr>
              <a:buNone/>
            </a:pPr>
            <a:r>
              <a:rPr lang="cs-CZ" sz="4800" dirty="0" smtClean="0"/>
              <a:t> d) přijímá vedoucí zastupitelských misí,</a:t>
            </a:r>
          </a:p>
          <a:p>
            <a:pPr>
              <a:buNone/>
            </a:pPr>
            <a:r>
              <a:rPr lang="cs-CZ" sz="4800" dirty="0" smtClean="0"/>
              <a:t> e) pověřuje a odvolává vedoucí zastupitelských misí,</a:t>
            </a:r>
          </a:p>
          <a:p>
            <a:pPr>
              <a:buNone/>
            </a:pPr>
            <a:r>
              <a:rPr lang="cs-CZ" sz="4800" dirty="0" smtClean="0"/>
              <a:t> f) vyhlašuje volby do Poslanecké sněmovny a do Senátu,</a:t>
            </a:r>
          </a:p>
          <a:p>
            <a:pPr>
              <a:buNone/>
            </a:pPr>
            <a:r>
              <a:rPr lang="cs-CZ" sz="4800" dirty="0" smtClean="0"/>
              <a:t> g) jmenuje a povyšuje generály,</a:t>
            </a:r>
          </a:p>
          <a:p>
            <a:pPr>
              <a:buNone/>
            </a:pPr>
            <a:r>
              <a:rPr lang="cs-CZ" sz="4800" dirty="0" smtClean="0"/>
              <a:t> h) propůjčuje a uděluje státní vyznamenání, nezmocní-li k tomu jiný orgán,</a:t>
            </a:r>
          </a:p>
          <a:p>
            <a:pPr>
              <a:buNone/>
            </a:pPr>
            <a:r>
              <a:rPr lang="cs-CZ" sz="4800" dirty="0" smtClean="0"/>
              <a:t> i) jmenuje soudce,</a:t>
            </a:r>
          </a:p>
          <a:p>
            <a:pPr>
              <a:buNone/>
            </a:pPr>
            <a:r>
              <a:rPr lang="cs-CZ" sz="4800" dirty="0" smtClean="0"/>
              <a:t> j) </a:t>
            </a:r>
            <a:r>
              <a:rPr lang="cs-CZ" sz="4800" b="1" dirty="0" smtClean="0"/>
              <a:t>nařizuje, aby se trestní řízení nezahajovalo, a bylo-li zahájeno, aby se v něm nepokračovalo</a:t>
            </a:r>
            <a:r>
              <a:rPr lang="cs-CZ" sz="4800" dirty="0" smtClean="0"/>
              <a:t>,</a:t>
            </a:r>
          </a:p>
          <a:p>
            <a:pPr>
              <a:buNone/>
            </a:pPr>
            <a:r>
              <a:rPr lang="cs-CZ" sz="4800" b="1" dirty="0" smtClean="0"/>
              <a:t> k) má právo udělovat amnestii.</a:t>
            </a:r>
          </a:p>
          <a:p>
            <a:pPr>
              <a:buNone/>
            </a:pPr>
            <a:r>
              <a:rPr lang="cs-CZ" sz="4800" dirty="0" smtClean="0"/>
              <a:t> (2) Prezidentovi republiky </a:t>
            </a:r>
            <a:r>
              <a:rPr lang="cs-CZ" sz="4800" b="1" dirty="0" smtClean="0"/>
              <a:t>přísluší vykonávat i pravomoci, které nejsou výslovně v ústavním zákoně uvedeny, stanoví-li tak zákon.</a:t>
            </a:r>
          </a:p>
          <a:p>
            <a:pPr>
              <a:buNone/>
            </a:pPr>
            <a:r>
              <a:rPr lang="cs-CZ" sz="4800" b="1" dirty="0" smtClean="0"/>
              <a:t>(3) Rozhodnutí prezidenta republiky vydané podle odstavců 1 a 2 vyžaduje ke své platnosti spolupodpis předsedy vlády nebo jím pověřeného člena vlády.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Předpisy vydávané výkonnou mocí a správními úřady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Obecná </a:t>
            </a:r>
            <a:r>
              <a:rPr lang="cs-CZ" sz="2200" b="1" dirty="0" smtClean="0"/>
              <a:t>forma </a:t>
            </a:r>
            <a:r>
              <a:rPr lang="cs-CZ" sz="2200" b="1" dirty="0" err="1" smtClean="0"/>
              <a:t>normotvorby</a:t>
            </a:r>
            <a:r>
              <a:rPr lang="cs-CZ" sz="2200" b="1" dirty="0" smtClean="0"/>
              <a:t> veřejné správy a jí svěřené pravomoci </a:t>
            </a:r>
            <a:r>
              <a:rPr lang="cs-CZ" sz="2200" dirty="0" smtClean="0"/>
              <a:t>upravovat obecně závaznými normami společenské vztahy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Atribut </a:t>
            </a:r>
            <a:r>
              <a:rPr lang="cs-CZ" sz="2200" b="1" dirty="0" smtClean="0"/>
              <a:t>výkonné moci </a:t>
            </a:r>
            <a:r>
              <a:rPr lang="cs-CZ" sz="2200" dirty="0" smtClean="0"/>
              <a:t>(tj. exekutivy)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Nesmí být </a:t>
            </a:r>
            <a:r>
              <a:rPr lang="cs-CZ" sz="2200" dirty="0" err="1" smtClean="0"/>
              <a:t>praeter</a:t>
            </a:r>
            <a:r>
              <a:rPr lang="cs-CZ" sz="2200" dirty="0" smtClean="0"/>
              <a:t> legem naopak vždy </a:t>
            </a:r>
            <a:r>
              <a:rPr lang="cs-CZ" sz="2200" b="1" dirty="0" err="1" smtClean="0"/>
              <a:t>intra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et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secundum</a:t>
            </a:r>
            <a:r>
              <a:rPr lang="cs-CZ" sz="2200" b="1" dirty="0" smtClean="0"/>
              <a:t> legem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Až na výjimky projev </a:t>
            </a:r>
            <a:r>
              <a:rPr lang="cs-CZ" sz="2200" b="1" dirty="0" smtClean="0"/>
              <a:t>delegované (odvozené normotvorby</a:t>
            </a:r>
            <a:r>
              <a:rPr lang="cs-CZ" sz="22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Mají výhradně </a:t>
            </a:r>
            <a:r>
              <a:rPr lang="cs-CZ" sz="2200" b="1" dirty="0" smtClean="0"/>
              <a:t>obecný charakter a </a:t>
            </a:r>
            <a:r>
              <a:rPr lang="cs-CZ" sz="2200" dirty="0" smtClean="0"/>
              <a:t>rysy</a:t>
            </a:r>
            <a:r>
              <a:rPr lang="cs-CZ" sz="2200" b="1" dirty="0" smtClean="0"/>
              <a:t> rychlosti, operativnosti, specializace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Subjekt, který  je vydal je může </a:t>
            </a:r>
            <a:r>
              <a:rPr lang="cs-CZ" sz="2200" b="1" dirty="0" smtClean="0"/>
              <a:t>kdykoli změnit, nebo zrušit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Dle ústavy mají </a:t>
            </a:r>
            <a:r>
              <a:rPr lang="cs-CZ" sz="2200" b="1" dirty="0" smtClean="0"/>
              <a:t>oprávnění vydávat nařízení: Vláda </a:t>
            </a:r>
            <a:r>
              <a:rPr lang="cs-CZ" sz="2200" dirty="0" smtClean="0"/>
              <a:t>(k provedení zákona a v jeho mezích), </a:t>
            </a:r>
            <a:r>
              <a:rPr lang="cs-CZ" sz="2200" b="1" dirty="0" smtClean="0"/>
              <a:t>ministerstva, jiné správní úřady a orgány územní samosprávy </a:t>
            </a:r>
            <a:r>
              <a:rPr lang="cs-CZ" sz="2200" dirty="0" smtClean="0"/>
              <a:t>(na základě zákona a v jeho mezích) </a:t>
            </a:r>
          </a:p>
          <a:p>
            <a:pPr>
              <a:buFont typeface="Wingdings" pitchFamily="2" charset="2"/>
              <a:buChar char="Ø"/>
            </a:pPr>
            <a:r>
              <a:rPr lang="cs-CZ" sz="2200" b="1" dirty="0" smtClean="0"/>
              <a:t>Ústavní zakotvení</a:t>
            </a:r>
            <a:endParaRPr lang="cs-CZ" sz="2200" dirty="0" smtClean="0"/>
          </a:p>
          <a:p>
            <a:pPr lvl="1">
              <a:buNone/>
            </a:pPr>
            <a:r>
              <a:rPr lang="cs-CZ" sz="1600" b="1" dirty="0" smtClean="0"/>
              <a:t>Čl.78  Ústavy</a:t>
            </a:r>
          </a:p>
          <a:p>
            <a:pPr lvl="1">
              <a:buNone/>
            </a:pPr>
            <a:r>
              <a:rPr lang="cs-CZ" sz="1600" b="1" dirty="0" smtClean="0"/>
              <a:t>„K provedení zákona a v jeho mezích je vláda oprávněna vydávat nařízení. Nařízení podepisuje předseda vlády a příslušný člen vlády.“</a:t>
            </a:r>
          </a:p>
          <a:p>
            <a:pPr lvl="1">
              <a:buNone/>
            </a:pPr>
            <a:r>
              <a:rPr lang="cs-CZ" sz="1600" b="1" dirty="0" smtClean="0"/>
              <a:t>Čl.79  Ústavy</a:t>
            </a:r>
          </a:p>
          <a:p>
            <a:pPr lvl="1">
              <a:buNone/>
            </a:pPr>
            <a:r>
              <a:rPr lang="cs-CZ" sz="1600" b="1" dirty="0" smtClean="0"/>
              <a:t>(3) „Ministerstva, jiné správní úřady a orgány územní samosprávy mohou na základě a v mezích zákona vydávat právní předpisy, jsou-li k tomu zákonem zmocněny.“</a:t>
            </a:r>
          </a:p>
          <a:p>
            <a:pPr lvl="1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OBECNĚ ZÁVAZNÉ VYHLÁŠKY ÚZEMNÍCH SAMOSPRÁVNÝCH CELKŮ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Forma </a:t>
            </a:r>
            <a:r>
              <a:rPr lang="cs-CZ" sz="4400" b="1" dirty="0" err="1" smtClean="0"/>
              <a:t>normotvorby</a:t>
            </a:r>
            <a:r>
              <a:rPr lang="cs-CZ" sz="4400" b="1" dirty="0" smtClean="0"/>
              <a:t> subjektů územní samosprávy </a:t>
            </a:r>
            <a:r>
              <a:rPr lang="cs-CZ" dirty="0" smtClean="0"/>
              <a:t> </a:t>
            </a:r>
            <a:r>
              <a:rPr lang="cs-CZ" sz="4400" dirty="0" smtClean="0"/>
              <a:t>(obce a kraje) a způsob </a:t>
            </a:r>
            <a:r>
              <a:rPr lang="cs-CZ" sz="4400" b="1" dirty="0" smtClean="0"/>
              <a:t>realizace práva na samosprávu</a:t>
            </a:r>
          </a:p>
          <a:p>
            <a:pPr>
              <a:buFont typeface="Wingdings" pitchFamily="2" charset="2"/>
              <a:buChar char="Ø"/>
            </a:pPr>
            <a:r>
              <a:rPr lang="cs-CZ" sz="4400" dirty="0" smtClean="0"/>
              <a:t>Náleží do </a:t>
            </a:r>
            <a:r>
              <a:rPr lang="cs-CZ" sz="4400" b="1" dirty="0" smtClean="0"/>
              <a:t>samostatné působnosti </a:t>
            </a:r>
            <a:r>
              <a:rPr lang="cs-CZ" sz="4400" dirty="0" smtClean="0"/>
              <a:t>územních samosprávných celků</a:t>
            </a:r>
          </a:p>
          <a:p>
            <a:pPr>
              <a:buFont typeface="Wingdings" pitchFamily="2" charset="2"/>
              <a:buChar char="Ø"/>
            </a:pPr>
            <a:r>
              <a:rPr lang="cs-CZ" sz="4400" b="1" dirty="0" smtClean="0"/>
              <a:t>Ústavní základ čl. 104 Ústavy:</a:t>
            </a:r>
          </a:p>
          <a:p>
            <a:pPr>
              <a:buNone/>
            </a:pPr>
            <a:r>
              <a:rPr lang="cs-CZ" dirty="0" smtClean="0"/>
              <a:t> (3) „Zastupitelstva mohou v mezích své působnosti vydávat obecně závazné vyhlášky.“</a:t>
            </a:r>
          </a:p>
          <a:p>
            <a:pPr>
              <a:buFont typeface="Wingdings" pitchFamily="2" charset="2"/>
              <a:buChar char="Ø"/>
            </a:pPr>
            <a:r>
              <a:rPr lang="cs-CZ" sz="4000" b="1" dirty="0" smtClean="0"/>
              <a:t>Zákonná úprava působnosti:</a:t>
            </a:r>
          </a:p>
          <a:p>
            <a:pPr>
              <a:buNone/>
            </a:pPr>
            <a:r>
              <a:rPr lang="cs-CZ" sz="4000" b="1" dirty="0" smtClean="0"/>
              <a:t>	</a:t>
            </a:r>
            <a:r>
              <a:rPr lang="cs-CZ" b="1" dirty="0" smtClean="0"/>
              <a:t>Zákon č. 128/2000 Sb. o obcích („obecní zřízení“)</a:t>
            </a:r>
          </a:p>
          <a:p>
            <a:pPr>
              <a:buNone/>
            </a:pPr>
            <a:r>
              <a:rPr lang="cs-CZ" b="1" dirty="0" smtClean="0"/>
              <a:t>	Zákon č. 129/2000 </a:t>
            </a:r>
            <a:r>
              <a:rPr lang="cs-CZ" b="1" dirty="0"/>
              <a:t>Sb</a:t>
            </a:r>
            <a:r>
              <a:rPr lang="cs-CZ" b="1" dirty="0" smtClean="0"/>
              <a:t>. zákon </a:t>
            </a:r>
            <a:r>
              <a:rPr lang="cs-CZ" b="1" dirty="0"/>
              <a:t>o krajích (krajské zřízení)</a:t>
            </a:r>
          </a:p>
          <a:p>
            <a:pPr>
              <a:buNone/>
            </a:pPr>
            <a:r>
              <a:rPr lang="cs-CZ" b="1" dirty="0" smtClean="0"/>
              <a:t>	Zákon č. 131/2000 Sb. o hlavním městě Praze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PRÁVO I – </a:t>
            </a:r>
            <a:r>
              <a:rPr lang="cs-CZ" sz="2400" b="1" dirty="0" smtClean="0"/>
              <a:t>PRAMENY PRÁVA v ČR </a:t>
            </a:r>
            <a:r>
              <a:rPr lang="cs-CZ" sz="2400" dirty="0" smtClean="0"/>
              <a:t>– </a:t>
            </a:r>
            <a:r>
              <a:rPr lang="cs-CZ" sz="2400" b="1" dirty="0" smtClean="0"/>
              <a:t>rozhodnutí Ústavního soudu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1900" b="1" dirty="0" smtClean="0"/>
              <a:t>Čl.83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„Ústavní soud je soudním orgánem ochrany ústavnosti.“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Čl.87 </a:t>
            </a:r>
          </a:p>
          <a:p>
            <a:pPr marL="514350" indent="-514350">
              <a:buNone/>
            </a:pPr>
            <a:endParaRPr lang="cs-CZ" sz="1900" b="1" dirty="0" smtClean="0"/>
          </a:p>
          <a:p>
            <a:pPr marL="514350" indent="-514350">
              <a:buNone/>
            </a:pPr>
            <a:r>
              <a:rPr lang="cs-CZ" sz="1900" b="1" dirty="0" smtClean="0"/>
              <a:t> (1) Ústavní soud rozhoduje </a:t>
            </a:r>
          </a:p>
          <a:p>
            <a:pPr marL="514350" indent="-514350">
              <a:buNone/>
            </a:pPr>
            <a:r>
              <a:rPr lang="cs-CZ" sz="1900" dirty="0" smtClean="0"/>
              <a:t> a) </a:t>
            </a:r>
            <a:r>
              <a:rPr lang="cs-CZ" sz="1900" b="1" dirty="0" smtClean="0"/>
              <a:t>o zrušení zákonů nebo jejich jednotlivých ustanovení, jsou-li v rozporu s ústavním pořádkem</a:t>
            </a:r>
            <a:r>
              <a:rPr lang="cs-CZ" sz="1900" dirty="0" smtClean="0"/>
              <a:t>,</a:t>
            </a:r>
          </a:p>
          <a:p>
            <a:pPr marL="514350" indent="-514350">
              <a:buNone/>
            </a:pPr>
            <a:r>
              <a:rPr lang="cs-CZ" sz="1900" dirty="0" smtClean="0"/>
              <a:t> b</a:t>
            </a:r>
            <a:r>
              <a:rPr lang="cs-CZ" sz="1900" b="1" dirty="0" smtClean="0"/>
              <a:t>) o zrušení jiných právních předpisů </a:t>
            </a:r>
            <a:r>
              <a:rPr lang="cs-CZ" sz="1900" dirty="0" smtClean="0"/>
              <a:t>nebo jejich jednotlivých ustanovení, jsou-li v rozporu s ústavním pořádkem nebo zákonem,</a:t>
            </a:r>
          </a:p>
          <a:p>
            <a:pPr marL="514350" indent="-514350">
              <a:buNone/>
            </a:pPr>
            <a:r>
              <a:rPr lang="cs-CZ" sz="1900" dirty="0" smtClean="0"/>
              <a:t> c) </a:t>
            </a:r>
            <a:r>
              <a:rPr lang="cs-CZ" sz="1900" b="1" dirty="0" smtClean="0"/>
              <a:t>o ústavní stížnosti orgánů územní samosprávy </a:t>
            </a:r>
            <a:r>
              <a:rPr lang="cs-CZ" sz="1900" dirty="0" smtClean="0"/>
              <a:t>proti nezákonnému zásahu státu,</a:t>
            </a:r>
          </a:p>
          <a:p>
            <a:pPr marL="514350" indent="-514350">
              <a:buNone/>
            </a:pPr>
            <a:r>
              <a:rPr lang="cs-CZ" sz="1900" dirty="0" smtClean="0"/>
              <a:t> d) </a:t>
            </a:r>
            <a:r>
              <a:rPr lang="cs-CZ" sz="1900" b="1" dirty="0" smtClean="0"/>
              <a:t>o ústavní stížnosti proti pravomocnému rozhodnutí a jinému zásahu orgánů veřejné moci do ústavně zaručených základních práv a svobod,</a:t>
            </a:r>
          </a:p>
          <a:p>
            <a:pPr marL="514350" indent="-514350">
              <a:buNone/>
            </a:pPr>
            <a:r>
              <a:rPr lang="cs-CZ" sz="1900" dirty="0" smtClean="0"/>
              <a:t> e) o opravném prostředku proti rozhodnutí ve věci ověření volby poslance nebo senátora,</a:t>
            </a:r>
          </a:p>
          <a:p>
            <a:pPr marL="514350" indent="-514350">
              <a:buNone/>
            </a:pPr>
            <a:r>
              <a:rPr lang="cs-CZ" sz="1900" dirty="0" smtClean="0"/>
              <a:t> f) v pochybnostech o ztrátě volitelnosti a o neslučitelnosti výkonu funkcí poslance nebo senátora podle čl. 25,</a:t>
            </a:r>
          </a:p>
          <a:p>
            <a:pPr marL="514350" indent="-514350">
              <a:buNone/>
            </a:pPr>
            <a:r>
              <a:rPr lang="cs-CZ" sz="1900" dirty="0" smtClean="0"/>
              <a:t> g) o ústavní žalobě Senátu proti prezidentu republiky podle čl. 65 odst. 2,</a:t>
            </a:r>
          </a:p>
          <a:p>
            <a:pPr marL="514350" indent="-514350">
              <a:buNone/>
            </a:pPr>
            <a:r>
              <a:rPr lang="cs-CZ" sz="1900" dirty="0" smtClean="0"/>
              <a:t> h) o návrhu prezidenta republiky na zrušení usnesení Poslanecké sněmovny a Senátu podle čl. 66,</a:t>
            </a:r>
          </a:p>
          <a:p>
            <a:pPr marL="514350" indent="-514350">
              <a:buNone/>
            </a:pPr>
            <a:r>
              <a:rPr lang="cs-CZ" sz="1900" dirty="0" smtClean="0"/>
              <a:t> i) o opatřeních nezbytných k provedení rozhodnutí mezinárodního soudu, které je pro Českou republiku závazné, pokud je nelze provést jinak,</a:t>
            </a:r>
          </a:p>
          <a:p>
            <a:pPr marL="514350" indent="-514350">
              <a:buNone/>
            </a:pPr>
            <a:r>
              <a:rPr lang="cs-CZ" sz="1900" dirty="0" smtClean="0"/>
              <a:t> j) o tom, zda rozhodnutí o rozpuštění politické strany nebo jiné rozhodnutí týkající se činnosti politické strany je ve shodě s ústavními nebo jinými zákony,</a:t>
            </a:r>
          </a:p>
          <a:p>
            <a:pPr marL="514350" indent="-514350">
              <a:buNone/>
            </a:pPr>
            <a:r>
              <a:rPr lang="cs-CZ" sz="1900" dirty="0" smtClean="0"/>
              <a:t> k) spory o rozsah kompetencí státních orgánů a orgánů územní samosprávy, nepřísluší-li podle zákona jinému orgánu.</a:t>
            </a:r>
          </a:p>
          <a:p>
            <a:pPr marL="514350" indent="-514350">
              <a:buNone/>
            </a:pPr>
            <a:r>
              <a:rPr lang="cs-CZ" sz="1900" dirty="0" smtClean="0"/>
              <a:t> l) zrušeno</a:t>
            </a:r>
          </a:p>
          <a:p>
            <a:pPr marL="514350" indent="-514350">
              <a:buNone/>
            </a:pPr>
            <a:r>
              <a:rPr lang="cs-CZ" sz="1900" dirty="0" smtClean="0"/>
              <a:t>m) zrušeno</a:t>
            </a:r>
          </a:p>
          <a:p>
            <a:pPr marL="514350" indent="-514350">
              <a:buNone/>
            </a:pPr>
            <a:endParaRPr lang="cs-CZ" sz="1900" dirty="0" smtClean="0"/>
          </a:p>
          <a:p>
            <a:pPr marL="514350" indent="-514350">
              <a:buNone/>
            </a:pPr>
            <a:r>
              <a:rPr lang="cs-CZ" sz="1900" b="1" dirty="0" smtClean="0"/>
              <a:t>(2) Ústavní soud dále rozhoduje o souladu mezinárodní smlouvy podle čl. 10a a čl. 49 s ústavním pořádkem, a to před její ratifikací. Do rozhodnutí Ústavního soudu nemůže být smlouva ratifikována</a:t>
            </a:r>
            <a:r>
              <a:rPr lang="cs-CZ" sz="1900" dirty="0" smtClean="0"/>
              <a:t>.</a:t>
            </a:r>
            <a:endParaRPr lang="cs-CZ" sz="1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dirty="0"/>
              <a:t>PRÁVO I – </a:t>
            </a:r>
            <a:r>
              <a:rPr lang="cs-CZ" sz="2000" b="1" dirty="0"/>
              <a:t>PRAMENY PRÁVA v ČR </a:t>
            </a:r>
            <a:r>
              <a:rPr lang="cs-CZ" sz="2000" dirty="0"/>
              <a:t>– </a:t>
            </a:r>
            <a:r>
              <a:rPr lang="cs-CZ" sz="2000" b="1" dirty="0"/>
              <a:t>rozhodnutí Ústavního soudu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/>
              <a:t>Řízení o zrušení zákonů a jiných právních </a:t>
            </a:r>
            <a:r>
              <a:rPr lang="cs-CZ" sz="1400" b="1" dirty="0" smtClean="0"/>
              <a:t>předpisů </a:t>
            </a:r>
            <a:r>
              <a:rPr lang="cs-CZ" sz="1400" dirty="0" smtClean="0"/>
              <a:t>jde </a:t>
            </a:r>
            <a:r>
              <a:rPr lang="cs-CZ" sz="1400" dirty="0"/>
              <a:t>o </a:t>
            </a:r>
            <a:r>
              <a:rPr lang="cs-CZ" sz="1400" i="1" dirty="0"/>
              <a:t>abstraktní či konkrétní kontrolu ústavnosti norem</a:t>
            </a:r>
            <a:endParaRPr lang="cs-CZ" sz="1400" dirty="0"/>
          </a:p>
          <a:p>
            <a:endParaRPr lang="cs-CZ" sz="1400" b="1" dirty="0" smtClean="0"/>
          </a:p>
          <a:p>
            <a:r>
              <a:rPr lang="cs-CZ" sz="1400" b="1" dirty="0" smtClean="0"/>
              <a:t>návrh </a:t>
            </a:r>
            <a:r>
              <a:rPr lang="cs-CZ" sz="1400" b="1" i="1" dirty="0"/>
              <a:t>na zrušení zákona</a:t>
            </a:r>
            <a:r>
              <a:rPr lang="cs-CZ" sz="1400" b="1" dirty="0"/>
              <a:t> (nebo jeho částí) jsou </a:t>
            </a:r>
            <a:r>
              <a:rPr lang="cs-CZ" sz="1400" b="1" i="1" dirty="0"/>
              <a:t>oprávněni podat:</a:t>
            </a:r>
            <a:endParaRPr lang="cs-CZ" sz="1400" b="1" dirty="0"/>
          </a:p>
          <a:p>
            <a:pPr lvl="1"/>
            <a:r>
              <a:rPr lang="cs-CZ" sz="1100" dirty="0"/>
              <a:t>prezident</a:t>
            </a:r>
          </a:p>
          <a:p>
            <a:pPr lvl="1"/>
            <a:r>
              <a:rPr lang="cs-CZ" sz="1100" dirty="0"/>
              <a:t>min. 41 poslanců/17 senátorů</a:t>
            </a:r>
          </a:p>
          <a:p>
            <a:pPr lvl="1"/>
            <a:r>
              <a:rPr lang="cs-CZ" sz="1100" dirty="0"/>
              <a:t>senát ÚS v souvislosti s rozhodováním o ústavní stížnosti</a:t>
            </a:r>
          </a:p>
          <a:p>
            <a:pPr lvl="1"/>
            <a:r>
              <a:rPr lang="cs-CZ" sz="1100" dirty="0"/>
              <a:t>vláda, pokud má provést rozhodnutí mezinárodního soudu</a:t>
            </a:r>
          </a:p>
          <a:p>
            <a:pPr lvl="1"/>
            <a:r>
              <a:rPr lang="cs-CZ" sz="1100" dirty="0"/>
              <a:t>ten, kdo podal ústavní stížnost (jejíž předmětem je skutečnost, která nastala uplatněním takového zákona)</a:t>
            </a:r>
          </a:p>
          <a:p>
            <a:pPr lvl="1"/>
            <a:r>
              <a:rPr lang="cs-CZ" sz="1100" dirty="0"/>
              <a:t>ten, kdo podal návrh na obnovu řízení (viz výše)</a:t>
            </a:r>
          </a:p>
          <a:p>
            <a:pPr lvl="1"/>
            <a:r>
              <a:rPr lang="cs-CZ" sz="1100" dirty="0"/>
              <a:t>obecný soud v souvislosti se svou rozhodovací činností dle čl. 95 odst. 2 Ústavy</a:t>
            </a:r>
          </a:p>
          <a:p>
            <a:pPr lvl="1"/>
            <a:r>
              <a:rPr lang="cs-CZ" sz="1100" dirty="0"/>
              <a:t>plénum ÚS, jsou-li dány důvody dle § 78 odst. 2 ZÚS (plénum při rozhodování o ústavní stížnosti zjistí rozpor zákona, na jehož základě vznikla skutečnost, jež je předmětem stížnosti, s ústavním pořádkem)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návrh </a:t>
            </a:r>
            <a:r>
              <a:rPr lang="cs-CZ" sz="1400" b="1" dirty="0"/>
              <a:t>na </a:t>
            </a:r>
            <a:r>
              <a:rPr lang="cs-CZ" sz="1400" b="1" i="1" dirty="0"/>
              <a:t>zrušení podzákonného právního předpisu</a:t>
            </a:r>
            <a:r>
              <a:rPr lang="cs-CZ" sz="1400" b="1" dirty="0"/>
              <a:t> (nebo jeho částí) jsou </a:t>
            </a:r>
            <a:r>
              <a:rPr lang="cs-CZ" sz="1400" b="1" i="1" dirty="0"/>
              <a:t>oprávnění podat:</a:t>
            </a:r>
            <a:endParaRPr lang="cs-CZ" sz="1400" b="1" dirty="0"/>
          </a:p>
          <a:p>
            <a:pPr lvl="1"/>
            <a:r>
              <a:rPr lang="cs-CZ" sz="1100" dirty="0"/>
              <a:t>vláda</a:t>
            </a:r>
          </a:p>
          <a:p>
            <a:pPr lvl="1"/>
            <a:r>
              <a:rPr lang="cs-CZ" sz="1100" dirty="0"/>
              <a:t>min. 25 poslanců / 10 senátorů</a:t>
            </a:r>
          </a:p>
          <a:p>
            <a:pPr lvl="1"/>
            <a:r>
              <a:rPr lang="cs-CZ" sz="1100" dirty="0"/>
              <a:t>senát ÚS v souvislosti s rozhodováním o ústavní stížnosti</a:t>
            </a:r>
          </a:p>
          <a:p>
            <a:pPr lvl="1"/>
            <a:r>
              <a:rPr lang="cs-CZ" sz="1100" dirty="0"/>
              <a:t>ten, kdo podal ústavní stížnost</a:t>
            </a:r>
          </a:p>
          <a:p>
            <a:pPr lvl="1"/>
            <a:r>
              <a:rPr lang="cs-CZ" sz="1100" dirty="0"/>
              <a:t>ten, kdo podal návrh na obnovu řízení</a:t>
            </a:r>
          </a:p>
          <a:p>
            <a:pPr lvl="1"/>
            <a:r>
              <a:rPr lang="cs-CZ" sz="1100" dirty="0"/>
              <a:t>zastupitelstvo kraje</a:t>
            </a:r>
          </a:p>
          <a:p>
            <a:pPr lvl="1"/>
            <a:r>
              <a:rPr lang="cs-CZ" sz="1100" dirty="0"/>
              <a:t>Veřejný ochránce práv</a:t>
            </a:r>
          </a:p>
          <a:p>
            <a:pPr lvl="1"/>
            <a:r>
              <a:rPr lang="cs-CZ" sz="1100" dirty="0"/>
              <a:t>plénum ÚS, jsou-li dány důvody dle § 78 odst. 2 ZÚS</a:t>
            </a:r>
          </a:p>
          <a:p>
            <a:pPr lvl="1"/>
            <a:r>
              <a:rPr lang="cs-CZ" sz="1100" dirty="0"/>
              <a:t>ministerstvo vnitra smí podat návrh na zrušení obecně závazné vyhlášky obce/kraje/Prahy</a:t>
            </a:r>
          </a:p>
          <a:p>
            <a:pPr lvl="1"/>
            <a:r>
              <a:rPr lang="cs-CZ" sz="1100" dirty="0"/>
              <a:t>příslušné ministerstvo/ústřední správní úřad smí podat návrh na zrušení nařízení obce/kraje/Prahy</a:t>
            </a:r>
          </a:p>
          <a:p>
            <a:pPr lvl="1"/>
            <a:r>
              <a:rPr lang="cs-CZ" sz="1100" dirty="0"/>
              <a:t>ředitel krajského úřadu smí podat návrh na zrušení nařízení obce, která spadá do jeho území</a:t>
            </a:r>
          </a:p>
          <a:p>
            <a:pPr lvl="1"/>
            <a:r>
              <a:rPr lang="cs-CZ" sz="1100" dirty="0"/>
              <a:t>zastupitelstvo obce smí podat návrh na zrušení vyhlášky nebo nařízení kraje, do nějž spadá</a:t>
            </a:r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501841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cs-CZ" sz="2000" dirty="0" smtClean="0"/>
              <a:t>PRÁVO I – </a:t>
            </a:r>
            <a:r>
              <a:rPr lang="cs-CZ" sz="2000" b="1" dirty="0" smtClean="0"/>
              <a:t>PRAMENY PRÁVA v ČR </a:t>
            </a:r>
            <a:r>
              <a:rPr lang="cs-CZ" sz="2000" dirty="0" smtClean="0"/>
              <a:t>– </a:t>
            </a:r>
            <a:r>
              <a:rPr lang="cs-CZ" sz="2000" b="1" dirty="0" smtClean="0"/>
              <a:t>mezinárodní smlouvy v právu ČR</a:t>
            </a:r>
            <a:endParaRPr lang="cs-CZ" sz="20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25000" lnSpcReduction="20000"/>
          </a:bodyPr>
          <a:lstStyle/>
          <a:p>
            <a:r>
              <a:rPr lang="cs-CZ" sz="4500" b="1" dirty="0" smtClean="0"/>
              <a:t>Obecná povinnost státu plnit povinnosti a dodržovat závazky plynoucí z mezinárodního práva </a:t>
            </a:r>
          </a:p>
          <a:p>
            <a:r>
              <a:rPr lang="cs-CZ" sz="4500" b="1" dirty="0" smtClean="0"/>
              <a:t>Existence mezinárodních vztahů, a mezinárodního společenství</a:t>
            </a:r>
          </a:p>
          <a:p>
            <a:r>
              <a:rPr lang="cs-CZ" sz="4500" b="1" dirty="0" smtClean="0"/>
              <a:t>Vztah mezinárodního práva a vnitrostátního práva upravuje ústavní právo: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a) Čl. 5, odst. 2 úst. zákona ČNR č.4/1993 Sb. (o opatřeních souvisejících se zánikem federace) – nástupnictví ČR </a:t>
            </a:r>
          </a:p>
          <a:p>
            <a:pPr>
              <a:buNone/>
            </a:pPr>
            <a:r>
              <a:rPr lang="cs-CZ" sz="4800" b="1" dirty="0" smtClean="0"/>
              <a:t>„Česká republika přebírá práva a závazky neuvedené v čl. 4, které pro Českou a Slovenskou Federativní Republiku ke dni jejího zániku vyplývaly z mezinárodního práva s výjimkou závazků České a Slovenské Federativní Republiky spojených s územím, na které se vztahovala svrchovanost České a Slovenské Federativní Republiky, ale nevztahuje se na ně svrchovanost České republiky………“</a:t>
            </a:r>
            <a:endParaRPr lang="cs-CZ" sz="4000" b="1" dirty="0" smtClean="0"/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b) Původní čl. 10 Ústavy – dualistický model, </a:t>
            </a:r>
            <a:r>
              <a:rPr lang="cs-CZ" sz="5600" b="1" dirty="0" err="1" smtClean="0"/>
              <a:t>suprapozitivní</a:t>
            </a:r>
            <a:r>
              <a:rPr lang="cs-CZ" sz="5600" b="1" dirty="0" smtClean="0"/>
              <a:t> postavení mezinárodních smluv o základních lidských právech a svobodách: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000" b="1" dirty="0" smtClean="0"/>
              <a:t>„Ratifikované a vyhlášené mezinárodní smlouvy o lidských právech a základních svobodách, jimiž je Česká republika vázána, jsou bezprostředně závazné a mají přednost před zákonem.“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c) Dnešní čl. 10 Ústavy - tendence k monistickému modelu, aplikační přednost:</a:t>
            </a:r>
          </a:p>
          <a:p>
            <a:pPr>
              <a:buNone/>
            </a:pPr>
            <a:r>
              <a:rPr lang="cs-CZ" sz="4400" b="1" dirty="0" smtClean="0"/>
              <a:t>	</a:t>
            </a:r>
          </a:p>
          <a:p>
            <a:pPr>
              <a:buNone/>
            </a:pPr>
            <a:r>
              <a:rPr lang="cs-CZ" sz="4400" b="1" dirty="0" smtClean="0"/>
              <a:t>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b="1" dirty="0" smtClean="0"/>
              <a:t>d) Tzv. „</a:t>
            </a:r>
            <a:r>
              <a:rPr lang="cs-CZ" sz="5600" b="1" dirty="0" err="1" smtClean="0"/>
              <a:t>euronovela</a:t>
            </a:r>
            <a:r>
              <a:rPr lang="cs-CZ" sz="5600" b="1" dirty="0" smtClean="0"/>
              <a:t>“ Ústavy (změny 2002-2003):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400" b="1" dirty="0" smtClean="0"/>
              <a:t>Čl.10a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Mezinárodní smlouvou mohou být některé pravomoci orgánů České republiky přeneseny na mezinárodní organizaci nebo instituci.</a:t>
            </a:r>
          </a:p>
          <a:p>
            <a:pPr>
              <a:buNone/>
            </a:pPr>
            <a:r>
              <a:rPr lang="cs-CZ" sz="4400" b="1" dirty="0" smtClean="0"/>
              <a:t> (2) K ratifikaci mezinárodní smlouvy uvedené v odstavci 1 je třeba souhlasu Parlamentu, nestanoví-li ústavní zákon, že k ratifikaci je třeba souhlasu daného v referendu.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Čl.10b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r>
              <a:rPr lang="cs-CZ" sz="4400" b="1" dirty="0" smtClean="0"/>
              <a:t> (1) Vláda pravidelně a předem informuje Parlament o otázkách souvisejících se závazky vyplývajícími z členství České republiky v mezinárodní organizaci nebo instituci uvedené v čl. 10a.</a:t>
            </a:r>
          </a:p>
          <a:p>
            <a:pPr>
              <a:buNone/>
            </a:pPr>
            <a:r>
              <a:rPr lang="cs-CZ" sz="4400" b="1" dirty="0" smtClean="0"/>
              <a:t> (2) Komory Parlamentu se vyjadřují k připravovaným rozhodnutím takové mezinárodní organizace nebo instituce způsobem, který stanoví jejich jednací řády.</a:t>
            </a:r>
          </a:p>
        </p:txBody>
      </p:sp>
    </p:spTree>
    <p:extLst>
      <p:ext uri="{BB962C8B-B14F-4D97-AF65-F5344CB8AC3E}">
        <p14:creationId xmlns:p14="http://schemas.microsoft.com/office/powerpoint/2010/main" xmlns="" val="677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500" b="1" dirty="0"/>
              <a:t>Studijní literatura:</a:t>
            </a:r>
          </a:p>
          <a:p>
            <a:pPr>
              <a:buNone/>
            </a:pPr>
            <a:r>
              <a:rPr lang="cs-CZ" sz="3300" b="1" dirty="0"/>
              <a:t>Povinná</a:t>
            </a:r>
          </a:p>
          <a:p>
            <a:pPr>
              <a:buNone/>
            </a:pPr>
            <a:r>
              <a:rPr lang="cs-CZ" sz="3300" b="1" dirty="0"/>
              <a:t>Právo I:</a:t>
            </a:r>
          </a:p>
          <a:p>
            <a:pPr lvl="0"/>
            <a:r>
              <a:rPr lang="cs-CZ" b="1" dirty="0" err="1"/>
              <a:t>Boguzsak</a:t>
            </a:r>
            <a:r>
              <a:rPr lang="cs-CZ" b="1" dirty="0"/>
              <a:t>, J. Čapek, J., </a:t>
            </a:r>
            <a:r>
              <a:rPr lang="cs-CZ" b="1" dirty="0" err="1"/>
              <a:t>Gerloch</a:t>
            </a:r>
            <a:r>
              <a:rPr lang="cs-CZ" b="1" dirty="0"/>
              <a:t>, A.: Teorie práva</a:t>
            </a:r>
            <a:r>
              <a:rPr lang="cs-CZ" dirty="0"/>
              <a:t>. 2. </a:t>
            </a:r>
            <a:r>
              <a:rPr lang="cs-CZ" dirty="0" err="1"/>
              <a:t>vyd</a:t>
            </a:r>
            <a:r>
              <a:rPr lang="cs-CZ" dirty="0"/>
              <a:t>. (a pozdější vydání) Praha: ASPI, 2004 nebo</a:t>
            </a:r>
          </a:p>
          <a:p>
            <a:pPr lvl="0"/>
            <a:r>
              <a:rPr lang="cs-CZ" dirty="0" err="1"/>
              <a:t>Gerloch</a:t>
            </a:r>
            <a:r>
              <a:rPr lang="cs-CZ" dirty="0"/>
              <a:t>, A.: </a:t>
            </a:r>
            <a:r>
              <a:rPr lang="cs-CZ" dirty="0" err="1"/>
              <a:t>Terorie</a:t>
            </a:r>
            <a:r>
              <a:rPr lang="cs-CZ" dirty="0"/>
              <a:t> práva. 5. </a:t>
            </a:r>
            <a:r>
              <a:rPr lang="cs-CZ" dirty="0" err="1"/>
              <a:t>vyd</a:t>
            </a:r>
            <a:r>
              <a:rPr lang="cs-CZ" dirty="0"/>
              <a:t>. (a pozdější vydání) Plzeň: Aleš Čeněk s.r.o. 2009</a:t>
            </a:r>
          </a:p>
          <a:p>
            <a:pPr lvl="0">
              <a:buNone/>
            </a:pPr>
            <a:r>
              <a:rPr lang="cs-CZ" b="1" dirty="0"/>
              <a:t>Právo II:</a:t>
            </a:r>
          </a:p>
          <a:p>
            <a:r>
              <a:rPr lang="cs-CZ" b="1" dirty="0"/>
              <a:t>Janků  M.,  a kol. : Základy práva pro posluchače neprávnických fakult</a:t>
            </a:r>
            <a:r>
              <a:rPr lang="cs-CZ" dirty="0"/>
              <a:t>. 5. </a:t>
            </a:r>
            <a:r>
              <a:rPr lang="cs-CZ" dirty="0" err="1"/>
              <a:t>vyd</a:t>
            </a:r>
            <a:r>
              <a:rPr lang="cs-CZ" dirty="0"/>
              <a:t>. (a pozdější) Praha: C. H. </a:t>
            </a:r>
            <a:r>
              <a:rPr lang="cs-CZ" dirty="0" err="1"/>
              <a:t>Beck</a:t>
            </a:r>
            <a:r>
              <a:rPr lang="cs-CZ" dirty="0"/>
              <a:t>, 2013 nebo </a:t>
            </a:r>
          </a:p>
          <a:p>
            <a:pPr lvl="0"/>
            <a:r>
              <a:rPr lang="cs-CZ" dirty="0"/>
              <a:t>Šíma, A., Suk, M.: Základy práva pro střední a vyšší odborné školy. 13. </a:t>
            </a:r>
            <a:r>
              <a:rPr lang="cs-CZ" dirty="0" err="1"/>
              <a:t>vyd</a:t>
            </a:r>
            <a:r>
              <a:rPr lang="cs-CZ" dirty="0"/>
              <a:t>. (a pozdější vydání) Praha : C.H. </a:t>
            </a:r>
            <a:r>
              <a:rPr lang="cs-CZ" dirty="0" err="1"/>
              <a:t>Beck</a:t>
            </a:r>
            <a:r>
              <a:rPr lang="cs-CZ" dirty="0"/>
              <a:t>, 2013</a:t>
            </a:r>
          </a:p>
          <a:p>
            <a:pPr>
              <a:buNone/>
            </a:pPr>
            <a:r>
              <a:rPr lang="cs-CZ" b="1" dirty="0"/>
              <a:t>Doporučená PRÁVO I </a:t>
            </a:r>
            <a:r>
              <a:rPr lang="cs-CZ" b="1" dirty="0" err="1"/>
              <a:t>i</a:t>
            </a:r>
            <a:r>
              <a:rPr lang="cs-CZ" b="1" dirty="0"/>
              <a:t> PRÁVO II:</a:t>
            </a:r>
            <a:endParaRPr lang="cs-CZ" dirty="0"/>
          </a:p>
          <a:p>
            <a:pPr lvl="0"/>
            <a:r>
              <a:rPr lang="cs-CZ" dirty="0"/>
              <a:t>Malý, K.: České právo v minulosti.  2. (a pozdější vydání) ORAC Praha  1995</a:t>
            </a:r>
          </a:p>
          <a:p>
            <a:pPr lvl="0"/>
            <a:r>
              <a:rPr lang="cs-CZ" dirty="0" err="1"/>
              <a:t>Holländer</a:t>
            </a:r>
            <a:r>
              <a:rPr lang="cs-CZ" dirty="0"/>
              <a:t>, P.: Právní filosofie, 2. </a:t>
            </a:r>
            <a:r>
              <a:rPr lang="cs-CZ" dirty="0" err="1"/>
              <a:t>vyd</a:t>
            </a:r>
            <a:r>
              <a:rPr lang="cs-CZ" dirty="0"/>
              <a:t>., Plzeň: Aleš Čeněk, 2012</a:t>
            </a:r>
          </a:p>
          <a:p>
            <a:pPr lvl="0"/>
            <a:r>
              <a:rPr lang="cs-CZ" dirty="0"/>
              <a:t>Maršálek, P.: Právo a společnost. Praha: Auditorium, 2008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Suverenita, právo, legitimita. Praha: Karolinum, 1997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Disidenti práva. Praha: Sociologické nakladatelství, 2001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Právní symbolismus: o právu, čase a evropské identitě. Praha: </a:t>
            </a:r>
            <a:r>
              <a:rPr lang="cs-CZ" dirty="0" err="1"/>
              <a:t>Filosofia</a:t>
            </a:r>
            <a:r>
              <a:rPr lang="cs-CZ" dirty="0"/>
              <a:t>, 2007</a:t>
            </a:r>
          </a:p>
          <a:p>
            <a:pPr lvl="0"/>
            <a:r>
              <a:rPr lang="cs-CZ" dirty="0"/>
              <a:t>Sobek, T.: Nemorální právo. Plzeň: Aleš Čeněk, 2010</a:t>
            </a:r>
          </a:p>
          <a:p>
            <a:pPr lvl="0"/>
            <a:r>
              <a:rPr lang="cs-CZ" dirty="0"/>
              <a:t>Večeřa, M.: Spravedlnost v právu. Brno: Masarykova univerzita, 1995</a:t>
            </a:r>
          </a:p>
          <a:p>
            <a:pPr lvl="0"/>
            <a:r>
              <a:rPr lang="cs-CZ" dirty="0"/>
              <a:t>Kuklík J. a kolektiv, Dějiny československého práva 1945-1989. Praha: Auditorium, 2011</a:t>
            </a:r>
          </a:p>
          <a:p>
            <a:pPr lvl="0"/>
            <a:r>
              <a:rPr lang="cs-CZ" dirty="0"/>
              <a:t>Týč, </a:t>
            </a:r>
            <a:r>
              <a:rPr lang="cs-CZ" dirty="0" err="1"/>
              <a:t>Vl</a:t>
            </a:r>
            <a:r>
              <a:rPr lang="cs-CZ" dirty="0"/>
              <a:t>.: Základy práva Evropské unie pro ekonomy. 6. vydání (a pozdější)  Praha:  </a:t>
            </a:r>
            <a:r>
              <a:rPr lang="cs-CZ" dirty="0" err="1"/>
              <a:t>Leges</a:t>
            </a:r>
            <a:r>
              <a:rPr lang="cs-CZ" dirty="0"/>
              <a:t>, 2010,  </a:t>
            </a:r>
          </a:p>
          <a:p>
            <a:pPr lvl="0"/>
            <a:r>
              <a:rPr lang="cs-CZ" dirty="0" err="1"/>
              <a:t>Varvařovský</a:t>
            </a:r>
            <a:r>
              <a:rPr lang="cs-CZ" dirty="0"/>
              <a:t>, P.: Základy práva O právu, státě a moci. Praha: </a:t>
            </a:r>
            <a:r>
              <a:rPr lang="cs-CZ" dirty="0" err="1"/>
              <a:t>Aspi</a:t>
            </a:r>
            <a:r>
              <a:rPr lang="cs-CZ" dirty="0"/>
              <a:t> 2009</a:t>
            </a:r>
          </a:p>
          <a:p>
            <a:r>
              <a:rPr lang="cs-CZ" dirty="0" err="1"/>
              <a:t>Dorotíková</a:t>
            </a:r>
            <a:r>
              <a:rPr lang="cs-CZ" dirty="0"/>
              <a:t>, S.: Filosofické kořeny právního myšlení. Plzeň: Aleš Čeněk 2009</a:t>
            </a:r>
          </a:p>
          <a:p>
            <a:pPr lvl="0"/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 - 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sz="6000" dirty="0"/>
              <a:t>POJEM PRÁVO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- POJEM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Pojem právo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err="1"/>
              <a:t>multidimenzionální</a:t>
            </a:r>
            <a:r>
              <a:rPr lang="cs-CZ" sz="2400" dirty="0"/>
              <a:t> fenomén a polyvalentní pojem výraz, který lze definovat v mnoha rovinách, či aspektech.</a:t>
            </a:r>
          </a:p>
          <a:p>
            <a:pPr>
              <a:buNone/>
            </a:pPr>
            <a:r>
              <a:rPr lang="cs-CZ" sz="2400" dirty="0"/>
              <a:t>Normativní význam:  </a:t>
            </a:r>
          </a:p>
          <a:p>
            <a:pPr>
              <a:buNone/>
            </a:pPr>
            <a:r>
              <a:rPr lang="cs-CZ" dirty="0"/>
              <a:t>Soustava (</a:t>
            </a:r>
            <a:r>
              <a:rPr lang="cs-CZ" b="1" dirty="0"/>
              <a:t>systém</a:t>
            </a:r>
            <a:r>
              <a:rPr lang="cs-CZ" dirty="0"/>
              <a:t>) </a:t>
            </a:r>
            <a:r>
              <a:rPr lang="cs-CZ" b="1" dirty="0"/>
              <a:t>právních norem</a:t>
            </a:r>
            <a:r>
              <a:rPr lang="cs-CZ" dirty="0"/>
              <a:t>, tj. </a:t>
            </a:r>
            <a:r>
              <a:rPr lang="cs-CZ" b="1" dirty="0"/>
              <a:t>obecně závazných </a:t>
            </a:r>
            <a:r>
              <a:rPr lang="cs-CZ" dirty="0"/>
              <a:t>pravidel chování (příkazů, zákazů nebo dovolení), kterými se </a:t>
            </a:r>
            <a:r>
              <a:rPr lang="cs-CZ" b="1" dirty="0"/>
              <a:t>řídí lidské spolužití </a:t>
            </a:r>
            <a:r>
              <a:rPr lang="cs-CZ" dirty="0"/>
              <a:t>a které jsou </a:t>
            </a:r>
            <a:r>
              <a:rPr lang="cs-CZ" b="1" dirty="0"/>
              <a:t>uznávané nebo přímo stanovené státem</a:t>
            </a:r>
            <a:r>
              <a:rPr lang="cs-CZ" dirty="0"/>
              <a:t> a jsou </a:t>
            </a:r>
            <a:r>
              <a:rPr lang="cs-CZ" b="1" dirty="0"/>
              <a:t>vynutitelné.</a:t>
            </a:r>
          </a:p>
          <a:p>
            <a:pPr>
              <a:buNone/>
            </a:pPr>
            <a:r>
              <a:rPr lang="cs-CZ" b="1" dirty="0"/>
              <a:t>Specifické znaky právních norem:</a:t>
            </a:r>
          </a:p>
          <a:p>
            <a:pPr marL="514350" indent="-514350">
              <a:buAutoNum type="alphaLcParenR"/>
            </a:pPr>
            <a:r>
              <a:rPr lang="cs-CZ" b="1" dirty="0"/>
              <a:t>Specifická forma – prameny práva</a:t>
            </a:r>
          </a:p>
          <a:p>
            <a:pPr marL="514350" indent="-514350">
              <a:buAutoNum type="alphaLcParenR"/>
            </a:pPr>
            <a:r>
              <a:rPr lang="cs-CZ" b="1" dirty="0"/>
              <a:t>Vynutitelnost – otázky donucení, represe</a:t>
            </a:r>
          </a:p>
          <a:p>
            <a:pPr marL="514350" indent="-514350">
              <a:buAutoNum type="alphaLcParenR"/>
            </a:pPr>
            <a:endParaRPr lang="cs-CZ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- POJEM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/>
              <a:t>Právo </a:t>
            </a:r>
            <a:r>
              <a:rPr lang="cs-CZ" sz="2000" b="1" dirty="0"/>
              <a:t>pozitivní</a:t>
            </a:r>
            <a:r>
              <a:rPr lang="cs-CZ" sz="2000" dirty="0"/>
              <a:t> platné (de </a:t>
            </a:r>
            <a:r>
              <a:rPr lang="cs-CZ" sz="2000" dirty="0" err="1"/>
              <a:t>lege</a:t>
            </a:r>
            <a:r>
              <a:rPr lang="cs-CZ" sz="2000" dirty="0"/>
              <a:t> lata) x právo </a:t>
            </a:r>
            <a:r>
              <a:rPr lang="cs-CZ" sz="2000" b="1" dirty="0"/>
              <a:t>přirozené</a:t>
            </a:r>
            <a:r>
              <a:rPr lang="cs-CZ" sz="2000" dirty="0"/>
              <a:t> (de </a:t>
            </a:r>
            <a:r>
              <a:rPr lang="cs-CZ" sz="2000" dirty="0" err="1"/>
              <a:t>lege</a:t>
            </a:r>
            <a:r>
              <a:rPr lang="cs-CZ" sz="2000" dirty="0"/>
              <a:t> </a:t>
            </a:r>
            <a:r>
              <a:rPr lang="cs-CZ" sz="2000" dirty="0" err="1"/>
              <a:t>ferenda</a:t>
            </a:r>
            <a:r>
              <a:rPr lang="cs-CZ" sz="2000" dirty="0"/>
              <a:t>) </a:t>
            </a:r>
            <a:endParaRPr lang="cs-CZ" sz="2500" dirty="0"/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000" b="1" dirty="0"/>
              <a:t>Právo a mravnost</a:t>
            </a:r>
          </a:p>
          <a:p>
            <a:pPr>
              <a:buNone/>
            </a:pPr>
            <a:r>
              <a:rPr lang="cs-CZ" sz="2000" dirty="0"/>
              <a:t>„Právo je minimem morálky“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„právo je přísnější pokud jde o následky porušení pravidel, ale je méně přísné co do náročnosti požadavků na lidské chování“</a:t>
            </a:r>
          </a:p>
          <a:p>
            <a:pPr>
              <a:buNone/>
            </a:pPr>
            <a:endParaRPr lang="cs-CZ" sz="2500" dirty="0"/>
          </a:p>
          <a:p>
            <a:pPr>
              <a:buNone/>
            </a:pPr>
            <a:r>
              <a:rPr lang="cs-CZ" sz="2500" dirty="0"/>
              <a:t>P</a:t>
            </a:r>
            <a:r>
              <a:rPr lang="cs-CZ" sz="2000" dirty="0"/>
              <a:t>rávo v </a:t>
            </a:r>
            <a:r>
              <a:rPr lang="cs-CZ" sz="2000" b="1" dirty="0"/>
              <a:t>objektivním</a:t>
            </a:r>
            <a:r>
              <a:rPr lang="cs-CZ" sz="2000" dirty="0"/>
              <a:t> smyslu x právo v </a:t>
            </a:r>
            <a:r>
              <a:rPr lang="cs-CZ" sz="2000" b="1" dirty="0"/>
              <a:t>subjektivním</a:t>
            </a:r>
            <a:r>
              <a:rPr lang="cs-CZ" sz="2000" dirty="0"/>
              <a:t> smyslu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I - POJEM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Základy právní </a:t>
            </a:r>
            <a:r>
              <a:rPr lang="cs-CZ" b="1" dirty="0" err="1"/>
              <a:t>makrokomparatisktiky</a:t>
            </a:r>
            <a:r>
              <a:rPr lang="cs-CZ" dirty="0"/>
              <a:t>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„</a:t>
            </a:r>
            <a:r>
              <a:rPr lang="cs-CZ" b="1" dirty="0"/>
              <a:t>Ius </a:t>
            </a:r>
            <a:r>
              <a:rPr lang="cs-CZ" b="1" dirty="0" err="1"/>
              <a:t>unum</a:t>
            </a:r>
            <a:r>
              <a:rPr lang="cs-CZ" b="1" dirty="0"/>
              <a:t> lex multiplex</a:t>
            </a:r>
            <a:r>
              <a:rPr lang="cs-CZ" dirty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Národní</a:t>
            </a:r>
            <a:r>
              <a:rPr lang="cs-CZ" dirty="0"/>
              <a:t> x </a:t>
            </a:r>
            <a:r>
              <a:rPr lang="cs-CZ" b="1" dirty="0"/>
              <a:t>univerzální charakter práva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r>
              <a:rPr lang="cs-CZ" b="1" u="sng" dirty="0"/>
              <a:t>Formální členění (otázka pramenů)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Velké právní systémy/typy právní kultury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- </a:t>
            </a:r>
            <a:r>
              <a:rPr lang="cs-CZ"/>
              <a:t>	</a:t>
            </a:r>
            <a:r>
              <a:rPr lang="cs-CZ" b="1"/>
              <a:t>Kontinentálně</a:t>
            </a:r>
            <a:r>
              <a:rPr lang="cs-CZ"/>
              <a:t> </a:t>
            </a:r>
            <a:r>
              <a:rPr lang="cs-CZ" dirty="0"/>
              <a:t>evropský typ</a:t>
            </a:r>
          </a:p>
          <a:p>
            <a:pPr>
              <a:buFontTx/>
              <a:buChar char="-"/>
            </a:pPr>
            <a:r>
              <a:rPr lang="cs-CZ" b="1" dirty="0"/>
              <a:t>Angloamerický</a:t>
            </a:r>
            <a:r>
              <a:rPr lang="cs-CZ" dirty="0"/>
              <a:t> typ (tzv.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b="1" dirty="0"/>
              <a:t>Jiné typy</a:t>
            </a:r>
            <a:r>
              <a:rPr lang="cs-CZ" dirty="0"/>
              <a:t>: islámský typ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r>
              <a:rPr lang="cs-CZ" b="1" u="sng" dirty="0"/>
              <a:t>Ústavněprávní komparatistika:</a:t>
            </a:r>
          </a:p>
          <a:p>
            <a:pPr>
              <a:buFontTx/>
              <a:buChar char="-"/>
            </a:pPr>
            <a:r>
              <a:rPr lang="cs-CZ" b="1" dirty="0"/>
              <a:t>Odlišná technika ústavní úpravy v USA a VB</a:t>
            </a:r>
          </a:p>
          <a:p>
            <a:pPr>
              <a:buFontTx/>
              <a:buChar char="-"/>
            </a:pPr>
            <a:r>
              <a:rPr lang="cs-CZ" b="1" dirty="0"/>
              <a:t>Dle dělby moci: prezidentský systém, parlamentní systém a tzv. </a:t>
            </a:r>
            <a:r>
              <a:rPr lang="cs-CZ" b="1" dirty="0" err="1"/>
              <a:t>poloprezidentská</a:t>
            </a:r>
            <a:r>
              <a:rPr lang="cs-CZ" b="1" dirty="0"/>
              <a:t> republika</a:t>
            </a:r>
          </a:p>
          <a:p>
            <a:pPr>
              <a:buNone/>
            </a:pPr>
            <a:endParaRPr lang="cs-CZ" b="1" u="sng" dirty="0"/>
          </a:p>
          <a:p>
            <a:pPr>
              <a:buNone/>
            </a:pPr>
            <a:r>
              <a:rPr lang="cs-CZ" b="1" u="sng" dirty="0"/>
              <a:t>Obsahový náhled (otázka vztahu státu a práva)</a:t>
            </a:r>
          </a:p>
          <a:p>
            <a:pPr>
              <a:buFontTx/>
              <a:buChar char="-"/>
            </a:pPr>
            <a:r>
              <a:rPr lang="cs-CZ" dirty="0"/>
              <a:t>Právní státy</a:t>
            </a:r>
          </a:p>
          <a:p>
            <a:pPr>
              <a:buFontTx/>
              <a:buChar char="-"/>
            </a:pPr>
            <a:r>
              <a:rPr lang="cs-CZ" dirty="0"/>
              <a:t>Totalitní státy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Pojem a druhy pramenů práva:</a:t>
            </a:r>
          </a:p>
          <a:p>
            <a:pPr>
              <a:buNone/>
            </a:pPr>
            <a:endParaRPr lang="cs-CZ" b="1" u="sng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Zákony a jiné normativní akty (právní předpisy)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Právní obyčeje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Soudní </a:t>
            </a:r>
            <a:r>
              <a:rPr lang="cs-CZ" sz="2800" dirty="0" err="1" smtClean="0"/>
              <a:t>precendenty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Normativní smlouvy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pojem a druhy</a:t>
            </a:r>
            <a:endParaRPr lang="cs-CZ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PRÁVO I – Prameny práva – </a:t>
            </a:r>
            <a:r>
              <a:rPr lang="cs-CZ" sz="3600" b="1" dirty="0" smtClean="0"/>
              <a:t>normativní akty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Normativní akty (právní předpisy)</a:t>
            </a:r>
          </a:p>
          <a:p>
            <a:r>
              <a:rPr lang="cs-CZ" dirty="0" smtClean="0"/>
              <a:t>Legislativní proces</a:t>
            </a:r>
          </a:p>
          <a:p>
            <a:r>
              <a:rPr lang="cs-CZ" dirty="0" smtClean="0"/>
              <a:t>Klasifikace:</a:t>
            </a:r>
          </a:p>
          <a:p>
            <a:pPr marL="514350" indent="-514350">
              <a:buAutoNum type="alphaLcParenR"/>
            </a:pPr>
            <a:r>
              <a:rPr lang="cs-CZ" dirty="0" smtClean="0"/>
              <a:t>Dle pravomoci k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působnosti při </a:t>
            </a:r>
            <a:r>
              <a:rPr lang="cs-CZ" dirty="0" err="1" smtClean="0"/>
              <a:t>normotvorbě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Dle procedurálních pravidel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cxnSp>
        <p:nvCxnSpPr>
          <p:cNvPr id="5" name="Přímá spojovací šipka 4"/>
          <p:cNvCxnSpPr>
            <a:endCxn id="12" idx="1"/>
          </p:cNvCxnSpPr>
          <p:nvPr/>
        </p:nvCxnSpPr>
        <p:spPr>
          <a:xfrm>
            <a:off x="6012160" y="3717032"/>
            <a:ext cx="1008112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6372200" y="4005064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pisek se šipkou doleva 11"/>
          <p:cNvSpPr/>
          <p:nvPr/>
        </p:nvSpPr>
        <p:spPr>
          <a:xfrm>
            <a:off x="7020272" y="3573016"/>
            <a:ext cx="1944216" cy="79208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Stupeň právní síly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2271</Words>
  <Application>Microsoft Office PowerPoint</Application>
  <PresentationFormat>Předvádění na obrazovce (4:3)</PresentationFormat>
  <Paragraphs>299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PRÁVO I</vt:lpstr>
      <vt:lpstr>PRÁVO I – základní informace </vt:lpstr>
      <vt:lpstr>PRÁVO I </vt:lpstr>
      <vt:lpstr>PRÁVO I  - POJEM PRÁVO</vt:lpstr>
      <vt:lpstr>PRÁVO I - POJEM PRÁVO</vt:lpstr>
      <vt:lpstr>PRÁVO I - POJEM PRÁVO </vt:lpstr>
      <vt:lpstr>PRÁVO I - POJEM PRÁVO </vt:lpstr>
      <vt:lpstr>PRÁVO I – Prameny práva – pojem a druhy</vt:lpstr>
      <vt:lpstr>PRÁVO I – Prameny práva – normativní akty</vt:lpstr>
      <vt:lpstr>PRÁVO I – Prameny práva – normativní akty</vt:lpstr>
      <vt:lpstr>PRÁVO I – Prameny práva – normativní akty</vt:lpstr>
      <vt:lpstr>PRÁVO I – Prameny práva – právní obyčej</vt:lpstr>
      <vt:lpstr>PRÁVO I – Prameny práva – soudní precendent</vt:lpstr>
      <vt:lpstr>PRÁVO I – Prameny práva – normativní smlouvy</vt:lpstr>
      <vt:lpstr>PRÁVO I – PRAMENY PRÁVA v ČR – přehled</vt:lpstr>
      <vt:lpstr>PRÁVO I – PRAMENY PRÁVA v ČR – normativní akty (právní předpisy)</vt:lpstr>
      <vt:lpstr>PRÁVO I – PRAMENY PRÁVA v ČR – zákonodárné akty</vt:lpstr>
      <vt:lpstr>Ústavní pořádek</vt:lpstr>
      <vt:lpstr>Zákonná opatření senátu</vt:lpstr>
      <vt:lpstr>„normotvorba prezidenta republiky“</vt:lpstr>
      <vt:lpstr>Předpisy vydávané výkonnou mocí a správními úřady</vt:lpstr>
      <vt:lpstr>OBECNĚ ZÁVAZNÉ VYHLÁŠKY ÚZEMNÍCH SAMOSPRÁVNÝCH CELKŮ</vt:lpstr>
      <vt:lpstr>PRÁVO I – PRAMENY PRÁVA v ČR – rozhodnutí Ústavního soudu</vt:lpstr>
      <vt:lpstr>PRÁVO I – PRAMENY PRÁVA v ČR – rozhodnutí Ústavního soudu</vt:lpstr>
      <vt:lpstr>PRÁVO I – PRAMENY PRÁVA v ČR – mezinárodní smlouvy v právu ČR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31</cp:revision>
  <dcterms:created xsi:type="dcterms:W3CDTF">2015-10-04T18:04:49Z</dcterms:created>
  <dcterms:modified xsi:type="dcterms:W3CDTF">2020-10-15T19:28:21Z</dcterms:modified>
</cp:coreProperties>
</file>