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97" r:id="rId3"/>
    <p:sldId id="286" r:id="rId4"/>
    <p:sldId id="278" r:id="rId5"/>
    <p:sldId id="280" r:id="rId6"/>
    <p:sldId id="287" r:id="rId7"/>
    <p:sldId id="288" r:id="rId8"/>
    <p:sldId id="298" r:id="rId9"/>
    <p:sldId id="294" r:id="rId10"/>
    <p:sldId id="296" r:id="rId11"/>
    <p:sldId id="281" r:id="rId12"/>
    <p:sldId id="303" r:id="rId13"/>
    <p:sldId id="295" r:id="rId14"/>
    <p:sldId id="299" r:id="rId15"/>
    <p:sldId id="300" r:id="rId16"/>
    <p:sldId id="301" r:id="rId17"/>
    <p:sldId id="302" r:id="rId18"/>
    <p:sldId id="271" r:id="rId19"/>
    <p:sldId id="282" r:id="rId20"/>
    <p:sldId id="262" r:id="rId21"/>
    <p:sldId id="264" r:id="rId22"/>
    <p:sldId id="283" r:id="rId23"/>
    <p:sldId id="284" r:id="rId24"/>
    <p:sldId id="272" r:id="rId25"/>
    <p:sldId id="273" r:id="rId26"/>
    <p:sldId id="275" r:id="rId27"/>
    <p:sldId id="276" r:id="rId28"/>
    <p:sldId id="274" r:id="rId29"/>
    <p:sldId id="285" r:id="rId30"/>
    <p:sldId id="261" r:id="rId31"/>
    <p:sldId id="277" r:id="rId32"/>
    <p:sldId id="263" r:id="rId3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86" d="100"/>
          <a:sy n="86" d="100"/>
        </p:scale>
        <p:origin x="42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B2EABA-7AEC-4255-BBDC-E795CF85B613}" type="datetimeFigureOut">
              <a:rPr lang="cs-CZ" smtClean="0"/>
              <a:t>21.03.2022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D63CC7-2BC5-4288-98D3-AB42A5304F9A}" type="slidenum">
              <a:rPr lang="cs-CZ" smtClean="0"/>
              <a:t>‹#›</a:t>
            </a:fld>
            <a:endParaRPr lang="cs-CZ"/>
          </a:p>
        </p:txBody>
      </p:sp>
    </p:spTree>
    <p:extLst>
      <p:ext uri="{BB962C8B-B14F-4D97-AF65-F5344CB8AC3E}">
        <p14:creationId xmlns:p14="http://schemas.microsoft.com/office/powerpoint/2010/main" val="1990776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682FE195-6CB5-4CFE-BD41-57C6C9B0F59A}" type="slidenum">
              <a:rPr lang="cs-CZ" smtClean="0"/>
              <a:t>18</a:t>
            </a:fld>
            <a:endParaRPr lang="cs-CZ"/>
          </a:p>
        </p:txBody>
      </p:sp>
    </p:spTree>
    <p:extLst>
      <p:ext uri="{BB962C8B-B14F-4D97-AF65-F5344CB8AC3E}">
        <p14:creationId xmlns:p14="http://schemas.microsoft.com/office/powerpoint/2010/main" val="1955084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CF6B15-73FC-4373-B78F-8AF0F75CCC24}"/>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F680A25F-5738-4456-A733-234925CFF4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03BDA8D6-54E0-4B60-A67E-D7B72DCD8CE0}"/>
              </a:ext>
            </a:extLst>
          </p:cNvPr>
          <p:cNvSpPr>
            <a:spLocks noGrp="1"/>
          </p:cNvSpPr>
          <p:nvPr>
            <p:ph type="dt" sz="half" idx="10"/>
          </p:nvPr>
        </p:nvSpPr>
        <p:spPr/>
        <p:txBody>
          <a:bodyPr/>
          <a:lstStyle/>
          <a:p>
            <a:fld id="{ABF7D801-EBF0-4AAE-8739-EE1036359177}" type="datetimeFigureOut">
              <a:rPr lang="cs-CZ" smtClean="0"/>
              <a:t>21.03.2022</a:t>
            </a:fld>
            <a:endParaRPr lang="cs-CZ"/>
          </a:p>
        </p:txBody>
      </p:sp>
      <p:sp>
        <p:nvSpPr>
          <p:cNvPr id="5" name="Zástupný symbol pro zápatí 4">
            <a:extLst>
              <a:ext uri="{FF2B5EF4-FFF2-40B4-BE49-F238E27FC236}">
                <a16:creationId xmlns:a16="http://schemas.microsoft.com/office/drawing/2014/main" id="{370122D6-E66B-4599-A396-55DD480895C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6FB400A-B232-46AF-A114-F6B4B2A29B97}"/>
              </a:ext>
            </a:extLst>
          </p:cNvPr>
          <p:cNvSpPr>
            <a:spLocks noGrp="1"/>
          </p:cNvSpPr>
          <p:nvPr>
            <p:ph type="sldNum" sz="quarter" idx="12"/>
          </p:nvPr>
        </p:nvSpPr>
        <p:spPr/>
        <p:txBody>
          <a:bodyPr/>
          <a:lstStyle/>
          <a:p>
            <a:fld id="{D3F5FF1D-4D0D-4AED-9955-BE9DF35D024F}" type="slidenum">
              <a:rPr lang="cs-CZ" smtClean="0"/>
              <a:t>‹#›</a:t>
            </a:fld>
            <a:endParaRPr lang="cs-CZ"/>
          </a:p>
        </p:txBody>
      </p:sp>
    </p:spTree>
    <p:extLst>
      <p:ext uri="{BB962C8B-B14F-4D97-AF65-F5344CB8AC3E}">
        <p14:creationId xmlns:p14="http://schemas.microsoft.com/office/powerpoint/2010/main" val="242609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FDA421-0877-424C-85FB-12ECEF568D8A}"/>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FFA7BAD5-76B4-4E04-8CED-90D2E8B37B8E}"/>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DD21E63-C02E-448C-BAF2-4C9EAD563F58}"/>
              </a:ext>
            </a:extLst>
          </p:cNvPr>
          <p:cNvSpPr>
            <a:spLocks noGrp="1"/>
          </p:cNvSpPr>
          <p:nvPr>
            <p:ph type="dt" sz="half" idx="10"/>
          </p:nvPr>
        </p:nvSpPr>
        <p:spPr/>
        <p:txBody>
          <a:bodyPr/>
          <a:lstStyle/>
          <a:p>
            <a:fld id="{ABF7D801-EBF0-4AAE-8739-EE1036359177}" type="datetimeFigureOut">
              <a:rPr lang="cs-CZ" smtClean="0"/>
              <a:t>21.03.2022</a:t>
            </a:fld>
            <a:endParaRPr lang="cs-CZ"/>
          </a:p>
        </p:txBody>
      </p:sp>
      <p:sp>
        <p:nvSpPr>
          <p:cNvPr id="5" name="Zástupný symbol pro zápatí 4">
            <a:extLst>
              <a:ext uri="{FF2B5EF4-FFF2-40B4-BE49-F238E27FC236}">
                <a16:creationId xmlns:a16="http://schemas.microsoft.com/office/drawing/2014/main" id="{DFE3BDCF-CB32-407D-A96B-4F163192BFD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D3389BB-2DB0-4505-80CF-75900265F9C2}"/>
              </a:ext>
            </a:extLst>
          </p:cNvPr>
          <p:cNvSpPr>
            <a:spLocks noGrp="1"/>
          </p:cNvSpPr>
          <p:nvPr>
            <p:ph type="sldNum" sz="quarter" idx="12"/>
          </p:nvPr>
        </p:nvSpPr>
        <p:spPr/>
        <p:txBody>
          <a:bodyPr/>
          <a:lstStyle/>
          <a:p>
            <a:fld id="{D3F5FF1D-4D0D-4AED-9955-BE9DF35D024F}" type="slidenum">
              <a:rPr lang="cs-CZ" smtClean="0"/>
              <a:t>‹#›</a:t>
            </a:fld>
            <a:endParaRPr lang="cs-CZ"/>
          </a:p>
        </p:txBody>
      </p:sp>
    </p:spTree>
    <p:extLst>
      <p:ext uri="{BB962C8B-B14F-4D97-AF65-F5344CB8AC3E}">
        <p14:creationId xmlns:p14="http://schemas.microsoft.com/office/powerpoint/2010/main" val="2555133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7E898EAD-0465-46D8-8268-F82F2A2037FA}"/>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FA5703BD-DBC9-4FE5-89C3-A9C67750C566}"/>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AFDB7D0-BAD4-44DB-B44D-4AACB295E9EB}"/>
              </a:ext>
            </a:extLst>
          </p:cNvPr>
          <p:cNvSpPr>
            <a:spLocks noGrp="1"/>
          </p:cNvSpPr>
          <p:nvPr>
            <p:ph type="dt" sz="half" idx="10"/>
          </p:nvPr>
        </p:nvSpPr>
        <p:spPr/>
        <p:txBody>
          <a:bodyPr/>
          <a:lstStyle/>
          <a:p>
            <a:fld id="{ABF7D801-EBF0-4AAE-8739-EE1036359177}" type="datetimeFigureOut">
              <a:rPr lang="cs-CZ" smtClean="0"/>
              <a:t>21.03.2022</a:t>
            </a:fld>
            <a:endParaRPr lang="cs-CZ"/>
          </a:p>
        </p:txBody>
      </p:sp>
      <p:sp>
        <p:nvSpPr>
          <p:cNvPr id="5" name="Zástupný symbol pro zápatí 4">
            <a:extLst>
              <a:ext uri="{FF2B5EF4-FFF2-40B4-BE49-F238E27FC236}">
                <a16:creationId xmlns:a16="http://schemas.microsoft.com/office/drawing/2014/main" id="{CA2C0AC5-9931-4E79-B6B5-5CB3167D3C6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0CFC82E-396B-413A-A1B8-508216AE57D6}"/>
              </a:ext>
            </a:extLst>
          </p:cNvPr>
          <p:cNvSpPr>
            <a:spLocks noGrp="1"/>
          </p:cNvSpPr>
          <p:nvPr>
            <p:ph type="sldNum" sz="quarter" idx="12"/>
          </p:nvPr>
        </p:nvSpPr>
        <p:spPr/>
        <p:txBody>
          <a:bodyPr/>
          <a:lstStyle/>
          <a:p>
            <a:fld id="{D3F5FF1D-4D0D-4AED-9955-BE9DF35D024F}" type="slidenum">
              <a:rPr lang="cs-CZ" smtClean="0"/>
              <a:t>‹#›</a:t>
            </a:fld>
            <a:endParaRPr lang="cs-CZ"/>
          </a:p>
        </p:txBody>
      </p:sp>
    </p:spTree>
    <p:extLst>
      <p:ext uri="{BB962C8B-B14F-4D97-AF65-F5344CB8AC3E}">
        <p14:creationId xmlns:p14="http://schemas.microsoft.com/office/powerpoint/2010/main" val="433081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E75B91-4BBD-4A13-815D-9821C8E28E4B}"/>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B6B866AF-EFB4-4F66-9FAA-388D50558859}"/>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C667028-4650-4D3C-AC63-922B722D551A}"/>
              </a:ext>
            </a:extLst>
          </p:cNvPr>
          <p:cNvSpPr>
            <a:spLocks noGrp="1"/>
          </p:cNvSpPr>
          <p:nvPr>
            <p:ph type="dt" sz="half" idx="10"/>
          </p:nvPr>
        </p:nvSpPr>
        <p:spPr/>
        <p:txBody>
          <a:bodyPr/>
          <a:lstStyle/>
          <a:p>
            <a:fld id="{ABF7D801-EBF0-4AAE-8739-EE1036359177}" type="datetimeFigureOut">
              <a:rPr lang="cs-CZ" smtClean="0"/>
              <a:t>21.03.2022</a:t>
            </a:fld>
            <a:endParaRPr lang="cs-CZ"/>
          </a:p>
        </p:txBody>
      </p:sp>
      <p:sp>
        <p:nvSpPr>
          <p:cNvPr id="5" name="Zástupný symbol pro zápatí 4">
            <a:extLst>
              <a:ext uri="{FF2B5EF4-FFF2-40B4-BE49-F238E27FC236}">
                <a16:creationId xmlns:a16="http://schemas.microsoft.com/office/drawing/2014/main" id="{BC2E0F6D-D584-4BC3-BF41-205D604B8A0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9EB86E6-226D-4153-9712-E6B5786D7513}"/>
              </a:ext>
            </a:extLst>
          </p:cNvPr>
          <p:cNvSpPr>
            <a:spLocks noGrp="1"/>
          </p:cNvSpPr>
          <p:nvPr>
            <p:ph type="sldNum" sz="quarter" idx="12"/>
          </p:nvPr>
        </p:nvSpPr>
        <p:spPr/>
        <p:txBody>
          <a:bodyPr/>
          <a:lstStyle/>
          <a:p>
            <a:fld id="{D3F5FF1D-4D0D-4AED-9955-BE9DF35D024F}" type="slidenum">
              <a:rPr lang="cs-CZ" smtClean="0"/>
              <a:t>‹#›</a:t>
            </a:fld>
            <a:endParaRPr lang="cs-CZ"/>
          </a:p>
        </p:txBody>
      </p:sp>
    </p:spTree>
    <p:extLst>
      <p:ext uri="{BB962C8B-B14F-4D97-AF65-F5344CB8AC3E}">
        <p14:creationId xmlns:p14="http://schemas.microsoft.com/office/powerpoint/2010/main" val="263248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024747-1BF0-4A41-8E9B-A90BB34B58EB}"/>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A6243FCA-2183-4CD8-94B7-81A590B6EA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F4C945DE-C42B-4C2A-9DE9-18FDE5F12509}"/>
              </a:ext>
            </a:extLst>
          </p:cNvPr>
          <p:cNvSpPr>
            <a:spLocks noGrp="1"/>
          </p:cNvSpPr>
          <p:nvPr>
            <p:ph type="dt" sz="half" idx="10"/>
          </p:nvPr>
        </p:nvSpPr>
        <p:spPr/>
        <p:txBody>
          <a:bodyPr/>
          <a:lstStyle/>
          <a:p>
            <a:fld id="{ABF7D801-EBF0-4AAE-8739-EE1036359177}" type="datetimeFigureOut">
              <a:rPr lang="cs-CZ" smtClean="0"/>
              <a:t>21.03.2022</a:t>
            </a:fld>
            <a:endParaRPr lang="cs-CZ"/>
          </a:p>
        </p:txBody>
      </p:sp>
      <p:sp>
        <p:nvSpPr>
          <p:cNvPr id="5" name="Zástupný symbol pro zápatí 4">
            <a:extLst>
              <a:ext uri="{FF2B5EF4-FFF2-40B4-BE49-F238E27FC236}">
                <a16:creationId xmlns:a16="http://schemas.microsoft.com/office/drawing/2014/main" id="{E1AEE9AB-38AC-4EDF-A497-7965660A408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B4DFAB7-13CB-4367-BA55-5FC9186883A7}"/>
              </a:ext>
            </a:extLst>
          </p:cNvPr>
          <p:cNvSpPr>
            <a:spLocks noGrp="1"/>
          </p:cNvSpPr>
          <p:nvPr>
            <p:ph type="sldNum" sz="quarter" idx="12"/>
          </p:nvPr>
        </p:nvSpPr>
        <p:spPr/>
        <p:txBody>
          <a:bodyPr/>
          <a:lstStyle/>
          <a:p>
            <a:fld id="{D3F5FF1D-4D0D-4AED-9955-BE9DF35D024F}" type="slidenum">
              <a:rPr lang="cs-CZ" smtClean="0"/>
              <a:t>‹#›</a:t>
            </a:fld>
            <a:endParaRPr lang="cs-CZ"/>
          </a:p>
        </p:txBody>
      </p:sp>
    </p:spTree>
    <p:extLst>
      <p:ext uri="{BB962C8B-B14F-4D97-AF65-F5344CB8AC3E}">
        <p14:creationId xmlns:p14="http://schemas.microsoft.com/office/powerpoint/2010/main" val="4063174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4B96DE-CFE5-42D4-9352-FA717920B8D0}"/>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5D47464D-C353-400B-9042-AAF8F1E4CB3C}"/>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CF32F5AB-CDC3-4010-AE6E-B0AA2342E045}"/>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C5016013-55E0-45E7-A688-4AF82FADEC7F}"/>
              </a:ext>
            </a:extLst>
          </p:cNvPr>
          <p:cNvSpPr>
            <a:spLocks noGrp="1"/>
          </p:cNvSpPr>
          <p:nvPr>
            <p:ph type="dt" sz="half" idx="10"/>
          </p:nvPr>
        </p:nvSpPr>
        <p:spPr/>
        <p:txBody>
          <a:bodyPr/>
          <a:lstStyle/>
          <a:p>
            <a:fld id="{ABF7D801-EBF0-4AAE-8739-EE1036359177}" type="datetimeFigureOut">
              <a:rPr lang="cs-CZ" smtClean="0"/>
              <a:t>21.03.2022</a:t>
            </a:fld>
            <a:endParaRPr lang="cs-CZ"/>
          </a:p>
        </p:txBody>
      </p:sp>
      <p:sp>
        <p:nvSpPr>
          <p:cNvPr id="6" name="Zástupný symbol pro zápatí 5">
            <a:extLst>
              <a:ext uri="{FF2B5EF4-FFF2-40B4-BE49-F238E27FC236}">
                <a16:creationId xmlns:a16="http://schemas.microsoft.com/office/drawing/2014/main" id="{A9E1DB92-2574-4DEB-A01A-381ADDC5303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7AEB4DC-640C-43FF-9602-D7659E179C6C}"/>
              </a:ext>
            </a:extLst>
          </p:cNvPr>
          <p:cNvSpPr>
            <a:spLocks noGrp="1"/>
          </p:cNvSpPr>
          <p:nvPr>
            <p:ph type="sldNum" sz="quarter" idx="12"/>
          </p:nvPr>
        </p:nvSpPr>
        <p:spPr/>
        <p:txBody>
          <a:bodyPr/>
          <a:lstStyle/>
          <a:p>
            <a:fld id="{D3F5FF1D-4D0D-4AED-9955-BE9DF35D024F}" type="slidenum">
              <a:rPr lang="cs-CZ" smtClean="0"/>
              <a:t>‹#›</a:t>
            </a:fld>
            <a:endParaRPr lang="cs-CZ"/>
          </a:p>
        </p:txBody>
      </p:sp>
    </p:spTree>
    <p:extLst>
      <p:ext uri="{BB962C8B-B14F-4D97-AF65-F5344CB8AC3E}">
        <p14:creationId xmlns:p14="http://schemas.microsoft.com/office/powerpoint/2010/main" val="2067170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8EE1E2-10FC-4ACF-8B73-66A25DBD0E4A}"/>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B8D529A0-DCDE-46A6-8F07-DCCDF661E5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342926E8-C1BC-4517-82D4-86FFF7E3746F}"/>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3ECBEB97-9816-49B4-9893-3461F8162C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A9ADCF00-9379-4B37-BBD5-2C932DE5FCFF}"/>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328A2D4-AE0D-4CED-AE26-9C58B9FC03C1}"/>
              </a:ext>
            </a:extLst>
          </p:cNvPr>
          <p:cNvSpPr>
            <a:spLocks noGrp="1"/>
          </p:cNvSpPr>
          <p:nvPr>
            <p:ph type="dt" sz="half" idx="10"/>
          </p:nvPr>
        </p:nvSpPr>
        <p:spPr/>
        <p:txBody>
          <a:bodyPr/>
          <a:lstStyle/>
          <a:p>
            <a:fld id="{ABF7D801-EBF0-4AAE-8739-EE1036359177}" type="datetimeFigureOut">
              <a:rPr lang="cs-CZ" smtClean="0"/>
              <a:t>21.03.2022</a:t>
            </a:fld>
            <a:endParaRPr lang="cs-CZ"/>
          </a:p>
        </p:txBody>
      </p:sp>
      <p:sp>
        <p:nvSpPr>
          <p:cNvPr id="8" name="Zástupný symbol pro zápatí 7">
            <a:extLst>
              <a:ext uri="{FF2B5EF4-FFF2-40B4-BE49-F238E27FC236}">
                <a16:creationId xmlns:a16="http://schemas.microsoft.com/office/drawing/2014/main" id="{6CF0223C-4C1D-4361-A322-4D286765F2E9}"/>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4D49CDA1-9062-49A7-98F9-2BC86B1EB3E8}"/>
              </a:ext>
            </a:extLst>
          </p:cNvPr>
          <p:cNvSpPr>
            <a:spLocks noGrp="1"/>
          </p:cNvSpPr>
          <p:nvPr>
            <p:ph type="sldNum" sz="quarter" idx="12"/>
          </p:nvPr>
        </p:nvSpPr>
        <p:spPr/>
        <p:txBody>
          <a:bodyPr/>
          <a:lstStyle/>
          <a:p>
            <a:fld id="{D3F5FF1D-4D0D-4AED-9955-BE9DF35D024F}" type="slidenum">
              <a:rPr lang="cs-CZ" smtClean="0"/>
              <a:t>‹#›</a:t>
            </a:fld>
            <a:endParaRPr lang="cs-CZ"/>
          </a:p>
        </p:txBody>
      </p:sp>
    </p:spTree>
    <p:extLst>
      <p:ext uri="{BB962C8B-B14F-4D97-AF65-F5344CB8AC3E}">
        <p14:creationId xmlns:p14="http://schemas.microsoft.com/office/powerpoint/2010/main" val="3041004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0FC255-68B0-4CC8-A24D-087490DC4EBA}"/>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0ED13C50-2A77-477A-A51B-6C2F4B8BFDC3}"/>
              </a:ext>
            </a:extLst>
          </p:cNvPr>
          <p:cNvSpPr>
            <a:spLocks noGrp="1"/>
          </p:cNvSpPr>
          <p:nvPr>
            <p:ph type="dt" sz="half" idx="10"/>
          </p:nvPr>
        </p:nvSpPr>
        <p:spPr/>
        <p:txBody>
          <a:bodyPr/>
          <a:lstStyle/>
          <a:p>
            <a:fld id="{ABF7D801-EBF0-4AAE-8739-EE1036359177}" type="datetimeFigureOut">
              <a:rPr lang="cs-CZ" smtClean="0"/>
              <a:t>21.03.2022</a:t>
            </a:fld>
            <a:endParaRPr lang="cs-CZ"/>
          </a:p>
        </p:txBody>
      </p:sp>
      <p:sp>
        <p:nvSpPr>
          <p:cNvPr id="4" name="Zástupný symbol pro zápatí 3">
            <a:extLst>
              <a:ext uri="{FF2B5EF4-FFF2-40B4-BE49-F238E27FC236}">
                <a16:creationId xmlns:a16="http://schemas.microsoft.com/office/drawing/2014/main" id="{58A984E9-FDCC-4683-9423-404253325B81}"/>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94AD20DE-E322-4D20-920B-8E54FB203571}"/>
              </a:ext>
            </a:extLst>
          </p:cNvPr>
          <p:cNvSpPr>
            <a:spLocks noGrp="1"/>
          </p:cNvSpPr>
          <p:nvPr>
            <p:ph type="sldNum" sz="quarter" idx="12"/>
          </p:nvPr>
        </p:nvSpPr>
        <p:spPr/>
        <p:txBody>
          <a:bodyPr/>
          <a:lstStyle/>
          <a:p>
            <a:fld id="{D3F5FF1D-4D0D-4AED-9955-BE9DF35D024F}" type="slidenum">
              <a:rPr lang="cs-CZ" smtClean="0"/>
              <a:t>‹#›</a:t>
            </a:fld>
            <a:endParaRPr lang="cs-CZ"/>
          </a:p>
        </p:txBody>
      </p:sp>
    </p:spTree>
    <p:extLst>
      <p:ext uri="{BB962C8B-B14F-4D97-AF65-F5344CB8AC3E}">
        <p14:creationId xmlns:p14="http://schemas.microsoft.com/office/powerpoint/2010/main" val="4193939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A614371-E0DA-462A-B33E-982D76C2A2AC}"/>
              </a:ext>
            </a:extLst>
          </p:cNvPr>
          <p:cNvSpPr>
            <a:spLocks noGrp="1"/>
          </p:cNvSpPr>
          <p:nvPr>
            <p:ph type="dt" sz="half" idx="10"/>
          </p:nvPr>
        </p:nvSpPr>
        <p:spPr/>
        <p:txBody>
          <a:bodyPr/>
          <a:lstStyle/>
          <a:p>
            <a:fld id="{ABF7D801-EBF0-4AAE-8739-EE1036359177}" type="datetimeFigureOut">
              <a:rPr lang="cs-CZ" smtClean="0"/>
              <a:t>21.03.2022</a:t>
            </a:fld>
            <a:endParaRPr lang="cs-CZ"/>
          </a:p>
        </p:txBody>
      </p:sp>
      <p:sp>
        <p:nvSpPr>
          <p:cNvPr id="3" name="Zástupný symbol pro zápatí 2">
            <a:extLst>
              <a:ext uri="{FF2B5EF4-FFF2-40B4-BE49-F238E27FC236}">
                <a16:creationId xmlns:a16="http://schemas.microsoft.com/office/drawing/2014/main" id="{AF0D9836-D78B-4ABA-97DB-D8D99CE89AD6}"/>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5EE2669D-A569-41EF-B785-ACA4399E35D2}"/>
              </a:ext>
            </a:extLst>
          </p:cNvPr>
          <p:cNvSpPr>
            <a:spLocks noGrp="1"/>
          </p:cNvSpPr>
          <p:nvPr>
            <p:ph type="sldNum" sz="quarter" idx="12"/>
          </p:nvPr>
        </p:nvSpPr>
        <p:spPr/>
        <p:txBody>
          <a:bodyPr/>
          <a:lstStyle/>
          <a:p>
            <a:fld id="{D3F5FF1D-4D0D-4AED-9955-BE9DF35D024F}" type="slidenum">
              <a:rPr lang="cs-CZ" smtClean="0"/>
              <a:t>‹#›</a:t>
            </a:fld>
            <a:endParaRPr lang="cs-CZ"/>
          </a:p>
        </p:txBody>
      </p:sp>
    </p:spTree>
    <p:extLst>
      <p:ext uri="{BB962C8B-B14F-4D97-AF65-F5344CB8AC3E}">
        <p14:creationId xmlns:p14="http://schemas.microsoft.com/office/powerpoint/2010/main" val="219553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8E6707-2F3A-494E-AC4C-716854BB392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DE3951BD-DE86-4FCB-B951-84AC21B943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F61C2867-B17F-45A5-8CDA-46FAAD8A1A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D506C70-AD02-4FC7-B667-7E97D361F879}"/>
              </a:ext>
            </a:extLst>
          </p:cNvPr>
          <p:cNvSpPr>
            <a:spLocks noGrp="1"/>
          </p:cNvSpPr>
          <p:nvPr>
            <p:ph type="dt" sz="half" idx="10"/>
          </p:nvPr>
        </p:nvSpPr>
        <p:spPr/>
        <p:txBody>
          <a:bodyPr/>
          <a:lstStyle/>
          <a:p>
            <a:fld id="{ABF7D801-EBF0-4AAE-8739-EE1036359177}" type="datetimeFigureOut">
              <a:rPr lang="cs-CZ" smtClean="0"/>
              <a:t>21.03.2022</a:t>
            </a:fld>
            <a:endParaRPr lang="cs-CZ"/>
          </a:p>
        </p:txBody>
      </p:sp>
      <p:sp>
        <p:nvSpPr>
          <p:cNvPr id="6" name="Zástupný symbol pro zápatí 5">
            <a:extLst>
              <a:ext uri="{FF2B5EF4-FFF2-40B4-BE49-F238E27FC236}">
                <a16:creationId xmlns:a16="http://schemas.microsoft.com/office/drawing/2014/main" id="{2E355A4D-D1EE-4172-A44D-1E71B0B6756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249DCD2-D336-4EB7-ABE8-8919ACCF741A}"/>
              </a:ext>
            </a:extLst>
          </p:cNvPr>
          <p:cNvSpPr>
            <a:spLocks noGrp="1"/>
          </p:cNvSpPr>
          <p:nvPr>
            <p:ph type="sldNum" sz="quarter" idx="12"/>
          </p:nvPr>
        </p:nvSpPr>
        <p:spPr/>
        <p:txBody>
          <a:bodyPr/>
          <a:lstStyle/>
          <a:p>
            <a:fld id="{D3F5FF1D-4D0D-4AED-9955-BE9DF35D024F}" type="slidenum">
              <a:rPr lang="cs-CZ" smtClean="0"/>
              <a:t>‹#›</a:t>
            </a:fld>
            <a:endParaRPr lang="cs-CZ"/>
          </a:p>
        </p:txBody>
      </p:sp>
    </p:spTree>
    <p:extLst>
      <p:ext uri="{BB962C8B-B14F-4D97-AF65-F5344CB8AC3E}">
        <p14:creationId xmlns:p14="http://schemas.microsoft.com/office/powerpoint/2010/main" val="718513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DE7877-6DED-4852-AB05-03539BA438D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EF52AEE2-D9FA-493E-8911-0B2BEE7867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27CCE002-16F8-45D7-8AD5-F6422EE15F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3BA7ED4-4EF3-4D49-BC1D-20D50850A712}"/>
              </a:ext>
            </a:extLst>
          </p:cNvPr>
          <p:cNvSpPr>
            <a:spLocks noGrp="1"/>
          </p:cNvSpPr>
          <p:nvPr>
            <p:ph type="dt" sz="half" idx="10"/>
          </p:nvPr>
        </p:nvSpPr>
        <p:spPr/>
        <p:txBody>
          <a:bodyPr/>
          <a:lstStyle/>
          <a:p>
            <a:fld id="{ABF7D801-EBF0-4AAE-8739-EE1036359177}" type="datetimeFigureOut">
              <a:rPr lang="cs-CZ" smtClean="0"/>
              <a:t>21.03.2022</a:t>
            </a:fld>
            <a:endParaRPr lang="cs-CZ"/>
          </a:p>
        </p:txBody>
      </p:sp>
      <p:sp>
        <p:nvSpPr>
          <p:cNvPr id="6" name="Zástupný symbol pro zápatí 5">
            <a:extLst>
              <a:ext uri="{FF2B5EF4-FFF2-40B4-BE49-F238E27FC236}">
                <a16:creationId xmlns:a16="http://schemas.microsoft.com/office/drawing/2014/main" id="{7F0EC361-4172-46B3-8343-5271637397F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8BC54D5D-3508-4CD8-AC25-1ED35E3A9239}"/>
              </a:ext>
            </a:extLst>
          </p:cNvPr>
          <p:cNvSpPr>
            <a:spLocks noGrp="1"/>
          </p:cNvSpPr>
          <p:nvPr>
            <p:ph type="sldNum" sz="quarter" idx="12"/>
          </p:nvPr>
        </p:nvSpPr>
        <p:spPr/>
        <p:txBody>
          <a:bodyPr/>
          <a:lstStyle/>
          <a:p>
            <a:fld id="{D3F5FF1D-4D0D-4AED-9955-BE9DF35D024F}" type="slidenum">
              <a:rPr lang="cs-CZ" smtClean="0"/>
              <a:t>‹#›</a:t>
            </a:fld>
            <a:endParaRPr lang="cs-CZ"/>
          </a:p>
        </p:txBody>
      </p:sp>
    </p:spTree>
    <p:extLst>
      <p:ext uri="{BB962C8B-B14F-4D97-AF65-F5344CB8AC3E}">
        <p14:creationId xmlns:p14="http://schemas.microsoft.com/office/powerpoint/2010/main" val="3228074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61FFEBE3-2AD7-4A9D-BE53-0F9C7399A9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D471CBED-197A-48CA-9963-563C0A97F7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4EA9178-B537-4892-B924-D6C027016F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F7D801-EBF0-4AAE-8739-EE1036359177}" type="datetimeFigureOut">
              <a:rPr lang="cs-CZ" smtClean="0"/>
              <a:t>21.03.2022</a:t>
            </a:fld>
            <a:endParaRPr lang="cs-CZ"/>
          </a:p>
        </p:txBody>
      </p:sp>
      <p:sp>
        <p:nvSpPr>
          <p:cNvPr id="5" name="Zástupný symbol pro zápatí 4">
            <a:extLst>
              <a:ext uri="{FF2B5EF4-FFF2-40B4-BE49-F238E27FC236}">
                <a16:creationId xmlns:a16="http://schemas.microsoft.com/office/drawing/2014/main" id="{D2F373E2-FDB0-43FA-924F-7F11D6DAD0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7249C799-2C14-45FB-A665-6BEEDDBBC0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5FF1D-4D0D-4AED-9955-BE9DF35D024F}" type="slidenum">
              <a:rPr lang="cs-CZ" smtClean="0"/>
              <a:t>‹#›</a:t>
            </a:fld>
            <a:endParaRPr lang="cs-CZ"/>
          </a:p>
        </p:txBody>
      </p:sp>
    </p:spTree>
    <p:extLst>
      <p:ext uri="{BB962C8B-B14F-4D97-AF65-F5344CB8AC3E}">
        <p14:creationId xmlns:p14="http://schemas.microsoft.com/office/powerpoint/2010/main" val="2377629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3B3596-1F64-4349-8C58-1D889B1AD73C}"/>
              </a:ext>
            </a:extLst>
          </p:cNvPr>
          <p:cNvSpPr>
            <a:spLocks noGrp="1"/>
          </p:cNvSpPr>
          <p:nvPr>
            <p:ph type="ctrTitle"/>
          </p:nvPr>
        </p:nvSpPr>
        <p:spPr/>
        <p:txBody>
          <a:bodyPr/>
          <a:lstStyle/>
          <a:p>
            <a:r>
              <a:rPr lang="cs-CZ" dirty="0" err="1"/>
              <a:t>Revolution</a:t>
            </a:r>
            <a:r>
              <a:rPr lang="cs-CZ" dirty="0"/>
              <a:t> 1848 </a:t>
            </a:r>
            <a:r>
              <a:rPr lang="cs-CZ" dirty="0" err="1"/>
              <a:t>und</a:t>
            </a:r>
            <a:r>
              <a:rPr lang="cs-CZ" dirty="0"/>
              <a:t> </a:t>
            </a:r>
            <a:r>
              <a:rPr lang="cs-CZ" dirty="0" err="1"/>
              <a:t>die</a:t>
            </a:r>
            <a:r>
              <a:rPr lang="cs-CZ" dirty="0"/>
              <a:t> </a:t>
            </a:r>
            <a:r>
              <a:rPr lang="cs-CZ" dirty="0" err="1"/>
              <a:t>Deutschböhmen</a:t>
            </a:r>
            <a:endParaRPr lang="cs-CZ" dirty="0"/>
          </a:p>
        </p:txBody>
      </p:sp>
      <p:sp>
        <p:nvSpPr>
          <p:cNvPr id="3" name="Podnadpis 2">
            <a:extLst>
              <a:ext uri="{FF2B5EF4-FFF2-40B4-BE49-F238E27FC236}">
                <a16:creationId xmlns:a16="http://schemas.microsoft.com/office/drawing/2014/main" id="{D816BDC4-3EDC-4EFA-8583-4D09AC1EED54}"/>
              </a:ext>
            </a:extLst>
          </p:cNvPr>
          <p:cNvSpPr>
            <a:spLocks noGrp="1"/>
          </p:cNvSpPr>
          <p:nvPr>
            <p:ph type="subTitle" idx="1"/>
          </p:nvPr>
        </p:nvSpPr>
        <p:spPr/>
        <p:txBody>
          <a:bodyPr/>
          <a:lstStyle/>
          <a:p>
            <a:r>
              <a:rPr lang="cs-CZ" dirty="0"/>
              <a:t>Václav Smyčka</a:t>
            </a:r>
          </a:p>
        </p:txBody>
      </p:sp>
    </p:spTree>
    <p:extLst>
      <p:ext uri="{BB962C8B-B14F-4D97-AF65-F5344CB8AC3E}">
        <p14:creationId xmlns:p14="http://schemas.microsoft.com/office/powerpoint/2010/main" val="2030475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64C4C1-997A-49DA-AE34-5103EA729BE0}"/>
              </a:ext>
            </a:extLst>
          </p:cNvPr>
          <p:cNvSpPr>
            <a:spLocks noGrp="1"/>
          </p:cNvSpPr>
          <p:nvPr>
            <p:ph type="title"/>
          </p:nvPr>
        </p:nvSpPr>
        <p:spPr/>
        <p:txBody>
          <a:bodyPr/>
          <a:lstStyle/>
          <a:p>
            <a:r>
              <a:rPr lang="cs-CZ" dirty="0" err="1"/>
              <a:t>Slawenkongres</a:t>
            </a:r>
            <a:r>
              <a:rPr lang="cs-CZ" dirty="0"/>
              <a:t> </a:t>
            </a:r>
            <a:r>
              <a:rPr lang="cs-CZ" dirty="0" err="1"/>
              <a:t>seit</a:t>
            </a:r>
            <a:r>
              <a:rPr lang="cs-CZ" dirty="0"/>
              <a:t> 2. 6. 1848, 12. – 17. 1848 </a:t>
            </a:r>
            <a:r>
              <a:rPr lang="cs-CZ" dirty="0" err="1"/>
              <a:t>Prager</a:t>
            </a:r>
            <a:r>
              <a:rPr lang="cs-CZ" dirty="0"/>
              <a:t> </a:t>
            </a:r>
            <a:r>
              <a:rPr lang="cs-CZ" dirty="0" err="1"/>
              <a:t>Pfingstenaufstand</a:t>
            </a:r>
            <a:endParaRPr lang="de-DE" dirty="0"/>
          </a:p>
        </p:txBody>
      </p:sp>
      <p:pic>
        <p:nvPicPr>
          <p:cNvPr id="6" name="Zástupný obsah 5">
            <a:extLst>
              <a:ext uri="{FF2B5EF4-FFF2-40B4-BE49-F238E27FC236}">
                <a16:creationId xmlns:a16="http://schemas.microsoft.com/office/drawing/2014/main" id="{C8E4B594-592B-427F-967F-877F6BFE7EF2}"/>
              </a:ext>
            </a:extLst>
          </p:cNvPr>
          <p:cNvPicPr>
            <a:picLocks noGrp="1" noChangeAspect="1"/>
          </p:cNvPicPr>
          <p:nvPr>
            <p:ph sz="half" idx="1"/>
          </p:nvPr>
        </p:nvPicPr>
        <p:blipFill>
          <a:blip r:embed="rId2"/>
          <a:stretch>
            <a:fillRect/>
          </a:stretch>
        </p:blipFill>
        <p:spPr>
          <a:xfrm>
            <a:off x="1688465" y="1825625"/>
            <a:ext cx="3481070" cy="4351338"/>
          </a:xfrm>
          <a:prstGeom prst="rect">
            <a:avLst/>
          </a:prstGeom>
        </p:spPr>
      </p:pic>
      <p:pic>
        <p:nvPicPr>
          <p:cNvPr id="5" name="Zástupný obsah 4">
            <a:extLst>
              <a:ext uri="{FF2B5EF4-FFF2-40B4-BE49-F238E27FC236}">
                <a16:creationId xmlns:a16="http://schemas.microsoft.com/office/drawing/2014/main" id="{14975BE1-5DC8-4D9B-96B7-4D5DDBB4EF23}"/>
              </a:ext>
            </a:extLst>
          </p:cNvPr>
          <p:cNvPicPr>
            <a:picLocks noGrp="1" noChangeAspect="1"/>
          </p:cNvPicPr>
          <p:nvPr>
            <p:ph sz="half" idx="2"/>
          </p:nvPr>
        </p:nvPicPr>
        <p:blipFill>
          <a:blip r:embed="rId3"/>
          <a:stretch>
            <a:fillRect/>
          </a:stretch>
        </p:blipFill>
        <p:spPr>
          <a:xfrm>
            <a:off x="7183567" y="1825625"/>
            <a:ext cx="3158866" cy="4351338"/>
          </a:xfrm>
          <a:prstGeom prst="rect">
            <a:avLst/>
          </a:prstGeom>
        </p:spPr>
      </p:pic>
    </p:spTree>
    <p:extLst>
      <p:ext uri="{BB962C8B-B14F-4D97-AF65-F5344CB8AC3E}">
        <p14:creationId xmlns:p14="http://schemas.microsoft.com/office/powerpoint/2010/main" val="1817143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FEFDED33-0988-4E43-8AEC-4E6615FCE513}"/>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cs-CZ" sz="2800" dirty="0" err="1"/>
              <a:t>Reaktion</a:t>
            </a:r>
            <a:r>
              <a:rPr lang="cs-CZ" sz="2800" dirty="0"/>
              <a:t> der </a:t>
            </a:r>
            <a:r>
              <a:rPr lang="cs-CZ" sz="2800" dirty="0" err="1"/>
              <a:t>Deutschböhmen</a:t>
            </a:r>
            <a:endParaRPr lang="en-US" sz="2800" dirty="0"/>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ástupný text 3">
            <a:extLst>
              <a:ext uri="{FF2B5EF4-FFF2-40B4-BE49-F238E27FC236}">
                <a16:creationId xmlns:a16="http://schemas.microsoft.com/office/drawing/2014/main" id="{614D6529-2A60-46DD-A1A1-5C53B4BA5619}"/>
              </a:ext>
            </a:extLst>
          </p:cNvPr>
          <p:cNvSpPr>
            <a:spLocks noGrp="1"/>
          </p:cNvSpPr>
          <p:nvPr>
            <p:ph type="body" sz="half" idx="2"/>
          </p:nvPr>
        </p:nvSpPr>
        <p:spPr>
          <a:xfrm>
            <a:off x="371094" y="2718054"/>
            <a:ext cx="4651546" cy="3207258"/>
          </a:xfrm>
        </p:spPr>
        <p:txBody>
          <a:bodyPr vert="horz" lIns="91440" tIns="45720" rIns="91440" bIns="45720" rtlCol="0" anchor="t">
            <a:normAutofit/>
          </a:bodyPr>
          <a:lstStyle/>
          <a:p>
            <a:pPr indent="-228600">
              <a:buFont typeface="Arial" panose="020B0604020202020204" pitchFamily="34" charset="0"/>
              <a:buChar char="•"/>
            </a:pPr>
            <a:r>
              <a:rPr lang="de-DE" sz="1700" dirty="0"/>
              <a:t>Der Verein der aus Böhmen, Mähren und Schlesien zur Aufrechterhaltung ihrer Nationalität</a:t>
            </a:r>
            <a:r>
              <a:rPr lang="cs-CZ" sz="1700" dirty="0"/>
              <a:t> (der </a:t>
            </a:r>
            <a:r>
              <a:rPr lang="cs-CZ" sz="1700" dirty="0" err="1"/>
              <a:t>Vorsitzende</a:t>
            </a:r>
            <a:r>
              <a:rPr lang="cs-CZ" sz="1700" dirty="0"/>
              <a:t> Ludwig von </a:t>
            </a:r>
            <a:r>
              <a:rPr lang="cs-CZ" sz="1700" dirty="0" err="1"/>
              <a:t>Löhner</a:t>
            </a:r>
            <a:r>
              <a:rPr lang="cs-CZ" sz="1700" dirty="0"/>
              <a:t>) – Pendant </a:t>
            </a:r>
            <a:r>
              <a:rPr lang="cs-CZ" sz="1700" dirty="0" err="1"/>
              <a:t>zum</a:t>
            </a:r>
            <a:r>
              <a:rPr lang="cs-CZ" sz="1700" dirty="0"/>
              <a:t> Národní výbor</a:t>
            </a:r>
          </a:p>
          <a:p>
            <a:pPr indent="-228600">
              <a:buFont typeface="Arial" panose="020B0604020202020204" pitchFamily="34" charset="0"/>
              <a:buChar char="•"/>
            </a:pPr>
            <a:r>
              <a:rPr lang="de-DE" sz="1700" dirty="0"/>
              <a:t>Am 28. – 31.</a:t>
            </a:r>
            <a:r>
              <a:rPr lang="cs-CZ" sz="1700" dirty="0"/>
              <a:t> 8. 1948 </a:t>
            </a:r>
            <a:r>
              <a:rPr lang="de-DE" sz="1700" dirty="0"/>
              <a:t>die Versammlung der deutschen konstitutionellen Vereine</a:t>
            </a:r>
            <a:r>
              <a:rPr lang="cs-CZ" sz="1700" dirty="0"/>
              <a:t> in </a:t>
            </a:r>
            <a:r>
              <a:rPr lang="cs-CZ" sz="1700" dirty="0" err="1"/>
              <a:t>Teplitz</a:t>
            </a:r>
            <a:r>
              <a:rPr lang="cs-CZ" sz="1700" dirty="0"/>
              <a:t> – </a:t>
            </a:r>
            <a:r>
              <a:rPr lang="cs-CZ" sz="1700" dirty="0" err="1"/>
              <a:t>erstes</a:t>
            </a:r>
            <a:r>
              <a:rPr lang="cs-CZ" sz="1700" dirty="0"/>
              <a:t> </a:t>
            </a:r>
            <a:r>
              <a:rPr lang="cs-CZ" sz="1700" dirty="0" err="1"/>
              <a:t>politisches</a:t>
            </a:r>
            <a:r>
              <a:rPr lang="cs-CZ" sz="1700" dirty="0"/>
              <a:t> Manifest der </a:t>
            </a:r>
            <a:r>
              <a:rPr lang="cs-CZ" sz="1700" dirty="0" err="1"/>
              <a:t>Deutschen</a:t>
            </a:r>
            <a:r>
              <a:rPr lang="cs-CZ" sz="1700" dirty="0"/>
              <a:t> </a:t>
            </a:r>
            <a:r>
              <a:rPr lang="cs-CZ" sz="1700" dirty="0" err="1"/>
              <a:t>aus</a:t>
            </a:r>
            <a:r>
              <a:rPr lang="cs-CZ" sz="1700" dirty="0"/>
              <a:t> den </a:t>
            </a:r>
            <a:r>
              <a:rPr lang="cs-CZ" sz="1700" dirty="0" err="1"/>
              <a:t>Böhmischen</a:t>
            </a:r>
            <a:r>
              <a:rPr lang="cs-CZ" sz="1700" dirty="0"/>
              <a:t> </a:t>
            </a:r>
            <a:r>
              <a:rPr lang="cs-CZ" sz="1700" dirty="0" err="1"/>
              <a:t>Länder</a:t>
            </a:r>
            <a:endParaRPr lang="cs-CZ" sz="1700" dirty="0"/>
          </a:p>
          <a:p>
            <a:endParaRPr lang="en-US" sz="1700" dirty="0"/>
          </a:p>
        </p:txBody>
      </p:sp>
      <p:pic>
        <p:nvPicPr>
          <p:cNvPr id="11" name="Obrázek 10">
            <a:extLst>
              <a:ext uri="{FF2B5EF4-FFF2-40B4-BE49-F238E27FC236}">
                <a16:creationId xmlns:a16="http://schemas.microsoft.com/office/drawing/2014/main" id="{405CDC89-984B-42D0-967D-151EEA427087}"/>
              </a:ext>
            </a:extLst>
          </p:cNvPr>
          <p:cNvPicPr>
            <a:picLocks noChangeAspect="1"/>
          </p:cNvPicPr>
          <p:nvPr/>
        </p:nvPicPr>
        <p:blipFill>
          <a:blip r:embed="rId2"/>
          <a:stretch>
            <a:fillRect/>
          </a:stretch>
        </p:blipFill>
        <p:spPr>
          <a:xfrm>
            <a:off x="4714149" y="167806"/>
            <a:ext cx="5235394" cy="3111676"/>
          </a:xfrm>
          <a:prstGeom prst="rect">
            <a:avLst/>
          </a:prstGeom>
        </p:spPr>
      </p:pic>
      <p:pic>
        <p:nvPicPr>
          <p:cNvPr id="15" name="Obrázek 14">
            <a:extLst>
              <a:ext uri="{FF2B5EF4-FFF2-40B4-BE49-F238E27FC236}">
                <a16:creationId xmlns:a16="http://schemas.microsoft.com/office/drawing/2014/main" id="{6BD27F18-CAFE-4895-A79B-0832FA0A4BD2}"/>
              </a:ext>
            </a:extLst>
          </p:cNvPr>
          <p:cNvPicPr>
            <a:picLocks noChangeAspect="1"/>
          </p:cNvPicPr>
          <p:nvPr/>
        </p:nvPicPr>
        <p:blipFill>
          <a:blip r:embed="rId3"/>
          <a:stretch>
            <a:fillRect/>
          </a:stretch>
        </p:blipFill>
        <p:spPr>
          <a:xfrm>
            <a:off x="6235694" y="2696275"/>
            <a:ext cx="5284332" cy="3938250"/>
          </a:xfrm>
          <a:prstGeom prst="rect">
            <a:avLst/>
          </a:prstGeom>
        </p:spPr>
      </p:pic>
    </p:spTree>
    <p:extLst>
      <p:ext uri="{BB962C8B-B14F-4D97-AF65-F5344CB8AC3E}">
        <p14:creationId xmlns:p14="http://schemas.microsoft.com/office/powerpoint/2010/main" val="2185314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A4CB57E4-4B35-4CEB-B2C5-FB2BD3A41B26}"/>
              </a:ext>
            </a:extLst>
          </p:cNvPr>
          <p:cNvSpPr>
            <a:spLocks noGrp="1"/>
          </p:cNvSpPr>
          <p:nvPr>
            <p:ph type="title"/>
          </p:nvPr>
        </p:nvSpPr>
        <p:spPr/>
        <p:txBody>
          <a:bodyPr/>
          <a:lstStyle/>
          <a:p>
            <a:r>
              <a:rPr lang="cs-CZ" dirty="0" err="1"/>
              <a:t>Erbitterung</a:t>
            </a:r>
            <a:r>
              <a:rPr lang="cs-CZ" dirty="0"/>
              <a:t> der </a:t>
            </a:r>
            <a:r>
              <a:rPr lang="cs-CZ" dirty="0" err="1"/>
              <a:t>Frankfurter</a:t>
            </a:r>
            <a:r>
              <a:rPr lang="cs-CZ" dirty="0"/>
              <a:t> </a:t>
            </a:r>
            <a:r>
              <a:rPr lang="cs-CZ" dirty="0" err="1"/>
              <a:t>Abgeordneten</a:t>
            </a:r>
            <a:endParaRPr lang="de-DE" dirty="0"/>
          </a:p>
        </p:txBody>
      </p:sp>
      <p:sp>
        <p:nvSpPr>
          <p:cNvPr id="7" name="Zástupný obsah 6">
            <a:extLst>
              <a:ext uri="{FF2B5EF4-FFF2-40B4-BE49-F238E27FC236}">
                <a16:creationId xmlns:a16="http://schemas.microsoft.com/office/drawing/2014/main" id="{067F6C1D-6431-458A-BE64-C62424E1BED6}"/>
              </a:ext>
            </a:extLst>
          </p:cNvPr>
          <p:cNvSpPr>
            <a:spLocks noGrp="1"/>
          </p:cNvSpPr>
          <p:nvPr>
            <p:ph sz="half" idx="1"/>
          </p:nvPr>
        </p:nvSpPr>
        <p:spPr>
          <a:xfrm>
            <a:off x="838200" y="1825624"/>
            <a:ext cx="7275990" cy="4575175"/>
          </a:xfrm>
        </p:spPr>
        <p:txBody>
          <a:bodyPr>
            <a:normAutofit fontScale="62500" lnSpcReduction="20000"/>
          </a:bodyPr>
          <a:lstStyle/>
          <a:p>
            <a:r>
              <a:rPr lang="cs-CZ" dirty="0"/>
              <a:t>„</a:t>
            </a:r>
            <a:r>
              <a:rPr lang="de-DE" dirty="0"/>
              <a:t>Und das alles zum Dank dafür, </a:t>
            </a:r>
            <a:r>
              <a:rPr lang="de-DE" dirty="0" err="1"/>
              <a:t>daß</a:t>
            </a:r>
            <a:r>
              <a:rPr lang="de-DE" dirty="0"/>
              <a:t> die Deutschen sich die Mühe gegeben, die eigensinnigen Tschechen und Slowenen zu zivilisieren, Handel, Industrie, erträglichen Ackerbau und Bildung bei ihnen einzuführen!</a:t>
            </a:r>
            <a:r>
              <a:rPr lang="cs-CZ" dirty="0"/>
              <a:t>“ Friedrich Engels, 1849</a:t>
            </a:r>
          </a:p>
          <a:p>
            <a:r>
              <a:rPr lang="cs-CZ" dirty="0"/>
              <a:t>„</a:t>
            </a:r>
            <a:r>
              <a:rPr lang="de-DE" dirty="0"/>
              <a:t>In Böhmen selbst hatte das deutsche Element große Fortschritte gemacht; sogar in der Hauptstadt, in Prag, hielten sich die beiden Nationalitäten so ziemlich die Waage, und allenthalben befanden sich Kapital, Handel, Industrie und geistige Kultur in den Händen der Deutschen. Der Hauptkämpe der tschechischen Nationalität, Professor </a:t>
            </a:r>
            <a:r>
              <a:rPr lang="de-DE" dirty="0" err="1"/>
              <a:t>Palacký</a:t>
            </a:r>
            <a:r>
              <a:rPr lang="de-DE" dirty="0"/>
              <a:t>, ist selbst nur ein übergeschnappter deutscher Gelehrter, der bis auf den heutigen Tag die tschechische Sprache nicht korrekt und ohne fremden Akzent sprechen kann. Aber wie das häufig der Fall ist, machte die im Absterben begriffene tschechische Nationalität – im Absterben nach allen bekannten Tatsachen ihrer Geschichte in den letzten vierhundert Jahren – 1848 eine letzte Anstrengung, ihre frühere Lebenskraft wiederzuerlangen, eine Anstrengung, deren Scheitern, unabhängig von allen revolutionären Erwägungen, beweisen sollte, </a:t>
            </a:r>
            <a:r>
              <a:rPr lang="de-DE" dirty="0" err="1"/>
              <a:t>daß</a:t>
            </a:r>
            <a:r>
              <a:rPr lang="de-DE" dirty="0"/>
              <a:t> Böhmen künftig nur mehr als Bestandteils Deutschlands existieren könne, wenn auch ein Teil seiner Bewohner noch auf Jahrhunderte hinaus fortfahren mag, eine nichtdeutsche Sprache zu sprechen.</a:t>
            </a:r>
            <a:r>
              <a:rPr lang="cs-CZ" dirty="0"/>
              <a:t>“ 1850</a:t>
            </a:r>
            <a:endParaRPr lang="de-DE" dirty="0"/>
          </a:p>
        </p:txBody>
      </p:sp>
      <p:pic>
        <p:nvPicPr>
          <p:cNvPr id="9" name="Zástupný obsah 8">
            <a:extLst>
              <a:ext uri="{FF2B5EF4-FFF2-40B4-BE49-F238E27FC236}">
                <a16:creationId xmlns:a16="http://schemas.microsoft.com/office/drawing/2014/main" id="{7D454674-D736-421F-A2CE-18A2EAE8D283}"/>
              </a:ext>
            </a:extLst>
          </p:cNvPr>
          <p:cNvPicPr>
            <a:picLocks noGrp="1" noChangeAspect="1"/>
          </p:cNvPicPr>
          <p:nvPr>
            <p:ph sz="half" idx="2"/>
          </p:nvPr>
        </p:nvPicPr>
        <p:blipFill>
          <a:blip r:embed="rId2"/>
          <a:stretch>
            <a:fillRect/>
          </a:stretch>
        </p:blipFill>
        <p:spPr>
          <a:xfrm>
            <a:off x="8272879" y="2567781"/>
            <a:ext cx="2667000" cy="2867025"/>
          </a:xfrm>
          <a:prstGeom prst="rect">
            <a:avLst/>
          </a:prstGeom>
        </p:spPr>
      </p:pic>
    </p:spTree>
    <p:extLst>
      <p:ext uri="{BB962C8B-B14F-4D97-AF65-F5344CB8AC3E}">
        <p14:creationId xmlns:p14="http://schemas.microsoft.com/office/powerpoint/2010/main" val="816080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66F4A097-B004-4ABC-BC71-88FCBDEEA16E}"/>
              </a:ext>
            </a:extLst>
          </p:cNvPr>
          <p:cNvSpPr>
            <a:spLocks noGrp="1"/>
          </p:cNvSpPr>
          <p:nvPr>
            <p:ph type="title"/>
          </p:nvPr>
        </p:nvSpPr>
        <p:spPr/>
        <p:txBody>
          <a:bodyPr>
            <a:normAutofit/>
          </a:bodyPr>
          <a:lstStyle/>
          <a:p>
            <a:r>
              <a:rPr lang="cs-CZ" dirty="0" err="1"/>
              <a:t>Oktoberrevolution</a:t>
            </a:r>
            <a:r>
              <a:rPr lang="cs-CZ" dirty="0"/>
              <a:t>: </a:t>
            </a:r>
            <a:r>
              <a:rPr lang="cs-CZ" dirty="0" err="1"/>
              <a:t>Spaltung</a:t>
            </a:r>
            <a:r>
              <a:rPr lang="cs-CZ" dirty="0"/>
              <a:t> der </a:t>
            </a:r>
            <a:r>
              <a:rPr lang="cs-CZ" dirty="0" err="1"/>
              <a:t>deutschen</a:t>
            </a:r>
            <a:r>
              <a:rPr lang="cs-CZ" dirty="0"/>
              <a:t> </a:t>
            </a:r>
            <a:r>
              <a:rPr lang="cs-CZ" dirty="0" err="1"/>
              <a:t>Liberalen</a:t>
            </a:r>
            <a:r>
              <a:rPr lang="cs-CZ" dirty="0"/>
              <a:t> </a:t>
            </a:r>
            <a:r>
              <a:rPr lang="cs-CZ" dirty="0" err="1"/>
              <a:t>und</a:t>
            </a:r>
            <a:r>
              <a:rPr lang="cs-CZ" dirty="0"/>
              <a:t> der </a:t>
            </a:r>
            <a:r>
              <a:rPr lang="cs-CZ" dirty="0" err="1"/>
              <a:t>deutschen</a:t>
            </a:r>
            <a:r>
              <a:rPr lang="cs-CZ" dirty="0"/>
              <a:t> </a:t>
            </a:r>
            <a:r>
              <a:rPr lang="cs-CZ" dirty="0" err="1"/>
              <a:t>Konservativen</a:t>
            </a:r>
            <a:r>
              <a:rPr lang="cs-CZ" dirty="0"/>
              <a:t>.</a:t>
            </a:r>
            <a:endParaRPr lang="de-DE" dirty="0"/>
          </a:p>
        </p:txBody>
      </p:sp>
      <p:sp>
        <p:nvSpPr>
          <p:cNvPr id="8" name="Zástupný obsah 7">
            <a:extLst>
              <a:ext uri="{FF2B5EF4-FFF2-40B4-BE49-F238E27FC236}">
                <a16:creationId xmlns:a16="http://schemas.microsoft.com/office/drawing/2014/main" id="{8EBF0EC2-7B3E-40B5-8C5B-F900AB52048C}"/>
              </a:ext>
            </a:extLst>
          </p:cNvPr>
          <p:cNvSpPr>
            <a:spLocks noGrp="1"/>
          </p:cNvSpPr>
          <p:nvPr>
            <p:ph sz="half" idx="1"/>
          </p:nvPr>
        </p:nvSpPr>
        <p:spPr/>
        <p:txBody>
          <a:bodyPr>
            <a:normAutofit fontScale="92500" lnSpcReduction="10000"/>
          </a:bodyPr>
          <a:lstStyle/>
          <a:p>
            <a:r>
              <a:rPr lang="cs-CZ" dirty="0" err="1"/>
              <a:t>Während</a:t>
            </a:r>
            <a:r>
              <a:rPr lang="cs-CZ" dirty="0"/>
              <a:t> </a:t>
            </a:r>
            <a:r>
              <a:rPr lang="cs-CZ" dirty="0" err="1"/>
              <a:t>die</a:t>
            </a:r>
            <a:r>
              <a:rPr lang="cs-CZ" dirty="0"/>
              <a:t> </a:t>
            </a:r>
            <a:r>
              <a:rPr lang="cs-CZ" dirty="0" err="1"/>
              <a:t>liberalen</a:t>
            </a:r>
            <a:r>
              <a:rPr lang="cs-CZ" dirty="0"/>
              <a:t> </a:t>
            </a:r>
            <a:r>
              <a:rPr lang="cs-CZ" dirty="0" err="1"/>
              <a:t>deutschböhmen</a:t>
            </a:r>
            <a:r>
              <a:rPr lang="cs-CZ" dirty="0"/>
              <a:t> den </a:t>
            </a:r>
            <a:r>
              <a:rPr lang="cs-CZ" dirty="0" err="1"/>
              <a:t>ungarischen</a:t>
            </a:r>
            <a:r>
              <a:rPr lang="cs-CZ" dirty="0"/>
              <a:t> </a:t>
            </a:r>
            <a:r>
              <a:rPr lang="cs-CZ" dirty="0" err="1"/>
              <a:t>Aufstand</a:t>
            </a:r>
            <a:r>
              <a:rPr lang="cs-CZ" dirty="0"/>
              <a:t> </a:t>
            </a:r>
            <a:r>
              <a:rPr lang="cs-CZ" dirty="0" err="1"/>
              <a:t>gegen</a:t>
            </a:r>
            <a:r>
              <a:rPr lang="cs-CZ" dirty="0"/>
              <a:t> </a:t>
            </a:r>
            <a:r>
              <a:rPr lang="cs-CZ" dirty="0" err="1"/>
              <a:t>die</a:t>
            </a:r>
            <a:r>
              <a:rPr lang="cs-CZ" dirty="0"/>
              <a:t> </a:t>
            </a:r>
            <a:r>
              <a:rPr lang="cs-CZ" dirty="0" err="1"/>
              <a:t>Habsburger</a:t>
            </a:r>
            <a:r>
              <a:rPr lang="cs-CZ" dirty="0"/>
              <a:t> </a:t>
            </a:r>
            <a:r>
              <a:rPr lang="cs-CZ" dirty="0" err="1"/>
              <a:t>unterstützt</a:t>
            </a:r>
            <a:r>
              <a:rPr lang="cs-CZ" dirty="0"/>
              <a:t> </a:t>
            </a:r>
            <a:r>
              <a:rPr lang="cs-CZ" dirty="0" err="1"/>
              <a:t>haben</a:t>
            </a:r>
            <a:r>
              <a:rPr lang="cs-CZ" dirty="0"/>
              <a:t>, </a:t>
            </a:r>
            <a:r>
              <a:rPr lang="cs-CZ" dirty="0" err="1"/>
              <a:t>lehnten</a:t>
            </a:r>
            <a:r>
              <a:rPr lang="cs-CZ" dirty="0"/>
              <a:t> </a:t>
            </a:r>
            <a:r>
              <a:rPr lang="cs-CZ" dirty="0" err="1"/>
              <a:t>sich</a:t>
            </a:r>
            <a:r>
              <a:rPr lang="cs-CZ" dirty="0"/>
              <a:t> </a:t>
            </a:r>
            <a:r>
              <a:rPr lang="cs-CZ" dirty="0" err="1"/>
              <a:t>die</a:t>
            </a:r>
            <a:r>
              <a:rPr lang="cs-CZ" dirty="0"/>
              <a:t> </a:t>
            </a:r>
            <a:r>
              <a:rPr lang="cs-CZ" dirty="0" err="1"/>
              <a:t>tschechischen</a:t>
            </a:r>
            <a:r>
              <a:rPr lang="cs-CZ" dirty="0"/>
              <a:t> </a:t>
            </a:r>
            <a:r>
              <a:rPr lang="cs-CZ" dirty="0" err="1"/>
              <a:t>Abgeordneten</a:t>
            </a:r>
            <a:r>
              <a:rPr lang="cs-CZ" dirty="0"/>
              <a:t> </a:t>
            </a:r>
            <a:r>
              <a:rPr lang="cs-CZ" dirty="0" err="1"/>
              <a:t>gegen</a:t>
            </a:r>
            <a:r>
              <a:rPr lang="cs-CZ" dirty="0"/>
              <a:t> </a:t>
            </a:r>
            <a:r>
              <a:rPr lang="cs-CZ" dirty="0" err="1"/>
              <a:t>sie</a:t>
            </a:r>
            <a:r>
              <a:rPr lang="cs-CZ" dirty="0"/>
              <a:t>.</a:t>
            </a:r>
          </a:p>
          <a:p>
            <a:r>
              <a:rPr lang="cs-CZ" dirty="0" err="1"/>
              <a:t>Warum</a:t>
            </a:r>
            <a:r>
              <a:rPr lang="cs-CZ" dirty="0"/>
              <a:t>?</a:t>
            </a:r>
          </a:p>
          <a:p>
            <a:r>
              <a:rPr lang="cs-CZ" dirty="0"/>
              <a:t>Die </a:t>
            </a:r>
            <a:r>
              <a:rPr lang="cs-CZ" dirty="0" err="1"/>
              <a:t>Boten</a:t>
            </a:r>
            <a:r>
              <a:rPr lang="cs-CZ" dirty="0"/>
              <a:t> des </a:t>
            </a:r>
            <a:r>
              <a:rPr lang="cs-CZ" dirty="0" err="1"/>
              <a:t>Frankfurter</a:t>
            </a:r>
            <a:r>
              <a:rPr lang="cs-CZ" dirty="0"/>
              <a:t> </a:t>
            </a:r>
            <a:r>
              <a:rPr lang="cs-CZ" dirty="0" err="1"/>
              <a:t>Parlaments</a:t>
            </a:r>
            <a:r>
              <a:rPr lang="cs-CZ" dirty="0"/>
              <a:t> </a:t>
            </a:r>
            <a:r>
              <a:rPr lang="cs-CZ" dirty="0" err="1"/>
              <a:t>wurden</a:t>
            </a:r>
            <a:r>
              <a:rPr lang="cs-CZ" dirty="0"/>
              <a:t> nach der </a:t>
            </a:r>
            <a:r>
              <a:rPr lang="cs-CZ" dirty="0" err="1"/>
              <a:t>gescheiterten</a:t>
            </a:r>
            <a:r>
              <a:rPr lang="cs-CZ" dirty="0"/>
              <a:t> </a:t>
            </a:r>
            <a:r>
              <a:rPr lang="cs-CZ" dirty="0" err="1"/>
              <a:t>Revolution</a:t>
            </a:r>
            <a:r>
              <a:rPr lang="cs-CZ" dirty="0"/>
              <a:t> in </a:t>
            </a:r>
            <a:r>
              <a:rPr lang="cs-CZ" dirty="0" err="1"/>
              <a:t>Wien</a:t>
            </a:r>
            <a:r>
              <a:rPr lang="cs-CZ" dirty="0"/>
              <a:t> </a:t>
            </a:r>
            <a:r>
              <a:rPr lang="cs-CZ" dirty="0" err="1"/>
              <a:t>erschoßen</a:t>
            </a:r>
            <a:r>
              <a:rPr lang="cs-CZ" dirty="0"/>
              <a:t> oder </a:t>
            </a:r>
            <a:r>
              <a:rPr lang="cs-CZ" dirty="0" err="1"/>
              <a:t>mussten</a:t>
            </a:r>
            <a:r>
              <a:rPr lang="cs-CZ" dirty="0"/>
              <a:t> </a:t>
            </a:r>
            <a:r>
              <a:rPr lang="cs-CZ" dirty="0" err="1"/>
              <a:t>fliehen</a:t>
            </a:r>
            <a:r>
              <a:rPr lang="cs-CZ" dirty="0"/>
              <a:t> (Moritz Hartmann)</a:t>
            </a:r>
          </a:p>
          <a:p>
            <a:endParaRPr lang="de-DE" dirty="0"/>
          </a:p>
        </p:txBody>
      </p:sp>
      <p:pic>
        <p:nvPicPr>
          <p:cNvPr id="10" name="Zástupný obsah 9">
            <a:extLst>
              <a:ext uri="{FF2B5EF4-FFF2-40B4-BE49-F238E27FC236}">
                <a16:creationId xmlns:a16="http://schemas.microsoft.com/office/drawing/2014/main" id="{3B8DB323-583A-4992-9F1E-350339D4221A}"/>
              </a:ext>
            </a:extLst>
          </p:cNvPr>
          <p:cNvPicPr>
            <a:picLocks noGrp="1" noChangeAspect="1"/>
          </p:cNvPicPr>
          <p:nvPr>
            <p:ph sz="half" idx="2"/>
          </p:nvPr>
        </p:nvPicPr>
        <p:blipFill>
          <a:blip r:embed="rId2"/>
          <a:stretch>
            <a:fillRect/>
          </a:stretch>
        </p:blipFill>
        <p:spPr>
          <a:xfrm>
            <a:off x="6537341" y="1825625"/>
            <a:ext cx="4451318" cy="4351338"/>
          </a:xfrm>
          <a:prstGeom prst="rect">
            <a:avLst/>
          </a:prstGeom>
        </p:spPr>
      </p:pic>
    </p:spTree>
    <p:extLst>
      <p:ext uri="{BB962C8B-B14F-4D97-AF65-F5344CB8AC3E}">
        <p14:creationId xmlns:p14="http://schemas.microsoft.com/office/powerpoint/2010/main" val="1658858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9EE74A-85C9-4F6C-82A4-36A6054BA73D}"/>
              </a:ext>
            </a:extLst>
          </p:cNvPr>
          <p:cNvSpPr>
            <a:spLocks noGrp="1"/>
          </p:cNvSpPr>
          <p:nvPr>
            <p:ph type="title"/>
          </p:nvPr>
        </p:nvSpPr>
        <p:spPr/>
        <p:txBody>
          <a:bodyPr/>
          <a:lstStyle/>
          <a:p>
            <a:r>
              <a:rPr lang="cs-CZ" dirty="0"/>
              <a:t>Hans </a:t>
            </a:r>
            <a:r>
              <a:rPr lang="cs-CZ" dirty="0" err="1"/>
              <a:t>Kudlich</a:t>
            </a:r>
            <a:endParaRPr lang="de-DE" dirty="0"/>
          </a:p>
        </p:txBody>
      </p:sp>
      <p:sp>
        <p:nvSpPr>
          <p:cNvPr id="3" name="Zástupný obsah 2">
            <a:extLst>
              <a:ext uri="{FF2B5EF4-FFF2-40B4-BE49-F238E27FC236}">
                <a16:creationId xmlns:a16="http://schemas.microsoft.com/office/drawing/2014/main" id="{FFCD4C2E-F028-46E3-8C14-DFAF70829805}"/>
              </a:ext>
            </a:extLst>
          </p:cNvPr>
          <p:cNvSpPr>
            <a:spLocks noGrp="1"/>
          </p:cNvSpPr>
          <p:nvPr>
            <p:ph sz="half" idx="1"/>
          </p:nvPr>
        </p:nvSpPr>
        <p:spPr/>
        <p:txBody>
          <a:bodyPr>
            <a:normAutofit lnSpcReduction="10000"/>
          </a:bodyPr>
          <a:lstStyle/>
          <a:p>
            <a:r>
              <a:rPr lang="cs-CZ" dirty="0"/>
              <a:t>Der </a:t>
            </a:r>
            <a:r>
              <a:rPr lang="cs-CZ" dirty="0" err="1"/>
              <a:t>jüngste</a:t>
            </a:r>
            <a:r>
              <a:rPr lang="cs-CZ" dirty="0"/>
              <a:t> </a:t>
            </a:r>
            <a:r>
              <a:rPr lang="cs-CZ" dirty="0" err="1"/>
              <a:t>abgeordnete</a:t>
            </a:r>
            <a:r>
              <a:rPr lang="cs-CZ" dirty="0"/>
              <a:t> </a:t>
            </a:r>
            <a:r>
              <a:rPr lang="cs-CZ" dirty="0" err="1"/>
              <a:t>im</a:t>
            </a:r>
            <a:r>
              <a:rPr lang="cs-CZ" dirty="0"/>
              <a:t> </a:t>
            </a:r>
            <a:r>
              <a:rPr lang="cs-CZ" dirty="0" err="1"/>
              <a:t>österreichischen</a:t>
            </a:r>
            <a:r>
              <a:rPr lang="cs-CZ" dirty="0"/>
              <a:t> Parlament</a:t>
            </a:r>
          </a:p>
          <a:p>
            <a:r>
              <a:rPr lang="cs-CZ" dirty="0" err="1"/>
              <a:t>die</a:t>
            </a:r>
            <a:r>
              <a:rPr lang="cs-CZ" dirty="0"/>
              <a:t> </a:t>
            </a:r>
            <a:r>
              <a:rPr lang="cs-CZ" dirty="0" err="1"/>
              <a:t>Abschaffung</a:t>
            </a:r>
            <a:r>
              <a:rPr lang="cs-CZ" dirty="0"/>
              <a:t> des </a:t>
            </a:r>
            <a:r>
              <a:rPr lang="cs-CZ" dirty="0" err="1"/>
              <a:t>Frondienstes</a:t>
            </a:r>
            <a:r>
              <a:rPr lang="cs-CZ" dirty="0"/>
              <a:t> </a:t>
            </a:r>
            <a:r>
              <a:rPr lang="cs-CZ" dirty="0" err="1"/>
              <a:t>und</a:t>
            </a:r>
            <a:r>
              <a:rPr lang="cs-CZ" dirty="0"/>
              <a:t> der </a:t>
            </a:r>
            <a:r>
              <a:rPr lang="cs-CZ" dirty="0" err="1"/>
              <a:t>bäuerlichen</a:t>
            </a:r>
            <a:r>
              <a:rPr lang="cs-CZ" dirty="0"/>
              <a:t> </a:t>
            </a:r>
            <a:r>
              <a:rPr lang="cs-CZ" dirty="0" err="1"/>
              <a:t>Unterthänigkeit</a:t>
            </a:r>
            <a:r>
              <a:rPr lang="cs-CZ" dirty="0"/>
              <a:t> in </a:t>
            </a:r>
            <a:r>
              <a:rPr lang="cs-CZ" dirty="0" err="1"/>
              <a:t>Juli</a:t>
            </a:r>
            <a:r>
              <a:rPr lang="cs-CZ" dirty="0"/>
              <a:t> 1848</a:t>
            </a:r>
          </a:p>
          <a:p>
            <a:endParaRPr lang="cs-CZ" dirty="0"/>
          </a:p>
          <a:p>
            <a:r>
              <a:rPr lang="cs-CZ" dirty="0"/>
              <a:t>Nach der </a:t>
            </a:r>
            <a:r>
              <a:rPr lang="cs-CZ" dirty="0" err="1"/>
              <a:t>Scheiterung</a:t>
            </a:r>
            <a:r>
              <a:rPr lang="cs-CZ" dirty="0"/>
              <a:t> des </a:t>
            </a:r>
            <a:r>
              <a:rPr lang="cs-CZ" dirty="0" err="1"/>
              <a:t>österreichischen</a:t>
            </a:r>
            <a:r>
              <a:rPr lang="cs-CZ" dirty="0"/>
              <a:t> </a:t>
            </a:r>
            <a:r>
              <a:rPr lang="cs-CZ" dirty="0" err="1"/>
              <a:t>und</a:t>
            </a:r>
            <a:r>
              <a:rPr lang="cs-CZ" dirty="0"/>
              <a:t> </a:t>
            </a:r>
            <a:r>
              <a:rPr lang="cs-CZ" dirty="0" err="1"/>
              <a:t>frankfurter</a:t>
            </a:r>
            <a:r>
              <a:rPr lang="cs-CZ" dirty="0"/>
              <a:t> </a:t>
            </a:r>
            <a:r>
              <a:rPr lang="cs-CZ" dirty="0" err="1"/>
              <a:t>Parlaments</a:t>
            </a:r>
            <a:r>
              <a:rPr lang="cs-CZ" dirty="0"/>
              <a:t>: </a:t>
            </a:r>
            <a:r>
              <a:rPr lang="cs-CZ" dirty="0" err="1"/>
              <a:t>Flucht</a:t>
            </a:r>
            <a:r>
              <a:rPr lang="cs-CZ" dirty="0"/>
              <a:t> in </a:t>
            </a:r>
            <a:r>
              <a:rPr lang="cs-CZ" dirty="0" err="1"/>
              <a:t>die</a:t>
            </a:r>
            <a:r>
              <a:rPr lang="cs-CZ" dirty="0"/>
              <a:t> </a:t>
            </a:r>
            <a:r>
              <a:rPr lang="cs-CZ" dirty="0" err="1"/>
              <a:t>Vereinigten</a:t>
            </a:r>
            <a:r>
              <a:rPr lang="cs-CZ" dirty="0"/>
              <a:t> </a:t>
            </a:r>
            <a:r>
              <a:rPr lang="cs-CZ" dirty="0" err="1"/>
              <a:t>Staaten</a:t>
            </a:r>
            <a:endParaRPr lang="de-DE" dirty="0"/>
          </a:p>
        </p:txBody>
      </p:sp>
      <p:pic>
        <p:nvPicPr>
          <p:cNvPr id="5" name="Zástupný obsah 4">
            <a:extLst>
              <a:ext uri="{FF2B5EF4-FFF2-40B4-BE49-F238E27FC236}">
                <a16:creationId xmlns:a16="http://schemas.microsoft.com/office/drawing/2014/main" id="{2D701349-D617-43F7-BCCE-C11D1BD0D074}"/>
              </a:ext>
            </a:extLst>
          </p:cNvPr>
          <p:cNvPicPr>
            <a:picLocks noGrp="1" noChangeAspect="1"/>
          </p:cNvPicPr>
          <p:nvPr>
            <p:ph sz="half" idx="2"/>
          </p:nvPr>
        </p:nvPicPr>
        <p:blipFill>
          <a:blip r:embed="rId2"/>
          <a:stretch>
            <a:fillRect/>
          </a:stretch>
        </p:blipFill>
        <p:spPr>
          <a:xfrm>
            <a:off x="7310133" y="1825625"/>
            <a:ext cx="2905734" cy="4351338"/>
          </a:xfrm>
          <a:prstGeom prst="rect">
            <a:avLst/>
          </a:prstGeom>
        </p:spPr>
      </p:pic>
    </p:spTree>
    <p:extLst>
      <p:ext uri="{BB962C8B-B14F-4D97-AF65-F5344CB8AC3E}">
        <p14:creationId xmlns:p14="http://schemas.microsoft.com/office/powerpoint/2010/main" val="2776864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BB652A-FB94-40B7-BD97-FABB95E8FC50}"/>
              </a:ext>
            </a:extLst>
          </p:cNvPr>
          <p:cNvSpPr>
            <a:spLocks noGrp="1"/>
          </p:cNvSpPr>
          <p:nvPr>
            <p:ph type="title"/>
          </p:nvPr>
        </p:nvSpPr>
        <p:spPr/>
        <p:txBody>
          <a:bodyPr/>
          <a:lstStyle/>
          <a:p>
            <a:r>
              <a:rPr lang="cs-CZ" dirty="0"/>
              <a:t>Kampf um </a:t>
            </a:r>
            <a:r>
              <a:rPr lang="cs-CZ" dirty="0" err="1"/>
              <a:t>MährenMähren</a:t>
            </a:r>
            <a:endParaRPr lang="de-DE" dirty="0"/>
          </a:p>
        </p:txBody>
      </p:sp>
      <p:sp>
        <p:nvSpPr>
          <p:cNvPr id="3" name="Zástupný obsah 2">
            <a:extLst>
              <a:ext uri="{FF2B5EF4-FFF2-40B4-BE49-F238E27FC236}">
                <a16:creationId xmlns:a16="http://schemas.microsoft.com/office/drawing/2014/main" id="{611E9ABD-AC4A-4664-AC32-C18207C820EC}"/>
              </a:ext>
            </a:extLst>
          </p:cNvPr>
          <p:cNvSpPr>
            <a:spLocks noGrp="1"/>
          </p:cNvSpPr>
          <p:nvPr>
            <p:ph sz="half" idx="1"/>
          </p:nvPr>
        </p:nvSpPr>
        <p:spPr/>
        <p:txBody>
          <a:bodyPr>
            <a:normAutofit fontScale="70000" lnSpcReduction="20000"/>
          </a:bodyPr>
          <a:lstStyle/>
          <a:p>
            <a:r>
              <a:rPr lang="cs-CZ" dirty="0" err="1"/>
              <a:t>Weniger</a:t>
            </a:r>
            <a:r>
              <a:rPr lang="cs-CZ" dirty="0"/>
              <a:t> </a:t>
            </a:r>
            <a:r>
              <a:rPr lang="cs-CZ" dirty="0" err="1"/>
              <a:t>national</a:t>
            </a:r>
            <a:r>
              <a:rPr lang="cs-CZ" dirty="0"/>
              <a:t> </a:t>
            </a:r>
            <a:r>
              <a:rPr lang="cs-CZ" dirty="0" err="1"/>
              <a:t>gespannt</a:t>
            </a:r>
            <a:r>
              <a:rPr lang="cs-CZ" dirty="0"/>
              <a:t>.</a:t>
            </a:r>
          </a:p>
          <a:p>
            <a:r>
              <a:rPr lang="cs-CZ" dirty="0"/>
              <a:t>Kampf der </a:t>
            </a:r>
            <a:r>
              <a:rPr lang="cs-CZ" dirty="0" err="1"/>
              <a:t>prager</a:t>
            </a:r>
            <a:r>
              <a:rPr lang="cs-CZ" dirty="0"/>
              <a:t> </a:t>
            </a:r>
            <a:r>
              <a:rPr lang="cs-CZ" dirty="0" err="1"/>
              <a:t>tschechischen</a:t>
            </a:r>
            <a:r>
              <a:rPr lang="cs-CZ" dirty="0"/>
              <a:t> </a:t>
            </a:r>
            <a:r>
              <a:rPr lang="cs-CZ" dirty="0" err="1"/>
              <a:t>Politiker</a:t>
            </a:r>
            <a:r>
              <a:rPr lang="cs-CZ" dirty="0"/>
              <a:t> (</a:t>
            </a:r>
            <a:r>
              <a:rPr lang="cs-CZ" dirty="0" err="1"/>
              <a:t>gegen</a:t>
            </a:r>
            <a:r>
              <a:rPr lang="cs-CZ" dirty="0"/>
              <a:t> </a:t>
            </a:r>
            <a:r>
              <a:rPr lang="cs-CZ" dirty="0" err="1"/>
              <a:t>Frankfurter</a:t>
            </a:r>
            <a:r>
              <a:rPr lang="cs-CZ" dirty="0"/>
              <a:t> Parlament), der </a:t>
            </a:r>
            <a:r>
              <a:rPr lang="cs-CZ" dirty="0" err="1"/>
              <a:t>deutschen</a:t>
            </a:r>
            <a:r>
              <a:rPr lang="cs-CZ" dirty="0"/>
              <a:t> </a:t>
            </a:r>
            <a:r>
              <a:rPr lang="cs-CZ" dirty="0" err="1"/>
              <a:t>Liberalen</a:t>
            </a:r>
            <a:r>
              <a:rPr lang="cs-CZ" dirty="0"/>
              <a:t> </a:t>
            </a:r>
            <a:r>
              <a:rPr lang="cs-CZ" dirty="0" err="1"/>
              <a:t>und</a:t>
            </a:r>
            <a:r>
              <a:rPr lang="cs-CZ" dirty="0"/>
              <a:t> der </a:t>
            </a:r>
            <a:r>
              <a:rPr lang="cs-CZ" dirty="0" err="1"/>
              <a:t>österreichischen</a:t>
            </a:r>
            <a:r>
              <a:rPr lang="cs-CZ" dirty="0"/>
              <a:t> </a:t>
            </a:r>
            <a:r>
              <a:rPr lang="cs-CZ" dirty="0" err="1"/>
              <a:t>Konservativen</a:t>
            </a:r>
            <a:r>
              <a:rPr lang="cs-CZ" dirty="0"/>
              <a:t> um den </a:t>
            </a:r>
            <a:r>
              <a:rPr lang="cs-CZ" dirty="0" err="1"/>
              <a:t>Einfluß</a:t>
            </a:r>
            <a:endParaRPr lang="cs-CZ" dirty="0"/>
          </a:p>
          <a:p>
            <a:r>
              <a:rPr lang="cs-CZ" dirty="0" err="1"/>
              <a:t>Havlíčeks</a:t>
            </a:r>
            <a:r>
              <a:rPr lang="cs-CZ" dirty="0"/>
              <a:t> Národní noviny vs Die </a:t>
            </a:r>
            <a:r>
              <a:rPr lang="cs-CZ" dirty="0" err="1"/>
              <a:t>neue</a:t>
            </a:r>
            <a:r>
              <a:rPr lang="cs-CZ" dirty="0"/>
              <a:t> </a:t>
            </a:r>
            <a:r>
              <a:rPr lang="cs-CZ" dirty="0" err="1"/>
              <a:t>Zeit</a:t>
            </a:r>
            <a:r>
              <a:rPr lang="cs-CZ" dirty="0"/>
              <a:t> (</a:t>
            </a:r>
            <a:r>
              <a:rPr lang="cs-CZ" dirty="0" err="1"/>
              <a:t>red</a:t>
            </a:r>
            <a:r>
              <a:rPr lang="cs-CZ" dirty="0"/>
              <a:t>. Andreas Ludwig </a:t>
            </a:r>
            <a:r>
              <a:rPr lang="cs-CZ" dirty="0" err="1"/>
              <a:t>Jeiteles</a:t>
            </a:r>
            <a:r>
              <a:rPr lang="cs-CZ" dirty="0"/>
              <a:t> – </a:t>
            </a:r>
            <a:r>
              <a:rPr lang="cs-CZ" dirty="0" err="1"/>
              <a:t>auf</a:t>
            </a:r>
            <a:r>
              <a:rPr lang="cs-CZ" dirty="0"/>
              <a:t> dem </a:t>
            </a:r>
            <a:r>
              <a:rPr lang="cs-CZ" dirty="0" err="1"/>
              <a:t>Bild</a:t>
            </a:r>
            <a:r>
              <a:rPr lang="cs-CZ" dirty="0"/>
              <a:t>)</a:t>
            </a:r>
          </a:p>
          <a:p>
            <a:r>
              <a:rPr lang="cs-CZ" dirty="0" err="1"/>
              <a:t>Einige</a:t>
            </a:r>
            <a:r>
              <a:rPr lang="cs-CZ" dirty="0"/>
              <a:t> </a:t>
            </a:r>
            <a:r>
              <a:rPr lang="cs-CZ" dirty="0" err="1"/>
              <a:t>wenige</a:t>
            </a:r>
            <a:r>
              <a:rPr lang="cs-CZ" dirty="0"/>
              <a:t> </a:t>
            </a:r>
            <a:r>
              <a:rPr lang="cs-CZ" dirty="0" err="1"/>
              <a:t>tschechischsprachige</a:t>
            </a:r>
            <a:r>
              <a:rPr lang="cs-CZ" dirty="0"/>
              <a:t> </a:t>
            </a:r>
            <a:r>
              <a:rPr lang="cs-CZ" dirty="0" err="1"/>
              <a:t>und</a:t>
            </a:r>
            <a:r>
              <a:rPr lang="cs-CZ" dirty="0"/>
              <a:t> </a:t>
            </a:r>
            <a:r>
              <a:rPr lang="cs-CZ" dirty="0" err="1"/>
              <a:t>slawisch</a:t>
            </a:r>
            <a:r>
              <a:rPr lang="cs-CZ" dirty="0"/>
              <a:t> </a:t>
            </a:r>
            <a:r>
              <a:rPr lang="cs-CZ" dirty="0" err="1"/>
              <a:t>gesinnte</a:t>
            </a:r>
            <a:r>
              <a:rPr lang="cs-CZ" dirty="0"/>
              <a:t> </a:t>
            </a:r>
            <a:r>
              <a:rPr lang="cs-CZ" dirty="0" err="1"/>
              <a:t>Abgeordnete</a:t>
            </a:r>
            <a:r>
              <a:rPr lang="cs-CZ" dirty="0"/>
              <a:t> </a:t>
            </a:r>
            <a:r>
              <a:rPr lang="cs-CZ" dirty="0" err="1"/>
              <a:t>im</a:t>
            </a:r>
            <a:r>
              <a:rPr lang="cs-CZ" dirty="0"/>
              <a:t> </a:t>
            </a:r>
            <a:r>
              <a:rPr lang="cs-CZ" dirty="0" err="1"/>
              <a:t>Frankfurter</a:t>
            </a:r>
            <a:r>
              <a:rPr lang="cs-CZ" dirty="0"/>
              <a:t> Parlament </a:t>
            </a:r>
            <a:r>
              <a:rPr lang="cs-CZ" dirty="0" err="1"/>
              <a:t>aus</a:t>
            </a:r>
            <a:r>
              <a:rPr lang="cs-CZ" dirty="0"/>
              <a:t> </a:t>
            </a:r>
            <a:r>
              <a:rPr lang="cs-CZ" dirty="0" err="1"/>
              <a:t>Mähren</a:t>
            </a:r>
            <a:r>
              <a:rPr lang="cs-CZ" dirty="0"/>
              <a:t>: Vincenc Malý</a:t>
            </a:r>
          </a:p>
          <a:p>
            <a:r>
              <a:rPr lang="cs-CZ" dirty="0" err="1"/>
              <a:t>Grundsätzlich</a:t>
            </a:r>
            <a:r>
              <a:rPr lang="cs-CZ" dirty="0"/>
              <a:t> </a:t>
            </a:r>
            <a:r>
              <a:rPr lang="cs-CZ" dirty="0" err="1"/>
              <a:t>galt</a:t>
            </a:r>
            <a:r>
              <a:rPr lang="cs-CZ" dirty="0"/>
              <a:t> </a:t>
            </a:r>
            <a:r>
              <a:rPr lang="cs-CZ" dirty="0" err="1"/>
              <a:t>aber</a:t>
            </a:r>
            <a:r>
              <a:rPr lang="cs-CZ" dirty="0"/>
              <a:t> </a:t>
            </a:r>
            <a:r>
              <a:rPr lang="cs-CZ" dirty="0" err="1"/>
              <a:t>Mähren</a:t>
            </a:r>
            <a:r>
              <a:rPr lang="cs-CZ" dirty="0"/>
              <a:t> </a:t>
            </a:r>
            <a:r>
              <a:rPr lang="cs-CZ" dirty="0" err="1"/>
              <a:t>als</a:t>
            </a:r>
            <a:r>
              <a:rPr lang="cs-CZ" dirty="0"/>
              <a:t> </a:t>
            </a:r>
            <a:r>
              <a:rPr lang="cs-CZ" dirty="0" err="1"/>
              <a:t>staatsloyales</a:t>
            </a:r>
            <a:r>
              <a:rPr lang="cs-CZ" dirty="0"/>
              <a:t> </a:t>
            </a:r>
            <a:r>
              <a:rPr lang="cs-CZ" dirty="0" err="1"/>
              <a:t>und</a:t>
            </a:r>
            <a:r>
              <a:rPr lang="cs-CZ" dirty="0"/>
              <a:t> </a:t>
            </a:r>
            <a:r>
              <a:rPr lang="cs-CZ" dirty="0" err="1"/>
              <a:t>sicheres</a:t>
            </a:r>
            <a:r>
              <a:rPr lang="cs-CZ" dirty="0"/>
              <a:t> Land (</a:t>
            </a:r>
            <a:r>
              <a:rPr lang="cs-CZ" dirty="0" err="1"/>
              <a:t>Kremsier</a:t>
            </a:r>
            <a:r>
              <a:rPr lang="cs-CZ" dirty="0"/>
              <a:t> </a:t>
            </a:r>
            <a:r>
              <a:rPr lang="cs-CZ" dirty="0" err="1"/>
              <a:t>Parlamentim</a:t>
            </a:r>
            <a:r>
              <a:rPr lang="cs-CZ" dirty="0"/>
              <a:t> </a:t>
            </a:r>
            <a:r>
              <a:rPr lang="cs-CZ" dirty="0" err="1"/>
              <a:t>Herbst</a:t>
            </a:r>
            <a:r>
              <a:rPr lang="cs-CZ" dirty="0"/>
              <a:t> 1848</a:t>
            </a:r>
            <a:endParaRPr lang="de-DE" dirty="0"/>
          </a:p>
        </p:txBody>
      </p:sp>
      <p:pic>
        <p:nvPicPr>
          <p:cNvPr id="5" name="Zástupný obsah 4">
            <a:extLst>
              <a:ext uri="{FF2B5EF4-FFF2-40B4-BE49-F238E27FC236}">
                <a16:creationId xmlns:a16="http://schemas.microsoft.com/office/drawing/2014/main" id="{48A388A5-9DD0-4FC5-8A77-9789751CAF3B}"/>
              </a:ext>
            </a:extLst>
          </p:cNvPr>
          <p:cNvPicPr>
            <a:picLocks noGrp="1" noChangeAspect="1"/>
          </p:cNvPicPr>
          <p:nvPr>
            <p:ph sz="half" idx="2"/>
          </p:nvPr>
        </p:nvPicPr>
        <p:blipFill>
          <a:blip r:embed="rId2"/>
          <a:stretch>
            <a:fillRect/>
          </a:stretch>
        </p:blipFill>
        <p:spPr>
          <a:xfrm>
            <a:off x="7191375" y="2082006"/>
            <a:ext cx="3143250" cy="3838575"/>
          </a:xfrm>
          <a:prstGeom prst="rect">
            <a:avLst/>
          </a:prstGeom>
        </p:spPr>
      </p:pic>
    </p:spTree>
    <p:extLst>
      <p:ext uri="{BB962C8B-B14F-4D97-AF65-F5344CB8AC3E}">
        <p14:creationId xmlns:p14="http://schemas.microsoft.com/office/powerpoint/2010/main" val="3171405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7ED9A0-990F-480F-A44C-3F5514963948}"/>
              </a:ext>
            </a:extLst>
          </p:cNvPr>
          <p:cNvSpPr>
            <a:spLocks noGrp="1"/>
          </p:cNvSpPr>
          <p:nvPr>
            <p:ph type="title"/>
          </p:nvPr>
        </p:nvSpPr>
        <p:spPr/>
        <p:txBody>
          <a:bodyPr/>
          <a:lstStyle/>
          <a:p>
            <a:r>
              <a:rPr lang="cs-CZ" dirty="0" err="1"/>
              <a:t>Folgen</a:t>
            </a:r>
            <a:r>
              <a:rPr lang="cs-CZ" dirty="0"/>
              <a:t> der </a:t>
            </a:r>
            <a:r>
              <a:rPr lang="cs-CZ" dirty="0" err="1"/>
              <a:t>Revolution</a:t>
            </a:r>
            <a:endParaRPr lang="de-DE" dirty="0"/>
          </a:p>
        </p:txBody>
      </p:sp>
      <p:sp>
        <p:nvSpPr>
          <p:cNvPr id="3" name="Zástupný obsah 2">
            <a:extLst>
              <a:ext uri="{FF2B5EF4-FFF2-40B4-BE49-F238E27FC236}">
                <a16:creationId xmlns:a16="http://schemas.microsoft.com/office/drawing/2014/main" id="{E065B79B-6531-45B5-8E87-C1AB0C275B2E}"/>
              </a:ext>
            </a:extLst>
          </p:cNvPr>
          <p:cNvSpPr>
            <a:spLocks noGrp="1"/>
          </p:cNvSpPr>
          <p:nvPr>
            <p:ph idx="1"/>
          </p:nvPr>
        </p:nvSpPr>
        <p:spPr/>
        <p:txBody>
          <a:bodyPr>
            <a:normAutofit fontScale="92500" lnSpcReduction="20000"/>
          </a:bodyPr>
          <a:lstStyle/>
          <a:p>
            <a:r>
              <a:rPr lang="cs-CZ" dirty="0"/>
              <a:t>Exil (Hartmann in </a:t>
            </a:r>
            <a:r>
              <a:rPr lang="cs-CZ" dirty="0" err="1"/>
              <a:t>Belgien</a:t>
            </a:r>
            <a:r>
              <a:rPr lang="cs-CZ" dirty="0"/>
              <a:t>, </a:t>
            </a:r>
            <a:r>
              <a:rPr lang="cs-CZ" dirty="0" err="1"/>
              <a:t>Löhner</a:t>
            </a:r>
            <a:r>
              <a:rPr lang="cs-CZ" dirty="0"/>
              <a:t> in </a:t>
            </a:r>
            <a:r>
              <a:rPr lang="cs-CZ" dirty="0" err="1"/>
              <a:t>Frankreich</a:t>
            </a:r>
            <a:r>
              <a:rPr lang="cs-CZ" dirty="0"/>
              <a:t>, </a:t>
            </a:r>
            <a:r>
              <a:rPr lang="cs-CZ" dirty="0" err="1"/>
              <a:t>Kudlich</a:t>
            </a:r>
            <a:r>
              <a:rPr lang="cs-CZ" dirty="0"/>
              <a:t> in den </a:t>
            </a:r>
            <a:r>
              <a:rPr lang="cs-CZ" dirty="0" err="1"/>
              <a:t>Vereinigten</a:t>
            </a:r>
            <a:r>
              <a:rPr lang="cs-CZ" dirty="0"/>
              <a:t> </a:t>
            </a:r>
            <a:r>
              <a:rPr lang="cs-CZ" dirty="0" err="1"/>
              <a:t>Staaten</a:t>
            </a:r>
            <a:r>
              <a:rPr lang="cs-CZ" dirty="0"/>
              <a:t>)</a:t>
            </a:r>
          </a:p>
          <a:p>
            <a:r>
              <a:rPr lang="cs-CZ" dirty="0" err="1"/>
              <a:t>Nationale</a:t>
            </a:r>
            <a:r>
              <a:rPr lang="cs-CZ" dirty="0"/>
              <a:t> </a:t>
            </a:r>
            <a:r>
              <a:rPr lang="cs-CZ" dirty="0" err="1"/>
              <a:t>Agitation</a:t>
            </a:r>
            <a:r>
              <a:rPr lang="cs-CZ" dirty="0"/>
              <a:t> </a:t>
            </a:r>
            <a:r>
              <a:rPr lang="cs-CZ" dirty="0" err="1"/>
              <a:t>verboten</a:t>
            </a:r>
            <a:endParaRPr lang="cs-CZ" dirty="0"/>
          </a:p>
          <a:p>
            <a:r>
              <a:rPr lang="cs-CZ" dirty="0" err="1"/>
              <a:t>Später</a:t>
            </a:r>
            <a:r>
              <a:rPr lang="cs-CZ" dirty="0"/>
              <a:t> </a:t>
            </a:r>
            <a:r>
              <a:rPr lang="cs-CZ" dirty="0" err="1"/>
              <a:t>Amestierung</a:t>
            </a:r>
            <a:r>
              <a:rPr lang="cs-CZ" dirty="0"/>
              <a:t> der </a:t>
            </a:r>
            <a:r>
              <a:rPr lang="cs-CZ" dirty="0" err="1"/>
              <a:t>Revolutionäre</a:t>
            </a:r>
            <a:r>
              <a:rPr lang="cs-CZ" dirty="0"/>
              <a:t> </a:t>
            </a:r>
            <a:r>
              <a:rPr lang="cs-CZ" dirty="0" err="1"/>
              <a:t>aus</a:t>
            </a:r>
            <a:r>
              <a:rPr lang="cs-CZ" dirty="0"/>
              <a:t> 1848 (</a:t>
            </a:r>
            <a:r>
              <a:rPr lang="cs-CZ" dirty="0" err="1"/>
              <a:t>Rückkehr</a:t>
            </a:r>
            <a:r>
              <a:rPr lang="cs-CZ" dirty="0"/>
              <a:t> von Alfred </a:t>
            </a:r>
            <a:r>
              <a:rPr lang="cs-CZ" dirty="0" err="1"/>
              <a:t>Meißner</a:t>
            </a:r>
            <a:r>
              <a:rPr lang="cs-CZ" dirty="0"/>
              <a:t>)</a:t>
            </a:r>
          </a:p>
          <a:p>
            <a:r>
              <a:rPr lang="cs-CZ" dirty="0" err="1"/>
              <a:t>Spannung</a:t>
            </a:r>
            <a:r>
              <a:rPr lang="cs-CZ" dirty="0"/>
              <a:t> </a:t>
            </a:r>
            <a:r>
              <a:rPr lang="cs-CZ" dirty="0" err="1"/>
              <a:t>zwischen</a:t>
            </a:r>
            <a:r>
              <a:rPr lang="cs-CZ" dirty="0"/>
              <a:t> </a:t>
            </a:r>
            <a:r>
              <a:rPr lang="cs-CZ" dirty="0" err="1"/>
              <a:t>Österreich</a:t>
            </a:r>
            <a:r>
              <a:rPr lang="cs-CZ" dirty="0"/>
              <a:t> </a:t>
            </a:r>
            <a:r>
              <a:rPr lang="cs-CZ" dirty="0" err="1"/>
              <a:t>und</a:t>
            </a:r>
            <a:r>
              <a:rPr lang="cs-CZ" dirty="0"/>
              <a:t> </a:t>
            </a:r>
            <a:r>
              <a:rPr lang="cs-CZ" dirty="0" err="1"/>
              <a:t>Preußen</a:t>
            </a:r>
            <a:r>
              <a:rPr lang="cs-CZ" dirty="0"/>
              <a:t> / </a:t>
            </a:r>
            <a:r>
              <a:rPr lang="cs-CZ" dirty="0" err="1"/>
              <a:t>Deutschland</a:t>
            </a:r>
            <a:r>
              <a:rPr lang="cs-CZ" dirty="0"/>
              <a:t>:</a:t>
            </a:r>
          </a:p>
          <a:p>
            <a:pPr marL="0" indent="0">
              <a:buNone/>
            </a:pPr>
            <a:r>
              <a:rPr lang="de-DE" dirty="0"/>
              <a:t>„Die Bildung eines deutschen Kaiserthrones ohne Österreich ist somit wahrscheinlich. Erst spätere Jahre werden uns fühlen lassen, was wir durch diese Trennung verlieren. Denn das Übergewicht der Slawen wird unsere Nationalität bedrücken. … Doch bleibt uns Deutschland immer ein Hafen und Zufluchtsort, in den wir in der Not flüchten können. Denn unser Recht, beim deutschen Volk zu bleiben, das geben wir nie auf, sondern bewahren es uns, bis die Stunde schlägt, in der wir es ausüben dürfen.“</a:t>
            </a:r>
            <a:r>
              <a:rPr lang="cs-CZ" dirty="0"/>
              <a:t> Hans </a:t>
            </a:r>
            <a:r>
              <a:rPr lang="cs-CZ" dirty="0" err="1"/>
              <a:t>Kudlich</a:t>
            </a:r>
            <a:r>
              <a:rPr lang="cs-CZ" dirty="0"/>
              <a:t>, 1849</a:t>
            </a:r>
            <a:endParaRPr lang="de-DE" dirty="0"/>
          </a:p>
          <a:p>
            <a:endParaRPr lang="cs-CZ" dirty="0"/>
          </a:p>
          <a:p>
            <a:endParaRPr lang="cs-CZ" dirty="0"/>
          </a:p>
        </p:txBody>
      </p:sp>
    </p:spTree>
    <p:extLst>
      <p:ext uri="{BB962C8B-B14F-4D97-AF65-F5344CB8AC3E}">
        <p14:creationId xmlns:p14="http://schemas.microsoft.com/office/powerpoint/2010/main" val="3287311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B32EF1-8575-43BD-98A6-20F5BECCA2D6}"/>
              </a:ext>
            </a:extLst>
          </p:cNvPr>
          <p:cNvSpPr>
            <a:spLocks noGrp="1"/>
          </p:cNvSpPr>
          <p:nvPr>
            <p:ph type="title"/>
          </p:nvPr>
        </p:nvSpPr>
        <p:spPr/>
        <p:txBody>
          <a:bodyPr/>
          <a:lstStyle/>
          <a:p>
            <a:endParaRPr lang="de-DE"/>
          </a:p>
        </p:txBody>
      </p:sp>
      <p:sp>
        <p:nvSpPr>
          <p:cNvPr id="3" name="Zástupný obsah 2">
            <a:extLst>
              <a:ext uri="{FF2B5EF4-FFF2-40B4-BE49-F238E27FC236}">
                <a16:creationId xmlns:a16="http://schemas.microsoft.com/office/drawing/2014/main" id="{42D6CD11-617A-46C5-96A5-34B67CF7B299}"/>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2266286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VÃ½sledek obrÃ¡zku pro deutsche volkspartei reichenberg">
            <a:extLst>
              <a:ext uri="{FF2B5EF4-FFF2-40B4-BE49-F238E27FC236}">
                <a16:creationId xmlns:a16="http://schemas.microsoft.com/office/drawing/2014/main" id="{15FB5C8D-9F88-4748-AA71-CAFA5F7563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801897" y="10"/>
            <a:ext cx="439010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9A2C36C3-393E-49F6-8FBE-F25F1A0947B6}"/>
              </a:ext>
            </a:extLst>
          </p:cNvPr>
          <p:cNvSpPr>
            <a:spLocks noGrp="1"/>
          </p:cNvSpPr>
          <p:nvPr>
            <p:ph type="title"/>
          </p:nvPr>
        </p:nvSpPr>
        <p:spPr>
          <a:xfrm>
            <a:off x="804672" y="978776"/>
            <a:ext cx="5925310" cy="1174991"/>
          </a:xfrm>
        </p:spPr>
        <p:txBody>
          <a:bodyPr>
            <a:normAutofit/>
          </a:bodyPr>
          <a:lstStyle/>
          <a:p>
            <a:r>
              <a:rPr lang="de-DE" sz="2400"/>
              <a:t>Frage nach dem nationalen Zentrum</a:t>
            </a:r>
            <a:endParaRPr lang="cs-CZ" sz="2400"/>
          </a:p>
        </p:txBody>
      </p:sp>
      <p:sp>
        <p:nvSpPr>
          <p:cNvPr id="3" name="Zástupný symbol pro obsah 2">
            <a:extLst>
              <a:ext uri="{FF2B5EF4-FFF2-40B4-BE49-F238E27FC236}">
                <a16:creationId xmlns:a16="http://schemas.microsoft.com/office/drawing/2014/main" id="{8D9AD624-C21E-451C-9D5A-4F19ECA1B165}"/>
              </a:ext>
            </a:extLst>
          </p:cNvPr>
          <p:cNvSpPr>
            <a:spLocks noGrp="1"/>
          </p:cNvSpPr>
          <p:nvPr>
            <p:ph idx="1"/>
          </p:nvPr>
        </p:nvSpPr>
        <p:spPr>
          <a:xfrm>
            <a:off x="804671" y="2640692"/>
            <a:ext cx="7144709" cy="4069824"/>
          </a:xfrm>
        </p:spPr>
        <p:txBody>
          <a:bodyPr>
            <a:normAutofit/>
          </a:bodyPr>
          <a:lstStyle/>
          <a:p>
            <a:pPr>
              <a:lnSpc>
                <a:spcPct val="90000"/>
              </a:lnSpc>
            </a:pPr>
            <a:r>
              <a:rPr lang="de-DE" sz="1600" b="1" dirty="0"/>
              <a:t>Prag</a:t>
            </a:r>
            <a:r>
              <a:rPr lang="de-DE" sz="1600" dirty="0"/>
              <a:t>?   X   „Insulare“ Stellung der Prager Deutschen</a:t>
            </a:r>
          </a:p>
          <a:p>
            <a:pPr>
              <a:lnSpc>
                <a:spcPct val="90000"/>
              </a:lnSpc>
            </a:pPr>
            <a:r>
              <a:rPr lang="de-DE" sz="1600" b="1" dirty="0"/>
              <a:t>Reichenberg</a:t>
            </a:r>
            <a:r>
              <a:rPr lang="de-DE" sz="1600" dirty="0"/>
              <a:t>?</a:t>
            </a:r>
          </a:p>
          <a:p>
            <a:pPr>
              <a:lnSpc>
                <a:spcPct val="90000"/>
              </a:lnSpc>
            </a:pPr>
            <a:r>
              <a:rPr lang="de-DE" sz="1600" dirty="0"/>
              <a:t>seit 1860 </a:t>
            </a:r>
            <a:r>
              <a:rPr lang="de-DE" sz="1600" b="1" i="1" dirty="0"/>
              <a:t>Reichenberger Zeitung </a:t>
            </a:r>
            <a:r>
              <a:rPr lang="de-DE" sz="1600" dirty="0"/>
              <a:t>(Verlag Gebrüder </a:t>
            </a:r>
            <a:r>
              <a:rPr lang="de-DE" sz="1600" dirty="0" err="1"/>
              <a:t>Stiepel</a:t>
            </a:r>
            <a:r>
              <a:rPr lang="de-DE" sz="1600" dirty="0"/>
              <a:t>)</a:t>
            </a:r>
            <a:r>
              <a:rPr lang="cs-CZ" sz="1600" dirty="0"/>
              <a:t> - </a:t>
            </a:r>
            <a:r>
              <a:rPr lang="de-DE" sz="1600" dirty="0"/>
              <a:t>Untertitel: </a:t>
            </a:r>
            <a:r>
              <a:rPr lang="de-DE" sz="1600" i="1" dirty="0"/>
              <a:t>Organ für die deutsch-nationale Partei in Böhmen</a:t>
            </a:r>
            <a:endParaRPr lang="de-DE" sz="1600" dirty="0"/>
          </a:p>
          <a:p>
            <a:pPr>
              <a:lnSpc>
                <a:spcPct val="90000"/>
              </a:lnSpc>
            </a:pPr>
            <a:r>
              <a:rPr lang="de-DE" sz="1600" b="1" dirty="0"/>
              <a:t>Deutsche Volkspartei </a:t>
            </a:r>
            <a:r>
              <a:rPr lang="de-DE" sz="1600" dirty="0"/>
              <a:t>(</a:t>
            </a:r>
            <a:r>
              <a:rPr lang="de-DE" sz="1600" dirty="0" err="1"/>
              <a:t>entst</a:t>
            </a:r>
            <a:r>
              <a:rPr lang="de-DE" sz="1600" dirty="0"/>
              <a:t>. 1895 aus der Schönerer-Bewegung)</a:t>
            </a:r>
          </a:p>
          <a:p>
            <a:pPr>
              <a:lnSpc>
                <a:spcPct val="90000"/>
              </a:lnSpc>
            </a:pPr>
            <a:r>
              <a:rPr lang="de-DE" sz="1600" b="1" dirty="0"/>
              <a:t>Nationalistische Politiker</a:t>
            </a:r>
            <a:r>
              <a:rPr lang="de-DE" sz="1600" dirty="0"/>
              <a:t>: Ernst </a:t>
            </a:r>
            <a:r>
              <a:rPr lang="de-DE" sz="1600" dirty="0" err="1"/>
              <a:t>Bareuther</a:t>
            </a:r>
            <a:r>
              <a:rPr lang="de-DE" sz="1600" dirty="0"/>
              <a:t>, Karl </a:t>
            </a:r>
            <a:r>
              <a:rPr lang="de-DE" sz="1600" dirty="0" err="1"/>
              <a:t>Schücker</a:t>
            </a:r>
            <a:r>
              <a:rPr lang="de-DE" sz="1600" dirty="0"/>
              <a:t> (1886-92 Oberbürgermeister von Reichenberg) et al.</a:t>
            </a:r>
          </a:p>
          <a:p>
            <a:r>
              <a:rPr lang="de-DE" sz="1600" dirty="0"/>
              <a:t>Seit den 1890ern Debatten um die Umsiedlung dt. Zentralinstitutionen nach Reichenberg (</a:t>
            </a:r>
            <a:r>
              <a:rPr lang="de-DE" sz="1600" dirty="0" err="1"/>
              <a:t>evt.</a:t>
            </a:r>
            <a:r>
              <a:rPr lang="de-DE" sz="1600" dirty="0"/>
              <a:t> </a:t>
            </a:r>
            <a:r>
              <a:rPr lang="de-DE" sz="1600" dirty="0" err="1"/>
              <a:t>Aussig</a:t>
            </a:r>
            <a:r>
              <a:rPr lang="de-DE" sz="1600" dirty="0"/>
              <a:t>, Teplitz) </a:t>
            </a:r>
            <a:endParaRPr lang="cs-CZ" sz="1600" dirty="0"/>
          </a:p>
          <a:p>
            <a:r>
              <a:rPr lang="de-DE" sz="1600" dirty="0"/>
              <a:t>(-</a:t>
            </a:r>
            <a:r>
              <a:rPr lang="en-US" sz="1600" dirty="0"/>
              <a:t>&gt;</a:t>
            </a:r>
            <a:r>
              <a:rPr lang="de-DE" sz="1600" dirty="0"/>
              <a:t> Augustin </a:t>
            </a:r>
            <a:r>
              <a:rPr lang="de-DE" sz="1600" dirty="0" err="1"/>
              <a:t>Naegle</a:t>
            </a:r>
            <a:r>
              <a:rPr lang="de-DE" sz="1600" dirty="0"/>
              <a:t> 19.1.1929: „Heraus aus Prag! Wenn wir in Prag bleiben, dann sind wir zu lebenslänglicher Freiheitsstrafe verurteilt!“)</a:t>
            </a:r>
          </a:p>
          <a:p>
            <a:pPr>
              <a:lnSpc>
                <a:spcPct val="90000"/>
              </a:lnSpc>
            </a:pPr>
            <a:endParaRPr lang="cs-CZ" sz="1600" dirty="0"/>
          </a:p>
        </p:txBody>
      </p:sp>
    </p:spTree>
    <p:extLst>
      <p:ext uri="{BB962C8B-B14F-4D97-AF65-F5344CB8AC3E}">
        <p14:creationId xmlns:p14="http://schemas.microsoft.com/office/powerpoint/2010/main" val="164632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12FB1A6-4B94-49F1-9A24-86A19656E38E}"/>
              </a:ext>
            </a:extLst>
          </p:cNvPr>
          <p:cNvSpPr>
            <a:spLocks noGrp="1"/>
          </p:cNvSpPr>
          <p:nvPr>
            <p:ph type="title"/>
          </p:nvPr>
        </p:nvSpPr>
        <p:spPr>
          <a:xfrm>
            <a:off x="838201" y="345810"/>
            <a:ext cx="5120561" cy="1325563"/>
          </a:xfrm>
        </p:spPr>
        <p:txBody>
          <a:bodyPr vert="horz" lIns="91440" tIns="45720" rIns="91440" bIns="45720" rtlCol="0" anchor="ctr">
            <a:normAutofit/>
          </a:bodyPr>
          <a:lstStyle/>
          <a:p>
            <a:r>
              <a:rPr lang="cs-CZ" sz="4400" kern="1200" dirty="0" err="1">
                <a:solidFill>
                  <a:schemeClr val="tx1"/>
                </a:solidFill>
                <a:latin typeface="+mj-lt"/>
                <a:ea typeface="+mj-ea"/>
                <a:cs typeface="+mj-cs"/>
              </a:rPr>
              <a:t>Das</a:t>
            </a:r>
            <a:r>
              <a:rPr lang="cs-CZ" sz="4400" kern="1200" dirty="0">
                <a:solidFill>
                  <a:schemeClr val="tx1"/>
                </a:solidFill>
                <a:latin typeface="+mj-lt"/>
                <a:ea typeface="+mj-ea"/>
                <a:cs typeface="+mj-cs"/>
              </a:rPr>
              <a:t> </a:t>
            </a:r>
            <a:r>
              <a:rPr lang="en-US" sz="4400" kern="1200" dirty="0" err="1">
                <a:solidFill>
                  <a:schemeClr val="tx1"/>
                </a:solidFill>
                <a:latin typeface="+mj-lt"/>
                <a:ea typeface="+mj-ea"/>
                <a:cs typeface="+mj-cs"/>
              </a:rPr>
              <a:t>Vereinleben</a:t>
            </a:r>
            <a:endParaRPr lang="en-US" sz="4400" kern="1200" dirty="0">
              <a:solidFill>
                <a:schemeClr val="tx1"/>
              </a:solidFill>
              <a:latin typeface="+mj-lt"/>
              <a:ea typeface="+mj-ea"/>
              <a:cs typeface="+mj-cs"/>
            </a:endParaRPr>
          </a:p>
        </p:txBody>
      </p:sp>
      <p:sp>
        <p:nvSpPr>
          <p:cNvPr id="5" name="Zástupný text 4">
            <a:extLst>
              <a:ext uri="{FF2B5EF4-FFF2-40B4-BE49-F238E27FC236}">
                <a16:creationId xmlns:a16="http://schemas.microsoft.com/office/drawing/2014/main" id="{88742724-C06D-44B5-832D-7D34663D29AA}"/>
              </a:ext>
            </a:extLst>
          </p:cNvPr>
          <p:cNvSpPr>
            <a:spLocks noGrp="1"/>
          </p:cNvSpPr>
          <p:nvPr>
            <p:ph type="body" sz="half" idx="2"/>
          </p:nvPr>
        </p:nvSpPr>
        <p:spPr>
          <a:xfrm>
            <a:off x="838201" y="1825625"/>
            <a:ext cx="5092194" cy="4351338"/>
          </a:xfrm>
        </p:spPr>
        <p:txBody>
          <a:bodyPr vert="horz" lIns="91440" tIns="45720" rIns="91440" bIns="45720" rtlCol="0">
            <a:normAutofit/>
          </a:bodyPr>
          <a:lstStyle/>
          <a:p>
            <a:pPr indent="-228600">
              <a:buFont typeface="Arial" panose="020B0604020202020204" pitchFamily="34" charset="0"/>
              <a:buChar char="•"/>
            </a:pPr>
            <a:r>
              <a:rPr lang="cs-CZ" sz="2400" dirty="0"/>
              <a:t>1862 </a:t>
            </a:r>
            <a:r>
              <a:rPr lang="cs-CZ" sz="2400" dirty="0" err="1"/>
              <a:t>Deutsches</a:t>
            </a:r>
            <a:r>
              <a:rPr lang="cs-CZ" sz="2400" dirty="0"/>
              <a:t> </a:t>
            </a:r>
            <a:r>
              <a:rPr lang="cs-CZ" sz="2400" dirty="0" err="1"/>
              <a:t>Kassino</a:t>
            </a:r>
            <a:r>
              <a:rPr lang="cs-CZ" sz="2400" dirty="0"/>
              <a:t> </a:t>
            </a:r>
            <a:r>
              <a:rPr lang="cs-CZ" sz="2400" dirty="0" err="1"/>
              <a:t>im</a:t>
            </a:r>
            <a:r>
              <a:rPr lang="cs-CZ" sz="2400" dirty="0"/>
              <a:t> </a:t>
            </a:r>
            <a:r>
              <a:rPr lang="cs-CZ" sz="2400" dirty="0" err="1"/>
              <a:t>Deutschen</a:t>
            </a:r>
            <a:r>
              <a:rPr lang="cs-CZ" sz="2400" dirty="0"/>
              <a:t> </a:t>
            </a:r>
            <a:r>
              <a:rPr lang="cs-CZ" sz="2400" dirty="0" err="1"/>
              <a:t>Haus</a:t>
            </a:r>
            <a:r>
              <a:rPr lang="cs-CZ" sz="2400" dirty="0"/>
              <a:t> vs. Umělecká beseda (1863)</a:t>
            </a:r>
          </a:p>
          <a:p>
            <a:pPr indent="-228600">
              <a:buFont typeface="Arial" panose="020B0604020202020204" pitchFamily="34" charset="0"/>
              <a:buChar char="•"/>
            </a:pPr>
            <a:r>
              <a:rPr lang="cs-CZ" sz="2400" dirty="0"/>
              <a:t>1868 </a:t>
            </a:r>
            <a:r>
              <a:rPr lang="cs-CZ" sz="2400" dirty="0" err="1"/>
              <a:t>Deutscher</a:t>
            </a:r>
            <a:r>
              <a:rPr lang="cs-CZ" sz="2400" dirty="0"/>
              <a:t> </a:t>
            </a:r>
            <a:r>
              <a:rPr lang="cs-CZ" sz="2400" dirty="0" err="1"/>
              <a:t>Turnverein</a:t>
            </a:r>
            <a:r>
              <a:rPr lang="cs-CZ" sz="2400" dirty="0"/>
              <a:t> in Prag (</a:t>
            </a:r>
            <a:r>
              <a:rPr lang="cs-CZ" sz="2400" dirty="0" err="1"/>
              <a:t>früher</a:t>
            </a:r>
            <a:r>
              <a:rPr lang="cs-CZ" sz="2400" dirty="0"/>
              <a:t> </a:t>
            </a:r>
            <a:r>
              <a:rPr lang="cs-CZ" sz="2400" dirty="0" err="1"/>
              <a:t>schon</a:t>
            </a:r>
            <a:r>
              <a:rPr lang="cs-CZ" sz="2400" dirty="0"/>
              <a:t> </a:t>
            </a:r>
            <a:r>
              <a:rPr lang="cs-CZ" sz="2400" dirty="0" err="1"/>
              <a:t>mehrere</a:t>
            </a:r>
            <a:r>
              <a:rPr lang="cs-CZ" sz="2400" dirty="0"/>
              <a:t> </a:t>
            </a:r>
            <a:r>
              <a:rPr lang="cs-CZ" sz="2400" dirty="0" err="1"/>
              <a:t>Turnvereine</a:t>
            </a:r>
            <a:r>
              <a:rPr lang="cs-CZ" sz="2400" dirty="0"/>
              <a:t>) vs. Sokol (1862)</a:t>
            </a:r>
          </a:p>
          <a:p>
            <a:pPr indent="-228600">
              <a:buFont typeface="Arial" panose="020B0604020202020204" pitchFamily="34" charset="0"/>
              <a:buChar char="•"/>
            </a:pPr>
            <a:r>
              <a:rPr lang="cs-CZ" sz="2400" dirty="0" err="1"/>
              <a:t>Deutsche</a:t>
            </a:r>
            <a:r>
              <a:rPr lang="cs-CZ" sz="2400" dirty="0"/>
              <a:t> Lese- </a:t>
            </a:r>
            <a:r>
              <a:rPr lang="cs-CZ" sz="2400" dirty="0" err="1"/>
              <a:t>und</a:t>
            </a:r>
            <a:r>
              <a:rPr lang="cs-CZ" sz="2400" dirty="0"/>
              <a:t> </a:t>
            </a:r>
            <a:r>
              <a:rPr lang="cs-CZ" sz="2400" dirty="0" err="1"/>
              <a:t>Redehalle</a:t>
            </a:r>
            <a:r>
              <a:rPr lang="cs-CZ" sz="2400" dirty="0"/>
              <a:t> </a:t>
            </a:r>
            <a:r>
              <a:rPr lang="cs-CZ" sz="2400" dirty="0" err="1"/>
              <a:t>seit</a:t>
            </a:r>
            <a:r>
              <a:rPr lang="cs-CZ" sz="2400" dirty="0"/>
              <a:t> 1849</a:t>
            </a:r>
            <a:endParaRPr lang="en-US" sz="2400" dirty="0"/>
          </a:p>
        </p:txBody>
      </p:sp>
      <p:sp>
        <p:nvSpPr>
          <p:cNvPr id="29" name="Oval 2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Obrázek 6">
            <a:extLst>
              <a:ext uri="{FF2B5EF4-FFF2-40B4-BE49-F238E27FC236}">
                <a16:creationId xmlns:a16="http://schemas.microsoft.com/office/drawing/2014/main" id="{E972BD4F-C640-4615-A78A-BB04E5898645}"/>
              </a:ext>
            </a:extLst>
          </p:cNvPr>
          <p:cNvPicPr>
            <a:picLocks noChangeAspect="1"/>
          </p:cNvPicPr>
          <p:nvPr/>
        </p:nvPicPr>
        <p:blipFill rotWithShape="1">
          <a:blip r:embed="rId2"/>
          <a:srcRect t="24589" r="3" b="6587"/>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31" name="Arc 3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Zástupný obsah 5">
            <a:extLst>
              <a:ext uri="{FF2B5EF4-FFF2-40B4-BE49-F238E27FC236}">
                <a16:creationId xmlns:a16="http://schemas.microsoft.com/office/drawing/2014/main" id="{8A57CCEE-3F7B-4318-AB1D-60E806A6E1FE}"/>
              </a:ext>
            </a:extLst>
          </p:cNvPr>
          <p:cNvPicPr>
            <a:picLocks noGrp="1" noChangeAspect="1"/>
          </p:cNvPicPr>
          <p:nvPr>
            <p:ph idx="1"/>
          </p:nvPr>
        </p:nvPicPr>
        <p:blipFill rotWithShape="1">
          <a:blip r:embed="rId3"/>
          <a:srcRect r="12245"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4074204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DDE327-ADFA-4733-81A7-318873F29C3A}"/>
              </a:ext>
            </a:extLst>
          </p:cNvPr>
          <p:cNvSpPr>
            <a:spLocks noGrp="1"/>
          </p:cNvSpPr>
          <p:nvPr>
            <p:ph type="title"/>
          </p:nvPr>
        </p:nvSpPr>
        <p:spPr/>
        <p:txBody>
          <a:bodyPr/>
          <a:lstStyle/>
          <a:p>
            <a:r>
              <a:rPr lang="cs-CZ" dirty="0" err="1"/>
              <a:t>Revolution</a:t>
            </a:r>
            <a:r>
              <a:rPr lang="cs-CZ" dirty="0"/>
              <a:t> 1848 </a:t>
            </a:r>
            <a:r>
              <a:rPr lang="cs-CZ" dirty="0" err="1"/>
              <a:t>als</a:t>
            </a:r>
            <a:r>
              <a:rPr lang="cs-CZ" dirty="0"/>
              <a:t> </a:t>
            </a:r>
            <a:r>
              <a:rPr lang="cs-CZ" dirty="0" err="1"/>
              <a:t>Knotenpunkt</a:t>
            </a:r>
            <a:r>
              <a:rPr lang="cs-CZ" dirty="0"/>
              <a:t> der </a:t>
            </a:r>
            <a:r>
              <a:rPr lang="cs-CZ" dirty="0" err="1"/>
              <a:t>deutsch-tschechischen</a:t>
            </a:r>
            <a:r>
              <a:rPr lang="cs-CZ" dirty="0"/>
              <a:t> </a:t>
            </a:r>
            <a:r>
              <a:rPr lang="cs-CZ" dirty="0" err="1"/>
              <a:t>Geschichte</a:t>
            </a:r>
            <a:endParaRPr lang="de-DE" dirty="0"/>
          </a:p>
        </p:txBody>
      </p:sp>
      <p:sp>
        <p:nvSpPr>
          <p:cNvPr id="3" name="Zástupný obsah 2">
            <a:extLst>
              <a:ext uri="{FF2B5EF4-FFF2-40B4-BE49-F238E27FC236}">
                <a16:creationId xmlns:a16="http://schemas.microsoft.com/office/drawing/2014/main" id="{1AE291F3-4990-41E1-8D20-1C2E726A22BD}"/>
              </a:ext>
            </a:extLst>
          </p:cNvPr>
          <p:cNvSpPr>
            <a:spLocks noGrp="1"/>
          </p:cNvSpPr>
          <p:nvPr>
            <p:ph idx="1"/>
          </p:nvPr>
        </p:nvSpPr>
        <p:spPr/>
        <p:txBody>
          <a:bodyPr/>
          <a:lstStyle/>
          <a:p>
            <a:pPr marL="0" indent="0">
              <a:buNone/>
            </a:pPr>
            <a:r>
              <a:rPr lang="cs-CZ" dirty="0" err="1"/>
              <a:t>Warum</a:t>
            </a:r>
            <a:r>
              <a:rPr lang="cs-CZ" dirty="0"/>
              <a:t> </a:t>
            </a:r>
            <a:r>
              <a:rPr lang="cs-CZ" dirty="0" err="1"/>
              <a:t>ist</a:t>
            </a:r>
            <a:r>
              <a:rPr lang="cs-CZ" dirty="0"/>
              <a:t> </a:t>
            </a:r>
            <a:r>
              <a:rPr lang="cs-CZ" dirty="0" err="1"/>
              <a:t>die</a:t>
            </a:r>
            <a:r>
              <a:rPr lang="cs-CZ" dirty="0"/>
              <a:t> </a:t>
            </a:r>
            <a:r>
              <a:rPr lang="cs-CZ" dirty="0" err="1"/>
              <a:t>Revolution</a:t>
            </a:r>
            <a:r>
              <a:rPr lang="cs-CZ" dirty="0"/>
              <a:t> so </a:t>
            </a:r>
            <a:r>
              <a:rPr lang="cs-CZ" dirty="0" err="1"/>
              <a:t>wichtig</a:t>
            </a:r>
            <a:r>
              <a:rPr lang="cs-CZ" dirty="0"/>
              <a:t>?</a:t>
            </a:r>
          </a:p>
          <a:p>
            <a:pPr lvl="1"/>
            <a:r>
              <a:rPr lang="cs-CZ" dirty="0" err="1"/>
              <a:t>Höhepunkt</a:t>
            </a:r>
            <a:r>
              <a:rPr lang="cs-CZ" dirty="0"/>
              <a:t> des Bohemismus – </a:t>
            </a:r>
            <a:r>
              <a:rPr lang="cs-CZ" dirty="0" err="1"/>
              <a:t>erstes</a:t>
            </a:r>
            <a:r>
              <a:rPr lang="cs-CZ" dirty="0"/>
              <a:t> </a:t>
            </a:r>
            <a:r>
              <a:rPr lang="cs-CZ" dirty="0" err="1"/>
              <a:t>gemeinsames</a:t>
            </a:r>
            <a:r>
              <a:rPr lang="cs-CZ" dirty="0"/>
              <a:t> </a:t>
            </a:r>
            <a:r>
              <a:rPr lang="cs-CZ" dirty="0" err="1"/>
              <a:t>bürgerliches</a:t>
            </a:r>
            <a:r>
              <a:rPr lang="cs-CZ" dirty="0"/>
              <a:t> </a:t>
            </a:r>
            <a:r>
              <a:rPr lang="cs-CZ" dirty="0" err="1"/>
              <a:t>politisches</a:t>
            </a:r>
            <a:r>
              <a:rPr lang="cs-CZ" dirty="0"/>
              <a:t> </a:t>
            </a:r>
            <a:r>
              <a:rPr lang="cs-CZ" dirty="0" err="1"/>
              <a:t>Programm</a:t>
            </a:r>
            <a:endParaRPr lang="cs-CZ" dirty="0"/>
          </a:p>
          <a:p>
            <a:pPr lvl="1"/>
            <a:r>
              <a:rPr lang="cs-CZ" dirty="0" err="1"/>
              <a:t>Erstes</a:t>
            </a:r>
            <a:r>
              <a:rPr lang="cs-CZ" dirty="0"/>
              <a:t> </a:t>
            </a:r>
            <a:r>
              <a:rPr lang="cs-CZ" dirty="0" err="1"/>
              <a:t>deutsches</a:t>
            </a:r>
            <a:r>
              <a:rPr lang="cs-CZ" dirty="0"/>
              <a:t> </a:t>
            </a:r>
            <a:r>
              <a:rPr lang="cs-CZ" dirty="0" err="1"/>
              <a:t>und</a:t>
            </a:r>
            <a:r>
              <a:rPr lang="cs-CZ" dirty="0"/>
              <a:t> </a:t>
            </a:r>
            <a:r>
              <a:rPr lang="cs-CZ" dirty="0" err="1"/>
              <a:t>tschechisches</a:t>
            </a:r>
            <a:r>
              <a:rPr lang="cs-CZ" dirty="0"/>
              <a:t> </a:t>
            </a:r>
            <a:r>
              <a:rPr lang="cs-CZ" dirty="0" err="1"/>
              <a:t>politisches</a:t>
            </a:r>
            <a:r>
              <a:rPr lang="cs-CZ" dirty="0"/>
              <a:t> </a:t>
            </a:r>
            <a:r>
              <a:rPr lang="cs-CZ" dirty="0" err="1"/>
              <a:t>Programm</a:t>
            </a:r>
            <a:endParaRPr lang="cs-CZ" dirty="0"/>
          </a:p>
          <a:p>
            <a:pPr lvl="1"/>
            <a:r>
              <a:rPr lang="cs-CZ" dirty="0" err="1"/>
              <a:t>Anfang</a:t>
            </a:r>
            <a:r>
              <a:rPr lang="cs-CZ" dirty="0"/>
              <a:t> der </a:t>
            </a:r>
            <a:r>
              <a:rPr lang="cs-CZ" dirty="0" err="1"/>
              <a:t>nationalen</a:t>
            </a:r>
            <a:r>
              <a:rPr lang="cs-CZ" dirty="0"/>
              <a:t> </a:t>
            </a:r>
            <a:r>
              <a:rPr lang="cs-CZ" dirty="0" err="1"/>
              <a:t>Zwietracht</a:t>
            </a:r>
            <a:endParaRPr lang="cs-CZ" dirty="0"/>
          </a:p>
          <a:p>
            <a:pPr lvl="1"/>
            <a:r>
              <a:rPr lang="cs-CZ" dirty="0" err="1"/>
              <a:t>Vorzeichung</a:t>
            </a:r>
            <a:r>
              <a:rPr lang="cs-CZ" dirty="0"/>
              <a:t> der </a:t>
            </a:r>
            <a:r>
              <a:rPr lang="cs-CZ" dirty="0" err="1"/>
              <a:t>nationalen</a:t>
            </a:r>
            <a:r>
              <a:rPr lang="cs-CZ" dirty="0"/>
              <a:t> Konflikte </a:t>
            </a:r>
            <a:r>
              <a:rPr lang="cs-CZ" dirty="0" err="1"/>
              <a:t>und</a:t>
            </a:r>
            <a:r>
              <a:rPr lang="cs-CZ" dirty="0"/>
              <a:t> des </a:t>
            </a:r>
            <a:r>
              <a:rPr lang="cs-CZ" dirty="0" err="1"/>
              <a:t>Zerfalls</a:t>
            </a:r>
            <a:r>
              <a:rPr lang="cs-CZ" dirty="0"/>
              <a:t> der </a:t>
            </a:r>
            <a:r>
              <a:rPr lang="cs-CZ" dirty="0" err="1"/>
              <a:t>Habsburger</a:t>
            </a:r>
            <a:r>
              <a:rPr lang="cs-CZ" dirty="0"/>
              <a:t> Monarchie</a:t>
            </a:r>
            <a:endParaRPr lang="de-DE" dirty="0"/>
          </a:p>
        </p:txBody>
      </p:sp>
    </p:spTree>
    <p:extLst>
      <p:ext uri="{BB962C8B-B14F-4D97-AF65-F5344CB8AC3E}">
        <p14:creationId xmlns:p14="http://schemas.microsoft.com/office/powerpoint/2010/main" val="3255736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1DF163-D00B-4C5E-AD91-4C550B1D22E9}"/>
              </a:ext>
            </a:extLst>
          </p:cNvPr>
          <p:cNvSpPr>
            <a:spLocks noGrp="1"/>
          </p:cNvSpPr>
          <p:nvPr>
            <p:ph type="title"/>
          </p:nvPr>
        </p:nvSpPr>
        <p:spPr/>
        <p:txBody>
          <a:bodyPr/>
          <a:lstStyle/>
          <a:p>
            <a:r>
              <a:rPr lang="de-DE"/>
              <a:t>Institutionelle Separation</a:t>
            </a:r>
            <a:endParaRPr lang="cs-CZ"/>
          </a:p>
        </p:txBody>
      </p:sp>
      <p:sp>
        <p:nvSpPr>
          <p:cNvPr id="3" name="Zástupný symbol pro obsah 2">
            <a:extLst>
              <a:ext uri="{FF2B5EF4-FFF2-40B4-BE49-F238E27FC236}">
                <a16:creationId xmlns:a16="http://schemas.microsoft.com/office/drawing/2014/main" id="{ACE44550-360F-4285-97EF-73030B74D870}"/>
              </a:ext>
            </a:extLst>
          </p:cNvPr>
          <p:cNvSpPr>
            <a:spLocks noGrp="1"/>
          </p:cNvSpPr>
          <p:nvPr>
            <p:ph idx="1"/>
          </p:nvPr>
        </p:nvSpPr>
        <p:spPr>
          <a:xfrm>
            <a:off x="2111867" y="1773339"/>
            <a:ext cx="7729728" cy="4067556"/>
          </a:xfrm>
        </p:spPr>
        <p:txBody>
          <a:bodyPr>
            <a:normAutofit fontScale="77500" lnSpcReduction="20000"/>
          </a:bodyPr>
          <a:lstStyle/>
          <a:p>
            <a:pPr marL="0" indent="0">
              <a:buNone/>
            </a:pPr>
            <a:r>
              <a:rPr lang="de-DE" b="1" dirty="0"/>
              <a:t>utraquistische Institutionen</a:t>
            </a:r>
          </a:p>
          <a:p>
            <a:r>
              <a:rPr lang="de-DE" i="1" dirty="0"/>
              <a:t>Königlich böhmischen </a:t>
            </a:r>
            <a:r>
              <a:rPr lang="de-DE" b="1" i="1" dirty="0"/>
              <a:t>Gesellschaft der Wissenschaften</a:t>
            </a:r>
            <a:r>
              <a:rPr lang="de-DE" b="1" dirty="0"/>
              <a:t> </a:t>
            </a:r>
            <a:r>
              <a:rPr lang="de-DE" dirty="0"/>
              <a:t>(1770, 1791)</a:t>
            </a:r>
          </a:p>
          <a:p>
            <a:r>
              <a:rPr lang="de-DE" i="1" dirty="0"/>
              <a:t>Gesellschaft Patriotischer </a:t>
            </a:r>
            <a:r>
              <a:rPr lang="de-DE" b="1" i="1" dirty="0"/>
              <a:t>Kunstfreunde</a:t>
            </a:r>
            <a:r>
              <a:rPr lang="de-DE" i="1" dirty="0"/>
              <a:t> in Böhmen (</a:t>
            </a:r>
            <a:r>
              <a:rPr lang="de-DE" dirty="0"/>
              <a:t>1796</a:t>
            </a:r>
            <a:r>
              <a:rPr lang="de-DE" i="1" dirty="0"/>
              <a:t>) </a:t>
            </a:r>
            <a:r>
              <a:rPr lang="cs-CZ" i="1" dirty="0"/>
              <a:t>=</a:t>
            </a:r>
            <a:r>
              <a:rPr lang="en-US" i="1" dirty="0"/>
              <a:t>&gt;</a:t>
            </a:r>
            <a:r>
              <a:rPr lang="de-DE" i="1" dirty="0"/>
              <a:t> Akademie der Bildenden Künste</a:t>
            </a:r>
            <a:r>
              <a:rPr lang="de-DE" dirty="0"/>
              <a:t> </a:t>
            </a:r>
          </a:p>
          <a:p>
            <a:r>
              <a:rPr lang="de-DE" i="1" dirty="0"/>
              <a:t>Gesellschaft des </a:t>
            </a:r>
            <a:r>
              <a:rPr lang="de-DE" b="1" i="1" dirty="0"/>
              <a:t>vaterländischen Museums </a:t>
            </a:r>
            <a:r>
              <a:rPr lang="de-DE" i="1" dirty="0"/>
              <a:t>in Böhmen</a:t>
            </a:r>
            <a:r>
              <a:rPr lang="de-DE" dirty="0"/>
              <a:t> (1818)</a:t>
            </a:r>
          </a:p>
          <a:p>
            <a:pPr marL="0" indent="0">
              <a:buNone/>
            </a:pPr>
            <a:r>
              <a:rPr lang="de-DE" b="1" dirty="0"/>
              <a:t>nationale Gründungen:</a:t>
            </a:r>
          </a:p>
          <a:p>
            <a:r>
              <a:rPr lang="de-DE" dirty="0"/>
              <a:t>Motto ‚Jeder zu den Seinen!‘ </a:t>
            </a:r>
            <a:endParaRPr lang="cs-CZ" dirty="0"/>
          </a:p>
          <a:p>
            <a:r>
              <a:rPr lang="cs-CZ" b="1" dirty="0" err="1"/>
              <a:t>Deutsche</a:t>
            </a:r>
            <a:r>
              <a:rPr lang="cs-CZ" dirty="0"/>
              <a:t> </a:t>
            </a:r>
            <a:r>
              <a:rPr lang="cs-CZ" dirty="0" err="1"/>
              <a:t>und</a:t>
            </a:r>
            <a:r>
              <a:rPr lang="cs-CZ" dirty="0"/>
              <a:t> </a:t>
            </a:r>
            <a:r>
              <a:rPr lang="cs-CZ" b="1" dirty="0" err="1"/>
              <a:t>tschechische</a:t>
            </a:r>
            <a:r>
              <a:rPr lang="cs-CZ" dirty="0"/>
              <a:t> </a:t>
            </a:r>
            <a:r>
              <a:rPr lang="cs-CZ" b="1" dirty="0"/>
              <a:t>Polytechnik</a:t>
            </a:r>
            <a:r>
              <a:rPr lang="cs-CZ" dirty="0"/>
              <a:t> 1863</a:t>
            </a:r>
            <a:endParaRPr lang="de-DE" dirty="0"/>
          </a:p>
          <a:p>
            <a:r>
              <a:rPr lang="de-DE" b="1" i="1" dirty="0"/>
              <a:t>Sokol</a:t>
            </a:r>
            <a:r>
              <a:rPr lang="de-DE" i="1" dirty="0"/>
              <a:t> </a:t>
            </a:r>
            <a:r>
              <a:rPr lang="de-DE" dirty="0"/>
              <a:t>(1862) vs. </a:t>
            </a:r>
            <a:r>
              <a:rPr lang="de-DE" i="1" dirty="0"/>
              <a:t>Deutsche </a:t>
            </a:r>
            <a:r>
              <a:rPr lang="de-DE" b="1" i="1" dirty="0"/>
              <a:t>Turnerschaft</a:t>
            </a:r>
            <a:r>
              <a:rPr lang="de-DE" i="1" dirty="0"/>
              <a:t> </a:t>
            </a:r>
            <a:r>
              <a:rPr lang="de-DE" dirty="0"/>
              <a:t>(1868)</a:t>
            </a:r>
          </a:p>
          <a:p>
            <a:r>
              <a:rPr lang="de-DE" i="1" dirty="0"/>
              <a:t>Deutsche </a:t>
            </a:r>
            <a:r>
              <a:rPr lang="de-DE" b="1" i="1" dirty="0"/>
              <a:t>Verein zur Verbreitung gemeinnütziger Kenntnisse</a:t>
            </a:r>
            <a:r>
              <a:rPr lang="de-DE" b="1" dirty="0"/>
              <a:t> </a:t>
            </a:r>
            <a:r>
              <a:rPr lang="de-DE" dirty="0"/>
              <a:t>(1869–1938)</a:t>
            </a:r>
            <a:endParaRPr lang="cs-CZ" dirty="0"/>
          </a:p>
          <a:p>
            <a:endParaRPr lang="de-DE" dirty="0"/>
          </a:p>
        </p:txBody>
      </p:sp>
    </p:spTree>
    <p:extLst>
      <p:ext uri="{BB962C8B-B14F-4D97-AF65-F5344CB8AC3E}">
        <p14:creationId xmlns:p14="http://schemas.microsoft.com/office/powerpoint/2010/main" val="122772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1DF163-D00B-4C5E-AD91-4C550B1D22E9}"/>
              </a:ext>
            </a:extLst>
          </p:cNvPr>
          <p:cNvSpPr>
            <a:spLocks noGrp="1"/>
          </p:cNvSpPr>
          <p:nvPr>
            <p:ph type="title"/>
          </p:nvPr>
        </p:nvSpPr>
        <p:spPr/>
        <p:txBody>
          <a:bodyPr/>
          <a:lstStyle/>
          <a:p>
            <a:r>
              <a:rPr lang="de-DE"/>
              <a:t>Institutionelle Separation</a:t>
            </a:r>
            <a:endParaRPr lang="cs-CZ"/>
          </a:p>
        </p:txBody>
      </p:sp>
      <p:sp>
        <p:nvSpPr>
          <p:cNvPr id="3" name="Zástupný symbol pro obsah 2">
            <a:extLst>
              <a:ext uri="{FF2B5EF4-FFF2-40B4-BE49-F238E27FC236}">
                <a16:creationId xmlns:a16="http://schemas.microsoft.com/office/drawing/2014/main" id="{ACE44550-360F-4285-97EF-73030B74D870}"/>
              </a:ext>
            </a:extLst>
          </p:cNvPr>
          <p:cNvSpPr>
            <a:spLocks noGrp="1"/>
          </p:cNvSpPr>
          <p:nvPr>
            <p:ph idx="1"/>
          </p:nvPr>
        </p:nvSpPr>
        <p:spPr>
          <a:xfrm>
            <a:off x="2231136" y="2638044"/>
            <a:ext cx="7729728" cy="4067556"/>
          </a:xfrm>
        </p:spPr>
        <p:txBody>
          <a:bodyPr>
            <a:normAutofit/>
          </a:bodyPr>
          <a:lstStyle/>
          <a:p>
            <a:r>
              <a:rPr lang="de-DE" i="1" dirty="0"/>
              <a:t>Verein deutscher Schriftsteller und Künstler in Böhmen </a:t>
            </a:r>
            <a:r>
              <a:rPr lang="de-DE" b="1" i="1" dirty="0"/>
              <a:t>Concordia</a:t>
            </a:r>
            <a:r>
              <a:rPr lang="de-DE" dirty="0"/>
              <a:t> (1871)</a:t>
            </a:r>
          </a:p>
          <a:p>
            <a:r>
              <a:rPr lang="de-DE" b="1" i="1" dirty="0"/>
              <a:t>Akademie</a:t>
            </a:r>
            <a:r>
              <a:rPr lang="de-DE" i="1" dirty="0"/>
              <a:t> der Wissenschaften</a:t>
            </a:r>
            <a:r>
              <a:rPr lang="de-DE" dirty="0"/>
              <a:t> (1891) vs. </a:t>
            </a:r>
            <a:r>
              <a:rPr lang="de-DE" b="1" i="1" dirty="0"/>
              <a:t>Gesellschaft zur Förderung </a:t>
            </a:r>
            <a:r>
              <a:rPr lang="de-DE" i="1" dirty="0"/>
              <a:t>deutscher Wissenschaft, Kunst und Literatur in Böhmen</a:t>
            </a:r>
            <a:r>
              <a:rPr lang="de-DE" dirty="0"/>
              <a:t> (1891–1945)</a:t>
            </a:r>
          </a:p>
          <a:p>
            <a:r>
              <a:rPr lang="de-DE" dirty="0"/>
              <a:t>1868/69 Teilung des </a:t>
            </a:r>
            <a:r>
              <a:rPr lang="de-DE" b="1" dirty="0"/>
              <a:t>Prager</a:t>
            </a:r>
            <a:r>
              <a:rPr lang="de-DE" b="1" i="1" dirty="0"/>
              <a:t> </a:t>
            </a:r>
            <a:r>
              <a:rPr lang="de-DE" b="1" dirty="0"/>
              <a:t>Polytechnikums</a:t>
            </a:r>
          </a:p>
          <a:p>
            <a:r>
              <a:rPr lang="de-DE" dirty="0"/>
              <a:t>1882 Teilung der </a:t>
            </a:r>
            <a:r>
              <a:rPr lang="de-DE" b="1" dirty="0"/>
              <a:t>Prager Universität</a:t>
            </a:r>
            <a:endParaRPr lang="cs-CZ" b="1" dirty="0"/>
          </a:p>
        </p:txBody>
      </p:sp>
    </p:spTree>
    <p:extLst>
      <p:ext uri="{BB962C8B-B14F-4D97-AF65-F5344CB8AC3E}">
        <p14:creationId xmlns:p14="http://schemas.microsoft.com/office/powerpoint/2010/main" val="69403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4FE91F-636F-43D2-8A9F-C1F6F30ED208}"/>
              </a:ext>
            </a:extLst>
          </p:cNvPr>
          <p:cNvSpPr>
            <a:spLocks noGrp="1"/>
          </p:cNvSpPr>
          <p:nvPr>
            <p:ph type="title"/>
          </p:nvPr>
        </p:nvSpPr>
        <p:spPr/>
        <p:txBody>
          <a:bodyPr/>
          <a:lstStyle/>
          <a:p>
            <a:r>
              <a:rPr lang="cs-CZ" dirty="0" err="1"/>
              <a:t>Wirtschaftliche</a:t>
            </a:r>
            <a:r>
              <a:rPr lang="cs-CZ" dirty="0"/>
              <a:t> (</a:t>
            </a:r>
            <a:r>
              <a:rPr lang="cs-CZ" dirty="0" err="1"/>
              <a:t>und</a:t>
            </a:r>
            <a:r>
              <a:rPr lang="cs-CZ" dirty="0"/>
              <a:t> </a:t>
            </a:r>
            <a:r>
              <a:rPr lang="cs-CZ" dirty="0" err="1"/>
              <a:t>teilweise</a:t>
            </a:r>
            <a:r>
              <a:rPr lang="cs-CZ" dirty="0"/>
              <a:t> </a:t>
            </a:r>
            <a:r>
              <a:rPr lang="cs-CZ" dirty="0" err="1"/>
              <a:t>politische</a:t>
            </a:r>
            <a:r>
              <a:rPr lang="cs-CZ" dirty="0"/>
              <a:t> </a:t>
            </a:r>
            <a:r>
              <a:rPr lang="cs-CZ" dirty="0" err="1"/>
              <a:t>Vorherrschaft</a:t>
            </a:r>
            <a:r>
              <a:rPr lang="cs-CZ" dirty="0"/>
              <a:t>)</a:t>
            </a:r>
          </a:p>
        </p:txBody>
      </p:sp>
      <p:pic>
        <p:nvPicPr>
          <p:cNvPr id="4" name="Zástupný obsah 3">
            <a:extLst>
              <a:ext uri="{FF2B5EF4-FFF2-40B4-BE49-F238E27FC236}">
                <a16:creationId xmlns:a16="http://schemas.microsoft.com/office/drawing/2014/main" id="{C67047FB-8CC3-401B-A7A7-E6B6AF12F931}"/>
              </a:ext>
            </a:extLst>
          </p:cNvPr>
          <p:cNvPicPr>
            <a:picLocks noGrp="1" noChangeAspect="1"/>
          </p:cNvPicPr>
          <p:nvPr>
            <p:ph idx="1"/>
          </p:nvPr>
        </p:nvPicPr>
        <p:blipFill>
          <a:blip r:embed="rId2"/>
          <a:stretch>
            <a:fillRect/>
          </a:stretch>
        </p:blipFill>
        <p:spPr>
          <a:xfrm>
            <a:off x="838200" y="1690688"/>
            <a:ext cx="4809162" cy="3165406"/>
          </a:xfrm>
          <a:prstGeom prst="rect">
            <a:avLst/>
          </a:prstGeom>
        </p:spPr>
      </p:pic>
      <p:pic>
        <p:nvPicPr>
          <p:cNvPr id="6" name="Obrázek 5">
            <a:extLst>
              <a:ext uri="{FF2B5EF4-FFF2-40B4-BE49-F238E27FC236}">
                <a16:creationId xmlns:a16="http://schemas.microsoft.com/office/drawing/2014/main" id="{2DC3505B-F4BA-4236-9163-5D2EEFC5655E}"/>
              </a:ext>
            </a:extLst>
          </p:cNvPr>
          <p:cNvPicPr>
            <a:picLocks noChangeAspect="1"/>
          </p:cNvPicPr>
          <p:nvPr/>
        </p:nvPicPr>
        <p:blipFill>
          <a:blip r:embed="rId3"/>
          <a:stretch>
            <a:fillRect/>
          </a:stretch>
        </p:blipFill>
        <p:spPr>
          <a:xfrm>
            <a:off x="6572111" y="884307"/>
            <a:ext cx="4964873" cy="3462999"/>
          </a:xfrm>
          <a:prstGeom prst="rect">
            <a:avLst/>
          </a:prstGeom>
        </p:spPr>
      </p:pic>
      <p:pic>
        <p:nvPicPr>
          <p:cNvPr id="7" name="Obrázek 6">
            <a:extLst>
              <a:ext uri="{FF2B5EF4-FFF2-40B4-BE49-F238E27FC236}">
                <a16:creationId xmlns:a16="http://schemas.microsoft.com/office/drawing/2014/main" id="{BC164F9E-803A-49F8-8875-C99AFF02DDD7}"/>
              </a:ext>
            </a:extLst>
          </p:cNvPr>
          <p:cNvPicPr>
            <a:picLocks noChangeAspect="1"/>
          </p:cNvPicPr>
          <p:nvPr/>
        </p:nvPicPr>
        <p:blipFill>
          <a:blip r:embed="rId4"/>
          <a:stretch>
            <a:fillRect/>
          </a:stretch>
        </p:blipFill>
        <p:spPr>
          <a:xfrm>
            <a:off x="5372515" y="3827509"/>
            <a:ext cx="4228685" cy="2994836"/>
          </a:xfrm>
          <a:prstGeom prst="rect">
            <a:avLst/>
          </a:prstGeom>
        </p:spPr>
      </p:pic>
    </p:spTree>
    <p:extLst>
      <p:ext uri="{BB962C8B-B14F-4D97-AF65-F5344CB8AC3E}">
        <p14:creationId xmlns:p14="http://schemas.microsoft.com/office/powerpoint/2010/main" val="2601509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BED4577-0C65-416A-9BD0-F5453A8FFBBA}"/>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cs-CZ" sz="4800" kern="1200" dirty="0" err="1">
                <a:solidFill>
                  <a:srgbClr val="FFFFFF"/>
                </a:solidFill>
                <a:latin typeface="+mj-lt"/>
                <a:ea typeface="+mj-ea"/>
                <a:cs typeface="+mj-cs"/>
              </a:rPr>
              <a:t>Kadener</a:t>
            </a:r>
            <a:r>
              <a:rPr lang="cs-CZ" sz="4800" kern="1200" dirty="0">
                <a:solidFill>
                  <a:srgbClr val="FFFFFF"/>
                </a:solidFill>
                <a:latin typeface="+mj-lt"/>
                <a:ea typeface="+mj-ea"/>
                <a:cs typeface="+mj-cs"/>
              </a:rPr>
              <a:t> </a:t>
            </a:r>
            <a:r>
              <a:rPr lang="cs-CZ" sz="4800" kern="1200" dirty="0" err="1">
                <a:solidFill>
                  <a:srgbClr val="FFFFFF"/>
                </a:solidFill>
                <a:latin typeface="+mj-lt"/>
                <a:ea typeface="+mj-ea"/>
                <a:cs typeface="+mj-cs"/>
              </a:rPr>
              <a:t>Stahlwerke</a:t>
            </a:r>
            <a:r>
              <a:rPr lang="cs-CZ" sz="4800" kern="1200" dirty="0">
                <a:solidFill>
                  <a:srgbClr val="FFFFFF"/>
                </a:solidFill>
                <a:latin typeface="+mj-lt"/>
                <a:ea typeface="+mj-ea"/>
                <a:cs typeface="+mj-cs"/>
              </a:rPr>
              <a:t> </a:t>
            </a:r>
            <a:r>
              <a:rPr lang="cs-CZ" sz="4800" kern="1200" dirty="0" err="1">
                <a:solidFill>
                  <a:srgbClr val="FFFFFF"/>
                </a:solidFill>
                <a:latin typeface="+mj-lt"/>
                <a:ea typeface="+mj-ea"/>
                <a:cs typeface="+mj-cs"/>
              </a:rPr>
              <a:t>und</a:t>
            </a:r>
            <a:r>
              <a:rPr lang="cs-CZ" sz="4800" kern="1200" dirty="0">
                <a:solidFill>
                  <a:srgbClr val="FFFFFF"/>
                </a:solidFill>
                <a:latin typeface="+mj-lt"/>
                <a:ea typeface="+mj-ea"/>
                <a:cs typeface="+mj-cs"/>
              </a:rPr>
              <a:t> </a:t>
            </a:r>
            <a:r>
              <a:rPr lang="cs-CZ" sz="4800" kern="1200" dirty="0" err="1">
                <a:solidFill>
                  <a:srgbClr val="FFFFFF"/>
                </a:solidFill>
                <a:latin typeface="+mj-lt"/>
                <a:ea typeface="+mj-ea"/>
                <a:cs typeface="+mj-cs"/>
              </a:rPr>
              <a:t>Jugendstil-Epoche</a:t>
            </a:r>
            <a:endParaRPr lang="en-US" sz="4800" kern="1200" dirty="0">
              <a:solidFill>
                <a:srgbClr val="FFFFFF"/>
              </a:solidFill>
              <a:latin typeface="+mj-lt"/>
              <a:ea typeface="+mj-ea"/>
              <a:cs typeface="+mj-cs"/>
            </a:endParaRPr>
          </a:p>
        </p:txBody>
      </p:sp>
      <p:cxnSp>
        <p:nvCxnSpPr>
          <p:cNvPr id="12" name="Straight Connector 11">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Zástupný obsah 3">
            <a:extLst>
              <a:ext uri="{FF2B5EF4-FFF2-40B4-BE49-F238E27FC236}">
                <a16:creationId xmlns:a16="http://schemas.microsoft.com/office/drawing/2014/main" id="{206762DE-A934-4BF7-B670-07A6D0426EA3}"/>
              </a:ext>
            </a:extLst>
          </p:cNvPr>
          <p:cNvPicPr>
            <a:picLocks noGrp="1" noChangeAspect="1"/>
          </p:cNvPicPr>
          <p:nvPr>
            <p:ph idx="1"/>
          </p:nvPr>
        </p:nvPicPr>
        <p:blipFill rotWithShape="1">
          <a:blip r:embed="rId2"/>
          <a:srcRect r="1" b="25688"/>
          <a:stretch/>
        </p:blipFill>
        <p:spPr>
          <a:xfrm>
            <a:off x="317635" y="321733"/>
            <a:ext cx="4160452" cy="6214534"/>
          </a:xfrm>
          <a:prstGeom prst="rect">
            <a:avLst/>
          </a:prstGeom>
        </p:spPr>
      </p:pic>
      <p:pic>
        <p:nvPicPr>
          <p:cNvPr id="5" name="Obrázek 4">
            <a:extLst>
              <a:ext uri="{FF2B5EF4-FFF2-40B4-BE49-F238E27FC236}">
                <a16:creationId xmlns:a16="http://schemas.microsoft.com/office/drawing/2014/main" id="{BC9E788A-449D-4741-B95D-30683A4D8B7E}"/>
              </a:ext>
            </a:extLst>
          </p:cNvPr>
          <p:cNvPicPr>
            <a:picLocks noChangeAspect="1"/>
          </p:cNvPicPr>
          <p:nvPr/>
        </p:nvPicPr>
        <p:blipFill rotWithShape="1">
          <a:blip r:embed="rId3"/>
          <a:srcRect t="26946" r="2" b="17107"/>
          <a:stretch/>
        </p:blipFill>
        <p:spPr>
          <a:xfrm>
            <a:off x="4654296" y="299363"/>
            <a:ext cx="7217085" cy="3008188"/>
          </a:xfrm>
          <a:prstGeom prst="rect">
            <a:avLst/>
          </a:prstGeom>
        </p:spPr>
      </p:pic>
    </p:spTree>
    <p:extLst>
      <p:ext uri="{BB962C8B-B14F-4D97-AF65-F5344CB8AC3E}">
        <p14:creationId xmlns:p14="http://schemas.microsoft.com/office/powerpoint/2010/main" val="1774508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4/4a/Novodob%C3%A9_turnaje_v_na%C5%A1%C3%AD_star%C3%A9_Praze_%28%C5%A0ipy%29.jpg/1280px-Novodob%C3%A9_turnaje_v_na%C5%A1%C3%AD_star%C3%A9_Praze_%28%C5%A0ipy%29.jpg">
            <a:extLst>
              <a:ext uri="{FF2B5EF4-FFF2-40B4-BE49-F238E27FC236}">
                <a16:creationId xmlns:a16="http://schemas.microsoft.com/office/drawing/2014/main" id="{5CC8421B-BE27-4751-AD90-B1C6AEF862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
          <a:stretch/>
        </p:blipFill>
        <p:spPr bwMode="auto">
          <a:xfrm>
            <a:off x="4654296" y="10"/>
            <a:ext cx="7537704"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E6615EA4-A30C-4F3A-941C-8E783958CB90}"/>
              </a:ext>
            </a:extLst>
          </p:cNvPr>
          <p:cNvSpPr>
            <a:spLocks noGrp="1"/>
          </p:cNvSpPr>
          <p:nvPr>
            <p:ph type="title"/>
          </p:nvPr>
        </p:nvSpPr>
        <p:spPr>
          <a:xfrm>
            <a:off x="804670" y="978776"/>
            <a:ext cx="3044953" cy="1174991"/>
          </a:xfrm>
        </p:spPr>
        <p:txBody>
          <a:bodyPr>
            <a:normAutofit/>
          </a:bodyPr>
          <a:lstStyle/>
          <a:p>
            <a:r>
              <a:rPr lang="de-DE" sz="2000"/>
              <a:t>Nationale Stereotypen in der Karikatur</a:t>
            </a:r>
            <a:endParaRPr lang="cs-CZ" sz="2000"/>
          </a:p>
        </p:txBody>
      </p:sp>
      <p:sp>
        <p:nvSpPr>
          <p:cNvPr id="3" name="Zástupný symbol pro obsah 2">
            <a:extLst>
              <a:ext uri="{FF2B5EF4-FFF2-40B4-BE49-F238E27FC236}">
                <a16:creationId xmlns:a16="http://schemas.microsoft.com/office/drawing/2014/main" id="{7BB87A95-9F35-41DB-BCD7-BB9EAA8E8270}"/>
              </a:ext>
            </a:extLst>
          </p:cNvPr>
          <p:cNvSpPr>
            <a:spLocks noGrp="1"/>
          </p:cNvSpPr>
          <p:nvPr>
            <p:ph idx="1"/>
          </p:nvPr>
        </p:nvSpPr>
        <p:spPr>
          <a:xfrm>
            <a:off x="804670" y="2640692"/>
            <a:ext cx="3044952" cy="3255252"/>
          </a:xfrm>
        </p:spPr>
        <p:txBody>
          <a:bodyPr>
            <a:normAutofit/>
          </a:bodyPr>
          <a:lstStyle/>
          <a:p>
            <a:r>
              <a:rPr lang="cs-CZ" sz="1600"/>
              <a:t>Beispiel aus </a:t>
            </a:r>
            <a:r>
              <a:rPr lang="cs-CZ" sz="1600" i="1"/>
              <a:t>Šípy </a:t>
            </a:r>
            <a:r>
              <a:rPr lang="cs-CZ" sz="1600"/>
              <a:t>(1894)</a:t>
            </a:r>
            <a:endParaRPr lang="cs-CZ" sz="1600" i="1"/>
          </a:p>
        </p:txBody>
      </p:sp>
    </p:spTree>
    <p:extLst>
      <p:ext uri="{BB962C8B-B14F-4D97-AF65-F5344CB8AC3E}">
        <p14:creationId xmlns:p14="http://schemas.microsoft.com/office/powerpoint/2010/main" val="1143710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615EA4-A30C-4F3A-941C-8E783958CB90}"/>
              </a:ext>
            </a:extLst>
          </p:cNvPr>
          <p:cNvSpPr>
            <a:spLocks noGrp="1"/>
          </p:cNvSpPr>
          <p:nvPr>
            <p:ph type="title"/>
          </p:nvPr>
        </p:nvSpPr>
        <p:spPr>
          <a:xfrm>
            <a:off x="804670" y="978776"/>
            <a:ext cx="3044953" cy="1174991"/>
          </a:xfrm>
        </p:spPr>
        <p:txBody>
          <a:bodyPr>
            <a:normAutofit/>
          </a:bodyPr>
          <a:lstStyle/>
          <a:p>
            <a:r>
              <a:rPr lang="de-DE" sz="2000"/>
              <a:t>Nationale Stereotypen in der Karikatur</a:t>
            </a:r>
            <a:endParaRPr lang="cs-CZ" sz="2000"/>
          </a:p>
        </p:txBody>
      </p:sp>
      <p:sp>
        <p:nvSpPr>
          <p:cNvPr id="3" name="Zástupný symbol pro obsah 2">
            <a:extLst>
              <a:ext uri="{FF2B5EF4-FFF2-40B4-BE49-F238E27FC236}">
                <a16:creationId xmlns:a16="http://schemas.microsoft.com/office/drawing/2014/main" id="{7BB87A95-9F35-41DB-BCD7-BB9EAA8E8270}"/>
              </a:ext>
            </a:extLst>
          </p:cNvPr>
          <p:cNvSpPr>
            <a:spLocks noGrp="1"/>
          </p:cNvSpPr>
          <p:nvPr>
            <p:ph idx="1"/>
          </p:nvPr>
        </p:nvSpPr>
        <p:spPr>
          <a:xfrm>
            <a:off x="804670" y="2640692"/>
            <a:ext cx="3044952" cy="3255252"/>
          </a:xfrm>
        </p:spPr>
        <p:txBody>
          <a:bodyPr>
            <a:normAutofit/>
          </a:bodyPr>
          <a:lstStyle/>
          <a:p>
            <a:r>
              <a:rPr lang="cs-CZ" sz="1600" i="1"/>
              <a:t>Figaro </a:t>
            </a:r>
            <a:r>
              <a:rPr lang="cs-CZ" sz="1600"/>
              <a:t>(1900)</a:t>
            </a:r>
            <a:endParaRPr lang="cs-CZ" sz="1600" i="1"/>
          </a:p>
        </p:txBody>
      </p:sp>
      <p:pic>
        <p:nvPicPr>
          <p:cNvPr id="2050" name="Picture 2" descr="https://upload.wikimedia.org/wikipedia/commons/thumb/a/af/B%C3%B6hmer_Wenzel_und_Deutscher_Michel_%281900_Karikatura%29.jpg/1024px-B%C3%B6hmer_Wenzel_und_Deutscher_Michel_%281900_Karikatura%29.jpg">
            <a:extLst>
              <a:ext uri="{FF2B5EF4-FFF2-40B4-BE49-F238E27FC236}">
                <a16:creationId xmlns:a16="http://schemas.microsoft.com/office/drawing/2014/main" id="{D1900775-46D7-43C7-BADF-D54B5F657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616" y="0"/>
            <a:ext cx="8420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733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615EA4-A30C-4F3A-941C-8E783958CB90}"/>
              </a:ext>
            </a:extLst>
          </p:cNvPr>
          <p:cNvSpPr>
            <a:spLocks noGrp="1"/>
          </p:cNvSpPr>
          <p:nvPr>
            <p:ph type="title"/>
          </p:nvPr>
        </p:nvSpPr>
        <p:spPr>
          <a:xfrm>
            <a:off x="804670" y="978776"/>
            <a:ext cx="3044953" cy="1174991"/>
          </a:xfrm>
        </p:spPr>
        <p:txBody>
          <a:bodyPr>
            <a:normAutofit/>
          </a:bodyPr>
          <a:lstStyle/>
          <a:p>
            <a:r>
              <a:rPr lang="de-DE" sz="2000"/>
              <a:t>Nationale Stereotypen in der Karikatur</a:t>
            </a:r>
            <a:endParaRPr lang="cs-CZ" sz="2000"/>
          </a:p>
        </p:txBody>
      </p:sp>
      <p:sp>
        <p:nvSpPr>
          <p:cNvPr id="3" name="Zástupný symbol pro obsah 2">
            <a:extLst>
              <a:ext uri="{FF2B5EF4-FFF2-40B4-BE49-F238E27FC236}">
                <a16:creationId xmlns:a16="http://schemas.microsoft.com/office/drawing/2014/main" id="{7BB87A95-9F35-41DB-BCD7-BB9EAA8E8270}"/>
              </a:ext>
            </a:extLst>
          </p:cNvPr>
          <p:cNvSpPr>
            <a:spLocks noGrp="1"/>
          </p:cNvSpPr>
          <p:nvPr>
            <p:ph idx="1"/>
          </p:nvPr>
        </p:nvSpPr>
        <p:spPr>
          <a:xfrm>
            <a:off x="804670" y="2640692"/>
            <a:ext cx="3044952" cy="3255252"/>
          </a:xfrm>
        </p:spPr>
        <p:txBody>
          <a:bodyPr>
            <a:normAutofit/>
          </a:bodyPr>
          <a:lstStyle/>
          <a:p>
            <a:r>
              <a:rPr lang="cs-CZ" sz="1600" i="1"/>
              <a:t>Šípy </a:t>
            </a:r>
            <a:r>
              <a:rPr lang="cs-CZ" sz="1600"/>
              <a:t>(1899)</a:t>
            </a:r>
            <a:endParaRPr lang="cs-CZ" sz="1600" i="1"/>
          </a:p>
        </p:txBody>
      </p:sp>
      <p:pic>
        <p:nvPicPr>
          <p:cNvPr id="4100" name="Picture 4" descr="http://muzeum3000.nm.cz/shared/clanky/3732/Karikatura.jpeg">
            <a:extLst>
              <a:ext uri="{FF2B5EF4-FFF2-40B4-BE49-F238E27FC236}">
                <a16:creationId xmlns:a16="http://schemas.microsoft.com/office/drawing/2014/main" id="{B5C2B540-FFD7-4EF5-9317-05EF8FF14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8277" y="0"/>
            <a:ext cx="71437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563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615EA4-A30C-4F3A-941C-8E783958CB90}"/>
              </a:ext>
            </a:extLst>
          </p:cNvPr>
          <p:cNvSpPr>
            <a:spLocks noGrp="1"/>
          </p:cNvSpPr>
          <p:nvPr>
            <p:ph type="title"/>
          </p:nvPr>
        </p:nvSpPr>
        <p:spPr>
          <a:xfrm>
            <a:off x="804670" y="978776"/>
            <a:ext cx="3044953" cy="1174991"/>
          </a:xfrm>
        </p:spPr>
        <p:txBody>
          <a:bodyPr>
            <a:normAutofit/>
          </a:bodyPr>
          <a:lstStyle/>
          <a:p>
            <a:r>
              <a:rPr lang="de-DE" sz="2000"/>
              <a:t>Nationale Stereotypen in der Karikatur</a:t>
            </a:r>
            <a:endParaRPr lang="cs-CZ" sz="2000"/>
          </a:p>
        </p:txBody>
      </p:sp>
      <p:sp>
        <p:nvSpPr>
          <p:cNvPr id="3" name="Zástupný symbol pro obsah 2">
            <a:extLst>
              <a:ext uri="{FF2B5EF4-FFF2-40B4-BE49-F238E27FC236}">
                <a16:creationId xmlns:a16="http://schemas.microsoft.com/office/drawing/2014/main" id="{7BB87A95-9F35-41DB-BCD7-BB9EAA8E8270}"/>
              </a:ext>
            </a:extLst>
          </p:cNvPr>
          <p:cNvSpPr>
            <a:spLocks noGrp="1"/>
          </p:cNvSpPr>
          <p:nvPr>
            <p:ph idx="1"/>
          </p:nvPr>
        </p:nvSpPr>
        <p:spPr>
          <a:xfrm>
            <a:off x="804670" y="2640692"/>
            <a:ext cx="3044952" cy="3255252"/>
          </a:xfrm>
        </p:spPr>
        <p:txBody>
          <a:bodyPr>
            <a:normAutofit/>
          </a:bodyPr>
          <a:lstStyle/>
          <a:p>
            <a:r>
              <a:rPr lang="cs-CZ" sz="1600"/>
              <a:t>Josef Benedikt Engl</a:t>
            </a:r>
          </a:p>
          <a:p>
            <a:r>
              <a:rPr lang="cs-CZ" sz="1600" i="1"/>
              <a:t>Simplicissimus</a:t>
            </a:r>
            <a:r>
              <a:rPr lang="cs-CZ" sz="1600"/>
              <a:t>, 1907</a:t>
            </a:r>
            <a:endParaRPr lang="cs-CZ" sz="1600" i="1"/>
          </a:p>
        </p:txBody>
      </p:sp>
      <p:pic>
        <p:nvPicPr>
          <p:cNvPr id="1026" name="Picture 2" descr="VÃ½sledek obrÃ¡zku pro tschechen deutsche karikatur">
            <a:extLst>
              <a:ext uri="{FF2B5EF4-FFF2-40B4-BE49-F238E27FC236}">
                <a16:creationId xmlns:a16="http://schemas.microsoft.com/office/drawing/2014/main" id="{A4701F4A-122E-40A2-AEBB-DF6A551943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3661" y="122549"/>
            <a:ext cx="8162925" cy="663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038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615EA4-A30C-4F3A-941C-8E783958CB90}"/>
              </a:ext>
            </a:extLst>
          </p:cNvPr>
          <p:cNvSpPr>
            <a:spLocks noGrp="1"/>
          </p:cNvSpPr>
          <p:nvPr>
            <p:ph type="title"/>
          </p:nvPr>
        </p:nvSpPr>
        <p:spPr>
          <a:xfrm>
            <a:off x="804670" y="978776"/>
            <a:ext cx="3044953" cy="1174991"/>
          </a:xfrm>
        </p:spPr>
        <p:txBody>
          <a:bodyPr>
            <a:normAutofit/>
          </a:bodyPr>
          <a:lstStyle/>
          <a:p>
            <a:r>
              <a:rPr lang="de-DE" sz="2000"/>
              <a:t>Nationale Stereotypen in der Karikatur</a:t>
            </a:r>
            <a:endParaRPr lang="cs-CZ" sz="2000"/>
          </a:p>
        </p:txBody>
      </p:sp>
      <p:sp>
        <p:nvSpPr>
          <p:cNvPr id="3" name="Zástupný symbol pro obsah 2">
            <a:extLst>
              <a:ext uri="{FF2B5EF4-FFF2-40B4-BE49-F238E27FC236}">
                <a16:creationId xmlns:a16="http://schemas.microsoft.com/office/drawing/2014/main" id="{7BB87A95-9F35-41DB-BCD7-BB9EAA8E8270}"/>
              </a:ext>
            </a:extLst>
          </p:cNvPr>
          <p:cNvSpPr>
            <a:spLocks noGrp="1"/>
          </p:cNvSpPr>
          <p:nvPr>
            <p:ph idx="1"/>
          </p:nvPr>
        </p:nvSpPr>
        <p:spPr>
          <a:xfrm>
            <a:off x="804670" y="2640692"/>
            <a:ext cx="3044952" cy="3255252"/>
          </a:xfrm>
        </p:spPr>
        <p:txBody>
          <a:bodyPr>
            <a:normAutofit/>
          </a:bodyPr>
          <a:lstStyle/>
          <a:p>
            <a:endParaRPr lang="cs-CZ" sz="1600" i="1"/>
          </a:p>
        </p:txBody>
      </p:sp>
      <p:pic>
        <p:nvPicPr>
          <p:cNvPr id="3074" name="Picture 2" descr="VÃ½sledek obrÃ¡zku pro ÄeÅ¡i nÄmci karikatura">
            <a:extLst>
              <a:ext uri="{FF2B5EF4-FFF2-40B4-BE49-F238E27FC236}">
                <a16:creationId xmlns:a16="http://schemas.microsoft.com/office/drawing/2014/main" id="{5A100236-959C-4091-869D-6029134D2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4358" y="372063"/>
            <a:ext cx="4218249" cy="586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379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07A6C0-A3F1-4BAD-94D0-545A49A52DDD}"/>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C0AC3F09-6D4A-4B02-BFAC-815B5F8AA082}"/>
              </a:ext>
            </a:extLst>
          </p:cNvPr>
          <p:cNvPicPr>
            <a:picLocks noGrp="1" noChangeAspect="1"/>
          </p:cNvPicPr>
          <p:nvPr>
            <p:ph idx="1"/>
          </p:nvPr>
        </p:nvPicPr>
        <p:blipFill>
          <a:blip r:embed="rId2"/>
          <a:stretch>
            <a:fillRect/>
          </a:stretch>
        </p:blipFill>
        <p:spPr>
          <a:xfrm>
            <a:off x="2708097" y="1825625"/>
            <a:ext cx="6775806" cy="4351338"/>
          </a:xfrm>
          <a:prstGeom prst="rect">
            <a:avLst/>
          </a:prstGeom>
        </p:spPr>
      </p:pic>
    </p:spTree>
    <p:extLst>
      <p:ext uri="{BB962C8B-B14F-4D97-AF65-F5344CB8AC3E}">
        <p14:creationId xmlns:p14="http://schemas.microsoft.com/office/powerpoint/2010/main" val="3852933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F5F2D-335C-42FC-AAF2-CFFF634A49A9}"/>
              </a:ext>
            </a:extLst>
          </p:cNvPr>
          <p:cNvSpPr>
            <a:spLocks noGrp="1"/>
          </p:cNvSpPr>
          <p:nvPr>
            <p:ph type="title"/>
          </p:nvPr>
        </p:nvSpPr>
        <p:spPr/>
        <p:txBody>
          <a:bodyPr/>
          <a:lstStyle/>
          <a:p>
            <a:r>
              <a:rPr lang="cs-CZ" dirty="0" err="1"/>
              <a:t>Liberale</a:t>
            </a:r>
            <a:r>
              <a:rPr lang="cs-CZ" dirty="0"/>
              <a:t> </a:t>
            </a:r>
            <a:r>
              <a:rPr lang="cs-CZ" dirty="0" err="1"/>
              <a:t>Generation</a:t>
            </a:r>
            <a:r>
              <a:rPr lang="cs-CZ" dirty="0"/>
              <a:t> der 40er </a:t>
            </a:r>
            <a:r>
              <a:rPr lang="cs-CZ" dirty="0" err="1"/>
              <a:t>Jahren</a:t>
            </a:r>
            <a:endParaRPr lang="de-DE" dirty="0"/>
          </a:p>
        </p:txBody>
      </p:sp>
      <p:sp>
        <p:nvSpPr>
          <p:cNvPr id="3" name="Zástupný obsah 2">
            <a:extLst>
              <a:ext uri="{FF2B5EF4-FFF2-40B4-BE49-F238E27FC236}">
                <a16:creationId xmlns:a16="http://schemas.microsoft.com/office/drawing/2014/main" id="{3FC603D8-BD55-4C90-BC46-D014335FFE11}"/>
              </a:ext>
            </a:extLst>
          </p:cNvPr>
          <p:cNvSpPr>
            <a:spLocks noGrp="1"/>
          </p:cNvSpPr>
          <p:nvPr>
            <p:ph idx="1"/>
          </p:nvPr>
        </p:nvSpPr>
        <p:spPr>
          <a:xfrm>
            <a:off x="838200" y="1825625"/>
            <a:ext cx="10515600" cy="1143000"/>
          </a:xfrm>
        </p:spPr>
        <p:txBody>
          <a:bodyPr>
            <a:normAutofit fontScale="92500" lnSpcReduction="20000"/>
          </a:bodyPr>
          <a:lstStyle/>
          <a:p>
            <a:r>
              <a:rPr lang="cs-CZ" dirty="0"/>
              <a:t>Café </a:t>
            </a:r>
            <a:r>
              <a:rPr lang="cs-CZ" dirty="0" err="1"/>
              <a:t>Roter</a:t>
            </a:r>
            <a:r>
              <a:rPr lang="cs-CZ" dirty="0"/>
              <a:t> </a:t>
            </a:r>
            <a:r>
              <a:rPr lang="cs-CZ" dirty="0" err="1"/>
              <a:t>Turm</a:t>
            </a:r>
            <a:r>
              <a:rPr lang="cs-CZ" dirty="0"/>
              <a:t> in Celetná</a:t>
            </a:r>
          </a:p>
          <a:p>
            <a:r>
              <a:rPr lang="cs-CZ" dirty="0" err="1"/>
              <a:t>Zeitschriften</a:t>
            </a:r>
            <a:r>
              <a:rPr lang="cs-CZ" dirty="0"/>
              <a:t> : der </a:t>
            </a:r>
            <a:r>
              <a:rPr lang="cs-CZ" dirty="0" err="1"/>
              <a:t>Novellist</a:t>
            </a:r>
            <a:r>
              <a:rPr lang="cs-CZ" dirty="0"/>
              <a:t>, </a:t>
            </a:r>
            <a:r>
              <a:rPr lang="cs-CZ" dirty="0" err="1"/>
              <a:t>Ost</a:t>
            </a:r>
            <a:r>
              <a:rPr lang="cs-CZ" dirty="0"/>
              <a:t> </a:t>
            </a:r>
            <a:r>
              <a:rPr lang="cs-CZ" dirty="0" err="1"/>
              <a:t>und</a:t>
            </a:r>
            <a:r>
              <a:rPr lang="cs-CZ" dirty="0"/>
              <a:t> </a:t>
            </a:r>
            <a:r>
              <a:rPr lang="cs-CZ" dirty="0" err="1"/>
              <a:t>West</a:t>
            </a:r>
            <a:r>
              <a:rPr lang="cs-CZ" dirty="0"/>
              <a:t>, </a:t>
            </a:r>
            <a:r>
              <a:rPr lang="cs-CZ" dirty="0" err="1"/>
              <a:t>liberal</a:t>
            </a:r>
            <a:r>
              <a:rPr lang="cs-CZ" dirty="0"/>
              <a:t>, </a:t>
            </a:r>
            <a:r>
              <a:rPr lang="cs-CZ" dirty="0" err="1"/>
              <a:t>filosemitisch</a:t>
            </a:r>
            <a:r>
              <a:rPr lang="cs-CZ" dirty="0"/>
              <a:t>, </a:t>
            </a:r>
            <a:r>
              <a:rPr lang="cs-CZ" dirty="0" err="1"/>
              <a:t>Unterstützung</a:t>
            </a:r>
            <a:r>
              <a:rPr lang="cs-CZ" dirty="0"/>
              <a:t> der </a:t>
            </a:r>
            <a:r>
              <a:rPr lang="cs-CZ" dirty="0" err="1"/>
              <a:t>tschechischen</a:t>
            </a:r>
            <a:r>
              <a:rPr lang="cs-CZ" dirty="0"/>
              <a:t> </a:t>
            </a:r>
            <a:r>
              <a:rPr lang="cs-CZ" dirty="0" err="1"/>
              <a:t>Wiedergeburt</a:t>
            </a:r>
            <a:r>
              <a:rPr lang="cs-CZ" dirty="0"/>
              <a:t>…</a:t>
            </a:r>
            <a:endParaRPr lang="de-DE" dirty="0"/>
          </a:p>
        </p:txBody>
      </p:sp>
      <p:pic>
        <p:nvPicPr>
          <p:cNvPr id="4" name="Obrázek 3">
            <a:extLst>
              <a:ext uri="{FF2B5EF4-FFF2-40B4-BE49-F238E27FC236}">
                <a16:creationId xmlns:a16="http://schemas.microsoft.com/office/drawing/2014/main" id="{42877958-A0CA-4F80-9925-2A5AF1914606}"/>
              </a:ext>
            </a:extLst>
          </p:cNvPr>
          <p:cNvPicPr>
            <a:picLocks noChangeAspect="1"/>
          </p:cNvPicPr>
          <p:nvPr/>
        </p:nvPicPr>
        <p:blipFill>
          <a:blip r:embed="rId2"/>
          <a:stretch>
            <a:fillRect/>
          </a:stretch>
        </p:blipFill>
        <p:spPr>
          <a:xfrm>
            <a:off x="3429486" y="2968625"/>
            <a:ext cx="2286000" cy="3267075"/>
          </a:xfrm>
          <a:prstGeom prst="rect">
            <a:avLst/>
          </a:prstGeom>
        </p:spPr>
      </p:pic>
      <p:pic>
        <p:nvPicPr>
          <p:cNvPr id="5" name="Obrázek 4">
            <a:extLst>
              <a:ext uri="{FF2B5EF4-FFF2-40B4-BE49-F238E27FC236}">
                <a16:creationId xmlns:a16="http://schemas.microsoft.com/office/drawing/2014/main" id="{1D6C3875-2537-4A4D-B673-F4135D03D96B}"/>
              </a:ext>
            </a:extLst>
          </p:cNvPr>
          <p:cNvPicPr>
            <a:picLocks noChangeAspect="1"/>
          </p:cNvPicPr>
          <p:nvPr/>
        </p:nvPicPr>
        <p:blipFill>
          <a:blip r:embed="rId3"/>
          <a:stretch>
            <a:fillRect/>
          </a:stretch>
        </p:blipFill>
        <p:spPr>
          <a:xfrm>
            <a:off x="838200" y="2968625"/>
            <a:ext cx="2591286" cy="3429000"/>
          </a:xfrm>
          <a:prstGeom prst="rect">
            <a:avLst/>
          </a:prstGeom>
        </p:spPr>
      </p:pic>
      <p:pic>
        <p:nvPicPr>
          <p:cNvPr id="6" name="Obrázek 5">
            <a:extLst>
              <a:ext uri="{FF2B5EF4-FFF2-40B4-BE49-F238E27FC236}">
                <a16:creationId xmlns:a16="http://schemas.microsoft.com/office/drawing/2014/main" id="{8BF9CBA3-7162-46EE-84C5-2A602D0998B7}"/>
              </a:ext>
            </a:extLst>
          </p:cNvPr>
          <p:cNvPicPr>
            <a:picLocks noChangeAspect="1"/>
          </p:cNvPicPr>
          <p:nvPr/>
        </p:nvPicPr>
        <p:blipFill rotWithShape="1">
          <a:blip r:embed="rId4"/>
          <a:srcRect l="15820" t="8213" r="21531" b="30763"/>
          <a:stretch/>
        </p:blipFill>
        <p:spPr>
          <a:xfrm>
            <a:off x="9067800" y="2888215"/>
            <a:ext cx="2286000" cy="3347485"/>
          </a:xfrm>
          <a:prstGeom prst="rect">
            <a:avLst/>
          </a:prstGeom>
        </p:spPr>
      </p:pic>
      <p:pic>
        <p:nvPicPr>
          <p:cNvPr id="7" name="Obrázek 6">
            <a:extLst>
              <a:ext uri="{FF2B5EF4-FFF2-40B4-BE49-F238E27FC236}">
                <a16:creationId xmlns:a16="http://schemas.microsoft.com/office/drawing/2014/main" id="{B4BCF415-E669-49B5-8AE2-7F03B660B975}"/>
              </a:ext>
            </a:extLst>
          </p:cNvPr>
          <p:cNvPicPr>
            <a:picLocks noChangeAspect="1"/>
          </p:cNvPicPr>
          <p:nvPr/>
        </p:nvPicPr>
        <p:blipFill rotWithShape="1">
          <a:blip r:embed="rId5"/>
          <a:srcRect l="9485" t="4426" r="11209" b="9669"/>
          <a:stretch/>
        </p:blipFill>
        <p:spPr>
          <a:xfrm>
            <a:off x="6476516" y="2918791"/>
            <a:ext cx="2160589" cy="3690592"/>
          </a:xfrm>
          <a:prstGeom prst="rect">
            <a:avLst/>
          </a:prstGeom>
        </p:spPr>
      </p:pic>
    </p:spTree>
    <p:extLst>
      <p:ext uri="{BB962C8B-B14F-4D97-AF65-F5344CB8AC3E}">
        <p14:creationId xmlns:p14="http://schemas.microsoft.com/office/powerpoint/2010/main" val="1341098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A8961A-97E9-4DED-904B-A52F2D852E53}"/>
              </a:ext>
            </a:extLst>
          </p:cNvPr>
          <p:cNvSpPr>
            <a:spLocks noGrp="1"/>
          </p:cNvSpPr>
          <p:nvPr>
            <p:ph type="title"/>
          </p:nvPr>
        </p:nvSpPr>
        <p:spPr>
          <a:xfrm>
            <a:off x="804672" y="978776"/>
            <a:ext cx="5925310" cy="1174991"/>
          </a:xfrm>
        </p:spPr>
        <p:txBody>
          <a:bodyPr>
            <a:normAutofit/>
          </a:bodyPr>
          <a:lstStyle/>
          <a:p>
            <a:r>
              <a:rPr lang="de-DE" sz="2400"/>
              <a:t>Dezembersturm 1897</a:t>
            </a:r>
            <a:endParaRPr lang="cs-CZ" sz="2400"/>
          </a:p>
        </p:txBody>
      </p:sp>
      <p:sp>
        <p:nvSpPr>
          <p:cNvPr id="3" name="Zástupný symbol pro obsah 2">
            <a:extLst>
              <a:ext uri="{FF2B5EF4-FFF2-40B4-BE49-F238E27FC236}">
                <a16:creationId xmlns:a16="http://schemas.microsoft.com/office/drawing/2014/main" id="{512C2F76-2242-404A-8247-56A45D13CCB0}"/>
              </a:ext>
            </a:extLst>
          </p:cNvPr>
          <p:cNvSpPr>
            <a:spLocks noGrp="1"/>
          </p:cNvSpPr>
          <p:nvPr>
            <p:ph idx="1"/>
          </p:nvPr>
        </p:nvSpPr>
        <p:spPr>
          <a:xfrm>
            <a:off x="804672" y="2263806"/>
            <a:ext cx="5925310" cy="4594194"/>
          </a:xfrm>
        </p:spPr>
        <p:txBody>
          <a:bodyPr>
            <a:normAutofit/>
          </a:bodyPr>
          <a:lstStyle/>
          <a:p>
            <a:pPr>
              <a:lnSpc>
                <a:spcPct val="90000"/>
              </a:lnSpc>
            </a:pPr>
            <a:r>
              <a:rPr lang="de-DE" sz="1400"/>
              <a:t>Sprachverordnungen der Kasimir </a:t>
            </a:r>
            <a:r>
              <a:rPr lang="de-DE" sz="1400" b="1"/>
              <a:t>Badeni-Regierung</a:t>
            </a:r>
            <a:r>
              <a:rPr lang="de-DE" sz="1400"/>
              <a:t> (5. April 1897)</a:t>
            </a:r>
            <a:endParaRPr lang="cs-CZ" sz="1400"/>
          </a:p>
          <a:p>
            <a:pPr>
              <a:lnSpc>
                <a:spcPct val="90000"/>
              </a:lnSpc>
            </a:pPr>
            <a:r>
              <a:rPr lang="cs-CZ" sz="1400"/>
              <a:t>Beantwortung amtlicher Eingaben in gleicher Sprache</a:t>
            </a:r>
            <a:endParaRPr lang="de-DE" sz="1400"/>
          </a:p>
          <a:p>
            <a:pPr>
              <a:lnSpc>
                <a:spcPct val="90000"/>
              </a:lnSpc>
            </a:pPr>
            <a:r>
              <a:rPr lang="de-DE" sz="1400"/>
              <a:t>„</a:t>
            </a:r>
            <a:r>
              <a:rPr lang="de-DE" sz="1400" b="1"/>
              <a:t>Dezembersturm</a:t>
            </a:r>
            <a:r>
              <a:rPr lang="de-DE" sz="1400"/>
              <a:t>“ – Höhepunt heftiger Auseinandersetzungen, Demonstrationen</a:t>
            </a:r>
            <a:endParaRPr lang="cs-CZ" sz="1400"/>
          </a:p>
          <a:p>
            <a:pPr>
              <a:lnSpc>
                <a:spcPct val="90000"/>
              </a:lnSpc>
            </a:pPr>
            <a:r>
              <a:rPr lang="cs-CZ" sz="1400"/>
              <a:t>28.11, Rücktritt Badenis, </a:t>
            </a:r>
            <a:r>
              <a:rPr lang="cs-CZ" sz="1400" b="1"/>
              <a:t>Ausnahmezustand</a:t>
            </a:r>
            <a:r>
              <a:rPr lang="cs-CZ" sz="1400"/>
              <a:t> </a:t>
            </a:r>
            <a:r>
              <a:rPr lang="de-DE" sz="1400"/>
              <a:t>über Prag</a:t>
            </a:r>
            <a:r>
              <a:rPr lang="cs-CZ" sz="1400"/>
              <a:t> </a:t>
            </a:r>
            <a:endParaRPr lang="de-DE" sz="1400"/>
          </a:p>
          <a:p>
            <a:pPr>
              <a:lnSpc>
                <a:spcPct val="90000"/>
              </a:lnSpc>
            </a:pPr>
            <a:r>
              <a:rPr lang="de-DE" sz="1400"/>
              <a:t>E. E. </a:t>
            </a:r>
            <a:r>
              <a:rPr lang="de-DE" sz="1400" b="1"/>
              <a:t>Kisch</a:t>
            </a:r>
            <a:r>
              <a:rPr lang="de-DE" sz="1400"/>
              <a:t>: </a:t>
            </a:r>
            <a:r>
              <a:rPr lang="de-DE" sz="1400" i="1"/>
              <a:t>Mein Leben für die Zeitung</a:t>
            </a:r>
            <a:r>
              <a:rPr lang="de-DE" sz="1400"/>
              <a:t> (1928)</a:t>
            </a:r>
          </a:p>
          <a:p>
            <a:pPr marL="228600" lvl="1" indent="0">
              <a:lnSpc>
                <a:spcPct val="90000"/>
              </a:lnSpc>
              <a:buNone/>
            </a:pPr>
            <a:r>
              <a:rPr lang="de-DE" sz="1400"/>
              <a:t>„zu jenen </a:t>
            </a:r>
            <a:r>
              <a:rPr lang="en-US" sz="1400"/>
              <a:t>[</a:t>
            </a:r>
            <a:r>
              <a:rPr lang="de-DE" sz="1400"/>
              <a:t>zu] gehören, die gehetzt, misshandelt wurden und selbst zuhause nicht vor dem Wahnwitz der Gasse sicher waren, mitzuerleben, wie gebrandschatzt und zertrümmert wurde, wie der Feuerschein des Nationalen durch die ausgebrochenen Ladentüren und die zertrümmerten Fensterscheiben züngelte, überallhin, wie plötzlich durch die vorhin noch menschenvollen, heulenden, klirrenden Gassen die Hufe der Kavalleriepferde klapperten, die Trompeten Sturm bliesen, die Säbel und Bajonette in klarer Ordnung im Gaslichte blitzten."  </a:t>
            </a:r>
          </a:p>
          <a:p>
            <a:pPr>
              <a:lnSpc>
                <a:spcPct val="90000"/>
              </a:lnSpc>
            </a:pPr>
            <a:r>
              <a:rPr lang="de-DE" sz="1400"/>
              <a:t>Max </a:t>
            </a:r>
            <a:r>
              <a:rPr lang="de-DE" sz="1400" b="1"/>
              <a:t>Brod</a:t>
            </a:r>
            <a:r>
              <a:rPr lang="de-DE" sz="1400"/>
              <a:t>:  </a:t>
            </a:r>
            <a:r>
              <a:rPr lang="de-DE" sz="1400" i="1"/>
              <a:t>Adolf Schreiber: Ein Musikerschicksal </a:t>
            </a:r>
            <a:r>
              <a:rPr lang="de-DE" sz="1400"/>
              <a:t>(1921): </a:t>
            </a:r>
          </a:p>
          <a:p>
            <a:pPr marL="228600" lvl="1" indent="0">
              <a:lnSpc>
                <a:spcPct val="90000"/>
              </a:lnSpc>
              <a:buNone/>
            </a:pPr>
            <a:r>
              <a:rPr lang="de-DE" sz="1400"/>
              <a:t>„nach dem Sturz Badenis schlug der Pöbel allen Deutschen und Juden die Fenster ein“ </a:t>
            </a:r>
          </a:p>
          <a:p>
            <a:pPr>
              <a:lnSpc>
                <a:spcPct val="90000"/>
              </a:lnSpc>
            </a:pPr>
            <a:endParaRPr lang="cs-CZ" sz="1400"/>
          </a:p>
        </p:txBody>
      </p:sp>
      <p:pic>
        <p:nvPicPr>
          <p:cNvPr id="6146" name="Picture 2" descr="Datei:Badeni-Aufstand Prag 1897.JPG">
            <a:extLst>
              <a:ext uri="{FF2B5EF4-FFF2-40B4-BE49-F238E27FC236}">
                <a16:creationId xmlns:a16="http://schemas.microsoft.com/office/drawing/2014/main" id="{B725D353-83B0-46B5-9249-573990E87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371" y="-1"/>
            <a:ext cx="5027630" cy="7715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84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A8961A-97E9-4DED-904B-A52F2D852E53}"/>
              </a:ext>
            </a:extLst>
          </p:cNvPr>
          <p:cNvSpPr>
            <a:spLocks noGrp="1"/>
          </p:cNvSpPr>
          <p:nvPr>
            <p:ph type="title"/>
          </p:nvPr>
        </p:nvSpPr>
        <p:spPr>
          <a:xfrm>
            <a:off x="804672" y="978776"/>
            <a:ext cx="5925310" cy="1174991"/>
          </a:xfrm>
        </p:spPr>
        <p:txBody>
          <a:bodyPr>
            <a:normAutofit/>
          </a:bodyPr>
          <a:lstStyle/>
          <a:p>
            <a:r>
              <a:rPr lang="de-DE" sz="2400"/>
              <a:t>Dezembersturm 1897</a:t>
            </a:r>
            <a:endParaRPr lang="cs-CZ" sz="2400"/>
          </a:p>
        </p:txBody>
      </p:sp>
      <p:pic>
        <p:nvPicPr>
          <p:cNvPr id="5122" name="Picture 2" descr="VÃ½sledek obrÃ¡zku pro &quot;die revolte in prag">
            <a:extLst>
              <a:ext uri="{FF2B5EF4-FFF2-40B4-BE49-F238E27FC236}">
                <a16:creationId xmlns:a16="http://schemas.microsoft.com/office/drawing/2014/main" id="{0F33C194-BF9A-4454-B53C-2CE40582F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8111" y="2243579"/>
            <a:ext cx="3860130" cy="48178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wo battalions of 88th infantry occupying Wenceslas Square, Prague riots, Czech Republic, from LIllustrazione Italiana, Year XXIV, No 50, December 12, 1897 : Stock Illustration">
            <a:extLst>
              <a:ext uri="{FF2B5EF4-FFF2-40B4-BE49-F238E27FC236}">
                <a16:creationId xmlns:a16="http://schemas.microsoft.com/office/drawing/2014/main" id="{54DB76F0-BE3E-4146-9471-23133C060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093" y="3955477"/>
            <a:ext cx="4239919" cy="290252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VÃ½sledek obrÃ¡zku pro praha 1897">
            <a:extLst>
              <a:ext uri="{FF2B5EF4-FFF2-40B4-BE49-F238E27FC236}">
                <a16:creationId xmlns:a16="http://schemas.microsoft.com/office/drawing/2014/main" id="{C6CD77E1-86F5-4961-A3B5-B9A6700D06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069"/>
          <a:stretch/>
        </p:blipFill>
        <p:spPr bwMode="auto">
          <a:xfrm>
            <a:off x="8481330" y="0"/>
            <a:ext cx="3531561" cy="386499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VÃ½sledek obrÃ¡zku pro 1897 prag">
            <a:extLst>
              <a:ext uri="{FF2B5EF4-FFF2-40B4-BE49-F238E27FC236}">
                <a16:creationId xmlns:a16="http://schemas.microsoft.com/office/drawing/2014/main" id="{227B4544-FED2-46F5-8748-5DE6FE70DA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922"/>
          <a:stretch/>
        </p:blipFill>
        <p:spPr bwMode="auto">
          <a:xfrm>
            <a:off x="386499" y="2213251"/>
            <a:ext cx="3482732" cy="464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932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2C11AC-0428-45AC-88E0-61451353B18E}"/>
              </a:ext>
            </a:extLst>
          </p:cNvPr>
          <p:cNvSpPr>
            <a:spLocks noGrp="1"/>
          </p:cNvSpPr>
          <p:nvPr>
            <p:ph type="title"/>
          </p:nvPr>
        </p:nvSpPr>
        <p:spPr/>
        <p:txBody>
          <a:bodyPr/>
          <a:lstStyle/>
          <a:p>
            <a:r>
              <a:rPr lang="cs-CZ" dirty="0" err="1"/>
              <a:t>Ausgleich</a:t>
            </a:r>
            <a:r>
              <a:rPr lang="cs-CZ" dirty="0"/>
              <a:t>?</a:t>
            </a:r>
          </a:p>
        </p:txBody>
      </p:sp>
      <p:sp>
        <p:nvSpPr>
          <p:cNvPr id="3" name="Zástupný symbol pro obsah 2">
            <a:extLst>
              <a:ext uri="{FF2B5EF4-FFF2-40B4-BE49-F238E27FC236}">
                <a16:creationId xmlns:a16="http://schemas.microsoft.com/office/drawing/2014/main" id="{3A03C3AE-859E-4AE1-B0E2-D356C50D79F3}"/>
              </a:ext>
            </a:extLst>
          </p:cNvPr>
          <p:cNvSpPr>
            <a:spLocks noGrp="1"/>
          </p:cNvSpPr>
          <p:nvPr>
            <p:ph idx="1"/>
          </p:nvPr>
        </p:nvSpPr>
        <p:spPr>
          <a:xfrm>
            <a:off x="2231136" y="2638044"/>
            <a:ext cx="7729728" cy="3924988"/>
          </a:xfrm>
        </p:spPr>
        <p:txBody>
          <a:bodyPr>
            <a:normAutofit/>
          </a:bodyPr>
          <a:lstStyle/>
          <a:p>
            <a:r>
              <a:rPr lang="cs-CZ" dirty="0"/>
              <a:t>1905 </a:t>
            </a:r>
            <a:r>
              <a:rPr lang="cs-CZ" dirty="0" err="1"/>
              <a:t>Mährischer</a:t>
            </a:r>
            <a:r>
              <a:rPr lang="cs-CZ" dirty="0"/>
              <a:t> </a:t>
            </a:r>
            <a:r>
              <a:rPr lang="cs-CZ" dirty="0" err="1"/>
              <a:t>Ausgleich</a:t>
            </a:r>
            <a:r>
              <a:rPr lang="cs-CZ" dirty="0"/>
              <a:t> 1905</a:t>
            </a:r>
            <a:endParaRPr lang="de-DE" dirty="0"/>
          </a:p>
          <a:p>
            <a:r>
              <a:rPr lang="cs-CZ" dirty="0"/>
              <a:t>1882 </a:t>
            </a:r>
            <a:r>
              <a:rPr lang="cs-CZ" dirty="0" err="1"/>
              <a:t>Linzer</a:t>
            </a:r>
            <a:r>
              <a:rPr lang="cs-CZ" dirty="0"/>
              <a:t> </a:t>
            </a:r>
            <a:r>
              <a:rPr lang="cs-CZ" dirty="0" err="1"/>
              <a:t>Programm</a:t>
            </a:r>
            <a:r>
              <a:rPr lang="cs-CZ" dirty="0"/>
              <a:t> </a:t>
            </a:r>
            <a:r>
              <a:rPr lang="cs-CZ" dirty="0" err="1"/>
              <a:t>deutscher</a:t>
            </a:r>
            <a:r>
              <a:rPr lang="cs-CZ" dirty="0"/>
              <a:t> </a:t>
            </a:r>
            <a:r>
              <a:rPr lang="cs-CZ" dirty="0" err="1"/>
              <a:t>Parteien</a:t>
            </a:r>
            <a:r>
              <a:rPr lang="cs-CZ" dirty="0"/>
              <a:t> (Georg von </a:t>
            </a:r>
            <a:r>
              <a:rPr lang="cs-CZ" dirty="0" err="1"/>
              <a:t>Schönerer</a:t>
            </a:r>
            <a:r>
              <a:rPr lang="cs-CZ" dirty="0"/>
              <a:t>, Engelbert </a:t>
            </a:r>
            <a:r>
              <a:rPr lang="cs-CZ" dirty="0" err="1"/>
              <a:t>Pernerstorfer</a:t>
            </a:r>
            <a:r>
              <a:rPr lang="cs-CZ"/>
              <a:t>, Victor Adler)</a:t>
            </a:r>
            <a:endParaRPr lang="de-DE" dirty="0"/>
          </a:p>
          <a:p>
            <a:r>
              <a:rPr lang="cs-CZ" dirty="0"/>
              <a:t>1899 </a:t>
            </a:r>
            <a:r>
              <a:rPr lang="cs-CZ" dirty="0" err="1"/>
              <a:t>Programm</a:t>
            </a:r>
            <a:r>
              <a:rPr lang="cs-CZ" dirty="0"/>
              <a:t> der </a:t>
            </a:r>
            <a:r>
              <a:rPr lang="cs-CZ" dirty="0" err="1"/>
              <a:t>Sozialdemokratie</a:t>
            </a:r>
            <a:endParaRPr lang="cs-CZ" dirty="0"/>
          </a:p>
          <a:p>
            <a:r>
              <a:rPr lang="cs-CZ" dirty="0"/>
              <a:t>1913 </a:t>
            </a:r>
            <a:r>
              <a:rPr lang="de-DE" dirty="0"/>
              <a:t>St.-Anna-Patente </a:t>
            </a:r>
          </a:p>
          <a:p>
            <a:endParaRPr lang="cs-CZ" dirty="0"/>
          </a:p>
        </p:txBody>
      </p:sp>
    </p:spTree>
    <p:extLst>
      <p:ext uri="{BB962C8B-B14F-4D97-AF65-F5344CB8AC3E}">
        <p14:creationId xmlns:p14="http://schemas.microsoft.com/office/powerpoint/2010/main" val="154681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1F4F2C-A716-4784-94EB-CE8966E77B9D}"/>
              </a:ext>
            </a:extLst>
          </p:cNvPr>
          <p:cNvSpPr>
            <a:spLocks noGrp="1"/>
          </p:cNvSpPr>
          <p:nvPr>
            <p:ph type="title"/>
          </p:nvPr>
        </p:nvSpPr>
        <p:spPr/>
        <p:txBody>
          <a:bodyPr>
            <a:normAutofit/>
          </a:bodyPr>
          <a:lstStyle/>
          <a:p>
            <a:r>
              <a:rPr lang="cs-CZ" dirty="0">
                <a:solidFill>
                  <a:srgbClr val="000000"/>
                </a:solidFill>
              </a:rPr>
              <a:t>13. </a:t>
            </a:r>
            <a:r>
              <a:rPr lang="cs-CZ" dirty="0" err="1">
                <a:solidFill>
                  <a:srgbClr val="000000"/>
                </a:solidFill>
              </a:rPr>
              <a:t>März</a:t>
            </a:r>
            <a:r>
              <a:rPr lang="cs-CZ" dirty="0">
                <a:solidFill>
                  <a:srgbClr val="000000"/>
                </a:solidFill>
              </a:rPr>
              <a:t> – </a:t>
            </a:r>
            <a:r>
              <a:rPr lang="cs-CZ" dirty="0" err="1">
                <a:solidFill>
                  <a:srgbClr val="000000"/>
                </a:solidFill>
              </a:rPr>
              <a:t>Eintracht</a:t>
            </a:r>
            <a:r>
              <a:rPr lang="cs-CZ" dirty="0">
                <a:solidFill>
                  <a:srgbClr val="000000"/>
                </a:solidFill>
              </a:rPr>
              <a:t> der </a:t>
            </a:r>
            <a:r>
              <a:rPr lang="cs-CZ" dirty="0" err="1">
                <a:solidFill>
                  <a:srgbClr val="000000"/>
                </a:solidFill>
              </a:rPr>
              <a:t>deutschen</a:t>
            </a:r>
            <a:r>
              <a:rPr lang="cs-CZ" dirty="0">
                <a:solidFill>
                  <a:srgbClr val="000000"/>
                </a:solidFill>
              </a:rPr>
              <a:t> </a:t>
            </a:r>
            <a:r>
              <a:rPr lang="cs-CZ" dirty="0" err="1">
                <a:solidFill>
                  <a:srgbClr val="000000"/>
                </a:solidFill>
              </a:rPr>
              <a:t>und</a:t>
            </a:r>
            <a:r>
              <a:rPr lang="cs-CZ" dirty="0">
                <a:solidFill>
                  <a:srgbClr val="000000"/>
                </a:solidFill>
              </a:rPr>
              <a:t> </a:t>
            </a:r>
            <a:r>
              <a:rPr lang="cs-CZ" dirty="0" err="1">
                <a:solidFill>
                  <a:srgbClr val="000000"/>
                </a:solidFill>
              </a:rPr>
              <a:t>tschechischen</a:t>
            </a:r>
            <a:r>
              <a:rPr lang="cs-CZ" dirty="0">
                <a:solidFill>
                  <a:srgbClr val="000000"/>
                </a:solidFill>
              </a:rPr>
              <a:t> </a:t>
            </a:r>
            <a:r>
              <a:rPr lang="cs-CZ" dirty="0" err="1">
                <a:solidFill>
                  <a:srgbClr val="000000"/>
                </a:solidFill>
              </a:rPr>
              <a:t>Demokraten</a:t>
            </a:r>
            <a:endParaRPr lang="cs-CZ" dirty="0">
              <a:solidFill>
                <a:srgbClr val="000000"/>
              </a:solidFill>
            </a:endParaRPr>
          </a:p>
        </p:txBody>
      </p:sp>
      <p:sp>
        <p:nvSpPr>
          <p:cNvPr id="5" name="Zástupný obsah 4">
            <a:extLst>
              <a:ext uri="{FF2B5EF4-FFF2-40B4-BE49-F238E27FC236}">
                <a16:creationId xmlns:a16="http://schemas.microsoft.com/office/drawing/2014/main" id="{E2FDEF00-17D8-423D-9AD4-751B0B14A1BE}"/>
              </a:ext>
            </a:extLst>
          </p:cNvPr>
          <p:cNvSpPr>
            <a:spLocks noGrp="1"/>
          </p:cNvSpPr>
          <p:nvPr>
            <p:ph idx="1"/>
          </p:nvPr>
        </p:nvSpPr>
        <p:spPr/>
        <p:txBody>
          <a:bodyPr/>
          <a:lstStyle/>
          <a:p>
            <a:r>
              <a:rPr lang="cs-CZ" dirty="0" err="1"/>
              <a:t>Gemeinsame</a:t>
            </a:r>
            <a:r>
              <a:rPr lang="cs-CZ" dirty="0"/>
              <a:t> </a:t>
            </a:r>
            <a:r>
              <a:rPr lang="cs-CZ" dirty="0" err="1"/>
              <a:t>Forderungen</a:t>
            </a:r>
            <a:r>
              <a:rPr lang="cs-CZ" dirty="0"/>
              <a:t> der </a:t>
            </a:r>
            <a:r>
              <a:rPr lang="cs-CZ" dirty="0" err="1"/>
              <a:t>Tschechen</a:t>
            </a:r>
            <a:r>
              <a:rPr lang="cs-CZ" dirty="0"/>
              <a:t> </a:t>
            </a:r>
            <a:r>
              <a:rPr lang="cs-CZ" dirty="0" err="1"/>
              <a:t>und</a:t>
            </a:r>
            <a:r>
              <a:rPr lang="cs-CZ" dirty="0"/>
              <a:t> </a:t>
            </a:r>
            <a:r>
              <a:rPr lang="cs-CZ" dirty="0" err="1"/>
              <a:t>Deutschböhmen</a:t>
            </a:r>
            <a:r>
              <a:rPr lang="cs-CZ" dirty="0"/>
              <a:t>: </a:t>
            </a:r>
          </a:p>
          <a:p>
            <a:pPr lvl="1"/>
            <a:r>
              <a:rPr lang="cs-CZ" dirty="0" err="1"/>
              <a:t>Aufhebung</a:t>
            </a:r>
            <a:r>
              <a:rPr lang="cs-CZ" dirty="0"/>
              <a:t> der </a:t>
            </a:r>
            <a:r>
              <a:rPr lang="cs-CZ" dirty="0" err="1"/>
              <a:t>Unterthänigkeitsverhältnisse</a:t>
            </a:r>
            <a:endParaRPr lang="cs-CZ" dirty="0"/>
          </a:p>
          <a:p>
            <a:pPr lvl="1"/>
            <a:r>
              <a:rPr lang="cs-CZ" dirty="0" err="1"/>
              <a:t>Gleichstellung</a:t>
            </a:r>
            <a:r>
              <a:rPr lang="cs-CZ" dirty="0"/>
              <a:t> der </a:t>
            </a:r>
            <a:r>
              <a:rPr lang="cs-CZ" dirty="0" err="1"/>
              <a:t>tschechischen</a:t>
            </a:r>
            <a:r>
              <a:rPr lang="cs-CZ" dirty="0"/>
              <a:t> </a:t>
            </a:r>
            <a:r>
              <a:rPr lang="cs-CZ" dirty="0" err="1"/>
              <a:t>Nationalität</a:t>
            </a:r>
            <a:r>
              <a:rPr lang="cs-CZ" dirty="0"/>
              <a:t> </a:t>
            </a:r>
            <a:r>
              <a:rPr lang="cs-CZ" dirty="0" err="1"/>
              <a:t>und</a:t>
            </a:r>
            <a:r>
              <a:rPr lang="cs-CZ" dirty="0"/>
              <a:t> </a:t>
            </a:r>
            <a:r>
              <a:rPr lang="cs-CZ" dirty="0" err="1"/>
              <a:t>Sprache</a:t>
            </a:r>
            <a:r>
              <a:rPr lang="cs-CZ" dirty="0"/>
              <a:t> </a:t>
            </a:r>
            <a:r>
              <a:rPr lang="cs-CZ" dirty="0" err="1"/>
              <a:t>mit</a:t>
            </a:r>
            <a:r>
              <a:rPr lang="cs-CZ" dirty="0"/>
              <a:t> der </a:t>
            </a:r>
            <a:r>
              <a:rPr lang="cs-CZ" dirty="0" err="1"/>
              <a:t>deutschen</a:t>
            </a:r>
            <a:r>
              <a:rPr lang="cs-CZ" dirty="0"/>
              <a:t> in der </a:t>
            </a:r>
            <a:r>
              <a:rPr lang="cs-CZ" dirty="0" err="1"/>
              <a:t>Schule</a:t>
            </a:r>
            <a:r>
              <a:rPr lang="cs-CZ" dirty="0"/>
              <a:t> </a:t>
            </a:r>
            <a:r>
              <a:rPr lang="cs-CZ" dirty="0" err="1"/>
              <a:t>und</a:t>
            </a:r>
            <a:r>
              <a:rPr lang="cs-CZ" dirty="0"/>
              <a:t> vor dem </a:t>
            </a:r>
            <a:r>
              <a:rPr lang="cs-CZ" dirty="0" err="1"/>
              <a:t>Gericht</a:t>
            </a:r>
            <a:endParaRPr lang="cs-CZ" dirty="0"/>
          </a:p>
          <a:p>
            <a:pPr lvl="1"/>
            <a:r>
              <a:rPr lang="cs-CZ" dirty="0"/>
              <a:t>Die </a:t>
            </a:r>
            <a:r>
              <a:rPr lang="cs-CZ" dirty="0" err="1"/>
              <a:t>administrative</a:t>
            </a:r>
            <a:r>
              <a:rPr lang="cs-CZ" dirty="0"/>
              <a:t> </a:t>
            </a:r>
            <a:r>
              <a:rPr lang="cs-CZ" dirty="0" err="1"/>
              <a:t>Vereinigung</a:t>
            </a:r>
            <a:r>
              <a:rPr lang="cs-CZ" dirty="0"/>
              <a:t> der </a:t>
            </a:r>
            <a:r>
              <a:rPr lang="cs-CZ" dirty="0" err="1"/>
              <a:t>böhmischen</a:t>
            </a:r>
            <a:r>
              <a:rPr lang="cs-CZ" dirty="0"/>
              <a:t> </a:t>
            </a:r>
            <a:r>
              <a:rPr lang="cs-CZ" dirty="0" err="1"/>
              <a:t>Länder</a:t>
            </a:r>
            <a:r>
              <a:rPr lang="cs-CZ" dirty="0"/>
              <a:t> </a:t>
            </a:r>
            <a:r>
              <a:rPr lang="cs-CZ" dirty="0" err="1"/>
              <a:t>innerhalb</a:t>
            </a:r>
            <a:r>
              <a:rPr lang="cs-CZ" dirty="0"/>
              <a:t> der </a:t>
            </a:r>
            <a:r>
              <a:rPr lang="cs-CZ" dirty="0" err="1"/>
              <a:t>österreichischen</a:t>
            </a:r>
            <a:r>
              <a:rPr lang="cs-CZ" dirty="0"/>
              <a:t> Monarchie</a:t>
            </a:r>
          </a:p>
          <a:p>
            <a:pPr lvl="1"/>
            <a:r>
              <a:rPr lang="cs-CZ" dirty="0" err="1"/>
              <a:t>Konstituierung</a:t>
            </a:r>
            <a:r>
              <a:rPr lang="cs-CZ" dirty="0"/>
              <a:t> des </a:t>
            </a:r>
            <a:r>
              <a:rPr lang="cs-CZ" dirty="0" err="1"/>
              <a:t>Gesamtlandtags</a:t>
            </a:r>
            <a:endParaRPr lang="cs-CZ" dirty="0"/>
          </a:p>
          <a:p>
            <a:endParaRPr lang="cs-CZ" dirty="0"/>
          </a:p>
          <a:p>
            <a:endParaRPr lang="cs-CZ" dirty="0"/>
          </a:p>
        </p:txBody>
      </p:sp>
      <p:pic>
        <p:nvPicPr>
          <p:cNvPr id="3" name="Obrázek 2">
            <a:extLst>
              <a:ext uri="{FF2B5EF4-FFF2-40B4-BE49-F238E27FC236}">
                <a16:creationId xmlns:a16="http://schemas.microsoft.com/office/drawing/2014/main" id="{7E9CD265-0E69-471E-A788-D9DCDCC69798}"/>
              </a:ext>
            </a:extLst>
          </p:cNvPr>
          <p:cNvPicPr>
            <a:picLocks noChangeAspect="1"/>
          </p:cNvPicPr>
          <p:nvPr/>
        </p:nvPicPr>
        <p:blipFill>
          <a:blip r:embed="rId2"/>
          <a:stretch>
            <a:fillRect/>
          </a:stretch>
        </p:blipFill>
        <p:spPr>
          <a:xfrm>
            <a:off x="7741904" y="3790196"/>
            <a:ext cx="3810330" cy="2969009"/>
          </a:xfrm>
          <a:prstGeom prst="rect">
            <a:avLst/>
          </a:prstGeom>
        </p:spPr>
      </p:pic>
    </p:spTree>
    <p:extLst>
      <p:ext uri="{BB962C8B-B14F-4D97-AF65-F5344CB8AC3E}">
        <p14:creationId xmlns:p14="http://schemas.microsoft.com/office/powerpoint/2010/main" val="248651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04D1C1AC-1D07-4CB8-B8EC-C5E49BAD36B2}"/>
              </a:ext>
            </a:extLst>
          </p:cNvPr>
          <p:cNvSpPr>
            <a:spLocks noGrp="1"/>
          </p:cNvSpPr>
          <p:nvPr>
            <p:ph type="title"/>
          </p:nvPr>
        </p:nvSpPr>
        <p:spPr>
          <a:xfrm>
            <a:off x="839788" y="457200"/>
            <a:ext cx="3932237" cy="625876"/>
          </a:xfrm>
        </p:spPr>
        <p:txBody>
          <a:bodyPr/>
          <a:lstStyle/>
          <a:p>
            <a:r>
              <a:rPr lang="cs-CZ" dirty="0" err="1"/>
              <a:t>Revolution</a:t>
            </a:r>
            <a:r>
              <a:rPr lang="cs-CZ" dirty="0"/>
              <a:t> 1848</a:t>
            </a:r>
          </a:p>
        </p:txBody>
      </p:sp>
      <p:pic>
        <p:nvPicPr>
          <p:cNvPr id="5" name="Zástupný obsah 4">
            <a:extLst>
              <a:ext uri="{FF2B5EF4-FFF2-40B4-BE49-F238E27FC236}">
                <a16:creationId xmlns:a16="http://schemas.microsoft.com/office/drawing/2014/main" id="{0985A5EB-EC29-4CDD-9219-0BAB38401A11}"/>
              </a:ext>
            </a:extLst>
          </p:cNvPr>
          <p:cNvPicPr>
            <a:picLocks noGrp="1" noChangeAspect="1"/>
          </p:cNvPicPr>
          <p:nvPr>
            <p:ph idx="1"/>
          </p:nvPr>
        </p:nvPicPr>
        <p:blipFill rotWithShape="1">
          <a:blip r:embed="rId2"/>
          <a:srcRect l="41628"/>
          <a:stretch/>
        </p:blipFill>
        <p:spPr>
          <a:xfrm>
            <a:off x="4208015" y="294822"/>
            <a:ext cx="7495821" cy="6268356"/>
          </a:xfrm>
        </p:spPr>
      </p:pic>
      <p:sp>
        <p:nvSpPr>
          <p:cNvPr id="7" name="Zástupný text 6">
            <a:extLst>
              <a:ext uri="{FF2B5EF4-FFF2-40B4-BE49-F238E27FC236}">
                <a16:creationId xmlns:a16="http://schemas.microsoft.com/office/drawing/2014/main" id="{96B614E8-7AB4-4AB0-A9AA-F49DB6A3307A}"/>
              </a:ext>
            </a:extLst>
          </p:cNvPr>
          <p:cNvSpPr>
            <a:spLocks noGrp="1"/>
          </p:cNvSpPr>
          <p:nvPr>
            <p:ph type="body" sz="half" idx="2"/>
          </p:nvPr>
        </p:nvSpPr>
        <p:spPr>
          <a:xfrm>
            <a:off x="839788" y="1083075"/>
            <a:ext cx="2578115" cy="5069149"/>
          </a:xfrm>
        </p:spPr>
        <p:txBody>
          <a:bodyPr>
            <a:normAutofit/>
          </a:bodyPr>
          <a:lstStyle/>
          <a:p>
            <a:pPr marL="285750" indent="-285750">
              <a:buFont typeface="Arial" panose="020B0604020202020204" pitchFamily="34" charset="0"/>
              <a:buChar char="•"/>
            </a:pPr>
            <a:r>
              <a:rPr lang="cs-CZ" sz="1800" dirty="0" err="1"/>
              <a:t>im</a:t>
            </a:r>
            <a:r>
              <a:rPr lang="cs-CZ" sz="1800" dirty="0"/>
              <a:t> </a:t>
            </a:r>
            <a:r>
              <a:rPr lang="cs-CZ" sz="1800" dirty="0" err="1"/>
              <a:t>März</a:t>
            </a:r>
            <a:r>
              <a:rPr lang="cs-CZ" sz="1800" dirty="0"/>
              <a:t> </a:t>
            </a:r>
            <a:r>
              <a:rPr lang="cs-CZ" sz="1800" dirty="0" err="1"/>
              <a:t>noch</a:t>
            </a:r>
            <a:r>
              <a:rPr lang="cs-CZ" sz="1800" dirty="0"/>
              <a:t> Motto: „Čech a Němec – jedno tělo“</a:t>
            </a:r>
          </a:p>
          <a:p>
            <a:pPr marL="285750" indent="-285750">
              <a:buFont typeface="Arial" panose="020B0604020202020204" pitchFamily="34" charset="0"/>
              <a:buChar char="•"/>
            </a:pPr>
            <a:r>
              <a:rPr lang="de-DE" sz="1800" dirty="0"/>
              <a:t>Gemeinsame Erklärung deutscher und tschechischer Schriftsteller (21.3.1848)</a:t>
            </a:r>
          </a:p>
        </p:txBody>
      </p:sp>
    </p:spTree>
    <p:extLst>
      <p:ext uri="{BB962C8B-B14F-4D97-AF65-F5344CB8AC3E}">
        <p14:creationId xmlns:p14="http://schemas.microsoft.com/office/powerpoint/2010/main" val="3999143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965C07-6FFF-4A31-AA67-9928620394FE}"/>
              </a:ext>
            </a:extLst>
          </p:cNvPr>
          <p:cNvSpPr>
            <a:spLocks noGrp="1"/>
          </p:cNvSpPr>
          <p:nvPr>
            <p:ph type="title"/>
          </p:nvPr>
        </p:nvSpPr>
        <p:spPr>
          <a:xfrm>
            <a:off x="839788" y="457201"/>
            <a:ext cx="4167218" cy="539750"/>
          </a:xfrm>
        </p:spPr>
        <p:txBody>
          <a:bodyPr/>
          <a:lstStyle/>
          <a:p>
            <a:r>
              <a:rPr lang="cs-CZ" dirty="0"/>
              <a:t>Ende der </a:t>
            </a:r>
            <a:r>
              <a:rPr lang="cs-CZ" dirty="0" err="1"/>
              <a:t>Eintracht</a:t>
            </a:r>
            <a:r>
              <a:rPr lang="cs-CZ" dirty="0"/>
              <a:t>…</a:t>
            </a:r>
            <a:endParaRPr lang="de-DE" dirty="0"/>
          </a:p>
        </p:txBody>
      </p:sp>
      <p:sp>
        <p:nvSpPr>
          <p:cNvPr id="3" name="Zástupný obsah 2">
            <a:extLst>
              <a:ext uri="{FF2B5EF4-FFF2-40B4-BE49-F238E27FC236}">
                <a16:creationId xmlns:a16="http://schemas.microsoft.com/office/drawing/2014/main" id="{F213D078-763A-4C03-90E3-89A9A5C54BAB}"/>
              </a:ext>
            </a:extLst>
          </p:cNvPr>
          <p:cNvSpPr>
            <a:spLocks noGrp="1"/>
          </p:cNvSpPr>
          <p:nvPr>
            <p:ph idx="1"/>
          </p:nvPr>
        </p:nvSpPr>
        <p:spPr>
          <a:xfrm>
            <a:off x="839788" y="1171853"/>
            <a:ext cx="10515600" cy="4882718"/>
          </a:xfrm>
        </p:spPr>
        <p:txBody>
          <a:bodyPr>
            <a:normAutofit fontScale="62500" lnSpcReduction="20000"/>
          </a:bodyPr>
          <a:lstStyle/>
          <a:p>
            <a:r>
              <a:rPr lang="de-DE" dirty="0"/>
              <a:t>Böhmische Charta (8. April 1848) + staatsrechtliche Anerkennung Böhmens innerhalb der Habsburgermonarchie vs. von deutschböhmischen Kräften präferierte Hinwendung zum Frankfurter Parlament</a:t>
            </a:r>
          </a:p>
          <a:p>
            <a:r>
              <a:rPr lang="de-DE" dirty="0"/>
              <a:t>11. 4. </a:t>
            </a:r>
            <a:r>
              <a:rPr lang="de-DE" dirty="0" err="1"/>
              <a:t>Palackýs</a:t>
            </a:r>
            <a:r>
              <a:rPr lang="de-DE" dirty="0"/>
              <a:t> </a:t>
            </a:r>
            <a:r>
              <a:rPr lang="cs-CZ" dirty="0" err="1"/>
              <a:t>Brief</a:t>
            </a:r>
            <a:r>
              <a:rPr lang="de-DE" dirty="0"/>
              <a:t> nach Frankfurt</a:t>
            </a:r>
            <a:r>
              <a:rPr lang="cs-CZ" dirty="0"/>
              <a:t>:</a:t>
            </a:r>
          </a:p>
          <a:p>
            <a:pPr marL="0" indent="0">
              <a:buNone/>
            </a:pPr>
            <a:r>
              <a:rPr lang="de-DE" dirty="0"/>
              <a:t>Der ausgesprochene Zweck ihrer Versammlung ist, einen d e u t s c h e n V o l k s b u n d an die</a:t>
            </a:r>
            <a:r>
              <a:rPr lang="cs-CZ" dirty="0"/>
              <a:t> </a:t>
            </a:r>
            <a:r>
              <a:rPr lang="de-DE" dirty="0"/>
              <a:t>Stelle des bisherigen F ü r s t e n b u n d e s zu setzen, die deutsche Nation zu wirklicher Einheit zu</a:t>
            </a:r>
            <a:r>
              <a:rPr lang="cs-CZ" dirty="0"/>
              <a:t> </a:t>
            </a:r>
            <a:r>
              <a:rPr lang="de-DE" dirty="0"/>
              <a:t>bringen, das deutsche Nationalgefühl zu kräftigen und Deutschlands Macht dadurch nach Innen</a:t>
            </a:r>
            <a:r>
              <a:rPr lang="cs-CZ" dirty="0"/>
              <a:t> </a:t>
            </a:r>
            <a:r>
              <a:rPr lang="de-DE" dirty="0"/>
              <a:t>und Außen zu erhöhen. So sehr ich auch dieses Bestreben und das ihm zu Grunde liegende Gefühl</a:t>
            </a:r>
            <a:r>
              <a:rPr lang="cs-CZ" dirty="0"/>
              <a:t> </a:t>
            </a:r>
            <a:r>
              <a:rPr lang="de-DE" dirty="0"/>
              <a:t>achte, und eben weil ich es achte, darf ich mich daran nicht </a:t>
            </a:r>
            <a:r>
              <a:rPr lang="de-DE" dirty="0" err="1"/>
              <a:t>betheiligen</a:t>
            </a:r>
            <a:r>
              <a:rPr lang="de-DE" dirty="0"/>
              <a:t>. Ich bin kein Deutscher,</a:t>
            </a:r>
            <a:r>
              <a:rPr lang="cs-CZ" dirty="0"/>
              <a:t> </a:t>
            </a:r>
            <a:r>
              <a:rPr lang="de-DE" dirty="0"/>
              <a:t>fühle mich wenigstens nicht als solcher, – und als bloßen meinungs- und willenlosen Ja-Herren</a:t>
            </a:r>
            <a:r>
              <a:rPr lang="cs-CZ" dirty="0"/>
              <a:t> </a:t>
            </a:r>
            <a:r>
              <a:rPr lang="de-DE" dirty="0"/>
              <a:t>haben Sie mich doch </a:t>
            </a:r>
            <a:r>
              <a:rPr lang="de-DE" dirty="0" err="1"/>
              <a:t>gewiß</a:t>
            </a:r>
            <a:r>
              <a:rPr lang="de-DE" dirty="0"/>
              <a:t> nicht zu sich berufen wollen, folglich müsste ich in Frankfurt entweder</a:t>
            </a:r>
            <a:r>
              <a:rPr lang="cs-CZ" dirty="0"/>
              <a:t> </a:t>
            </a:r>
            <a:r>
              <a:rPr lang="de-DE" dirty="0"/>
              <a:t>meine Gefühle verläugnen und heucheln, oder bei sich ergebender Gelegenheit laut widersprechen.</a:t>
            </a:r>
            <a:r>
              <a:rPr lang="cs-CZ" dirty="0"/>
              <a:t> </a:t>
            </a:r>
            <a:r>
              <a:rPr lang="de-DE" dirty="0"/>
              <a:t>Zum ersten bin ich zu offen und zu frei, zum zweiten nicht dreist und rücksichtslos genug; ich kann</a:t>
            </a:r>
            <a:r>
              <a:rPr lang="cs-CZ" dirty="0"/>
              <a:t> </a:t>
            </a:r>
            <a:r>
              <a:rPr lang="de-DE" dirty="0"/>
              <a:t>es nämlich nicht </a:t>
            </a:r>
            <a:r>
              <a:rPr lang="de-DE" dirty="0" err="1"/>
              <a:t>über’s</a:t>
            </a:r>
            <a:r>
              <a:rPr lang="de-DE" dirty="0"/>
              <a:t> Herz gewinnen, durch Misslaute einen Einklang zu stören, den ich nicht </a:t>
            </a:r>
            <a:r>
              <a:rPr lang="cs-CZ" dirty="0"/>
              <a:t> </a:t>
            </a:r>
            <a:r>
              <a:rPr lang="de-DE" dirty="0"/>
              <a:t>allein in meinem eigenen Hause sondern auch beim Nachbar </a:t>
            </a:r>
            <a:r>
              <a:rPr lang="de-DE" dirty="0" err="1"/>
              <a:t>wünschenswerth</a:t>
            </a:r>
            <a:r>
              <a:rPr lang="de-DE" dirty="0"/>
              <a:t> und erfreulich finde.</a:t>
            </a:r>
            <a:r>
              <a:rPr lang="cs-CZ" dirty="0"/>
              <a:t> </a:t>
            </a:r>
            <a:r>
              <a:rPr lang="de-DE" dirty="0"/>
              <a:t>Ich bin ein Böhme slavischen Stammes, und habe ich mit all dem Wenigen, was ich besitze und</a:t>
            </a:r>
            <a:r>
              <a:rPr lang="cs-CZ" dirty="0"/>
              <a:t> </a:t>
            </a:r>
            <a:r>
              <a:rPr lang="de-DE" dirty="0"/>
              <a:t>was ich kann, mich dem Dienst meines Volkes ganz und für immer gewidmet. Dieses Volk ist zwar</a:t>
            </a:r>
            <a:r>
              <a:rPr lang="cs-CZ" dirty="0"/>
              <a:t> </a:t>
            </a:r>
            <a:r>
              <a:rPr lang="de-DE" dirty="0"/>
              <a:t>ein kleines, aber von jeher ein </a:t>
            </a:r>
            <a:r>
              <a:rPr lang="de-DE" dirty="0" err="1"/>
              <a:t>eigenthümliches</a:t>
            </a:r>
            <a:r>
              <a:rPr lang="de-DE" dirty="0"/>
              <a:t> und für sich bestehendes</a:t>
            </a:r>
            <a:endParaRPr lang="cs-CZ" dirty="0"/>
          </a:p>
          <a:p>
            <a:endParaRPr lang="cs-CZ" dirty="0"/>
          </a:p>
          <a:p>
            <a:endParaRPr lang="de-DE" dirty="0"/>
          </a:p>
          <a:p>
            <a:endParaRPr lang="de-DE" dirty="0"/>
          </a:p>
        </p:txBody>
      </p:sp>
    </p:spTree>
    <p:extLst>
      <p:ext uri="{BB962C8B-B14F-4D97-AF65-F5344CB8AC3E}">
        <p14:creationId xmlns:p14="http://schemas.microsoft.com/office/powerpoint/2010/main" val="4101344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sah 5">
            <a:extLst>
              <a:ext uri="{FF2B5EF4-FFF2-40B4-BE49-F238E27FC236}">
                <a16:creationId xmlns:a16="http://schemas.microsoft.com/office/drawing/2014/main" id="{CFFE190B-C140-4CA4-BA63-E2CED0892AB8}"/>
              </a:ext>
            </a:extLst>
          </p:cNvPr>
          <p:cNvSpPr>
            <a:spLocks noGrp="1"/>
          </p:cNvSpPr>
          <p:nvPr>
            <p:ph idx="1"/>
          </p:nvPr>
        </p:nvSpPr>
        <p:spPr>
          <a:xfrm>
            <a:off x="838200" y="514905"/>
            <a:ext cx="10515600" cy="5662058"/>
          </a:xfrm>
        </p:spPr>
        <p:txBody>
          <a:bodyPr>
            <a:normAutofit fontScale="85000" lnSpcReduction="10000"/>
          </a:bodyPr>
          <a:lstStyle/>
          <a:p>
            <a:pPr marL="0" indent="0">
              <a:buNone/>
            </a:pPr>
            <a:r>
              <a:rPr lang="de-DE" dirty="0"/>
              <a:t>Der zweite Grund, der mir verbietet, an Ihren </a:t>
            </a:r>
            <a:r>
              <a:rPr lang="de-DE" dirty="0" err="1"/>
              <a:t>Berathungen</a:t>
            </a:r>
            <a:r>
              <a:rPr lang="de-DE" dirty="0"/>
              <a:t> Theil zu nehmen, ist der Umstand, </a:t>
            </a:r>
            <a:r>
              <a:rPr lang="de-DE" dirty="0" err="1"/>
              <a:t>daß</a:t>
            </a:r>
            <a:r>
              <a:rPr lang="de-DE" dirty="0"/>
              <a:t> nach Allem, was über Ihre Zwecke und Ansichten bisher öffentlich verlautet hat, Sie </a:t>
            </a:r>
            <a:r>
              <a:rPr lang="de-DE" dirty="0" err="1"/>
              <a:t>nothwendiger</a:t>
            </a:r>
            <a:r>
              <a:rPr lang="de-DE" dirty="0"/>
              <a:t> Weise darauf ausgehen wollen und werden, Österreich als selbständigen Kaiserstaat unheilbar zu schwächen, ja ihn unmöglich zu machen, – einen Staat, dessen Erhaltung, Integrität und Kräftigung eine hohe und wichtige Angelegenheit nicht meines Volkes allein, sondern ganz </a:t>
            </a:r>
            <a:r>
              <a:rPr lang="de-DE" dirty="0" err="1"/>
              <a:t>Europa’s</a:t>
            </a:r>
            <a:r>
              <a:rPr lang="de-DE" dirty="0"/>
              <a:t>, ja der Humanität und </a:t>
            </a:r>
            <a:r>
              <a:rPr lang="de-DE" dirty="0" err="1"/>
              <a:t>Civilisation</a:t>
            </a:r>
            <a:r>
              <a:rPr lang="de-DE" dirty="0"/>
              <a:t> selbst ist und sein </a:t>
            </a:r>
            <a:r>
              <a:rPr lang="de-DE" dirty="0" err="1"/>
              <a:t>muß</a:t>
            </a:r>
            <a:r>
              <a:rPr lang="de-DE" dirty="0"/>
              <a:t>. Schenken Sie mir auch darüber ein kurzes und geneigtes Gehör…</a:t>
            </a:r>
            <a:r>
              <a:rPr lang="cs-CZ" dirty="0"/>
              <a:t> </a:t>
            </a:r>
            <a:r>
              <a:rPr lang="de-DE" dirty="0"/>
              <a:t>Sie wissen, </a:t>
            </a:r>
            <a:r>
              <a:rPr lang="de-DE" dirty="0" err="1"/>
              <a:t>daß</a:t>
            </a:r>
            <a:r>
              <a:rPr lang="de-DE" dirty="0"/>
              <a:t> der Süd-Ost von Europa, die </a:t>
            </a:r>
            <a:r>
              <a:rPr lang="de-DE" dirty="0" err="1"/>
              <a:t>Gränzen</a:t>
            </a:r>
            <a:r>
              <a:rPr lang="de-DE" dirty="0"/>
              <a:t> des russischen Reiches entlang von mehren in Abstammung, Sprache, Geschichte und Gesittung merklich verschiedenen Völkern bewohnt wird, - Slaven, Walachen, Magyaren und Deutschen, um der Griechen, Türken und </a:t>
            </a:r>
            <a:r>
              <a:rPr lang="de-DE" dirty="0" err="1"/>
              <a:t>Skipetaren</a:t>
            </a:r>
            <a:r>
              <a:rPr lang="de-DE" dirty="0"/>
              <a:t> nicht zu gedenken, - von welchen keines für sich allein mächtig genug ist, dem übermächtigen Nachbar im Osten in alle Zukunft erfolgreich Widerstand zu leisten; das können sie nur dann, wenn ein einiges und festes Band sie mit einander vereinigt. Die wahre Lebensader dieses </a:t>
            </a:r>
            <a:r>
              <a:rPr lang="de-DE" dirty="0" err="1"/>
              <a:t>nothwendigen</a:t>
            </a:r>
            <a:r>
              <a:rPr lang="de-DE" dirty="0"/>
              <a:t> Völkervereins ist die Donau; seine </a:t>
            </a:r>
            <a:r>
              <a:rPr lang="de-DE" dirty="0" err="1"/>
              <a:t>Centralgewat</a:t>
            </a:r>
            <a:r>
              <a:rPr lang="de-DE" dirty="0"/>
              <a:t> darf sich daher von diesem Strome nicht weit entfernen, wenn sie überhaupt wirksam sein und bleiben will. Wahrlich, </a:t>
            </a:r>
            <a:r>
              <a:rPr lang="de-DE" dirty="0" err="1"/>
              <a:t>existirte</a:t>
            </a:r>
            <a:r>
              <a:rPr lang="de-DE" dirty="0"/>
              <a:t> der österreichische </a:t>
            </a:r>
            <a:r>
              <a:rPr lang="de-DE" dirty="0" err="1"/>
              <a:t>Kaiserstat</a:t>
            </a:r>
            <a:r>
              <a:rPr lang="de-DE" dirty="0"/>
              <a:t> nicht schon längst, man müsste im Interesse </a:t>
            </a:r>
            <a:r>
              <a:rPr lang="de-DE" dirty="0" err="1"/>
              <a:t>Europa’s</a:t>
            </a:r>
            <a:r>
              <a:rPr lang="de-DE" dirty="0"/>
              <a:t>, im Interesse der Humanität selbst sich beeilen, ihn zu schaffen…</a:t>
            </a:r>
            <a:r>
              <a:rPr lang="cs-CZ" dirty="0"/>
              <a:t> </a:t>
            </a:r>
            <a:r>
              <a:rPr lang="cs-CZ" b="1" dirty="0"/>
              <a:t>Franz </a:t>
            </a:r>
            <a:r>
              <a:rPr lang="cs-CZ" b="1" dirty="0" err="1"/>
              <a:t>Palackýs</a:t>
            </a:r>
            <a:r>
              <a:rPr lang="cs-CZ" b="1" dirty="0"/>
              <a:t> </a:t>
            </a:r>
            <a:r>
              <a:rPr lang="cs-CZ" b="1" dirty="0" err="1"/>
              <a:t>Brief</a:t>
            </a:r>
            <a:r>
              <a:rPr lang="cs-CZ" b="1" dirty="0"/>
              <a:t> nach Frankfurt</a:t>
            </a:r>
            <a:endParaRPr lang="de-DE" b="1" dirty="0"/>
          </a:p>
        </p:txBody>
      </p:sp>
    </p:spTree>
    <p:extLst>
      <p:ext uri="{BB962C8B-B14F-4D97-AF65-F5344CB8AC3E}">
        <p14:creationId xmlns:p14="http://schemas.microsoft.com/office/powerpoint/2010/main" val="2323781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A0FD6F-A788-4FC4-8237-3E265C9273F8}"/>
              </a:ext>
            </a:extLst>
          </p:cNvPr>
          <p:cNvSpPr>
            <a:spLocks noGrp="1"/>
          </p:cNvSpPr>
          <p:nvPr>
            <p:ph type="title"/>
          </p:nvPr>
        </p:nvSpPr>
        <p:spPr>
          <a:xfrm>
            <a:off x="838200" y="365125"/>
            <a:ext cx="10515600" cy="1821484"/>
          </a:xfrm>
        </p:spPr>
        <p:txBody>
          <a:bodyPr>
            <a:normAutofit fontScale="90000"/>
          </a:bodyPr>
          <a:lstStyle/>
          <a:p>
            <a:r>
              <a:rPr lang="cs-CZ" dirty="0"/>
              <a:t>61 </a:t>
            </a:r>
            <a:r>
              <a:rPr lang="cs-CZ" dirty="0" err="1"/>
              <a:t>Vertreter</a:t>
            </a:r>
            <a:r>
              <a:rPr lang="cs-CZ" dirty="0"/>
              <a:t> des </a:t>
            </a:r>
            <a:r>
              <a:rPr lang="cs-CZ" dirty="0" err="1"/>
              <a:t>Frankfurter</a:t>
            </a:r>
            <a:r>
              <a:rPr lang="cs-CZ" dirty="0"/>
              <a:t> </a:t>
            </a:r>
            <a:r>
              <a:rPr lang="cs-CZ" dirty="0" err="1"/>
              <a:t>Parlaments</a:t>
            </a:r>
            <a:r>
              <a:rPr lang="cs-CZ" dirty="0"/>
              <a:t> </a:t>
            </a:r>
            <a:r>
              <a:rPr lang="cs-CZ" dirty="0" err="1"/>
              <a:t>aus</a:t>
            </a:r>
            <a:r>
              <a:rPr lang="cs-CZ" dirty="0"/>
              <a:t> den </a:t>
            </a:r>
            <a:r>
              <a:rPr lang="cs-CZ" dirty="0" err="1"/>
              <a:t>böhmischen</a:t>
            </a:r>
            <a:r>
              <a:rPr lang="cs-CZ" dirty="0"/>
              <a:t> </a:t>
            </a:r>
            <a:r>
              <a:rPr lang="cs-CZ" dirty="0" err="1"/>
              <a:t>Ländern</a:t>
            </a:r>
            <a:r>
              <a:rPr lang="cs-CZ" dirty="0"/>
              <a:t> </a:t>
            </a:r>
            <a:r>
              <a:rPr lang="cs-CZ" dirty="0" err="1"/>
              <a:t>insgesamt</a:t>
            </a:r>
            <a:r>
              <a:rPr lang="cs-CZ" dirty="0"/>
              <a:t> </a:t>
            </a:r>
            <a:r>
              <a:rPr lang="cs-CZ" dirty="0" err="1"/>
              <a:t>aus</a:t>
            </a:r>
            <a:r>
              <a:rPr lang="cs-CZ" dirty="0"/>
              <a:t> den </a:t>
            </a:r>
            <a:r>
              <a:rPr lang="cs-CZ" dirty="0" err="1"/>
              <a:t>deutschsprachigen</a:t>
            </a:r>
            <a:r>
              <a:rPr lang="cs-CZ" dirty="0"/>
              <a:t> </a:t>
            </a:r>
            <a:r>
              <a:rPr lang="cs-CZ" dirty="0" err="1"/>
              <a:t>Gebieten</a:t>
            </a:r>
            <a:r>
              <a:rPr lang="cs-CZ" dirty="0"/>
              <a:t>, </a:t>
            </a:r>
            <a:r>
              <a:rPr lang="cs-CZ" dirty="0" err="1"/>
              <a:t>Deutschjuden</a:t>
            </a:r>
            <a:r>
              <a:rPr lang="cs-CZ" dirty="0"/>
              <a:t> </a:t>
            </a:r>
            <a:r>
              <a:rPr lang="cs-CZ" dirty="0" err="1"/>
              <a:t>etc</a:t>
            </a:r>
            <a:r>
              <a:rPr lang="cs-CZ" dirty="0"/>
              <a:t>.</a:t>
            </a:r>
            <a:endParaRPr lang="de-DE" dirty="0"/>
          </a:p>
        </p:txBody>
      </p:sp>
      <p:pic>
        <p:nvPicPr>
          <p:cNvPr id="4" name="Obrázek 3">
            <a:extLst>
              <a:ext uri="{FF2B5EF4-FFF2-40B4-BE49-F238E27FC236}">
                <a16:creationId xmlns:a16="http://schemas.microsoft.com/office/drawing/2014/main" id="{00B25581-CDD5-4B02-AD19-5F290696E67E}"/>
              </a:ext>
            </a:extLst>
          </p:cNvPr>
          <p:cNvPicPr>
            <a:picLocks noChangeAspect="1"/>
          </p:cNvPicPr>
          <p:nvPr/>
        </p:nvPicPr>
        <p:blipFill>
          <a:blip r:embed="rId2"/>
          <a:stretch>
            <a:fillRect/>
          </a:stretch>
        </p:blipFill>
        <p:spPr>
          <a:xfrm>
            <a:off x="7796762" y="2335629"/>
            <a:ext cx="2397586" cy="3608366"/>
          </a:xfrm>
          <a:prstGeom prst="rect">
            <a:avLst/>
          </a:prstGeom>
        </p:spPr>
      </p:pic>
      <p:pic>
        <p:nvPicPr>
          <p:cNvPr id="5" name="Obrázek 4">
            <a:extLst>
              <a:ext uri="{FF2B5EF4-FFF2-40B4-BE49-F238E27FC236}">
                <a16:creationId xmlns:a16="http://schemas.microsoft.com/office/drawing/2014/main" id="{C0D98068-4659-49A9-8778-C270177BC794}"/>
              </a:ext>
            </a:extLst>
          </p:cNvPr>
          <p:cNvPicPr>
            <a:picLocks noChangeAspect="1"/>
          </p:cNvPicPr>
          <p:nvPr/>
        </p:nvPicPr>
        <p:blipFill>
          <a:blip r:embed="rId3"/>
          <a:stretch>
            <a:fillRect/>
          </a:stretch>
        </p:blipFill>
        <p:spPr>
          <a:xfrm>
            <a:off x="1997652" y="2335629"/>
            <a:ext cx="2591025" cy="3426249"/>
          </a:xfrm>
          <a:prstGeom prst="rect">
            <a:avLst/>
          </a:prstGeom>
        </p:spPr>
      </p:pic>
    </p:spTree>
    <p:extLst>
      <p:ext uri="{BB962C8B-B14F-4D97-AF65-F5344CB8AC3E}">
        <p14:creationId xmlns:p14="http://schemas.microsoft.com/office/powerpoint/2010/main" val="249758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DE841A-8CA8-4553-88C0-0CF34EC27658}"/>
              </a:ext>
            </a:extLst>
          </p:cNvPr>
          <p:cNvSpPr>
            <a:spLocks noGrp="1"/>
          </p:cNvSpPr>
          <p:nvPr>
            <p:ph type="title"/>
          </p:nvPr>
        </p:nvSpPr>
        <p:spPr/>
        <p:txBody>
          <a:bodyPr/>
          <a:lstStyle/>
          <a:p>
            <a:r>
              <a:rPr lang="cs-CZ" dirty="0" err="1"/>
              <a:t>Nationaler</a:t>
            </a:r>
            <a:r>
              <a:rPr lang="cs-CZ" dirty="0"/>
              <a:t> Konflikt</a:t>
            </a:r>
          </a:p>
        </p:txBody>
      </p:sp>
      <p:pic>
        <p:nvPicPr>
          <p:cNvPr id="5" name="Zástupný obsah 4">
            <a:extLst>
              <a:ext uri="{FF2B5EF4-FFF2-40B4-BE49-F238E27FC236}">
                <a16:creationId xmlns:a16="http://schemas.microsoft.com/office/drawing/2014/main" id="{5E4054FF-3096-42C9-8C45-BB4D11F8B183}"/>
              </a:ext>
            </a:extLst>
          </p:cNvPr>
          <p:cNvPicPr>
            <a:picLocks noGrp="1" noChangeAspect="1"/>
          </p:cNvPicPr>
          <p:nvPr>
            <p:ph sz="half" idx="1"/>
          </p:nvPr>
        </p:nvPicPr>
        <p:blipFill>
          <a:blip r:embed="rId2"/>
          <a:stretch>
            <a:fillRect/>
          </a:stretch>
        </p:blipFill>
        <p:spPr>
          <a:xfrm>
            <a:off x="705035" y="1235965"/>
            <a:ext cx="5181600" cy="2334697"/>
          </a:xfrm>
          <a:prstGeom prst="rect">
            <a:avLst/>
          </a:prstGeom>
        </p:spPr>
      </p:pic>
      <p:sp>
        <p:nvSpPr>
          <p:cNvPr id="4" name="Zástupný text 3">
            <a:extLst>
              <a:ext uri="{FF2B5EF4-FFF2-40B4-BE49-F238E27FC236}">
                <a16:creationId xmlns:a16="http://schemas.microsoft.com/office/drawing/2014/main" id="{6D2C95A2-312C-4C78-B6C5-3ECFB8D05CE4}"/>
              </a:ext>
            </a:extLst>
          </p:cNvPr>
          <p:cNvSpPr>
            <a:spLocks noGrp="1"/>
          </p:cNvSpPr>
          <p:nvPr>
            <p:ph sz="half" idx="2"/>
          </p:nvPr>
        </p:nvSpPr>
        <p:spPr/>
        <p:txBody>
          <a:bodyPr>
            <a:normAutofit/>
          </a:bodyPr>
          <a:lstStyle/>
          <a:p>
            <a:pPr marL="285750" indent="-285750">
              <a:buFont typeface="Arial" panose="020B0604020202020204" pitchFamily="34" charset="0"/>
              <a:buChar char="•"/>
            </a:pPr>
            <a:r>
              <a:rPr lang="de-DE" dirty="0"/>
              <a:t>„</a:t>
            </a:r>
            <a:r>
              <a:rPr lang="cs-CZ" b="1" dirty="0"/>
              <a:t>Die </a:t>
            </a:r>
            <a:r>
              <a:rPr lang="cs-CZ" b="1" dirty="0" err="1"/>
              <a:t>Tschechen</a:t>
            </a:r>
            <a:r>
              <a:rPr lang="cs-CZ" b="1" dirty="0"/>
              <a:t> den </a:t>
            </a:r>
            <a:r>
              <a:rPr lang="cs-CZ" b="1" dirty="0" err="1"/>
              <a:t>Vorzug</a:t>
            </a:r>
            <a:r>
              <a:rPr lang="cs-CZ" b="1" dirty="0"/>
              <a:t> </a:t>
            </a:r>
            <a:r>
              <a:rPr lang="cs-CZ" b="1" dirty="0" err="1"/>
              <a:t>haben</a:t>
            </a:r>
            <a:r>
              <a:rPr lang="cs-CZ" b="1" dirty="0"/>
              <a:t>, </a:t>
            </a:r>
            <a:r>
              <a:rPr lang="cs-CZ" b="1" dirty="0" err="1"/>
              <a:t>weil</a:t>
            </a:r>
            <a:r>
              <a:rPr lang="cs-CZ" b="1" dirty="0"/>
              <a:t> </a:t>
            </a:r>
            <a:r>
              <a:rPr lang="cs-CZ" b="1" dirty="0" err="1"/>
              <a:t>sie</a:t>
            </a:r>
            <a:r>
              <a:rPr lang="cs-CZ" b="1" dirty="0"/>
              <a:t> in </a:t>
            </a:r>
            <a:r>
              <a:rPr lang="cs-CZ" b="1" dirty="0" err="1"/>
              <a:t>Tschechien</a:t>
            </a:r>
            <a:r>
              <a:rPr lang="cs-CZ" b="1" dirty="0"/>
              <a:t> </a:t>
            </a:r>
            <a:r>
              <a:rPr lang="cs-CZ" b="1" dirty="0" err="1"/>
              <a:t>leben</a:t>
            </a:r>
            <a:r>
              <a:rPr lang="cs-CZ" b="1" dirty="0"/>
              <a:t> </a:t>
            </a:r>
            <a:r>
              <a:rPr lang="cs-CZ" b="1" dirty="0" err="1"/>
              <a:t>und</a:t>
            </a:r>
            <a:r>
              <a:rPr lang="cs-CZ" b="1" dirty="0"/>
              <a:t> </a:t>
            </a:r>
            <a:r>
              <a:rPr lang="cs-CZ" b="1" dirty="0" err="1"/>
              <a:t>die</a:t>
            </a:r>
            <a:r>
              <a:rPr lang="cs-CZ" b="1" dirty="0"/>
              <a:t> </a:t>
            </a:r>
            <a:r>
              <a:rPr lang="cs-CZ" b="1" dirty="0" err="1"/>
              <a:t>Mehrheit</a:t>
            </a:r>
            <a:r>
              <a:rPr lang="cs-CZ" b="1" dirty="0"/>
              <a:t> </a:t>
            </a:r>
            <a:r>
              <a:rPr lang="cs-CZ" b="1" dirty="0" err="1"/>
              <a:t>bilden</a:t>
            </a:r>
            <a:r>
              <a:rPr lang="cs-CZ" b="1" dirty="0"/>
              <a:t>“ </a:t>
            </a:r>
            <a:r>
              <a:rPr lang="cs-CZ" dirty="0"/>
              <a:t>Karel Havlíček Borovský</a:t>
            </a:r>
          </a:p>
          <a:p>
            <a:pPr marL="285750" indent="-285750">
              <a:buFont typeface="Arial" panose="020B0604020202020204" pitchFamily="34" charset="0"/>
              <a:buChar char="•"/>
            </a:pPr>
            <a:r>
              <a:rPr lang="cs-CZ" dirty="0"/>
              <a:t>„</a:t>
            </a:r>
            <a:r>
              <a:rPr lang="cs-CZ" b="1" dirty="0" err="1"/>
              <a:t>Ein</a:t>
            </a:r>
            <a:r>
              <a:rPr lang="cs-CZ" b="1" dirty="0"/>
              <a:t> </a:t>
            </a:r>
            <a:r>
              <a:rPr lang="cs-CZ" b="1" dirty="0" err="1"/>
              <a:t>Vernichtungskrieg</a:t>
            </a:r>
            <a:r>
              <a:rPr lang="cs-CZ" b="1" dirty="0"/>
              <a:t> der </a:t>
            </a:r>
            <a:r>
              <a:rPr lang="cs-CZ" b="1" dirty="0" err="1"/>
              <a:t>Deutschen</a:t>
            </a:r>
            <a:r>
              <a:rPr lang="cs-CZ" b="1" dirty="0"/>
              <a:t> </a:t>
            </a:r>
            <a:r>
              <a:rPr lang="cs-CZ" b="1" dirty="0" err="1"/>
              <a:t>gegen</a:t>
            </a:r>
            <a:r>
              <a:rPr lang="cs-CZ" b="1" dirty="0"/>
              <a:t> </a:t>
            </a:r>
            <a:r>
              <a:rPr lang="cs-CZ" b="1" dirty="0" err="1"/>
              <a:t>die</a:t>
            </a:r>
            <a:r>
              <a:rPr lang="cs-CZ" b="1" dirty="0"/>
              <a:t> </a:t>
            </a:r>
            <a:r>
              <a:rPr lang="cs-CZ" b="1" dirty="0" err="1"/>
              <a:t>Tschechen</a:t>
            </a:r>
            <a:r>
              <a:rPr lang="cs-CZ" b="1" dirty="0"/>
              <a:t> </a:t>
            </a:r>
            <a:r>
              <a:rPr lang="cs-CZ" b="1" dirty="0" err="1"/>
              <a:t>bleibt</a:t>
            </a:r>
            <a:r>
              <a:rPr lang="cs-CZ" b="1" dirty="0"/>
              <a:t> </a:t>
            </a:r>
            <a:r>
              <a:rPr lang="cs-CZ" b="1" dirty="0" err="1"/>
              <a:t>jetzt</a:t>
            </a:r>
            <a:r>
              <a:rPr lang="cs-CZ" b="1" dirty="0"/>
              <a:t> </a:t>
            </a:r>
            <a:r>
              <a:rPr lang="cs-CZ" b="1" dirty="0" err="1"/>
              <a:t>die</a:t>
            </a:r>
            <a:r>
              <a:rPr lang="cs-CZ" b="1" dirty="0"/>
              <a:t> </a:t>
            </a:r>
            <a:r>
              <a:rPr lang="cs-CZ" b="1" dirty="0" err="1"/>
              <a:t>einzige</a:t>
            </a:r>
            <a:r>
              <a:rPr lang="cs-CZ" b="1" dirty="0"/>
              <a:t> </a:t>
            </a:r>
            <a:r>
              <a:rPr lang="cs-CZ" b="1" dirty="0" err="1"/>
              <a:t>mögliche</a:t>
            </a:r>
            <a:r>
              <a:rPr lang="cs-CZ" b="1" dirty="0"/>
              <a:t> </a:t>
            </a:r>
            <a:r>
              <a:rPr lang="cs-CZ" b="1" dirty="0" err="1"/>
              <a:t>Lösung</a:t>
            </a:r>
            <a:r>
              <a:rPr lang="cs-CZ" dirty="0"/>
              <a:t>“ Friedrich Engels 1848</a:t>
            </a:r>
          </a:p>
          <a:p>
            <a:pPr marL="285750" indent="-285750">
              <a:buFont typeface="Arial" panose="020B0604020202020204" pitchFamily="34" charset="0"/>
              <a:buChar char="•"/>
            </a:pPr>
            <a:r>
              <a:rPr lang="cs-CZ" dirty="0"/>
              <a:t>„</a:t>
            </a:r>
            <a:r>
              <a:rPr lang="cs-CZ" dirty="0" err="1"/>
              <a:t>Kokarden-Affäre</a:t>
            </a:r>
            <a:r>
              <a:rPr lang="cs-CZ" dirty="0"/>
              <a:t>“ 11. 4. 1848</a:t>
            </a:r>
          </a:p>
          <a:p>
            <a:endParaRPr lang="de-DE" dirty="0"/>
          </a:p>
          <a:p>
            <a:endParaRPr lang="cs-CZ" dirty="0"/>
          </a:p>
        </p:txBody>
      </p:sp>
      <p:pic>
        <p:nvPicPr>
          <p:cNvPr id="3" name="Obrázek 2">
            <a:extLst>
              <a:ext uri="{FF2B5EF4-FFF2-40B4-BE49-F238E27FC236}">
                <a16:creationId xmlns:a16="http://schemas.microsoft.com/office/drawing/2014/main" id="{406A60AC-9427-44D2-AA2A-BD48CFA76336}"/>
              </a:ext>
            </a:extLst>
          </p:cNvPr>
          <p:cNvPicPr>
            <a:picLocks noChangeAspect="1"/>
          </p:cNvPicPr>
          <p:nvPr/>
        </p:nvPicPr>
        <p:blipFill>
          <a:blip r:embed="rId3"/>
          <a:stretch>
            <a:fillRect/>
          </a:stretch>
        </p:blipFill>
        <p:spPr>
          <a:xfrm>
            <a:off x="3809802" y="3982213"/>
            <a:ext cx="2286198" cy="2194750"/>
          </a:xfrm>
          <a:prstGeom prst="rect">
            <a:avLst/>
          </a:prstGeom>
        </p:spPr>
      </p:pic>
      <p:pic>
        <p:nvPicPr>
          <p:cNvPr id="7" name="Obrázek 6">
            <a:extLst>
              <a:ext uri="{FF2B5EF4-FFF2-40B4-BE49-F238E27FC236}">
                <a16:creationId xmlns:a16="http://schemas.microsoft.com/office/drawing/2014/main" id="{787F606F-FB14-46AC-BA18-4CA93A1A239D}"/>
              </a:ext>
            </a:extLst>
          </p:cNvPr>
          <p:cNvPicPr>
            <a:picLocks noChangeAspect="1"/>
          </p:cNvPicPr>
          <p:nvPr/>
        </p:nvPicPr>
        <p:blipFill rotWithShape="1">
          <a:blip r:embed="rId4"/>
          <a:srcRect l="20386" t="5324" r="13365" b="10938"/>
          <a:stretch/>
        </p:blipFill>
        <p:spPr>
          <a:xfrm>
            <a:off x="1056443" y="4031619"/>
            <a:ext cx="2453552" cy="2325950"/>
          </a:xfrm>
          <a:prstGeom prst="rect">
            <a:avLst/>
          </a:prstGeom>
        </p:spPr>
      </p:pic>
    </p:spTree>
    <p:extLst>
      <p:ext uri="{BB962C8B-B14F-4D97-AF65-F5344CB8AC3E}">
        <p14:creationId xmlns:p14="http://schemas.microsoft.com/office/powerpoint/2010/main" val="1023588073"/>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1861</Words>
  <Application>Microsoft Office PowerPoint</Application>
  <PresentationFormat>Širokoúhlá obrazovka</PresentationFormat>
  <Paragraphs>114</Paragraphs>
  <Slides>32</Slides>
  <Notes>1</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32</vt:i4>
      </vt:variant>
    </vt:vector>
  </HeadingPairs>
  <TitlesOfParts>
    <vt:vector size="36" baseType="lpstr">
      <vt:lpstr>Arial</vt:lpstr>
      <vt:lpstr>Calibri</vt:lpstr>
      <vt:lpstr>Calibri Light</vt:lpstr>
      <vt:lpstr>Motiv Office</vt:lpstr>
      <vt:lpstr>Revolution 1848 und die Deutschböhmen</vt:lpstr>
      <vt:lpstr>Revolution 1848 als Knotenpunkt der deutsch-tschechischen Geschichte</vt:lpstr>
      <vt:lpstr>Liberale Generation der 40er Jahren</vt:lpstr>
      <vt:lpstr>13. März – Eintracht der deutschen und tschechischen Demokraten</vt:lpstr>
      <vt:lpstr>Revolution 1848</vt:lpstr>
      <vt:lpstr>Ende der Eintracht…</vt:lpstr>
      <vt:lpstr>Prezentace aplikace PowerPoint</vt:lpstr>
      <vt:lpstr>61 Vertreter des Frankfurter Parlaments aus den böhmischen Ländern insgesamt aus den deutschsprachigen Gebieten, Deutschjuden etc.</vt:lpstr>
      <vt:lpstr>Nationaler Konflikt</vt:lpstr>
      <vt:lpstr>Slawenkongres seit 2. 6. 1848, 12. – 17. 1848 Prager Pfingstenaufstand</vt:lpstr>
      <vt:lpstr>Reaktion der Deutschböhmen</vt:lpstr>
      <vt:lpstr>Erbitterung der Frankfurter Abgeordneten</vt:lpstr>
      <vt:lpstr>Oktoberrevolution: Spaltung der deutschen Liberalen und der deutschen Konservativen.</vt:lpstr>
      <vt:lpstr>Hans Kudlich</vt:lpstr>
      <vt:lpstr>Kampf um MährenMähren</vt:lpstr>
      <vt:lpstr>Folgen der Revolution</vt:lpstr>
      <vt:lpstr>Prezentace aplikace PowerPoint</vt:lpstr>
      <vt:lpstr>Frage nach dem nationalen Zentrum</vt:lpstr>
      <vt:lpstr>Das Vereinleben</vt:lpstr>
      <vt:lpstr>Institutionelle Separation</vt:lpstr>
      <vt:lpstr>Institutionelle Separation</vt:lpstr>
      <vt:lpstr>Wirtschaftliche (und teilweise politische Vorherrschaft)</vt:lpstr>
      <vt:lpstr>Kadener Stahlwerke und Jugendstil-Epoche</vt:lpstr>
      <vt:lpstr>Nationale Stereotypen in der Karikatur</vt:lpstr>
      <vt:lpstr>Nationale Stereotypen in der Karikatur</vt:lpstr>
      <vt:lpstr>Nationale Stereotypen in der Karikatur</vt:lpstr>
      <vt:lpstr>Nationale Stereotypen in der Karikatur</vt:lpstr>
      <vt:lpstr>Nationale Stereotypen in der Karikatur</vt:lpstr>
      <vt:lpstr>Prezentace aplikace PowerPoint</vt:lpstr>
      <vt:lpstr>Dezembersturm 1897</vt:lpstr>
      <vt:lpstr>Dezembersturm 1897</vt:lpstr>
      <vt:lpstr>Ausgleich?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Václav Smyčka</dc:creator>
  <cp:lastModifiedBy>Václav Smyčka</cp:lastModifiedBy>
  <cp:revision>11</cp:revision>
  <dcterms:created xsi:type="dcterms:W3CDTF">2021-03-23T19:52:56Z</dcterms:created>
  <dcterms:modified xsi:type="dcterms:W3CDTF">2022-03-21T16:03:44Z</dcterms:modified>
</cp:coreProperties>
</file>