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8" r:id="rId4"/>
    <p:sldId id="279" r:id="rId5"/>
    <p:sldId id="278" r:id="rId6"/>
    <p:sldId id="259" r:id="rId7"/>
    <p:sldId id="276" r:id="rId8"/>
    <p:sldId id="277" r:id="rId9"/>
    <p:sldId id="261" r:id="rId10"/>
    <p:sldId id="264" r:id="rId11"/>
    <p:sldId id="284" r:id="rId12"/>
    <p:sldId id="282" r:id="rId13"/>
    <p:sldId id="281" r:id="rId14"/>
    <p:sldId id="263" r:id="rId15"/>
    <p:sldId id="283" r:id="rId16"/>
    <p:sldId id="269" r:id="rId17"/>
    <p:sldId id="270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68A2D3-98B0-4FC1-9D95-3F580D710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A6FE5D-75BC-4828-82E8-58C02F9E6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144079-2E50-4565-BE05-75AF37AE5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C65B-B225-4482-A084-E6C13C3BDC96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D1D1C3-1D55-4D26-88E5-6CDBAD7B7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DD5ADE-8DCA-4584-86EF-0C92198F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4E27-38E4-4779-AFB4-8E2BC6E64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9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C9B9B-8E7F-4885-A7B4-FF038F1B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5404AF-EEA1-4CFE-AAB5-8D9E52F23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9B633F-3B0E-4A92-ADB7-61EA95BDF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C65B-B225-4482-A084-E6C13C3BDC96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98C24B-0E1E-492C-9424-F58A73C9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D4235C-5D2E-40A4-9D23-52EFE39B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4E27-38E4-4779-AFB4-8E2BC6E64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32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1C3B1C4-F418-4679-959B-94CF5167C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09E0A04-5626-4A45-A6E9-340C054C3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6B59D1-153F-49B6-A089-463C67EE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C65B-B225-4482-A084-E6C13C3BDC96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645745-5083-4F95-B85F-984C1406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C3D7FB-1E3E-456A-B3C2-45028DA95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4E27-38E4-4779-AFB4-8E2BC6E64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75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334CA-946A-4957-A31F-EEA421D12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E1430F-DDB2-4EFF-BBC6-84E100CEB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8DAB02-4EB0-4DA5-9706-16AC4FB42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C65B-B225-4482-A084-E6C13C3BDC96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CCB093-E226-4089-A2EB-6E4C0BA60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6832D2-C904-4CA4-A72A-F1529C72E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4E27-38E4-4779-AFB4-8E2BC6E64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7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AACC09-B44B-48FD-A256-CA96306E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6FE37E-7C21-4638-B892-583EF0824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4A7B8D-1390-4CE1-BFFE-36143278B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C65B-B225-4482-A084-E6C13C3BDC96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77348D-EDEC-4108-BFF9-2C0C72FB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A625ED-534A-42EF-916B-F9AD4081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4E27-38E4-4779-AFB4-8E2BC6E64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88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510BC0-384F-42D3-9A42-08E94362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6FCE0F-9398-4287-98B0-D0BE13E2D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EEFB36-1A66-4378-854D-D93FE3D7C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77A436-7DF1-4565-B8F4-6D70A519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C65B-B225-4482-A084-E6C13C3BDC96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D3B161-04E4-4708-9103-CEC3A89D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27E5B6-2525-48EE-9B5B-E1D71F57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4E27-38E4-4779-AFB4-8E2BC6E64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82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A36EC-2CAA-4D19-9A86-B88A4DB19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D1A633-2101-4ABB-B9D0-2A6F8CF2F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9660067-FEC2-496F-A6D6-43A1809D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C8FA85E-1E33-44CD-B149-695409829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051DE0D-E0F5-4585-9F51-4907D8BD1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F1B3475-424E-4197-97EE-2AD1409B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C65B-B225-4482-A084-E6C13C3BDC96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8B03A4E-A480-4852-BA90-CF2C221C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9F967F9-D06D-438A-8A80-279E99E7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4E27-38E4-4779-AFB4-8E2BC6E64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09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46B0B5-722E-4322-9EC8-BEB473952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0B3036-BA3E-4D0C-846F-74E37E051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C65B-B225-4482-A084-E6C13C3BDC96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5EE142-8C75-4B7E-9404-AC1D1A97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63DA6C-4DBC-492B-80F5-E0F1A993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4E27-38E4-4779-AFB4-8E2BC6E64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07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E51FB19-153B-4D2C-893D-26DAC6D56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C65B-B225-4482-A084-E6C13C3BDC96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8189285-3C91-472D-B64B-68C5CC22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97D677-8240-454D-9261-7F1C7904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4E27-38E4-4779-AFB4-8E2BC6E64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70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0E3432-312C-4847-9E2A-2CD7F68F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D325E0-88B3-44CF-9E59-3C77BC9E2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F2E0A5-3B9D-437F-B1A3-AC97C6D90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9A99D3-968C-4E56-A52E-BC2616B8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C65B-B225-4482-A084-E6C13C3BDC96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DABF74-1CC3-4671-BE1C-F71E23176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B90D52-954C-43A2-84A2-D3AA750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4E27-38E4-4779-AFB4-8E2BC6E64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90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E34B1B-AA7E-4A0F-A5C0-5165AB9D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1A33E6-1F02-44BC-AD00-235848E07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CA0CD8-AEAC-4AA4-8BDA-7CC2DCB85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9623D5-B1E7-44A6-AAF9-C25569048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C65B-B225-4482-A084-E6C13C3BDC96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2343B4-3D99-483B-87AC-94145244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526657-530D-4EAE-BC15-AC84BED64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4E27-38E4-4779-AFB4-8E2BC6E64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22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2C036B5-ABFD-4783-8360-646E3479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208358-70C9-4BDE-8414-7DF4D9BBF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B32820-BD6B-4DE8-92CA-A32E4ABE7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DC65B-B225-4482-A084-E6C13C3BDC96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8837F3-598C-49DB-B812-0C4E17D05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FFEE7E-1BDD-414D-9E3E-EE3868E25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54E27-38E4-4779-AFB4-8E2BC6E64E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87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CF96D8-2390-47DA-ACBA-0CEA7F2E37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400" b="1" dirty="0"/>
              <a:t>J</a:t>
            </a:r>
            <a:r>
              <a:rPr lang="de-DE" sz="5400" b="1" dirty="0" err="1"/>
              <a:t>üdische</a:t>
            </a:r>
            <a:r>
              <a:rPr lang="de-DE" sz="5400" b="1" dirty="0"/>
              <a:t> Kulturgeschichte</a:t>
            </a:r>
            <a:endParaRPr lang="cs-CZ" sz="54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1B81A0-AEC5-441F-822E-9F3A3B18B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942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A6F73D-36C2-4832-A40E-C36A02D3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Weitere</a:t>
            </a:r>
            <a:r>
              <a:rPr lang="cs-CZ" dirty="0"/>
              <a:t> </a:t>
            </a:r>
            <a:r>
              <a:rPr lang="de-DE" dirty="0"/>
              <a:t>Emanzipation und</a:t>
            </a:r>
            <a:r>
              <a:rPr lang="cs-CZ" dirty="0"/>
              <a:t> </a:t>
            </a:r>
            <a:r>
              <a:rPr lang="cs-CZ" dirty="0" err="1"/>
              <a:t>deutsche</a:t>
            </a:r>
            <a:r>
              <a:rPr lang="cs-CZ" dirty="0"/>
              <a:t> </a:t>
            </a:r>
            <a:r>
              <a:rPr lang="cs-CZ" dirty="0" err="1"/>
              <a:t>Assimilation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D6336A-53A3-4A16-B59C-202293645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46555"/>
            <a:ext cx="9601200" cy="4650039"/>
          </a:xfrm>
        </p:spPr>
        <p:txBody>
          <a:bodyPr>
            <a:normAutofit/>
          </a:bodyPr>
          <a:lstStyle/>
          <a:p>
            <a:r>
              <a:rPr lang="de-DE" dirty="0"/>
              <a:t>1848 weitere rechtliche Liberalisierung durch das Kaiserreich – </a:t>
            </a:r>
            <a:r>
              <a:rPr lang="cs-CZ" dirty="0" err="1"/>
              <a:t>Juden</a:t>
            </a:r>
            <a:r>
              <a:rPr lang="cs-CZ" dirty="0"/>
              <a:t> </a:t>
            </a:r>
            <a:r>
              <a:rPr lang="cs-CZ" dirty="0" err="1"/>
              <a:t>dürfen</a:t>
            </a:r>
            <a:r>
              <a:rPr lang="cs-CZ" dirty="0"/>
              <a:t> </a:t>
            </a:r>
            <a:r>
              <a:rPr lang="cs-CZ" dirty="0" err="1"/>
              <a:t>umziehen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andere</a:t>
            </a:r>
            <a:r>
              <a:rPr lang="cs-CZ" dirty="0"/>
              <a:t> </a:t>
            </a:r>
            <a:r>
              <a:rPr lang="cs-CZ" dirty="0" err="1"/>
              <a:t>Berufe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ihnen</a:t>
            </a:r>
            <a:r>
              <a:rPr lang="cs-CZ" dirty="0"/>
              <a:t> </a:t>
            </a:r>
            <a:r>
              <a:rPr lang="cs-CZ" dirty="0" err="1"/>
              <a:t>traditionell</a:t>
            </a:r>
            <a:r>
              <a:rPr lang="cs-CZ" dirty="0"/>
              <a:t> </a:t>
            </a:r>
            <a:r>
              <a:rPr lang="cs-CZ" dirty="0" err="1"/>
              <a:t>bestimmt</a:t>
            </a:r>
            <a:r>
              <a:rPr lang="cs-CZ" dirty="0"/>
              <a:t> </a:t>
            </a:r>
            <a:r>
              <a:rPr lang="cs-CZ" dirty="0" err="1"/>
              <a:t>wurden</a:t>
            </a:r>
            <a:r>
              <a:rPr lang="cs-CZ" dirty="0"/>
              <a:t>, </a:t>
            </a:r>
            <a:r>
              <a:rPr lang="cs-CZ" dirty="0" err="1"/>
              <a:t>wählen</a:t>
            </a:r>
            <a:r>
              <a:rPr lang="cs-CZ" dirty="0"/>
              <a:t>.</a:t>
            </a:r>
          </a:p>
          <a:p>
            <a:r>
              <a:rPr lang="cs-CZ" dirty="0"/>
              <a:t>„</a:t>
            </a:r>
            <a:r>
              <a:rPr lang="de-DE" dirty="0"/>
              <a:t>Landflucht</a:t>
            </a:r>
            <a:r>
              <a:rPr lang="cs-CZ" dirty="0"/>
              <a:t>“ </a:t>
            </a:r>
            <a:r>
              <a:rPr lang="cs-CZ" dirty="0" err="1"/>
              <a:t>mancher</a:t>
            </a:r>
            <a:r>
              <a:rPr lang="cs-CZ" dirty="0"/>
              <a:t> </a:t>
            </a:r>
            <a:r>
              <a:rPr lang="cs-CZ" dirty="0" err="1"/>
              <a:t>Juden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den </a:t>
            </a:r>
            <a:r>
              <a:rPr lang="cs-CZ" dirty="0" err="1"/>
              <a:t>Dörfern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Kleinstädten</a:t>
            </a:r>
            <a:r>
              <a:rPr lang="cs-CZ" dirty="0"/>
              <a:t> in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Großstädte</a:t>
            </a:r>
            <a:r>
              <a:rPr lang="cs-CZ" dirty="0"/>
              <a:t> (Prag, </a:t>
            </a:r>
            <a:r>
              <a:rPr lang="cs-CZ" dirty="0" err="1"/>
              <a:t>Wien</a:t>
            </a:r>
            <a:r>
              <a:rPr lang="cs-CZ" dirty="0"/>
              <a:t>).</a:t>
            </a:r>
          </a:p>
          <a:p>
            <a:r>
              <a:rPr lang="de-DE" dirty="0"/>
              <a:t>1867 vollständige rechtliche Gleichstellung der Juden in Österreich-Ungarn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endParaRPr lang="de-DE" dirty="0"/>
          </a:p>
          <a:p>
            <a:endParaRPr lang="de-DE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2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DF171-E8D6-4C75-902C-0403179E6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Beispiel</a:t>
            </a:r>
            <a:r>
              <a:rPr lang="cs-CZ" dirty="0"/>
              <a:t> </a:t>
            </a:r>
            <a:r>
              <a:rPr lang="cs-CZ" dirty="0" err="1"/>
              <a:t>einer</a:t>
            </a:r>
            <a:r>
              <a:rPr lang="cs-CZ" dirty="0"/>
              <a:t> „</a:t>
            </a:r>
            <a:r>
              <a:rPr lang="cs-CZ" dirty="0" err="1"/>
              <a:t>erfolgreichen</a:t>
            </a:r>
            <a:r>
              <a:rPr lang="cs-CZ" dirty="0"/>
              <a:t>“ </a:t>
            </a:r>
            <a:r>
              <a:rPr lang="cs-CZ" dirty="0" err="1"/>
              <a:t>Assimilation</a:t>
            </a:r>
            <a:r>
              <a:rPr lang="cs-CZ" dirty="0"/>
              <a:t>: </a:t>
            </a:r>
            <a:r>
              <a:rPr lang="cs-CZ" dirty="0" err="1"/>
              <a:t>Moses</a:t>
            </a:r>
            <a:r>
              <a:rPr lang="cs-CZ" dirty="0"/>
              <a:t> </a:t>
            </a:r>
            <a:r>
              <a:rPr lang="cs-CZ" dirty="0" err="1"/>
              <a:t>Dobruschka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5638AB-4176-450F-A601-BCAD7FF8B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1753 in </a:t>
            </a:r>
            <a:r>
              <a:rPr lang="cs-CZ" dirty="0" err="1"/>
              <a:t>Brünn</a:t>
            </a:r>
            <a:r>
              <a:rPr lang="cs-CZ" dirty="0"/>
              <a:t> </a:t>
            </a:r>
            <a:r>
              <a:rPr lang="cs-CZ" dirty="0" err="1"/>
              <a:t>geboren</a:t>
            </a:r>
            <a:r>
              <a:rPr lang="cs-CZ" dirty="0"/>
              <a:t>. </a:t>
            </a:r>
            <a:r>
              <a:rPr lang="cs-CZ" dirty="0" err="1"/>
              <a:t>Seine</a:t>
            </a:r>
            <a:r>
              <a:rPr lang="cs-CZ" dirty="0"/>
              <a:t> </a:t>
            </a:r>
            <a:r>
              <a:rPr lang="cs-CZ" dirty="0" err="1"/>
              <a:t>Mutter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Cousine</a:t>
            </a:r>
            <a:r>
              <a:rPr lang="cs-CZ" dirty="0"/>
              <a:t> von Jakob Joseph Frank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Anhängerin</a:t>
            </a:r>
            <a:r>
              <a:rPr lang="cs-CZ" dirty="0"/>
              <a:t> der </a:t>
            </a:r>
            <a:r>
              <a:rPr lang="cs-CZ" dirty="0" err="1"/>
              <a:t>Frankisten</a:t>
            </a:r>
            <a:r>
              <a:rPr lang="cs-CZ" dirty="0"/>
              <a:t> (</a:t>
            </a:r>
            <a:r>
              <a:rPr lang="cs-CZ" dirty="0" err="1"/>
              <a:t>jüdische</a:t>
            </a:r>
            <a:r>
              <a:rPr lang="cs-CZ" dirty="0"/>
              <a:t> Sekte).</a:t>
            </a:r>
          </a:p>
          <a:p>
            <a:r>
              <a:rPr lang="cs-CZ" dirty="0" err="1"/>
              <a:t>Statt</a:t>
            </a:r>
            <a:r>
              <a:rPr lang="cs-CZ" dirty="0"/>
              <a:t> </a:t>
            </a:r>
            <a:r>
              <a:rPr lang="cs-CZ" dirty="0" err="1"/>
              <a:t>Rabbi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werden</a:t>
            </a:r>
            <a:r>
              <a:rPr lang="cs-CZ" dirty="0"/>
              <a:t>, las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deutsche</a:t>
            </a:r>
            <a:r>
              <a:rPr lang="cs-CZ" dirty="0"/>
              <a:t> </a:t>
            </a:r>
            <a:r>
              <a:rPr lang="cs-CZ" dirty="0" err="1"/>
              <a:t>Dichter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dichtete</a:t>
            </a:r>
            <a:r>
              <a:rPr lang="cs-CZ" dirty="0"/>
              <a:t> </a:t>
            </a:r>
            <a:r>
              <a:rPr lang="cs-CZ" dirty="0" err="1"/>
              <a:t>selbst</a:t>
            </a:r>
            <a:r>
              <a:rPr lang="cs-CZ" dirty="0"/>
              <a:t>.</a:t>
            </a:r>
          </a:p>
          <a:p>
            <a:r>
              <a:rPr lang="cs-CZ" dirty="0"/>
              <a:t>1778 </a:t>
            </a:r>
            <a:r>
              <a:rPr lang="cs-CZ" dirty="0" err="1"/>
              <a:t>konvertierte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zum</a:t>
            </a:r>
            <a:r>
              <a:rPr lang="cs-CZ" dirty="0"/>
              <a:t> </a:t>
            </a:r>
            <a:r>
              <a:rPr lang="cs-CZ" dirty="0" err="1"/>
              <a:t>Katholizismus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wurde</a:t>
            </a:r>
            <a:r>
              <a:rPr lang="cs-CZ" dirty="0"/>
              <a:t> </a:t>
            </a:r>
            <a:r>
              <a:rPr lang="cs-CZ" dirty="0" err="1"/>
              <a:t>nobilitiert</a:t>
            </a:r>
            <a:r>
              <a:rPr lang="cs-CZ" dirty="0"/>
              <a:t>.</a:t>
            </a:r>
          </a:p>
          <a:p>
            <a:r>
              <a:rPr lang="cs-CZ" dirty="0"/>
              <a:t>Er </a:t>
            </a:r>
            <a:r>
              <a:rPr lang="cs-CZ" dirty="0" err="1"/>
              <a:t>beteiligte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Unternehmer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Lieferungen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Armee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trat der </a:t>
            </a:r>
            <a:r>
              <a:rPr lang="cs-CZ" dirty="0" err="1"/>
              <a:t>Freimauerloge</a:t>
            </a:r>
            <a:r>
              <a:rPr lang="cs-CZ" dirty="0"/>
              <a:t> der </a:t>
            </a:r>
            <a:r>
              <a:rPr lang="cs-CZ" dirty="0" err="1"/>
              <a:t>Asiatischen</a:t>
            </a:r>
            <a:r>
              <a:rPr lang="cs-CZ" dirty="0"/>
              <a:t> </a:t>
            </a:r>
            <a:r>
              <a:rPr lang="cs-CZ" dirty="0" err="1"/>
              <a:t>Brüder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.</a:t>
            </a:r>
          </a:p>
          <a:p>
            <a:r>
              <a:rPr lang="cs-CZ" dirty="0"/>
              <a:t>1791 </a:t>
            </a:r>
            <a:r>
              <a:rPr lang="cs-CZ" dirty="0" err="1"/>
              <a:t>floh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</a:t>
            </a:r>
            <a:r>
              <a:rPr lang="cs-CZ" dirty="0" err="1"/>
              <a:t>Österreich</a:t>
            </a:r>
            <a:r>
              <a:rPr lang="cs-CZ" dirty="0"/>
              <a:t> in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revolutionäre</a:t>
            </a:r>
            <a:r>
              <a:rPr lang="cs-CZ" dirty="0"/>
              <a:t> </a:t>
            </a:r>
            <a:r>
              <a:rPr lang="cs-CZ" dirty="0" err="1"/>
              <a:t>Frankreich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nahm</a:t>
            </a:r>
            <a:r>
              <a:rPr lang="cs-CZ" dirty="0"/>
              <a:t> den </a:t>
            </a:r>
            <a:r>
              <a:rPr lang="cs-CZ" dirty="0" err="1"/>
              <a:t>Namen</a:t>
            </a:r>
            <a:r>
              <a:rPr lang="cs-CZ" dirty="0"/>
              <a:t> </a:t>
            </a:r>
            <a:r>
              <a:rPr lang="sv-SE" dirty="0"/>
              <a:t>Sigmund Gottlob Junius Brutus Frey</a:t>
            </a:r>
            <a:r>
              <a:rPr lang="cs-CZ" dirty="0"/>
              <a:t>. Er </a:t>
            </a:r>
            <a:r>
              <a:rPr lang="cs-CZ" dirty="0" err="1"/>
              <a:t>beteiligte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der </a:t>
            </a:r>
            <a:r>
              <a:rPr lang="cs-CZ" dirty="0" err="1"/>
              <a:t>Revolution</a:t>
            </a:r>
            <a:r>
              <a:rPr lang="cs-CZ" dirty="0"/>
              <a:t>, </a:t>
            </a:r>
            <a:r>
              <a:rPr lang="cs-CZ" dirty="0" err="1"/>
              <a:t>schrieb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soziologische</a:t>
            </a:r>
            <a:r>
              <a:rPr lang="cs-CZ" dirty="0"/>
              <a:t> </a:t>
            </a:r>
            <a:r>
              <a:rPr lang="cs-CZ" dirty="0" err="1"/>
              <a:t>Werk</a:t>
            </a:r>
            <a:r>
              <a:rPr lang="cs-CZ" dirty="0"/>
              <a:t> </a:t>
            </a:r>
            <a:r>
              <a:rPr lang="cs-CZ" i="1" dirty="0" err="1"/>
              <a:t>Philosophie</a:t>
            </a:r>
            <a:r>
              <a:rPr lang="cs-CZ" i="1" dirty="0"/>
              <a:t> </a:t>
            </a:r>
            <a:r>
              <a:rPr lang="cs-CZ" i="1" dirty="0" err="1"/>
              <a:t>sociale</a:t>
            </a:r>
            <a:r>
              <a:rPr lang="cs-CZ" i="1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wurde</a:t>
            </a:r>
            <a:r>
              <a:rPr lang="cs-CZ" dirty="0"/>
              <a:t> </a:t>
            </a:r>
            <a:r>
              <a:rPr lang="cs-CZ" dirty="0" err="1"/>
              <a:t>hier</a:t>
            </a:r>
            <a:r>
              <a:rPr lang="cs-CZ" dirty="0"/>
              <a:t> in </a:t>
            </a:r>
            <a:r>
              <a:rPr lang="cs-CZ" dirty="0" err="1"/>
              <a:t>Folge</a:t>
            </a:r>
            <a:r>
              <a:rPr lang="cs-CZ" dirty="0"/>
              <a:t> </a:t>
            </a:r>
            <a:r>
              <a:rPr lang="cs-CZ" dirty="0" err="1"/>
              <a:t>einer</a:t>
            </a:r>
            <a:r>
              <a:rPr lang="cs-CZ" dirty="0"/>
              <a:t> </a:t>
            </a:r>
            <a:r>
              <a:rPr lang="cs-CZ" dirty="0" err="1"/>
              <a:t>Denuntiation</a:t>
            </a:r>
            <a:r>
              <a:rPr lang="cs-CZ" dirty="0"/>
              <a:t> </a:t>
            </a:r>
            <a:r>
              <a:rPr lang="cs-CZ" dirty="0" err="1"/>
              <a:t>zusammen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George </a:t>
            </a:r>
            <a:r>
              <a:rPr lang="cs-CZ" dirty="0" err="1"/>
              <a:t>Jasques</a:t>
            </a:r>
            <a:r>
              <a:rPr lang="cs-CZ" dirty="0"/>
              <a:t> Danton 1793 </a:t>
            </a:r>
            <a:r>
              <a:rPr lang="cs-CZ" dirty="0" err="1"/>
              <a:t>gillotiniert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270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6">
            <a:extLst>
              <a:ext uri="{FF2B5EF4-FFF2-40B4-BE49-F238E27FC236}">
                <a16:creationId xmlns:a16="http://schemas.microsoft.com/office/drawing/2014/main" id="{1135A26D-9D47-467E-91F1-31149BF0D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0520E7-20C6-42D4-8D62-25F789AB9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cs-CZ" sz="2800" dirty="0" err="1"/>
              <a:t>Beispiel</a:t>
            </a:r>
            <a:r>
              <a:rPr lang="cs-CZ" sz="2800" dirty="0"/>
              <a:t> </a:t>
            </a:r>
            <a:r>
              <a:rPr lang="cs-CZ" sz="2800" dirty="0" err="1"/>
              <a:t>einer</a:t>
            </a:r>
            <a:r>
              <a:rPr lang="cs-CZ" sz="2800" dirty="0"/>
              <a:t> </a:t>
            </a:r>
            <a:r>
              <a:rPr lang="cs-CZ" sz="2800" dirty="0" err="1"/>
              <a:t>erfolgreichen</a:t>
            </a:r>
            <a:r>
              <a:rPr lang="cs-CZ" sz="2800" dirty="0"/>
              <a:t> </a:t>
            </a:r>
            <a:r>
              <a:rPr lang="cs-CZ" sz="2800" dirty="0" err="1"/>
              <a:t>Assimilation</a:t>
            </a:r>
            <a:r>
              <a:rPr lang="cs-CZ" sz="2800" dirty="0"/>
              <a:t>: Wilhelm </a:t>
            </a:r>
            <a:r>
              <a:rPr lang="cs-CZ" sz="2800" dirty="0" err="1"/>
              <a:t>und</a:t>
            </a:r>
            <a:r>
              <a:rPr lang="cs-CZ" sz="2800" dirty="0"/>
              <a:t> David </a:t>
            </a:r>
            <a:r>
              <a:rPr lang="cs-CZ" sz="2800" dirty="0" err="1"/>
              <a:t>Gutmanns</a:t>
            </a:r>
            <a:endParaRPr lang="cs-CZ" sz="2800" dirty="0"/>
          </a:p>
        </p:txBody>
      </p:sp>
      <p:sp>
        <p:nvSpPr>
          <p:cNvPr id="34" name="Freeform: Shape 28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9333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C21581-AE50-402B-9A25-124853D93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1826 </a:t>
            </a:r>
            <a:r>
              <a:rPr lang="cs-CZ" sz="2000" dirty="0" err="1"/>
              <a:t>und</a:t>
            </a:r>
            <a:r>
              <a:rPr lang="cs-CZ" sz="2000" dirty="0"/>
              <a:t> 1836 in </a:t>
            </a:r>
            <a:r>
              <a:rPr lang="cs-CZ" sz="2000" dirty="0" err="1"/>
              <a:t>Leipnik</a:t>
            </a:r>
            <a:r>
              <a:rPr lang="cs-CZ" sz="2000" dirty="0"/>
              <a:t> in </a:t>
            </a:r>
            <a:r>
              <a:rPr lang="cs-CZ" sz="2000" dirty="0" err="1"/>
              <a:t>Mähren</a:t>
            </a:r>
            <a:r>
              <a:rPr lang="cs-CZ" sz="2000" dirty="0"/>
              <a:t> </a:t>
            </a:r>
            <a:r>
              <a:rPr lang="cs-CZ" sz="2000" dirty="0" err="1"/>
              <a:t>geboren</a:t>
            </a:r>
            <a:r>
              <a:rPr lang="cs-CZ" sz="2000" dirty="0"/>
              <a:t>.</a:t>
            </a:r>
          </a:p>
          <a:p>
            <a:r>
              <a:rPr lang="cs-CZ" sz="2000" dirty="0" err="1"/>
              <a:t>Arme</a:t>
            </a:r>
            <a:r>
              <a:rPr lang="cs-CZ" sz="2000" dirty="0"/>
              <a:t> </a:t>
            </a:r>
            <a:r>
              <a:rPr lang="cs-CZ" sz="2000" dirty="0" err="1"/>
              <a:t>Tuchhändler</a:t>
            </a:r>
            <a:r>
              <a:rPr lang="cs-CZ" sz="2000" dirty="0"/>
              <a:t>, </a:t>
            </a:r>
            <a:r>
              <a:rPr lang="cs-CZ" sz="2000" dirty="0" err="1"/>
              <a:t>Händler</a:t>
            </a:r>
            <a:r>
              <a:rPr lang="cs-CZ" sz="2000" dirty="0"/>
              <a:t> </a:t>
            </a:r>
            <a:r>
              <a:rPr lang="cs-CZ" sz="2000" dirty="0" err="1"/>
              <a:t>mit</a:t>
            </a:r>
            <a:r>
              <a:rPr lang="cs-CZ" sz="2000" dirty="0"/>
              <a:t> </a:t>
            </a:r>
            <a:r>
              <a:rPr lang="cs-CZ" sz="2000" dirty="0" err="1"/>
              <a:t>Gips</a:t>
            </a:r>
            <a:r>
              <a:rPr lang="cs-CZ" sz="2000" dirty="0"/>
              <a:t>.</a:t>
            </a:r>
          </a:p>
          <a:p>
            <a:r>
              <a:rPr lang="cs-CZ" sz="2000" dirty="0" err="1"/>
              <a:t>seit</a:t>
            </a:r>
            <a:r>
              <a:rPr lang="cs-CZ" sz="2000" dirty="0"/>
              <a:t> 1853 </a:t>
            </a:r>
            <a:r>
              <a:rPr lang="cs-CZ" sz="2000" dirty="0" err="1"/>
              <a:t>Ankauf</a:t>
            </a:r>
            <a:r>
              <a:rPr lang="cs-CZ" sz="2000" dirty="0"/>
              <a:t> von </a:t>
            </a:r>
            <a:r>
              <a:rPr lang="cs-CZ" sz="2000" dirty="0" err="1"/>
              <a:t>Kohlengruben</a:t>
            </a:r>
            <a:r>
              <a:rPr lang="cs-CZ" sz="2000" dirty="0"/>
              <a:t> in </a:t>
            </a:r>
            <a:r>
              <a:rPr lang="cs-CZ" sz="2000" dirty="0" err="1"/>
              <a:t>Ostrauer</a:t>
            </a:r>
            <a:r>
              <a:rPr lang="cs-CZ" sz="2000" dirty="0"/>
              <a:t> </a:t>
            </a:r>
            <a:r>
              <a:rPr lang="cs-CZ" sz="2000" dirty="0" err="1"/>
              <a:t>Revier</a:t>
            </a:r>
            <a:r>
              <a:rPr lang="cs-CZ" sz="2000" dirty="0"/>
              <a:t> </a:t>
            </a:r>
            <a:r>
              <a:rPr lang="cs-CZ" sz="2000" dirty="0" err="1"/>
              <a:t>und</a:t>
            </a:r>
            <a:r>
              <a:rPr lang="cs-CZ" sz="2000" dirty="0"/>
              <a:t> Transport von Kohle nach </a:t>
            </a:r>
            <a:r>
              <a:rPr lang="cs-CZ" sz="2000" dirty="0" err="1"/>
              <a:t>Wien</a:t>
            </a:r>
            <a:r>
              <a:rPr lang="cs-CZ" sz="2000" dirty="0"/>
              <a:t> (</a:t>
            </a:r>
            <a:r>
              <a:rPr lang="cs-CZ" sz="2000" dirty="0" err="1"/>
              <a:t>Alianz</a:t>
            </a:r>
            <a:r>
              <a:rPr lang="cs-CZ" sz="2000" dirty="0"/>
              <a:t> </a:t>
            </a:r>
            <a:r>
              <a:rPr lang="cs-CZ" sz="2000" dirty="0" err="1"/>
              <a:t>mit</a:t>
            </a:r>
            <a:r>
              <a:rPr lang="cs-CZ" sz="2000" dirty="0"/>
              <a:t> </a:t>
            </a:r>
            <a:r>
              <a:rPr lang="cs-CZ" sz="2000" dirty="0" err="1"/>
              <a:t>Rotschilds</a:t>
            </a:r>
            <a:r>
              <a:rPr lang="cs-CZ" sz="2000" dirty="0"/>
              <a:t>).</a:t>
            </a:r>
          </a:p>
          <a:p>
            <a:r>
              <a:rPr lang="cs-CZ" sz="2000" dirty="0"/>
              <a:t>1865 </a:t>
            </a:r>
            <a:r>
              <a:rPr lang="cs-CZ" sz="2000" dirty="0" err="1"/>
              <a:t>Mit</a:t>
            </a:r>
            <a:r>
              <a:rPr lang="cs-CZ" sz="2000" dirty="0"/>
              <a:t> </a:t>
            </a:r>
            <a:r>
              <a:rPr lang="cs-CZ" sz="2000" dirty="0" err="1"/>
              <a:t>Rotschilds</a:t>
            </a:r>
            <a:r>
              <a:rPr lang="cs-CZ" sz="2000" dirty="0"/>
              <a:t> </a:t>
            </a:r>
            <a:r>
              <a:rPr lang="cs-CZ" sz="2000" dirty="0" err="1"/>
              <a:t>Ausbau</a:t>
            </a:r>
            <a:r>
              <a:rPr lang="cs-CZ" sz="2000" dirty="0"/>
              <a:t> von </a:t>
            </a:r>
            <a:r>
              <a:rPr lang="cs-CZ" sz="2000" dirty="0" err="1"/>
              <a:t>Witkowitzer</a:t>
            </a:r>
            <a:r>
              <a:rPr lang="cs-CZ" sz="2000" dirty="0"/>
              <a:t> </a:t>
            </a:r>
            <a:r>
              <a:rPr lang="cs-CZ" sz="2000" dirty="0" err="1"/>
              <a:t>Eisenwerke</a:t>
            </a:r>
            <a:r>
              <a:rPr lang="cs-CZ" sz="2000" dirty="0"/>
              <a:t>.</a:t>
            </a:r>
          </a:p>
          <a:p>
            <a:r>
              <a:rPr lang="cs-CZ" sz="2000" dirty="0"/>
              <a:t>1878 </a:t>
            </a:r>
            <a:r>
              <a:rPr lang="cs-CZ" sz="2000" dirty="0" err="1"/>
              <a:t>wurden</a:t>
            </a:r>
            <a:r>
              <a:rPr lang="cs-CZ" sz="2000" dirty="0"/>
              <a:t> </a:t>
            </a:r>
            <a:r>
              <a:rPr lang="cs-CZ" sz="2000" dirty="0" err="1"/>
              <a:t>die</a:t>
            </a:r>
            <a:r>
              <a:rPr lang="cs-CZ" sz="2000" dirty="0"/>
              <a:t> </a:t>
            </a:r>
            <a:r>
              <a:rPr lang="cs-CZ" sz="2000" dirty="0" err="1"/>
              <a:t>Gebrüder</a:t>
            </a:r>
            <a:r>
              <a:rPr lang="cs-CZ" sz="2000" dirty="0"/>
              <a:t> </a:t>
            </a:r>
            <a:r>
              <a:rPr lang="cs-CZ" sz="2000" dirty="0" err="1"/>
              <a:t>nobilitiert</a:t>
            </a:r>
            <a:r>
              <a:rPr lang="cs-CZ" sz="2000" dirty="0"/>
              <a:t>.</a:t>
            </a:r>
          </a:p>
          <a:p>
            <a:r>
              <a:rPr lang="cs-CZ" sz="2000" dirty="0" err="1"/>
              <a:t>Wilhelms</a:t>
            </a:r>
            <a:r>
              <a:rPr lang="cs-CZ" sz="2000" dirty="0"/>
              <a:t> </a:t>
            </a:r>
            <a:r>
              <a:rPr lang="cs-CZ" sz="2000" dirty="0" err="1"/>
              <a:t>Tocher</a:t>
            </a:r>
            <a:r>
              <a:rPr lang="cs-CZ" sz="2000" dirty="0"/>
              <a:t> Elsa </a:t>
            </a:r>
            <a:r>
              <a:rPr lang="cs-CZ" sz="2000" dirty="0" err="1"/>
              <a:t>heiratete</a:t>
            </a:r>
            <a:r>
              <a:rPr lang="cs-CZ" sz="2000" dirty="0"/>
              <a:t> Franz von Liechtenstein </a:t>
            </a:r>
            <a:r>
              <a:rPr lang="cs-CZ" sz="2000" dirty="0" err="1"/>
              <a:t>und</a:t>
            </a:r>
            <a:r>
              <a:rPr lang="cs-CZ" sz="2000" dirty="0"/>
              <a:t> </a:t>
            </a:r>
            <a:r>
              <a:rPr lang="cs-CZ" sz="2000" dirty="0" err="1"/>
              <a:t>wurde</a:t>
            </a:r>
            <a:r>
              <a:rPr lang="cs-CZ" sz="2000" dirty="0"/>
              <a:t> </a:t>
            </a:r>
            <a:r>
              <a:rPr lang="cs-CZ" sz="2000" dirty="0" err="1"/>
              <a:t>zur</a:t>
            </a:r>
            <a:r>
              <a:rPr lang="cs-CZ" sz="2000" dirty="0"/>
              <a:t> </a:t>
            </a:r>
            <a:r>
              <a:rPr lang="cs-CZ" sz="2000" dirty="0" err="1"/>
              <a:t>Fürstin</a:t>
            </a:r>
            <a:r>
              <a:rPr lang="cs-CZ" sz="2000" dirty="0"/>
              <a:t> von Liechtenstein.</a:t>
            </a:r>
          </a:p>
          <a:p>
            <a:r>
              <a:rPr lang="cs-CZ" sz="2000" dirty="0"/>
              <a:t>David </a:t>
            </a:r>
            <a:r>
              <a:rPr lang="cs-CZ" sz="2000" dirty="0" err="1"/>
              <a:t>Guttmann</a:t>
            </a:r>
            <a:r>
              <a:rPr lang="cs-CZ" sz="2000" dirty="0"/>
              <a:t> </a:t>
            </a:r>
            <a:r>
              <a:rPr lang="cs-CZ" sz="2000" dirty="0" err="1"/>
              <a:t>stiftete</a:t>
            </a:r>
            <a:r>
              <a:rPr lang="cs-CZ" sz="2000" dirty="0"/>
              <a:t> in </a:t>
            </a:r>
            <a:r>
              <a:rPr lang="cs-CZ" sz="2000" dirty="0" err="1"/>
              <a:t>Leipnik</a:t>
            </a:r>
            <a:r>
              <a:rPr lang="cs-CZ" sz="2000" dirty="0"/>
              <a:t> </a:t>
            </a:r>
            <a:r>
              <a:rPr lang="cs-CZ" sz="2000" dirty="0" err="1"/>
              <a:t>das</a:t>
            </a:r>
            <a:r>
              <a:rPr lang="cs-CZ" sz="2000" dirty="0"/>
              <a:t> „</a:t>
            </a:r>
            <a:r>
              <a:rPr lang="cs-CZ" sz="2000" dirty="0" err="1"/>
              <a:t>Guttmannshaus</a:t>
            </a:r>
            <a:r>
              <a:rPr lang="cs-CZ" sz="2000" dirty="0"/>
              <a:t>“ </a:t>
            </a:r>
            <a:r>
              <a:rPr lang="cs-CZ" sz="2000" dirty="0" err="1"/>
              <a:t>für</a:t>
            </a:r>
            <a:r>
              <a:rPr lang="cs-CZ" sz="2000" dirty="0"/>
              <a:t> </a:t>
            </a:r>
            <a:r>
              <a:rPr lang="cs-CZ" sz="2000" dirty="0" err="1"/>
              <a:t>die</a:t>
            </a:r>
            <a:r>
              <a:rPr lang="cs-CZ" sz="2000" dirty="0"/>
              <a:t> </a:t>
            </a:r>
            <a:r>
              <a:rPr lang="cs-CZ" sz="2000" dirty="0" err="1"/>
              <a:t>armen</a:t>
            </a:r>
            <a:r>
              <a:rPr lang="cs-CZ" sz="2000" dirty="0"/>
              <a:t> </a:t>
            </a:r>
            <a:r>
              <a:rPr lang="cs-CZ" sz="2000" dirty="0" err="1"/>
              <a:t>Juden</a:t>
            </a:r>
            <a:r>
              <a:rPr lang="cs-CZ" sz="2000" dirty="0"/>
              <a:t>.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CE2902-B189-4925-B4E3-3469ABD77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3" r="1" b="26332"/>
          <a:stretch/>
        </p:blipFill>
        <p:spPr>
          <a:xfrm>
            <a:off x="6706774" y="2392779"/>
            <a:ext cx="2533422" cy="2533417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7B20288-BE0A-45AF-859F-50BF291565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32" r="-5" b="26354"/>
          <a:stretch/>
        </p:blipFill>
        <p:spPr>
          <a:xfrm>
            <a:off x="9508504" y="818825"/>
            <a:ext cx="2533422" cy="2013598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A02E524-495D-423E-BD75-8150FCA20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503" y="4083124"/>
            <a:ext cx="2533423" cy="1691059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35" name="Arc 34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6147" y="5530635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6066084"/>
            <a:ext cx="1913062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3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F48D6-2350-4FB4-A1B1-976EC1F7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70496-1140-4835-8F12-A527319FB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926"/>
            <a:ext cx="10515600" cy="5591037"/>
          </a:xfrm>
        </p:spPr>
        <p:txBody>
          <a:bodyPr/>
          <a:lstStyle/>
          <a:p>
            <a:r>
              <a:rPr lang="cs-CZ" dirty="0" err="1"/>
              <a:t>Juden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Publizisten</a:t>
            </a:r>
            <a:r>
              <a:rPr lang="cs-CZ" dirty="0"/>
              <a:t>, </a:t>
            </a:r>
            <a:r>
              <a:rPr lang="cs-CZ" dirty="0" err="1"/>
              <a:t>Kritiker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Autoren</a:t>
            </a:r>
            <a:r>
              <a:rPr lang="cs-CZ" dirty="0"/>
              <a:t> </a:t>
            </a:r>
            <a:r>
              <a:rPr lang="cs-CZ" dirty="0" err="1"/>
              <a:t>tätig</a:t>
            </a:r>
            <a:r>
              <a:rPr lang="cs-CZ" dirty="0"/>
              <a:t>:</a:t>
            </a:r>
          </a:p>
          <a:p>
            <a:r>
              <a:rPr lang="cs-CZ" dirty="0" err="1"/>
              <a:t>Erste</a:t>
            </a:r>
            <a:r>
              <a:rPr lang="cs-CZ" dirty="0"/>
              <a:t> </a:t>
            </a:r>
            <a:r>
              <a:rPr lang="cs-CZ" dirty="0" err="1"/>
              <a:t>Generation</a:t>
            </a:r>
            <a:r>
              <a:rPr lang="cs-CZ" dirty="0"/>
              <a:t> (</a:t>
            </a:r>
            <a:r>
              <a:rPr lang="cs-CZ" dirty="0" err="1"/>
              <a:t>Generation</a:t>
            </a:r>
            <a:r>
              <a:rPr lang="cs-CZ" dirty="0"/>
              <a:t> 1848): Moritz Hartmann, Leopold </a:t>
            </a:r>
            <a:r>
              <a:rPr lang="cs-CZ" dirty="0" err="1"/>
              <a:t>Kompert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andere</a:t>
            </a:r>
            <a:r>
              <a:rPr lang="cs-CZ" dirty="0"/>
              <a:t> „</a:t>
            </a:r>
            <a:r>
              <a:rPr lang="cs-CZ" dirty="0" err="1"/>
              <a:t>Ghettoschriftsteller</a:t>
            </a:r>
            <a:r>
              <a:rPr lang="cs-CZ" dirty="0"/>
              <a:t>“ Salomon </a:t>
            </a:r>
            <a:r>
              <a:rPr lang="cs-CZ" dirty="0" err="1"/>
              <a:t>Kohn</a:t>
            </a:r>
            <a:r>
              <a:rPr lang="cs-CZ" dirty="0"/>
              <a:t>, Siegfried </a:t>
            </a:r>
            <a:r>
              <a:rPr lang="cs-CZ" dirty="0" err="1"/>
              <a:t>Kapper</a:t>
            </a:r>
            <a:r>
              <a:rPr lang="cs-CZ" dirty="0"/>
              <a:t>, Eduard </a:t>
            </a:r>
            <a:r>
              <a:rPr lang="cs-CZ" dirty="0" err="1"/>
              <a:t>Kulke</a:t>
            </a:r>
            <a:r>
              <a:rPr lang="cs-CZ" dirty="0"/>
              <a:t>.</a:t>
            </a:r>
          </a:p>
          <a:p>
            <a:r>
              <a:rPr lang="cs-CZ" dirty="0" err="1"/>
              <a:t>Zweite</a:t>
            </a:r>
            <a:r>
              <a:rPr lang="cs-CZ" dirty="0"/>
              <a:t> </a:t>
            </a:r>
            <a:r>
              <a:rPr lang="cs-CZ" dirty="0" err="1"/>
              <a:t>Generation</a:t>
            </a:r>
            <a:r>
              <a:rPr lang="cs-CZ" dirty="0"/>
              <a:t> der „</a:t>
            </a:r>
            <a:r>
              <a:rPr lang="cs-CZ" dirty="0" err="1"/>
              <a:t>liberalen</a:t>
            </a:r>
            <a:r>
              <a:rPr lang="cs-CZ" dirty="0"/>
              <a:t> </a:t>
            </a:r>
            <a:r>
              <a:rPr lang="cs-CZ" dirty="0" err="1"/>
              <a:t>Epoche</a:t>
            </a:r>
            <a:r>
              <a:rPr lang="cs-CZ" dirty="0"/>
              <a:t>“ (</a:t>
            </a:r>
            <a:r>
              <a:rPr lang="cs-CZ" dirty="0" err="1"/>
              <a:t>verbunden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Concordia </a:t>
            </a:r>
            <a:r>
              <a:rPr lang="cs-CZ" dirty="0" err="1"/>
              <a:t>und</a:t>
            </a:r>
            <a:r>
              <a:rPr lang="cs-CZ" dirty="0"/>
              <a:t> dem </a:t>
            </a:r>
            <a:r>
              <a:rPr lang="cs-CZ" dirty="0" err="1"/>
              <a:t>Neuen</a:t>
            </a:r>
            <a:r>
              <a:rPr lang="cs-CZ" dirty="0"/>
              <a:t> </a:t>
            </a:r>
            <a:r>
              <a:rPr lang="cs-CZ" dirty="0" err="1"/>
              <a:t>Prager</a:t>
            </a:r>
            <a:r>
              <a:rPr lang="cs-CZ" dirty="0"/>
              <a:t> </a:t>
            </a:r>
            <a:r>
              <a:rPr lang="cs-CZ" dirty="0" err="1"/>
              <a:t>Theater</a:t>
            </a:r>
            <a:r>
              <a:rPr lang="cs-CZ" dirty="0"/>
              <a:t>: der </a:t>
            </a:r>
            <a:r>
              <a:rPr lang="cs-CZ" dirty="0" err="1"/>
              <a:t>Kritiker</a:t>
            </a:r>
            <a:r>
              <a:rPr lang="cs-CZ" dirty="0"/>
              <a:t> Alfred </a:t>
            </a:r>
            <a:r>
              <a:rPr lang="cs-CZ" dirty="0" err="1"/>
              <a:t>Klaar</a:t>
            </a:r>
            <a:r>
              <a:rPr lang="cs-CZ" dirty="0"/>
              <a:t>, der </a:t>
            </a:r>
            <a:r>
              <a:rPr lang="cs-CZ" dirty="0" err="1"/>
              <a:t>Dramatiker</a:t>
            </a:r>
            <a:r>
              <a:rPr lang="cs-CZ" dirty="0"/>
              <a:t> Heinrich </a:t>
            </a:r>
            <a:r>
              <a:rPr lang="cs-CZ" dirty="0" err="1"/>
              <a:t>Teweles</a:t>
            </a:r>
            <a:r>
              <a:rPr lang="cs-CZ" dirty="0"/>
              <a:t>, der </a:t>
            </a:r>
            <a:r>
              <a:rPr lang="cs-CZ" dirty="0" err="1"/>
              <a:t>Prosaist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Sprachphilosoph</a:t>
            </a:r>
            <a:r>
              <a:rPr lang="cs-CZ" dirty="0"/>
              <a:t> Fritz </a:t>
            </a:r>
            <a:r>
              <a:rPr lang="cs-CZ" dirty="0" err="1"/>
              <a:t>Mauthner</a:t>
            </a:r>
            <a:r>
              <a:rPr lang="cs-CZ" dirty="0"/>
              <a:t>, der </a:t>
            </a:r>
            <a:r>
              <a:rPr lang="cs-CZ" dirty="0" err="1"/>
              <a:t>Publizist</a:t>
            </a:r>
            <a:r>
              <a:rPr lang="cs-CZ" dirty="0"/>
              <a:t> David </a:t>
            </a:r>
            <a:r>
              <a:rPr lang="cs-CZ" dirty="0" err="1"/>
              <a:t>Kuh</a:t>
            </a:r>
            <a:r>
              <a:rPr lang="cs-CZ" dirty="0"/>
              <a:t>.</a:t>
            </a:r>
          </a:p>
          <a:p>
            <a:r>
              <a:rPr lang="cs-CZ" dirty="0" err="1"/>
              <a:t>Dritte</a:t>
            </a:r>
            <a:r>
              <a:rPr lang="cs-CZ" dirty="0"/>
              <a:t> </a:t>
            </a:r>
            <a:r>
              <a:rPr lang="cs-CZ" dirty="0" err="1"/>
              <a:t>Generation</a:t>
            </a:r>
            <a:r>
              <a:rPr lang="cs-CZ" dirty="0"/>
              <a:t>: </a:t>
            </a:r>
            <a:r>
              <a:rPr lang="cs-CZ" dirty="0" err="1"/>
              <a:t>Autoren</a:t>
            </a:r>
            <a:r>
              <a:rPr lang="cs-CZ" dirty="0"/>
              <a:t> der „</a:t>
            </a:r>
            <a:r>
              <a:rPr lang="cs-CZ" dirty="0" err="1"/>
              <a:t>Prager</a:t>
            </a:r>
            <a:r>
              <a:rPr lang="cs-CZ" dirty="0"/>
              <a:t> </a:t>
            </a:r>
            <a:r>
              <a:rPr lang="cs-CZ" dirty="0" err="1"/>
              <a:t>deutschen</a:t>
            </a:r>
            <a:r>
              <a:rPr lang="cs-CZ" dirty="0"/>
              <a:t> Literatur“ (Max Brod, Franz Kafka, </a:t>
            </a:r>
            <a:r>
              <a:rPr lang="cs-CZ" dirty="0" err="1"/>
              <a:t>Herrmann</a:t>
            </a:r>
            <a:r>
              <a:rPr lang="cs-CZ" dirty="0"/>
              <a:t> </a:t>
            </a:r>
            <a:r>
              <a:rPr lang="cs-CZ" dirty="0" err="1"/>
              <a:t>Ungar</a:t>
            </a:r>
            <a:r>
              <a:rPr lang="cs-CZ" dirty="0"/>
              <a:t>, Ludwig </a:t>
            </a:r>
            <a:r>
              <a:rPr lang="cs-CZ" dirty="0" err="1"/>
              <a:t>Winder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798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A6F73D-36C2-4832-A40E-C36A02D3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Tschechische</a:t>
            </a:r>
            <a:r>
              <a:rPr lang="cs-CZ" dirty="0"/>
              <a:t> </a:t>
            </a:r>
            <a:r>
              <a:rPr lang="cs-CZ" dirty="0" err="1"/>
              <a:t>Assimilation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D6336A-53A3-4A16-B59C-202293645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38183"/>
            <a:ext cx="9601200" cy="5058411"/>
          </a:xfrm>
        </p:spPr>
        <p:txBody>
          <a:bodyPr>
            <a:normAutofit fontScale="70000" lnSpcReduction="20000"/>
          </a:bodyPr>
          <a:lstStyle/>
          <a:p>
            <a:r>
              <a:rPr lang="de-DE" b="1" dirty="0"/>
              <a:t>Siegfried </a:t>
            </a:r>
            <a:r>
              <a:rPr lang="de-DE" b="1" dirty="0" err="1"/>
              <a:t>Kapper</a:t>
            </a:r>
            <a:endParaRPr lang="de-DE" b="1" dirty="0"/>
          </a:p>
          <a:p>
            <a:r>
              <a:rPr lang="de-DE" dirty="0"/>
              <a:t>Konzept des „</a:t>
            </a:r>
            <a:r>
              <a:rPr lang="de-DE" dirty="0" err="1"/>
              <a:t>Tschechojudentums</a:t>
            </a:r>
            <a:r>
              <a:rPr lang="de-DE" dirty="0"/>
              <a:t>“</a:t>
            </a:r>
          </a:p>
          <a:p>
            <a:r>
              <a:rPr lang="de-DE" dirty="0"/>
              <a:t>tsch. Gedichte in </a:t>
            </a:r>
            <a:r>
              <a:rPr lang="de-DE" i="1" dirty="0" err="1"/>
              <a:t>České</a:t>
            </a:r>
            <a:r>
              <a:rPr lang="de-DE" i="1" dirty="0"/>
              <a:t> </a:t>
            </a:r>
            <a:r>
              <a:rPr lang="de-DE" i="1" dirty="0" err="1"/>
              <a:t>listy</a:t>
            </a:r>
            <a:r>
              <a:rPr lang="de-DE" dirty="0"/>
              <a:t> [Böhmische Blätter] (1846) </a:t>
            </a:r>
          </a:p>
          <a:p>
            <a:pPr marL="0" indent="0">
              <a:buNone/>
            </a:pPr>
            <a:r>
              <a:rPr lang="cs-CZ" dirty="0"/>
              <a:t>		X</a:t>
            </a:r>
          </a:p>
          <a:p>
            <a:pPr marL="0" indent="0">
              <a:buNone/>
            </a:pPr>
            <a:r>
              <a:rPr lang="de-DE" dirty="0"/>
              <a:t>Karel </a:t>
            </a:r>
            <a:r>
              <a:rPr lang="de-DE" b="1" dirty="0" err="1"/>
              <a:t>Havlíček</a:t>
            </a:r>
            <a:r>
              <a:rPr lang="de-DE" b="1" dirty="0"/>
              <a:t> </a:t>
            </a:r>
            <a:r>
              <a:rPr lang="de-DE" b="1" dirty="0" err="1"/>
              <a:t>Borovský</a:t>
            </a:r>
            <a:r>
              <a:rPr lang="de-DE" dirty="0" err="1"/>
              <a:t>s</a:t>
            </a:r>
            <a:r>
              <a:rPr lang="de-DE" dirty="0"/>
              <a:t> Rezension:  man müsse die Juden „für eine eigene Nation betrachten, eine semitische, die zufällig bei uns lebt […]. Darum muss, wer Tscheche sein will, aufhören, ein Jude zu sein“</a:t>
            </a:r>
          </a:p>
          <a:p>
            <a:r>
              <a:rPr lang="de-DE" dirty="0"/>
              <a:t>Märzunruhen 1848 – antijüdische Gewalt</a:t>
            </a:r>
            <a:endParaRPr lang="cs-CZ" dirty="0"/>
          </a:p>
          <a:p>
            <a:r>
              <a:rPr lang="de-DE" dirty="0"/>
              <a:t>Jan </a:t>
            </a:r>
            <a:r>
              <a:rPr lang="de-DE" b="1" dirty="0"/>
              <a:t>Neruda</a:t>
            </a:r>
            <a:r>
              <a:rPr lang="de-DE" dirty="0"/>
              <a:t>: </a:t>
            </a:r>
            <a:r>
              <a:rPr lang="de-DE" i="1" dirty="0"/>
              <a:t>Pro </a:t>
            </a:r>
            <a:r>
              <a:rPr lang="de-DE" i="1" dirty="0" err="1"/>
              <a:t>strach</a:t>
            </a:r>
            <a:r>
              <a:rPr lang="de-DE" i="1" dirty="0"/>
              <a:t> </a:t>
            </a:r>
            <a:r>
              <a:rPr lang="de-DE" i="1" dirty="0" err="1"/>
              <a:t>židovský</a:t>
            </a:r>
            <a:r>
              <a:rPr lang="de-DE" dirty="0"/>
              <a:t> (1870)</a:t>
            </a:r>
            <a:r>
              <a:rPr lang="cs-CZ" dirty="0"/>
              <a:t> – </a:t>
            </a:r>
            <a:r>
              <a:rPr lang="de-DE" dirty="0"/>
              <a:t>„Emanzipation von den Juden“</a:t>
            </a:r>
            <a:endParaRPr lang="cs-CZ" dirty="0"/>
          </a:p>
          <a:p>
            <a:r>
              <a:rPr lang="cs-CZ" dirty="0"/>
              <a:t>Eduard </a:t>
            </a:r>
            <a:r>
              <a:rPr lang="cs-CZ" dirty="0" err="1"/>
              <a:t>Rüffer</a:t>
            </a:r>
            <a:r>
              <a:rPr lang="cs-CZ" dirty="0"/>
              <a:t>: </a:t>
            </a:r>
            <a:r>
              <a:rPr lang="cs-CZ" i="1" dirty="0"/>
              <a:t>Spiknutí Židů v Praze</a:t>
            </a:r>
            <a:r>
              <a:rPr lang="cs-CZ" dirty="0"/>
              <a:t> (1874). </a:t>
            </a:r>
            <a:r>
              <a:rPr lang="cs-CZ" dirty="0" err="1"/>
              <a:t>Szene</a:t>
            </a:r>
            <a:r>
              <a:rPr lang="cs-CZ" dirty="0"/>
              <a:t> der </a:t>
            </a:r>
            <a:r>
              <a:rPr lang="cs-CZ" dirty="0" err="1"/>
              <a:t>Zusammenkunft</a:t>
            </a:r>
            <a:r>
              <a:rPr lang="cs-CZ" dirty="0"/>
              <a:t> der </a:t>
            </a:r>
            <a:r>
              <a:rPr lang="cs-CZ" dirty="0" err="1"/>
              <a:t>Verschwörer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dem </a:t>
            </a:r>
            <a:r>
              <a:rPr lang="cs-CZ" dirty="0" err="1"/>
              <a:t>Prager</a:t>
            </a:r>
            <a:r>
              <a:rPr lang="cs-CZ" dirty="0"/>
              <a:t> </a:t>
            </a:r>
            <a:r>
              <a:rPr lang="cs-CZ" dirty="0" err="1"/>
              <a:t>jüdischen</a:t>
            </a:r>
            <a:r>
              <a:rPr lang="cs-CZ" dirty="0"/>
              <a:t> </a:t>
            </a:r>
            <a:r>
              <a:rPr lang="cs-CZ" dirty="0" err="1"/>
              <a:t>Friedhof</a:t>
            </a:r>
            <a:r>
              <a:rPr lang="cs-CZ" dirty="0"/>
              <a:t>…</a:t>
            </a:r>
          </a:p>
          <a:p>
            <a:r>
              <a:rPr lang="cs-CZ" dirty="0"/>
              <a:t>1897 </a:t>
            </a:r>
            <a:r>
              <a:rPr lang="cs-CZ" dirty="0" err="1"/>
              <a:t>Dezemberstürme</a:t>
            </a:r>
            <a:r>
              <a:rPr lang="cs-CZ" dirty="0"/>
              <a:t> in Prag</a:t>
            </a:r>
          </a:p>
          <a:p>
            <a:pPr marL="1371600" lvl="3" indent="0">
              <a:buNone/>
            </a:pPr>
            <a:r>
              <a:rPr lang="cs-CZ" sz="2800" dirty="0"/>
              <a:t>	X</a:t>
            </a:r>
          </a:p>
          <a:p>
            <a:r>
              <a:rPr lang="cs-CZ" dirty="0" err="1"/>
              <a:t>Doch</a:t>
            </a:r>
            <a:r>
              <a:rPr lang="cs-CZ" dirty="0"/>
              <a:t> </a:t>
            </a:r>
            <a:r>
              <a:rPr lang="cs-CZ" dirty="0" err="1"/>
              <a:t>später</a:t>
            </a:r>
            <a:r>
              <a:rPr lang="cs-CZ" dirty="0"/>
              <a:t> </a:t>
            </a:r>
            <a:r>
              <a:rPr lang="cs-CZ" dirty="0" err="1"/>
              <a:t>setzte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tschechische</a:t>
            </a:r>
            <a:r>
              <a:rPr lang="cs-CZ" dirty="0"/>
              <a:t> </a:t>
            </a:r>
            <a:r>
              <a:rPr lang="cs-CZ" dirty="0" err="1"/>
              <a:t>Assimilation</a:t>
            </a:r>
            <a:r>
              <a:rPr lang="cs-CZ" dirty="0"/>
              <a:t> der </a:t>
            </a:r>
            <a:r>
              <a:rPr lang="cs-CZ" dirty="0" err="1"/>
              <a:t>Juden</a:t>
            </a:r>
            <a:r>
              <a:rPr lang="cs-CZ" dirty="0"/>
              <a:t> </a:t>
            </a:r>
            <a:r>
              <a:rPr lang="cs-CZ" dirty="0" err="1"/>
              <a:t>immer</a:t>
            </a:r>
            <a:r>
              <a:rPr lang="cs-CZ" dirty="0"/>
              <a:t> </a:t>
            </a:r>
            <a:r>
              <a:rPr lang="cs-CZ" dirty="0" err="1"/>
              <a:t>mehr</a:t>
            </a:r>
            <a:r>
              <a:rPr lang="cs-CZ" dirty="0"/>
              <a:t> durch:</a:t>
            </a:r>
          </a:p>
          <a:p>
            <a:pPr lvl="1"/>
            <a:r>
              <a:rPr lang="cs-CZ" dirty="0"/>
              <a:t>Svaz český akademiků Židů, 1876, </a:t>
            </a:r>
            <a:r>
              <a:rPr lang="cs-CZ" dirty="0" err="1"/>
              <a:t>geleitet</a:t>
            </a:r>
            <a:r>
              <a:rPr lang="cs-CZ" dirty="0"/>
              <a:t> von Bohumír Bondy.</a:t>
            </a:r>
            <a:endParaRPr lang="de-DE" dirty="0"/>
          </a:p>
          <a:p>
            <a:pPr lvl="1"/>
            <a:r>
              <a:rPr lang="cs-CZ" dirty="0"/>
              <a:t>Filip Bondy (</a:t>
            </a:r>
            <a:r>
              <a:rPr lang="cs-CZ" dirty="0" err="1"/>
              <a:t>erster</a:t>
            </a:r>
            <a:r>
              <a:rPr lang="cs-CZ" dirty="0"/>
              <a:t> </a:t>
            </a:r>
            <a:r>
              <a:rPr lang="cs-CZ" dirty="0" err="1"/>
              <a:t>tschechischer</a:t>
            </a:r>
            <a:r>
              <a:rPr lang="cs-CZ" dirty="0"/>
              <a:t> </a:t>
            </a:r>
            <a:r>
              <a:rPr lang="cs-CZ" dirty="0" err="1"/>
              <a:t>Rabbiner</a:t>
            </a:r>
            <a:r>
              <a:rPr lang="cs-CZ" dirty="0"/>
              <a:t>, 1885 </a:t>
            </a:r>
            <a:r>
              <a:rPr lang="cs-CZ" dirty="0" err="1"/>
              <a:t>erstes</a:t>
            </a:r>
            <a:r>
              <a:rPr lang="cs-CZ" dirty="0"/>
              <a:t> </a:t>
            </a:r>
            <a:r>
              <a:rPr lang="cs-CZ" dirty="0" err="1"/>
              <a:t>tschechisches</a:t>
            </a:r>
            <a:r>
              <a:rPr lang="cs-CZ" dirty="0"/>
              <a:t> </a:t>
            </a:r>
            <a:r>
              <a:rPr lang="cs-CZ" dirty="0" err="1"/>
              <a:t>Gottesdienst</a:t>
            </a:r>
            <a:r>
              <a:rPr lang="cs-CZ" dirty="0"/>
              <a:t>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3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6AD56-89F3-434C-BEE5-110334FD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Deutsch-völkischer</a:t>
            </a:r>
            <a:r>
              <a:rPr lang="cs-CZ" dirty="0"/>
              <a:t> Antisemitismus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C0F25C-2D86-4D7C-91EF-1FE7140D0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manche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deutsche</a:t>
            </a:r>
            <a:r>
              <a:rPr lang="cs-CZ" dirty="0"/>
              <a:t> Kultur </a:t>
            </a:r>
            <a:r>
              <a:rPr lang="cs-CZ" dirty="0" err="1"/>
              <a:t>assimilierte</a:t>
            </a:r>
            <a:r>
              <a:rPr lang="cs-CZ" dirty="0"/>
              <a:t> </a:t>
            </a:r>
            <a:r>
              <a:rPr lang="cs-CZ" dirty="0" err="1"/>
              <a:t>Juden</a:t>
            </a:r>
            <a:r>
              <a:rPr lang="cs-CZ" dirty="0"/>
              <a:t> </a:t>
            </a:r>
            <a:r>
              <a:rPr lang="cs-CZ" dirty="0" err="1"/>
              <a:t>Vertraten</a:t>
            </a:r>
            <a:r>
              <a:rPr lang="cs-CZ" dirty="0"/>
              <a:t> den </a:t>
            </a:r>
            <a:r>
              <a:rPr lang="cs-CZ" dirty="0" err="1"/>
              <a:t>deutschen</a:t>
            </a:r>
            <a:r>
              <a:rPr lang="cs-CZ" dirty="0"/>
              <a:t> </a:t>
            </a:r>
            <a:r>
              <a:rPr lang="cs-CZ" dirty="0" err="1"/>
              <a:t>Nationalismus</a:t>
            </a:r>
            <a:r>
              <a:rPr lang="cs-CZ" dirty="0"/>
              <a:t> (Heinrich </a:t>
            </a:r>
            <a:r>
              <a:rPr lang="cs-CZ" dirty="0" err="1"/>
              <a:t>Teweles</a:t>
            </a:r>
            <a:r>
              <a:rPr lang="cs-CZ" dirty="0"/>
              <a:t>: </a:t>
            </a:r>
            <a:r>
              <a:rPr lang="de-DE" dirty="0"/>
              <a:t>Der Kampf um die Sprache. Linguistische Plaudereien</a:t>
            </a:r>
            <a:r>
              <a:rPr lang="cs-CZ" dirty="0"/>
              <a:t>)</a:t>
            </a:r>
          </a:p>
          <a:p>
            <a:r>
              <a:rPr lang="cs-CZ" dirty="0" err="1"/>
              <a:t>Herrmann</a:t>
            </a:r>
            <a:r>
              <a:rPr lang="cs-CZ" dirty="0"/>
              <a:t> </a:t>
            </a:r>
            <a:r>
              <a:rPr lang="cs-CZ" dirty="0" err="1"/>
              <a:t>Goedsche</a:t>
            </a:r>
            <a:r>
              <a:rPr lang="cs-CZ" dirty="0"/>
              <a:t>: </a:t>
            </a:r>
            <a:r>
              <a:rPr lang="cs-CZ" dirty="0" err="1"/>
              <a:t>Biarritz</a:t>
            </a:r>
            <a:r>
              <a:rPr lang="cs-CZ" dirty="0"/>
              <a:t> (1868) – </a:t>
            </a:r>
            <a:r>
              <a:rPr lang="cs-CZ" dirty="0" err="1"/>
              <a:t>Szene</a:t>
            </a:r>
            <a:r>
              <a:rPr lang="cs-CZ" dirty="0"/>
              <a:t> der </a:t>
            </a:r>
            <a:r>
              <a:rPr lang="cs-CZ" dirty="0" err="1"/>
              <a:t>Zusammenkunft</a:t>
            </a:r>
            <a:r>
              <a:rPr lang="cs-CZ" dirty="0"/>
              <a:t> der </a:t>
            </a:r>
            <a:r>
              <a:rPr lang="cs-CZ" dirty="0" err="1"/>
              <a:t>Verschwörer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dem </a:t>
            </a:r>
            <a:r>
              <a:rPr lang="cs-CZ" dirty="0" err="1"/>
              <a:t>Prager</a:t>
            </a:r>
            <a:r>
              <a:rPr lang="cs-CZ" dirty="0"/>
              <a:t> </a:t>
            </a:r>
            <a:r>
              <a:rPr lang="cs-CZ" dirty="0" err="1"/>
              <a:t>jüdischen</a:t>
            </a:r>
            <a:r>
              <a:rPr lang="cs-CZ" dirty="0"/>
              <a:t> </a:t>
            </a:r>
            <a:r>
              <a:rPr lang="cs-CZ" dirty="0" err="1"/>
              <a:t>Friedhof</a:t>
            </a:r>
            <a:r>
              <a:rPr lang="cs-CZ" dirty="0"/>
              <a:t>…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Inspiration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gefälschten</a:t>
            </a:r>
            <a:r>
              <a:rPr lang="cs-CZ" dirty="0"/>
              <a:t> </a:t>
            </a:r>
            <a:r>
              <a:rPr lang="cs-CZ" dirty="0" err="1"/>
              <a:t>Protokolle</a:t>
            </a:r>
            <a:r>
              <a:rPr lang="cs-CZ" dirty="0"/>
              <a:t> der </a:t>
            </a:r>
            <a:r>
              <a:rPr lang="cs-CZ" dirty="0" err="1"/>
              <a:t>Weisen</a:t>
            </a:r>
            <a:r>
              <a:rPr lang="cs-CZ" dirty="0"/>
              <a:t> von </a:t>
            </a:r>
            <a:r>
              <a:rPr lang="cs-CZ" dirty="0" err="1"/>
              <a:t>Zion</a:t>
            </a:r>
            <a:r>
              <a:rPr lang="cs-CZ" dirty="0"/>
              <a:t> (1904)</a:t>
            </a:r>
          </a:p>
          <a:p>
            <a:r>
              <a:rPr lang="de-DE" dirty="0"/>
              <a:t>August Rohling: </a:t>
            </a:r>
            <a:r>
              <a:rPr lang="de-DE" i="1" dirty="0"/>
              <a:t>Der Talmudjude </a:t>
            </a:r>
            <a:r>
              <a:rPr lang="de-DE" dirty="0"/>
              <a:t>(1871)</a:t>
            </a:r>
            <a:endParaRPr lang="cs-CZ" dirty="0"/>
          </a:p>
          <a:p>
            <a:r>
              <a:rPr lang="cs-CZ" dirty="0"/>
              <a:t>Georg von </a:t>
            </a:r>
            <a:r>
              <a:rPr lang="cs-CZ" dirty="0" err="1"/>
              <a:t>Schönerers</a:t>
            </a:r>
            <a:r>
              <a:rPr lang="cs-CZ" dirty="0"/>
              <a:t> </a:t>
            </a:r>
            <a:r>
              <a:rPr lang="cs-CZ" dirty="0" err="1"/>
              <a:t>Alldeutsche</a:t>
            </a:r>
            <a:r>
              <a:rPr lang="cs-CZ" dirty="0"/>
              <a:t> </a:t>
            </a:r>
            <a:r>
              <a:rPr lang="cs-CZ" dirty="0" err="1"/>
              <a:t>Bewegung</a:t>
            </a:r>
            <a:endParaRPr lang="cs-CZ" dirty="0"/>
          </a:p>
          <a:p>
            <a:r>
              <a:rPr lang="cs-CZ" dirty="0"/>
              <a:t>In 90er </a:t>
            </a:r>
            <a:r>
              <a:rPr lang="cs-CZ" dirty="0" err="1"/>
              <a:t>Jahren</a:t>
            </a:r>
            <a:r>
              <a:rPr lang="cs-CZ" dirty="0"/>
              <a:t> </a:t>
            </a:r>
            <a:r>
              <a:rPr lang="cs-CZ" dirty="0" err="1"/>
              <a:t>Verweisungen</a:t>
            </a:r>
            <a:r>
              <a:rPr lang="cs-CZ" dirty="0"/>
              <a:t> der </a:t>
            </a:r>
            <a:r>
              <a:rPr lang="cs-CZ" dirty="0" err="1"/>
              <a:t>Juden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</a:t>
            </a:r>
            <a:r>
              <a:rPr lang="cs-CZ" dirty="0" err="1"/>
              <a:t>einigen</a:t>
            </a:r>
            <a:r>
              <a:rPr lang="cs-CZ" dirty="0"/>
              <a:t> </a:t>
            </a:r>
            <a:r>
              <a:rPr lang="cs-CZ" dirty="0" err="1"/>
              <a:t>Studentenvereinen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de-DE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23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BB173-1234-447C-B784-6905A5329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Ausweg</a:t>
            </a:r>
            <a:r>
              <a:rPr lang="cs-CZ" dirty="0"/>
              <a:t>? </a:t>
            </a:r>
            <a:r>
              <a:rPr lang="de-DE" dirty="0"/>
              <a:t>Zionismus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4903A1-C70D-495A-AECD-29557B527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90688"/>
            <a:ext cx="9601200" cy="5167312"/>
          </a:xfrm>
        </p:spPr>
        <p:txBody>
          <a:bodyPr>
            <a:normAutofit fontScale="70000" lnSpcReduction="20000"/>
          </a:bodyPr>
          <a:lstStyle/>
          <a:p>
            <a:endParaRPr lang="de-DE" dirty="0"/>
          </a:p>
          <a:p>
            <a:r>
              <a:rPr lang="de-DE" dirty="0"/>
              <a:t>Theodor </a:t>
            </a:r>
            <a:r>
              <a:rPr lang="de-DE" b="1" dirty="0"/>
              <a:t>Herzl</a:t>
            </a:r>
            <a:r>
              <a:rPr lang="de-DE" dirty="0"/>
              <a:t>: </a:t>
            </a:r>
            <a:r>
              <a:rPr lang="de-DE" i="1" dirty="0"/>
              <a:t>Die Juden Prags zwischen den Nationen</a:t>
            </a:r>
            <a:r>
              <a:rPr lang="de-DE" dirty="0"/>
              <a:t> (1897) </a:t>
            </a:r>
          </a:p>
          <a:p>
            <a:r>
              <a:rPr lang="de-DE" dirty="0"/>
              <a:t>„gänzlich schiefe Lage der böhmischen Juden“ </a:t>
            </a:r>
          </a:p>
          <a:p>
            <a:r>
              <a:rPr lang="de-DE" dirty="0"/>
              <a:t>„Was hatten sie denn getan, die kleinen Juden von Prag, die braven Kaufleute des Mittelstandes, die Friedlichsten aller friedlichen Bürger? Wodurch hatten sie Plünderung, Brand und </a:t>
            </a:r>
            <a:r>
              <a:rPr lang="de-DE" dirty="0" err="1"/>
              <a:t>Mißhandlung</a:t>
            </a:r>
            <a:r>
              <a:rPr lang="de-DE" dirty="0"/>
              <a:t> verdient? In Prag warf man ihnen vor, </a:t>
            </a:r>
            <a:r>
              <a:rPr lang="de-DE" dirty="0" err="1"/>
              <a:t>daß</a:t>
            </a:r>
            <a:r>
              <a:rPr lang="de-DE" dirty="0"/>
              <a:t> sie keine Tschechen, in </a:t>
            </a:r>
            <a:r>
              <a:rPr lang="de-DE" dirty="0" err="1"/>
              <a:t>Saaz</a:t>
            </a:r>
            <a:r>
              <a:rPr lang="de-DE" dirty="0"/>
              <a:t> und Eger, </a:t>
            </a:r>
            <a:r>
              <a:rPr lang="de-DE" dirty="0" err="1"/>
              <a:t>daß</a:t>
            </a:r>
            <a:r>
              <a:rPr lang="de-DE" dirty="0"/>
              <a:t> sie keine Deutschen seien. Arme Juden, woran sollten sie sich denn halten? Es gab welche, die sich tschechisch zu sein bemühten; da bekamen sie es von den Deutschen. Es gab welche, die deutsch sein wollten, da fielen die Tschechen über sie her – und Deutsche auch. […] Freilich hatten sie versucht, als blinde Passagiere in dem Nationalitätenhader durchzukommen. […] Die Juden </a:t>
            </a:r>
            <a:r>
              <a:rPr lang="de-DE" dirty="0" err="1"/>
              <a:t>mußten</a:t>
            </a:r>
            <a:r>
              <a:rPr lang="de-DE" dirty="0"/>
              <a:t> sich einfach auf ihre jüdische Nationalität berufen“</a:t>
            </a:r>
            <a:endParaRPr lang="cs-CZ" dirty="0"/>
          </a:p>
          <a:p>
            <a:endParaRPr lang="cs-CZ" dirty="0"/>
          </a:p>
          <a:p>
            <a:r>
              <a:rPr lang="de-DE" dirty="0"/>
              <a:t>X Assimilation</a:t>
            </a:r>
          </a:p>
          <a:p>
            <a:r>
              <a:rPr lang="de-DE" dirty="0"/>
              <a:t>Institutionalisiert zuerst in der Studentenbewegung: </a:t>
            </a:r>
            <a:r>
              <a:rPr lang="de-DE" b="1" i="1" dirty="0" err="1"/>
              <a:t>Makabäa</a:t>
            </a:r>
            <a:r>
              <a:rPr lang="de-DE" dirty="0"/>
              <a:t> (gegr. 1893)</a:t>
            </a:r>
          </a:p>
          <a:p>
            <a:r>
              <a:rPr lang="cs-CZ" dirty="0"/>
              <a:t>=</a:t>
            </a:r>
            <a:r>
              <a:rPr lang="en-US" dirty="0"/>
              <a:t>&gt; </a:t>
            </a:r>
            <a:r>
              <a:rPr lang="de-DE" i="1" dirty="0"/>
              <a:t>Verein der jüdischen Hochschüler in Prag </a:t>
            </a:r>
            <a:r>
              <a:rPr lang="de-DE" b="1" i="1" dirty="0"/>
              <a:t>Bar </a:t>
            </a:r>
            <a:r>
              <a:rPr lang="de-DE" b="1" i="1" dirty="0" err="1"/>
              <a:t>Kochba</a:t>
            </a:r>
            <a:r>
              <a:rPr lang="de-DE" b="1" dirty="0"/>
              <a:t> </a:t>
            </a:r>
            <a:r>
              <a:rPr lang="de-DE" dirty="0"/>
              <a:t>(1899) - kulturzionistisch</a:t>
            </a:r>
          </a:p>
          <a:p>
            <a:r>
              <a:rPr lang="de-DE" dirty="0"/>
              <a:t>Robert </a:t>
            </a:r>
            <a:r>
              <a:rPr lang="de-DE" b="1" dirty="0"/>
              <a:t>Neubauer</a:t>
            </a:r>
            <a:r>
              <a:rPr lang="de-DE" dirty="0"/>
              <a:t> et. al.</a:t>
            </a:r>
            <a:r>
              <a:rPr lang="cs-CZ" dirty="0"/>
              <a:t> Der </a:t>
            </a:r>
            <a:r>
              <a:rPr lang="cs-CZ" dirty="0" err="1"/>
              <a:t>Verein</a:t>
            </a:r>
            <a:r>
              <a:rPr lang="cs-CZ" dirty="0"/>
              <a:t> </a:t>
            </a:r>
            <a:r>
              <a:rPr lang="de-DE" i="1" dirty="0" err="1"/>
              <a:t>Barissia</a:t>
            </a:r>
            <a:r>
              <a:rPr lang="de-DE" dirty="0"/>
              <a:t> (1903) – politischer Zionismus</a:t>
            </a:r>
            <a:endParaRPr lang="cs-CZ" dirty="0"/>
          </a:p>
          <a:p>
            <a:endParaRPr lang="de-DE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673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BB173-1234-447C-B784-6905A5329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Zionismus</a:t>
            </a:r>
            <a:r>
              <a:rPr lang="cs-CZ" dirty="0"/>
              <a:t> – Bar </a:t>
            </a:r>
            <a:r>
              <a:rPr lang="cs-CZ" dirty="0" err="1"/>
              <a:t>Kochba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4903A1-C70D-495A-AECD-29557B527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572000"/>
          </a:xfrm>
        </p:spPr>
        <p:txBody>
          <a:bodyPr>
            <a:normAutofit fontScale="92500"/>
          </a:bodyPr>
          <a:lstStyle/>
          <a:p>
            <a:r>
              <a:rPr lang="de-DE" b="1" i="1" dirty="0"/>
              <a:t>Bar </a:t>
            </a:r>
            <a:r>
              <a:rPr lang="de-DE" b="1" i="1" dirty="0" err="1"/>
              <a:t>Kochba</a:t>
            </a:r>
            <a:r>
              <a:rPr lang="de-DE" b="1" dirty="0"/>
              <a:t> </a:t>
            </a:r>
            <a:r>
              <a:rPr lang="de-DE" dirty="0"/>
              <a:t>anfangs </a:t>
            </a:r>
            <a:r>
              <a:rPr lang="de-DE" dirty="0" err="1"/>
              <a:t>tschechojüdisch</a:t>
            </a:r>
            <a:r>
              <a:rPr lang="de-DE" dirty="0"/>
              <a:t> geprägt: Alfred </a:t>
            </a:r>
            <a:r>
              <a:rPr lang="de-DE" b="1" dirty="0" err="1"/>
              <a:t>Löwy</a:t>
            </a:r>
            <a:r>
              <a:rPr lang="de-DE" dirty="0"/>
              <a:t>, Arthur </a:t>
            </a:r>
            <a:r>
              <a:rPr lang="de-DE" b="1" dirty="0"/>
              <a:t>Klein</a:t>
            </a:r>
            <a:r>
              <a:rPr lang="de-DE" dirty="0"/>
              <a:t>, Josef </a:t>
            </a:r>
            <a:r>
              <a:rPr lang="de-DE" b="1" dirty="0"/>
              <a:t>Kohn</a:t>
            </a:r>
          </a:p>
          <a:p>
            <a:r>
              <a:rPr lang="de-DE" b="1" dirty="0" err="1"/>
              <a:t>Hilsner</a:t>
            </a:r>
            <a:r>
              <a:rPr lang="de-DE" b="1" dirty="0"/>
              <a:t>-Prozess </a:t>
            </a:r>
            <a:r>
              <a:rPr lang="de-DE" dirty="0"/>
              <a:t>1899</a:t>
            </a:r>
          </a:p>
          <a:p>
            <a:r>
              <a:rPr lang="de-DE" dirty="0"/>
              <a:t>später eindeutig deutschjüdisch: Hugo Bergmann, Leo und Hugo Hermann, Robert und Felix </a:t>
            </a:r>
            <a:r>
              <a:rPr lang="de-DE" dirty="0" err="1"/>
              <a:t>Weltsch</a:t>
            </a:r>
            <a:endParaRPr lang="de-DE" dirty="0"/>
          </a:p>
          <a:p>
            <a:r>
              <a:rPr lang="de-DE" dirty="0"/>
              <a:t>Publikationsplattform: </a:t>
            </a:r>
            <a:r>
              <a:rPr lang="de-DE" b="1" i="1" dirty="0"/>
              <a:t>Die</a:t>
            </a:r>
            <a:r>
              <a:rPr lang="de-DE" b="1" dirty="0"/>
              <a:t> </a:t>
            </a:r>
            <a:r>
              <a:rPr lang="de-DE" b="1" i="1" dirty="0"/>
              <a:t>Selbstwehr</a:t>
            </a:r>
            <a:r>
              <a:rPr lang="de-DE" b="1" dirty="0"/>
              <a:t> </a:t>
            </a:r>
            <a:r>
              <a:rPr lang="de-DE" dirty="0"/>
              <a:t>(1907-1938)</a:t>
            </a:r>
          </a:p>
          <a:p>
            <a:r>
              <a:rPr lang="de-DE" dirty="0"/>
              <a:t>„Ein Protest, eine Kriegserklärung gegen alles Morsche, Halbe, Faulende im Judentume und eine kräftige, vernehmliche Bejahung der jungen, selbstbewussten, keimenden Kräfte und Bestrebungen im jüdischen Volke. […] Selbsthilfe, Selbstschutz, Selbstwehr, das ist […] auch der Ruf und die Losung der </a:t>
            </a:r>
            <a:r>
              <a:rPr lang="de-DE" i="1" dirty="0"/>
              <a:t>modernen Juden</a:t>
            </a:r>
            <a:r>
              <a:rPr lang="de-DE" dirty="0"/>
              <a:t> […].“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32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7E979-A8C7-4170-BC41-3DFB9E04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/>
              <a:t>Deutsche</a:t>
            </a:r>
            <a:r>
              <a:rPr lang="cs-CZ" sz="4000" dirty="0"/>
              <a:t> </a:t>
            </a:r>
            <a:r>
              <a:rPr lang="cs-CZ" sz="4000" dirty="0" err="1"/>
              <a:t>und</a:t>
            </a:r>
            <a:r>
              <a:rPr lang="cs-CZ" sz="4000" dirty="0"/>
              <a:t> </a:t>
            </a:r>
            <a:r>
              <a:rPr lang="cs-CZ" sz="4000" dirty="0" err="1"/>
              <a:t>Juden</a:t>
            </a:r>
            <a:r>
              <a:rPr lang="cs-CZ" sz="4000" dirty="0"/>
              <a:t>: </a:t>
            </a:r>
            <a:r>
              <a:rPr lang="cs-CZ" sz="4000" dirty="0" err="1"/>
              <a:t>wie</a:t>
            </a:r>
            <a:r>
              <a:rPr lang="cs-CZ" sz="4000" dirty="0"/>
              <a:t> </a:t>
            </a:r>
            <a:r>
              <a:rPr lang="cs-CZ" sz="4000" dirty="0" err="1"/>
              <a:t>passt</a:t>
            </a:r>
            <a:r>
              <a:rPr lang="cs-CZ" sz="4000" dirty="0"/>
              <a:t> </a:t>
            </a:r>
            <a:r>
              <a:rPr lang="cs-CZ" sz="4000" dirty="0" err="1"/>
              <a:t>das</a:t>
            </a:r>
            <a:r>
              <a:rPr lang="cs-CZ" sz="4000" dirty="0"/>
              <a:t> </a:t>
            </a:r>
            <a:r>
              <a:rPr lang="cs-CZ" sz="4000" dirty="0" err="1"/>
              <a:t>zusammen</a:t>
            </a:r>
            <a:r>
              <a:rPr lang="cs-CZ" sz="4000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807929-A47B-4D15-90E5-242B15860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060"/>
            <a:ext cx="10515600" cy="493598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91% </a:t>
            </a:r>
            <a:r>
              <a:rPr lang="cs-CZ" dirty="0" err="1"/>
              <a:t>jüdische</a:t>
            </a:r>
            <a:r>
              <a:rPr lang="cs-CZ" dirty="0"/>
              <a:t> </a:t>
            </a:r>
            <a:r>
              <a:rPr lang="cs-CZ" dirty="0" err="1"/>
              <a:t>Jugendliche</a:t>
            </a:r>
            <a:r>
              <a:rPr lang="cs-CZ" dirty="0"/>
              <a:t> </a:t>
            </a:r>
            <a:r>
              <a:rPr lang="cs-CZ" dirty="0" err="1"/>
              <a:t>besuchten</a:t>
            </a:r>
            <a:r>
              <a:rPr lang="cs-CZ" dirty="0"/>
              <a:t> in Prag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deutschen</a:t>
            </a:r>
            <a:r>
              <a:rPr lang="cs-CZ" dirty="0"/>
              <a:t> </a:t>
            </a:r>
            <a:r>
              <a:rPr lang="cs-CZ" dirty="0" err="1"/>
              <a:t>Schulen</a:t>
            </a:r>
            <a:r>
              <a:rPr lang="cs-CZ" dirty="0"/>
              <a:t> (um 1900)</a:t>
            </a:r>
          </a:p>
          <a:p>
            <a:r>
              <a:rPr lang="cs-CZ" dirty="0"/>
              <a:t>4,6 % </a:t>
            </a:r>
            <a:r>
              <a:rPr lang="cs-CZ" dirty="0" err="1"/>
              <a:t>Deutsche</a:t>
            </a:r>
            <a:r>
              <a:rPr lang="cs-CZ" dirty="0"/>
              <a:t> </a:t>
            </a:r>
            <a:r>
              <a:rPr lang="cs-CZ" dirty="0" err="1"/>
              <a:t>Nationalität</a:t>
            </a:r>
            <a:r>
              <a:rPr lang="cs-CZ" dirty="0"/>
              <a:t> in Prag (1921)</a:t>
            </a:r>
          </a:p>
          <a:p>
            <a:r>
              <a:rPr lang="cs-CZ" dirty="0"/>
              <a:t>4,7 % </a:t>
            </a:r>
            <a:r>
              <a:rPr lang="cs-CZ" dirty="0" err="1"/>
              <a:t>Juden</a:t>
            </a:r>
            <a:r>
              <a:rPr lang="cs-CZ" dirty="0"/>
              <a:t> in Prag (in </a:t>
            </a:r>
            <a:r>
              <a:rPr lang="cs-CZ" dirty="0" err="1"/>
              <a:t>Hinsicht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Konfesion</a:t>
            </a:r>
            <a:r>
              <a:rPr lang="cs-CZ" dirty="0"/>
              <a:t>, 20. </a:t>
            </a:r>
            <a:r>
              <a:rPr lang="cs-CZ" dirty="0" err="1"/>
              <a:t>Jahre</a:t>
            </a:r>
            <a:r>
              <a:rPr lang="cs-CZ" dirty="0"/>
              <a:t> des 20. </a:t>
            </a:r>
            <a:r>
              <a:rPr lang="cs-CZ" dirty="0" err="1"/>
              <a:t>Jahrhunderts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err="1"/>
              <a:t>Das</a:t>
            </a:r>
            <a:r>
              <a:rPr lang="cs-CZ" dirty="0"/>
              <a:t> „</a:t>
            </a:r>
            <a:r>
              <a:rPr lang="cs-CZ" dirty="0" err="1"/>
              <a:t>deutsche</a:t>
            </a:r>
            <a:r>
              <a:rPr lang="cs-CZ" dirty="0"/>
              <a:t> Prag“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mehrheitlich</a:t>
            </a:r>
            <a:r>
              <a:rPr lang="cs-CZ" dirty="0"/>
              <a:t> „</a:t>
            </a:r>
            <a:r>
              <a:rPr lang="cs-CZ" dirty="0" err="1"/>
              <a:t>jüdisch</a:t>
            </a:r>
            <a:r>
              <a:rPr lang="cs-CZ" dirty="0"/>
              <a:t>“</a:t>
            </a:r>
          </a:p>
          <a:p>
            <a:pPr marL="0" indent="0">
              <a:buNone/>
            </a:pPr>
            <a:r>
              <a:rPr lang="cs-CZ" dirty="0"/>
              <a:t>		</a:t>
            </a:r>
            <a:r>
              <a:rPr lang="cs-CZ" b="1" dirty="0"/>
              <a:t>X</a:t>
            </a:r>
          </a:p>
          <a:p>
            <a:r>
              <a:rPr lang="cs-CZ" dirty="0" err="1"/>
              <a:t>Doch</a:t>
            </a:r>
            <a:r>
              <a:rPr lang="cs-CZ" dirty="0"/>
              <a:t> </a:t>
            </a:r>
            <a:r>
              <a:rPr lang="cs-CZ" dirty="0" err="1"/>
              <a:t>dies</a:t>
            </a:r>
            <a:r>
              <a:rPr lang="cs-CZ" dirty="0"/>
              <a:t> </a:t>
            </a:r>
            <a:r>
              <a:rPr lang="cs-CZ" dirty="0" err="1"/>
              <a:t>gilt</a:t>
            </a:r>
            <a:r>
              <a:rPr lang="cs-CZ" dirty="0"/>
              <a:t> </a:t>
            </a:r>
            <a:r>
              <a:rPr lang="cs-CZ" dirty="0" err="1"/>
              <a:t>nicht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Juden</a:t>
            </a:r>
            <a:r>
              <a:rPr lang="cs-CZ" dirty="0"/>
              <a:t> in den </a:t>
            </a:r>
            <a:r>
              <a:rPr lang="cs-CZ" dirty="0" err="1"/>
              <a:t>böhmischen</a:t>
            </a:r>
            <a:r>
              <a:rPr lang="cs-CZ" dirty="0"/>
              <a:t> </a:t>
            </a:r>
            <a:r>
              <a:rPr lang="cs-CZ" dirty="0" err="1"/>
              <a:t>Ländern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Allgemeinen</a:t>
            </a:r>
            <a:r>
              <a:rPr lang="cs-CZ" dirty="0"/>
              <a:t>: nach 1920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Tschechisch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vorherrschende</a:t>
            </a:r>
            <a:r>
              <a:rPr lang="cs-CZ" dirty="0"/>
              <a:t> </a:t>
            </a:r>
            <a:r>
              <a:rPr lang="cs-CZ" dirty="0" err="1"/>
              <a:t>Umgangssprache</a:t>
            </a:r>
            <a:r>
              <a:rPr lang="cs-CZ" dirty="0"/>
              <a:t> der </a:t>
            </a:r>
            <a:r>
              <a:rPr lang="cs-CZ" dirty="0" err="1"/>
              <a:t>Juden</a:t>
            </a:r>
            <a:r>
              <a:rPr lang="cs-CZ" dirty="0"/>
              <a:t> in der </a:t>
            </a:r>
            <a:r>
              <a:rPr lang="cs-CZ" dirty="0" err="1"/>
              <a:t>Tschechoslowakei</a:t>
            </a:r>
            <a:r>
              <a:rPr lang="cs-CZ" dirty="0"/>
              <a:t>.</a:t>
            </a:r>
          </a:p>
          <a:p>
            <a:r>
              <a:rPr lang="cs-CZ" dirty="0"/>
              <a:t>Vor 1750 </a:t>
            </a:r>
            <a:r>
              <a:rPr lang="cs-CZ" dirty="0" err="1"/>
              <a:t>sprachen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Juden</a:t>
            </a:r>
            <a:r>
              <a:rPr lang="cs-CZ" dirty="0"/>
              <a:t> in den </a:t>
            </a:r>
            <a:r>
              <a:rPr lang="cs-CZ" dirty="0" err="1"/>
              <a:t>böhmischen</a:t>
            </a:r>
            <a:r>
              <a:rPr lang="cs-CZ" dirty="0"/>
              <a:t> </a:t>
            </a:r>
            <a:r>
              <a:rPr lang="cs-CZ" dirty="0" err="1"/>
              <a:t>Ländern</a:t>
            </a:r>
            <a:r>
              <a:rPr lang="cs-CZ" dirty="0"/>
              <a:t> (</a:t>
            </a:r>
            <a:r>
              <a:rPr lang="cs-CZ" dirty="0" err="1"/>
              <a:t>auch</a:t>
            </a:r>
            <a:r>
              <a:rPr lang="cs-CZ" dirty="0"/>
              <a:t> in Prag) </a:t>
            </a:r>
            <a:r>
              <a:rPr lang="cs-CZ" dirty="0" err="1"/>
              <a:t>überwiegend</a:t>
            </a:r>
            <a:r>
              <a:rPr lang="cs-CZ" dirty="0"/>
              <a:t> </a:t>
            </a:r>
            <a:r>
              <a:rPr lang="cs-CZ" dirty="0" err="1"/>
              <a:t>tschechisch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jüddisch</a:t>
            </a:r>
            <a:r>
              <a:rPr lang="cs-CZ" dirty="0"/>
              <a:t>.</a:t>
            </a:r>
          </a:p>
          <a:p>
            <a:r>
              <a:rPr lang="cs-CZ" dirty="0"/>
              <a:t>Die </a:t>
            </a:r>
            <a:r>
              <a:rPr lang="cs-CZ" dirty="0" err="1"/>
              <a:t>Zeit</a:t>
            </a:r>
            <a:r>
              <a:rPr lang="cs-CZ" dirty="0"/>
              <a:t> 1780 (</a:t>
            </a:r>
            <a:r>
              <a:rPr lang="cs-CZ" dirty="0" err="1"/>
              <a:t>Toleranzpatent</a:t>
            </a:r>
            <a:r>
              <a:rPr lang="cs-CZ" dirty="0"/>
              <a:t>) – 1920: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Zeit</a:t>
            </a:r>
            <a:r>
              <a:rPr lang="cs-CZ" dirty="0"/>
              <a:t> der </a:t>
            </a:r>
            <a:r>
              <a:rPr lang="cs-CZ" dirty="0" err="1"/>
              <a:t>deutschen</a:t>
            </a:r>
            <a:r>
              <a:rPr lang="cs-CZ" dirty="0"/>
              <a:t> </a:t>
            </a:r>
            <a:r>
              <a:rPr lang="cs-CZ" dirty="0" err="1"/>
              <a:t>Assimilation</a:t>
            </a:r>
            <a:r>
              <a:rPr lang="cs-CZ" dirty="0"/>
              <a:t> der </a:t>
            </a:r>
            <a:r>
              <a:rPr lang="cs-CZ" dirty="0" err="1"/>
              <a:t>Juden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/>
              <a:t>deutsch-jüdischen</a:t>
            </a:r>
            <a:r>
              <a:rPr lang="cs-CZ" dirty="0"/>
              <a:t> Kultur in den </a:t>
            </a:r>
            <a:r>
              <a:rPr lang="cs-CZ" dirty="0" err="1"/>
              <a:t>böhmischen</a:t>
            </a:r>
            <a:r>
              <a:rPr lang="cs-CZ" dirty="0"/>
              <a:t> </a:t>
            </a:r>
            <a:r>
              <a:rPr lang="cs-CZ" dirty="0" err="1"/>
              <a:t>Ländern</a:t>
            </a:r>
            <a:r>
              <a:rPr lang="cs-CZ" dirty="0"/>
              <a:t> (</a:t>
            </a:r>
            <a:r>
              <a:rPr lang="cs-CZ" dirty="0" err="1"/>
              <a:t>Schwerpunk</a:t>
            </a:r>
            <a:r>
              <a:rPr lang="cs-CZ" dirty="0"/>
              <a:t> </a:t>
            </a:r>
            <a:r>
              <a:rPr lang="cs-CZ" dirty="0" err="1"/>
              <a:t>dieser</a:t>
            </a:r>
            <a:r>
              <a:rPr lang="cs-CZ" dirty="0"/>
              <a:t> </a:t>
            </a:r>
            <a:r>
              <a:rPr lang="cs-CZ" dirty="0" err="1"/>
              <a:t>Vorlesung</a:t>
            </a:r>
            <a:r>
              <a:rPr lang="cs-CZ" dirty="0"/>
              <a:t>)</a:t>
            </a:r>
          </a:p>
          <a:p>
            <a:endParaRPr lang="cs-CZ" dirty="0"/>
          </a:p>
          <a:p>
            <a:pPr marL="2286000" lvl="5" indent="0">
              <a:buNone/>
            </a:pPr>
            <a:r>
              <a:rPr lang="cs-CZ" dirty="0"/>
              <a:t> 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1C25AB84-D855-41ED-8D68-0EE154AB2FD3}"/>
              </a:ext>
            </a:extLst>
          </p:cNvPr>
          <p:cNvSpPr/>
          <p:nvPr/>
        </p:nvSpPr>
        <p:spPr>
          <a:xfrm rot="5400000">
            <a:off x="2598759" y="2387695"/>
            <a:ext cx="415031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05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06CC5E-BEC1-4F07-88AE-39B1C28E0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Historische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Entwicklung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6AD22-52B9-468B-91B0-092F7DABE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seit</a:t>
            </a:r>
            <a:r>
              <a:rPr lang="en-US" sz="2000" dirty="0"/>
              <a:t> der </a:t>
            </a:r>
            <a:r>
              <a:rPr lang="en-US" sz="2000" dirty="0" err="1"/>
              <a:t>ersten</a:t>
            </a:r>
            <a:r>
              <a:rPr lang="en-US" sz="2000" dirty="0"/>
              <a:t> </a:t>
            </a:r>
            <a:r>
              <a:rPr lang="en-US" sz="2000" dirty="0" err="1"/>
              <a:t>Ansiedlung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10. </a:t>
            </a:r>
            <a:r>
              <a:rPr lang="en-US" sz="2000" dirty="0" err="1"/>
              <a:t>Jahrhunde</a:t>
            </a:r>
            <a:r>
              <a:rPr lang="cs-CZ" sz="2000" dirty="0" err="1"/>
              <a:t>rt</a:t>
            </a:r>
            <a:r>
              <a:rPr lang="cs-CZ" sz="2000" dirty="0"/>
              <a:t> </a:t>
            </a:r>
            <a:r>
              <a:rPr lang="en-US" sz="2000" dirty="0"/>
              <a:t>dem </a:t>
            </a:r>
            <a:r>
              <a:rPr lang="en-US" sz="2000" dirty="0" err="1"/>
              <a:t>Herrscher</a:t>
            </a:r>
            <a:r>
              <a:rPr lang="en-US" sz="2000" dirty="0"/>
              <a:t> </a:t>
            </a:r>
            <a:r>
              <a:rPr lang="en-US" sz="2000" dirty="0" err="1"/>
              <a:t>untergeordnet</a:t>
            </a:r>
            <a:r>
              <a:rPr lang="cs-CZ" sz="2000" dirty="0"/>
              <a:t>.</a:t>
            </a:r>
            <a:endParaRPr lang="en-US" sz="2000" dirty="0"/>
          </a:p>
          <a:p>
            <a:r>
              <a:rPr lang="en-US" sz="2000" dirty="0" err="1"/>
              <a:t>zugewiesene</a:t>
            </a:r>
            <a:r>
              <a:rPr lang="en-US" sz="2000" dirty="0"/>
              <a:t> </a:t>
            </a:r>
            <a:r>
              <a:rPr lang="en-US" sz="2000" dirty="0" err="1"/>
              <a:t>Wohnorte</a:t>
            </a:r>
            <a:r>
              <a:rPr lang="en-US" sz="2000" dirty="0"/>
              <a:t> in den </a:t>
            </a:r>
            <a:r>
              <a:rPr lang="en-US" sz="2000" dirty="0" err="1"/>
              <a:t>Königsstädten</a:t>
            </a:r>
            <a:r>
              <a:rPr lang="en-US" sz="2000" dirty="0"/>
              <a:t> </a:t>
            </a:r>
            <a:r>
              <a:rPr lang="en-US" sz="2000" dirty="0" err="1"/>
              <a:t>unter</a:t>
            </a:r>
            <a:r>
              <a:rPr lang="en-US" sz="2000" dirty="0"/>
              <a:t> dem Schutz der </a:t>
            </a:r>
            <a:r>
              <a:rPr lang="en-US" sz="2000" dirty="0" err="1"/>
              <a:t>Herrscher</a:t>
            </a:r>
            <a:r>
              <a:rPr lang="en-US" sz="2000" dirty="0"/>
              <a:t> (</a:t>
            </a:r>
            <a:r>
              <a:rPr lang="en-US" sz="2000" dirty="0" err="1"/>
              <a:t>Prag</a:t>
            </a:r>
            <a:r>
              <a:rPr lang="en-US" sz="2000" dirty="0"/>
              <a:t>, </a:t>
            </a:r>
            <a:r>
              <a:rPr lang="en-US" sz="2000" dirty="0" err="1"/>
              <a:t>Teplitz-Schönau</a:t>
            </a:r>
            <a:r>
              <a:rPr lang="en-US" sz="2000" dirty="0"/>
              <a:t>, </a:t>
            </a:r>
            <a:r>
              <a:rPr lang="en-US" sz="2000" dirty="0" err="1"/>
              <a:t>Kollin</a:t>
            </a:r>
            <a:r>
              <a:rPr lang="en-US" sz="2000" dirty="0"/>
              <a:t>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r>
              <a:rPr lang="cs-CZ" sz="2000" dirty="0"/>
              <a:t>Ab Mitte des 15. </a:t>
            </a:r>
            <a:r>
              <a:rPr lang="cs-CZ" sz="2000" dirty="0" err="1"/>
              <a:t>Jahrhunderts</a:t>
            </a:r>
            <a:r>
              <a:rPr lang="en-US" sz="2000" dirty="0"/>
              <a:t> in den </a:t>
            </a:r>
            <a:r>
              <a:rPr lang="en-US" sz="2000" dirty="0" err="1"/>
              <a:t>Untertanenstädten</a:t>
            </a:r>
            <a:r>
              <a:rPr lang="en-US" sz="2000" dirty="0"/>
              <a:t> und </a:t>
            </a:r>
            <a:r>
              <a:rPr lang="en-US" sz="2000" dirty="0" err="1"/>
              <a:t>hauptsächlich</a:t>
            </a:r>
            <a:r>
              <a:rPr lang="en-US" sz="2000" dirty="0"/>
              <a:t> in </a:t>
            </a:r>
            <a:r>
              <a:rPr lang="en-US" sz="2000" dirty="0" err="1"/>
              <a:t>Mähren</a:t>
            </a:r>
            <a:r>
              <a:rPr lang="cs-CZ" sz="2000" dirty="0"/>
              <a:t> (</a:t>
            </a:r>
            <a:r>
              <a:rPr lang="cs-CZ" sz="2000" dirty="0" err="1"/>
              <a:t>Flüchtlinge</a:t>
            </a:r>
            <a:r>
              <a:rPr lang="cs-CZ" sz="2000" dirty="0"/>
              <a:t> </a:t>
            </a:r>
            <a:r>
              <a:rPr lang="cs-CZ" sz="2000" dirty="0" err="1"/>
              <a:t>aus</a:t>
            </a:r>
            <a:r>
              <a:rPr lang="cs-CZ" sz="2000" dirty="0"/>
              <a:t> </a:t>
            </a:r>
            <a:r>
              <a:rPr lang="cs-CZ" sz="2000" dirty="0" err="1"/>
              <a:t>Österreich</a:t>
            </a:r>
            <a:r>
              <a:rPr lang="cs-CZ" sz="2000" dirty="0"/>
              <a:t> </a:t>
            </a:r>
            <a:r>
              <a:rPr lang="cs-CZ" sz="2000" dirty="0" err="1"/>
              <a:t>und</a:t>
            </a:r>
            <a:r>
              <a:rPr lang="cs-CZ" sz="2000" dirty="0"/>
              <a:t> </a:t>
            </a:r>
            <a:r>
              <a:rPr lang="cs-CZ" sz="2000" dirty="0" err="1"/>
              <a:t>aus</a:t>
            </a:r>
            <a:r>
              <a:rPr lang="cs-CZ" sz="2000" dirty="0"/>
              <a:t> den </a:t>
            </a:r>
            <a:r>
              <a:rPr lang="cs-CZ" sz="2000" dirty="0" err="1"/>
              <a:t>Königsstädten</a:t>
            </a:r>
            <a:r>
              <a:rPr lang="cs-CZ" sz="2000" dirty="0"/>
              <a:t>)</a:t>
            </a:r>
            <a:r>
              <a:rPr lang="en-US" sz="2000" dirty="0"/>
              <a:t>: </a:t>
            </a:r>
            <a:r>
              <a:rPr lang="en-US" sz="2000" dirty="0" err="1"/>
              <a:t>Nikolsburg</a:t>
            </a:r>
            <a:r>
              <a:rPr lang="en-US" sz="2000" dirty="0"/>
              <a:t> (</a:t>
            </a:r>
            <a:r>
              <a:rPr lang="en-US" sz="2000" dirty="0" err="1"/>
              <a:t>Landeszentrum</a:t>
            </a:r>
            <a:r>
              <a:rPr lang="cs-CZ" sz="2000" dirty="0"/>
              <a:t> </a:t>
            </a:r>
            <a:r>
              <a:rPr lang="cs-CZ" sz="2000" dirty="0" err="1"/>
              <a:t>mit</a:t>
            </a:r>
            <a:r>
              <a:rPr lang="cs-CZ" sz="2000" dirty="0"/>
              <a:t> dem </a:t>
            </a:r>
            <a:r>
              <a:rPr lang="cs-CZ" sz="2000" dirty="0" err="1"/>
              <a:t>Oberrabinat</a:t>
            </a:r>
            <a:r>
              <a:rPr lang="en-US" sz="2000" dirty="0"/>
              <a:t>), </a:t>
            </a:r>
            <a:r>
              <a:rPr lang="en-US" sz="2000" dirty="0" err="1"/>
              <a:t>Eibensch</a:t>
            </a:r>
            <a:r>
              <a:rPr lang="cs-CZ" sz="2000" dirty="0"/>
              <a:t>ü</a:t>
            </a:r>
            <a:r>
              <a:rPr lang="en-US" sz="2000" dirty="0" err="1"/>
              <a:t>tz</a:t>
            </a:r>
            <a:r>
              <a:rPr lang="en-US" sz="2000" dirty="0"/>
              <a:t>, </a:t>
            </a:r>
            <a:r>
              <a:rPr lang="en-US" sz="2000" dirty="0" err="1"/>
              <a:t>Leipnik</a:t>
            </a:r>
            <a:r>
              <a:rPr lang="en-US" sz="2000" dirty="0"/>
              <a:t> (die </a:t>
            </a:r>
            <a:r>
              <a:rPr lang="en-US" sz="2000" dirty="0" err="1"/>
              <a:t>älteste</a:t>
            </a:r>
            <a:r>
              <a:rPr lang="en-US" sz="2000" dirty="0"/>
              <a:t> </a:t>
            </a:r>
            <a:r>
              <a:rPr lang="en-US" sz="2000" dirty="0" err="1"/>
              <a:t>Synagoge</a:t>
            </a:r>
            <a:r>
              <a:rPr lang="en-US" sz="2000" dirty="0"/>
              <a:t> in </a:t>
            </a:r>
            <a:r>
              <a:rPr lang="en-US" sz="2000" dirty="0" err="1"/>
              <a:t>Mähren</a:t>
            </a:r>
            <a:r>
              <a:rPr lang="en-US" sz="2000" dirty="0"/>
              <a:t>), </a:t>
            </a:r>
            <a:r>
              <a:rPr lang="en-US" sz="2000" dirty="0" err="1"/>
              <a:t>Weißkirch</a:t>
            </a:r>
            <a:r>
              <a:rPr lang="en-US" sz="2000" dirty="0"/>
              <a:t>, </a:t>
            </a:r>
            <a:r>
              <a:rPr lang="cs-CZ" sz="2000" dirty="0" err="1"/>
              <a:t>Trebitsch</a:t>
            </a:r>
            <a:r>
              <a:rPr lang="cs-CZ" sz="2000" dirty="0"/>
              <a:t>, </a:t>
            </a:r>
            <a:r>
              <a:rPr lang="en-US" sz="2000" dirty="0" err="1"/>
              <a:t>Teschen</a:t>
            </a:r>
            <a:r>
              <a:rPr lang="en-US" sz="2000" dirty="0"/>
              <a:t>…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79EA77C-F779-4214-9189-4763D1567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5" r="18364" b="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C015843-1214-45C9-B14D-71AB39EC6C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175" r="11070" b="-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581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41F510-0E8A-4B7E-ADC7-103338BEC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Historische</a:t>
            </a:r>
            <a:r>
              <a:rPr lang="cs-CZ" dirty="0"/>
              <a:t> </a:t>
            </a:r>
            <a:r>
              <a:rPr lang="cs-CZ" dirty="0" err="1"/>
              <a:t>Entwicklung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F182B3-BB80-4DAF-A97A-8BFE1BA4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Regierungszeit Rudolf II. (1575-1611): Prag als Zentrum jüdischer Kultur und Gelehrtheit</a:t>
            </a:r>
            <a:endParaRPr lang="cs-CZ" dirty="0"/>
          </a:p>
          <a:p>
            <a:pPr lvl="1"/>
            <a:r>
              <a:rPr lang="de-DE" dirty="0"/>
              <a:t>David Gans </a:t>
            </a:r>
            <a:r>
              <a:rPr lang="cs-CZ" dirty="0"/>
              <a:t>(</a:t>
            </a:r>
            <a:r>
              <a:rPr lang="cs-CZ" dirty="0" err="1"/>
              <a:t>Historiker</a:t>
            </a:r>
            <a:r>
              <a:rPr lang="cs-CZ" dirty="0"/>
              <a:t>)</a:t>
            </a:r>
          </a:p>
          <a:p>
            <a:pPr lvl="1"/>
            <a:r>
              <a:rPr lang="de-DE" dirty="0"/>
              <a:t>Jehuda Löw </a:t>
            </a:r>
            <a:r>
              <a:rPr lang="de-DE" dirty="0" err="1"/>
              <a:t>ben</a:t>
            </a:r>
            <a:r>
              <a:rPr lang="de-DE" dirty="0"/>
              <a:t> </a:t>
            </a:r>
            <a:r>
              <a:rPr lang="de-DE" dirty="0" err="1"/>
              <a:t>Bezalel</a:t>
            </a:r>
            <a:r>
              <a:rPr lang="cs-CZ" dirty="0"/>
              <a:t> (</a:t>
            </a:r>
            <a:r>
              <a:rPr lang="cs-CZ" dirty="0" err="1"/>
              <a:t>Oberrabin</a:t>
            </a:r>
            <a:r>
              <a:rPr lang="cs-CZ" dirty="0"/>
              <a:t>)</a:t>
            </a:r>
          </a:p>
          <a:p>
            <a:pPr lvl="1"/>
            <a:r>
              <a:rPr lang="de-DE" dirty="0"/>
              <a:t>Gerson Katz</a:t>
            </a:r>
            <a:r>
              <a:rPr lang="cs-CZ" dirty="0"/>
              <a:t> (</a:t>
            </a:r>
            <a:r>
              <a:rPr lang="cs-CZ" dirty="0" err="1"/>
              <a:t>Prager</a:t>
            </a:r>
            <a:r>
              <a:rPr lang="cs-CZ" dirty="0"/>
              <a:t> </a:t>
            </a:r>
            <a:r>
              <a:rPr lang="cs-CZ" dirty="0" err="1"/>
              <a:t>Drucker</a:t>
            </a:r>
            <a:r>
              <a:rPr lang="cs-CZ" dirty="0"/>
              <a:t>)</a:t>
            </a:r>
            <a:endParaRPr lang="de-DE" dirty="0"/>
          </a:p>
          <a:p>
            <a:r>
              <a:rPr lang="de-DE" dirty="0"/>
              <a:t>Um 1710 Höhepunkt der traditionellen jüdischen Kommunität in Prag: </a:t>
            </a:r>
            <a:r>
              <a:rPr lang="de-DE" dirty="0" err="1"/>
              <a:t>cca</a:t>
            </a:r>
            <a:r>
              <a:rPr lang="de-DE" dirty="0"/>
              <a:t> 12 000 Leute, die 28 % der Bevölkerung der Stadt ausgemacht haben.</a:t>
            </a:r>
            <a:endParaRPr lang="cs-CZ" dirty="0"/>
          </a:p>
          <a:p>
            <a:r>
              <a:rPr lang="cs-CZ" dirty="0"/>
              <a:t>Mitte des 19. </a:t>
            </a:r>
            <a:r>
              <a:rPr lang="cs-CZ" dirty="0" err="1"/>
              <a:t>Jahrhunderts</a:t>
            </a:r>
            <a:r>
              <a:rPr lang="cs-CZ" dirty="0"/>
              <a:t> </a:t>
            </a:r>
            <a:r>
              <a:rPr lang="cs-CZ" dirty="0" err="1"/>
              <a:t>Höhepunkt</a:t>
            </a:r>
            <a:r>
              <a:rPr lang="cs-CZ" dirty="0"/>
              <a:t>, in </a:t>
            </a:r>
            <a:r>
              <a:rPr lang="cs-CZ" dirty="0" err="1"/>
              <a:t>Böhmen</a:t>
            </a:r>
            <a:r>
              <a:rPr lang="cs-CZ" dirty="0"/>
              <a:t> </a:t>
            </a:r>
            <a:r>
              <a:rPr lang="cs-CZ" dirty="0" err="1"/>
              <a:t>zirka</a:t>
            </a:r>
            <a:r>
              <a:rPr lang="cs-CZ" dirty="0"/>
              <a:t> 1,7, in </a:t>
            </a:r>
            <a:r>
              <a:rPr lang="cs-CZ" dirty="0" err="1"/>
              <a:t>Mähren</a:t>
            </a:r>
            <a:r>
              <a:rPr lang="cs-CZ" dirty="0"/>
              <a:t> 2,1 % der </a:t>
            </a:r>
            <a:r>
              <a:rPr lang="cs-CZ" dirty="0" err="1"/>
              <a:t>gesamten</a:t>
            </a:r>
            <a:r>
              <a:rPr lang="cs-CZ" dirty="0"/>
              <a:t> </a:t>
            </a:r>
            <a:r>
              <a:rPr lang="cs-CZ" dirty="0" err="1"/>
              <a:t>Bevölkerung</a:t>
            </a:r>
            <a:r>
              <a:rPr lang="cs-CZ" dirty="0"/>
              <a:t> des </a:t>
            </a:r>
            <a:r>
              <a:rPr lang="cs-CZ" dirty="0" err="1"/>
              <a:t>Landes</a:t>
            </a:r>
            <a:r>
              <a:rPr lang="cs-CZ" dirty="0"/>
              <a:t>.</a:t>
            </a:r>
          </a:p>
          <a:p>
            <a:r>
              <a:rPr lang="cs-CZ" dirty="0"/>
              <a:t>Die </a:t>
            </a:r>
            <a:r>
              <a:rPr lang="cs-CZ" dirty="0" err="1"/>
              <a:t>Mehrheit</a:t>
            </a:r>
            <a:r>
              <a:rPr lang="cs-CZ" dirty="0"/>
              <a:t> der </a:t>
            </a:r>
            <a:r>
              <a:rPr lang="cs-CZ" dirty="0" err="1"/>
              <a:t>Juden</a:t>
            </a:r>
            <a:r>
              <a:rPr lang="cs-CZ" dirty="0"/>
              <a:t> </a:t>
            </a:r>
            <a:r>
              <a:rPr lang="cs-CZ" dirty="0" err="1"/>
              <a:t>lebte</a:t>
            </a:r>
            <a:r>
              <a:rPr lang="cs-CZ" dirty="0"/>
              <a:t> in </a:t>
            </a:r>
            <a:r>
              <a:rPr lang="cs-CZ" dirty="0" err="1"/>
              <a:t>kleinen</a:t>
            </a:r>
            <a:r>
              <a:rPr lang="cs-CZ" dirty="0"/>
              <a:t> </a:t>
            </a:r>
            <a:r>
              <a:rPr lang="cs-CZ" dirty="0" err="1"/>
              <a:t>Städten</a:t>
            </a:r>
            <a:r>
              <a:rPr lang="cs-CZ" dirty="0"/>
              <a:t> bis 10 000 </a:t>
            </a:r>
            <a:r>
              <a:rPr lang="cs-CZ" dirty="0" err="1"/>
              <a:t>Einwohner</a:t>
            </a:r>
            <a:r>
              <a:rPr lang="cs-CZ" dirty="0"/>
              <a:t>.</a:t>
            </a:r>
            <a:endParaRPr lang="de-DE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238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31BA1D-605F-4B08-A7ED-3FCE9F4E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Historische</a:t>
            </a:r>
            <a:r>
              <a:rPr lang="cs-CZ" dirty="0"/>
              <a:t> </a:t>
            </a:r>
            <a:r>
              <a:rPr lang="cs-CZ" dirty="0" err="1"/>
              <a:t>Vorbedingungen</a:t>
            </a:r>
            <a:r>
              <a:rPr lang="cs-CZ" dirty="0"/>
              <a:t> – </a:t>
            </a:r>
            <a:r>
              <a:rPr lang="cs-CZ" dirty="0" err="1"/>
              <a:t>Verfolgung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C24268-E7FD-49C7-A751-ED2AEEE2C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1389 </a:t>
            </a:r>
            <a:r>
              <a:rPr lang="de-DE" dirty="0" err="1"/>
              <a:t>Pogromm</a:t>
            </a:r>
            <a:r>
              <a:rPr lang="de-DE" dirty="0"/>
              <a:t> mit zirka 3000 Opfern</a:t>
            </a:r>
            <a:r>
              <a:rPr lang="cs-CZ" dirty="0"/>
              <a:t>.</a:t>
            </a:r>
          </a:p>
          <a:p>
            <a:r>
              <a:rPr lang="cs-CZ" dirty="0" err="1"/>
              <a:t>Während</a:t>
            </a:r>
            <a:r>
              <a:rPr lang="cs-CZ" dirty="0"/>
              <a:t> der </a:t>
            </a:r>
            <a:r>
              <a:rPr lang="cs-CZ" dirty="0" err="1"/>
              <a:t>Hussitenkriege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/>
              <a:t>Herrschaft</a:t>
            </a:r>
            <a:r>
              <a:rPr lang="cs-CZ" dirty="0"/>
              <a:t> von </a:t>
            </a:r>
            <a:r>
              <a:rPr lang="cs-CZ" dirty="0" err="1"/>
              <a:t>Ladislaus</a:t>
            </a:r>
            <a:r>
              <a:rPr lang="cs-CZ" dirty="0"/>
              <a:t> </a:t>
            </a:r>
            <a:r>
              <a:rPr lang="cs-CZ" dirty="0" err="1"/>
              <a:t>Posthumus</a:t>
            </a:r>
            <a:r>
              <a:rPr lang="cs-CZ" dirty="0"/>
              <a:t> </a:t>
            </a:r>
            <a:r>
              <a:rPr lang="cs-CZ" dirty="0" err="1"/>
              <a:t>gab</a:t>
            </a:r>
            <a:r>
              <a:rPr lang="cs-CZ" dirty="0"/>
              <a:t> es </a:t>
            </a:r>
            <a:r>
              <a:rPr lang="cs-CZ" dirty="0" err="1"/>
              <a:t>mehrere</a:t>
            </a:r>
            <a:r>
              <a:rPr lang="cs-CZ" dirty="0"/>
              <a:t> </a:t>
            </a:r>
            <a:r>
              <a:rPr lang="cs-CZ" dirty="0" err="1"/>
              <a:t>weitere</a:t>
            </a:r>
            <a:r>
              <a:rPr lang="cs-CZ" dirty="0"/>
              <a:t> </a:t>
            </a:r>
            <a:r>
              <a:rPr lang="cs-CZ" dirty="0" err="1"/>
              <a:t>Pogromme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Ausweißungen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zum</a:t>
            </a:r>
            <a:r>
              <a:rPr lang="cs-CZ" dirty="0"/>
              <a:t> </a:t>
            </a:r>
            <a:r>
              <a:rPr lang="cs-CZ" dirty="0" err="1"/>
              <a:t>Umzug</a:t>
            </a:r>
            <a:r>
              <a:rPr lang="cs-CZ" dirty="0"/>
              <a:t> </a:t>
            </a:r>
            <a:r>
              <a:rPr lang="cs-CZ" dirty="0" err="1"/>
              <a:t>vieler</a:t>
            </a:r>
            <a:r>
              <a:rPr lang="cs-CZ" dirty="0"/>
              <a:t> </a:t>
            </a:r>
            <a:r>
              <a:rPr lang="cs-CZ" dirty="0" err="1"/>
              <a:t>Juden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den </a:t>
            </a:r>
            <a:r>
              <a:rPr lang="cs-CZ" dirty="0" err="1"/>
              <a:t>Königsstädten</a:t>
            </a:r>
            <a:r>
              <a:rPr lang="cs-CZ" dirty="0"/>
              <a:t> in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kleineren</a:t>
            </a:r>
            <a:r>
              <a:rPr lang="cs-CZ" dirty="0"/>
              <a:t> </a:t>
            </a:r>
            <a:r>
              <a:rPr lang="cs-CZ" dirty="0" err="1"/>
              <a:t>Untertanenstädte</a:t>
            </a:r>
            <a:r>
              <a:rPr lang="cs-CZ" dirty="0"/>
              <a:t>, in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Dörfer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nach </a:t>
            </a:r>
            <a:r>
              <a:rPr lang="cs-CZ" dirty="0" err="1"/>
              <a:t>Mähren</a:t>
            </a:r>
            <a:r>
              <a:rPr lang="cs-CZ" dirty="0"/>
              <a:t>.</a:t>
            </a:r>
          </a:p>
          <a:p>
            <a:r>
              <a:rPr lang="cs-CZ" dirty="0"/>
              <a:t>1726 </a:t>
            </a:r>
            <a:r>
              <a:rPr lang="cs-CZ" dirty="0" err="1"/>
              <a:t>Familiantengesetz</a:t>
            </a:r>
            <a:r>
              <a:rPr lang="cs-CZ" dirty="0"/>
              <a:t> Karl VI. – </a:t>
            </a:r>
            <a:r>
              <a:rPr lang="cs-CZ" dirty="0" err="1"/>
              <a:t>Bevölkerungszahl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Wohnort</a:t>
            </a:r>
            <a:r>
              <a:rPr lang="cs-CZ" dirty="0"/>
              <a:t> der </a:t>
            </a:r>
            <a:r>
              <a:rPr lang="cs-CZ" dirty="0" err="1"/>
              <a:t>Juden</a:t>
            </a:r>
            <a:r>
              <a:rPr lang="cs-CZ" dirty="0"/>
              <a:t> </a:t>
            </a:r>
            <a:r>
              <a:rPr lang="cs-CZ" dirty="0" err="1"/>
              <a:t>wurde</a:t>
            </a:r>
            <a:r>
              <a:rPr lang="cs-CZ" dirty="0"/>
              <a:t> </a:t>
            </a:r>
            <a:r>
              <a:rPr lang="cs-CZ" dirty="0" err="1"/>
              <a:t>festgeregelt</a:t>
            </a:r>
            <a:r>
              <a:rPr lang="cs-CZ" dirty="0"/>
              <a:t> (8600 </a:t>
            </a:r>
            <a:r>
              <a:rPr lang="cs-CZ" dirty="0" err="1"/>
              <a:t>Leute</a:t>
            </a:r>
            <a:r>
              <a:rPr lang="cs-CZ" dirty="0"/>
              <a:t> in </a:t>
            </a:r>
            <a:r>
              <a:rPr lang="cs-CZ" dirty="0" err="1"/>
              <a:t>Böhmen</a:t>
            </a:r>
            <a:r>
              <a:rPr lang="cs-CZ" dirty="0"/>
              <a:t>, 5400 in </a:t>
            </a:r>
            <a:r>
              <a:rPr lang="cs-CZ" dirty="0" err="1"/>
              <a:t>Mähren</a:t>
            </a:r>
            <a:r>
              <a:rPr lang="cs-CZ" dirty="0"/>
              <a:t>), </a:t>
            </a:r>
            <a:r>
              <a:rPr lang="cs-CZ" dirty="0" err="1"/>
              <a:t>Heiratbewilligung</a:t>
            </a:r>
            <a:r>
              <a:rPr lang="cs-CZ" dirty="0"/>
              <a:t> </a:t>
            </a:r>
            <a:r>
              <a:rPr lang="cs-CZ" dirty="0" err="1"/>
              <a:t>nur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den </a:t>
            </a:r>
            <a:r>
              <a:rPr lang="cs-CZ" dirty="0" err="1"/>
              <a:t>ältesten</a:t>
            </a:r>
            <a:r>
              <a:rPr lang="cs-CZ" dirty="0"/>
              <a:t> </a:t>
            </a:r>
            <a:r>
              <a:rPr lang="cs-CZ" dirty="0" err="1"/>
              <a:t>Sohn</a:t>
            </a:r>
            <a:r>
              <a:rPr lang="cs-CZ" dirty="0"/>
              <a:t> (</a:t>
            </a:r>
            <a:r>
              <a:rPr lang="cs-CZ" dirty="0" err="1"/>
              <a:t>Geheimheiraten</a:t>
            </a:r>
            <a:r>
              <a:rPr lang="cs-CZ" dirty="0"/>
              <a:t>, </a:t>
            </a:r>
            <a:r>
              <a:rPr lang="cs-CZ" dirty="0" err="1"/>
              <a:t>nichtehelige</a:t>
            </a:r>
            <a:r>
              <a:rPr lang="cs-CZ" dirty="0"/>
              <a:t> </a:t>
            </a:r>
            <a:r>
              <a:rPr lang="cs-CZ" dirty="0" err="1"/>
              <a:t>Kinder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Folge</a:t>
            </a:r>
            <a:r>
              <a:rPr lang="cs-CZ" dirty="0"/>
              <a:t>).</a:t>
            </a:r>
          </a:p>
          <a:p>
            <a:r>
              <a:rPr lang="cs-CZ" dirty="0"/>
              <a:t>1744 </a:t>
            </a:r>
            <a:r>
              <a:rPr lang="cs-CZ" dirty="0" err="1"/>
              <a:t>Ausweißung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den </a:t>
            </a:r>
            <a:r>
              <a:rPr lang="cs-CZ" dirty="0" err="1"/>
              <a:t>königlichen</a:t>
            </a:r>
            <a:r>
              <a:rPr lang="cs-CZ" dirty="0"/>
              <a:t> </a:t>
            </a:r>
            <a:r>
              <a:rPr lang="cs-CZ" dirty="0" err="1"/>
              <a:t>Städten</a:t>
            </a:r>
            <a:r>
              <a:rPr lang="cs-CZ" dirty="0"/>
              <a:t> von Maria Theresia:</a:t>
            </a:r>
            <a:r>
              <a:rPr lang="de-DE" dirty="0"/>
              <a:t> „Ihre königliche unsere allergnädigste Frau […] aus </a:t>
            </a:r>
            <a:r>
              <a:rPr lang="de-DE" dirty="0" err="1"/>
              <a:t>mehrerley</a:t>
            </a:r>
            <a:r>
              <a:rPr lang="de-DE" dirty="0"/>
              <a:t> bewegenden höchst triftigen Ursachen den allerhöchsten </a:t>
            </a:r>
            <a:r>
              <a:rPr lang="de-DE" dirty="0" err="1"/>
              <a:t>Entschluß</a:t>
            </a:r>
            <a:r>
              <a:rPr lang="de-DE" dirty="0"/>
              <a:t> </a:t>
            </a:r>
            <a:r>
              <a:rPr lang="de-DE" dirty="0" err="1"/>
              <a:t>gefaßt</a:t>
            </a:r>
            <a:r>
              <a:rPr lang="de-DE" dirty="0"/>
              <a:t> habe, </a:t>
            </a:r>
            <a:r>
              <a:rPr lang="de-DE" dirty="0" err="1"/>
              <a:t>daß</a:t>
            </a:r>
            <a:r>
              <a:rPr lang="de-DE" dirty="0"/>
              <a:t> künftig kein Jud mehr in dem Erbkönigreich Böhmen geduldet werden soll“</a:t>
            </a:r>
          </a:p>
          <a:p>
            <a:r>
              <a:rPr lang="de-DE" dirty="0"/>
              <a:t>1748 zurückgezogen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115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A6F73D-36C2-4832-A40E-C36A02D3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cs-CZ" dirty="0" err="1"/>
              <a:t>Aufklärung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de-DE" dirty="0"/>
              <a:t>H</a:t>
            </a:r>
            <a:r>
              <a:rPr lang="cs-CZ" dirty="0" err="1"/>
              <a:t>askala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D6336A-53A3-4A16-B59C-202293645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07136" cy="4351338"/>
          </a:xfrm>
        </p:spPr>
        <p:txBody>
          <a:bodyPr>
            <a:normAutofit/>
          </a:bodyPr>
          <a:lstStyle/>
          <a:p>
            <a:r>
              <a:rPr lang="cs-CZ" sz="2000" b="1" dirty="0" err="1"/>
              <a:t>Juden</a:t>
            </a:r>
            <a:r>
              <a:rPr lang="de-DE" sz="2000" b="1" dirty="0"/>
              <a:t>patent</a:t>
            </a:r>
            <a:r>
              <a:rPr lang="cs-CZ" sz="2000" b="1" dirty="0"/>
              <a:t>e</a:t>
            </a:r>
            <a:r>
              <a:rPr lang="de-DE" sz="2000" b="1" dirty="0"/>
              <a:t> Joseph II. </a:t>
            </a:r>
            <a:r>
              <a:rPr lang="cs-CZ" sz="2000" dirty="0"/>
              <a:t>1781-</a:t>
            </a:r>
            <a:r>
              <a:rPr lang="de-DE" sz="2000" dirty="0"/>
              <a:t>1782</a:t>
            </a:r>
          </a:p>
          <a:p>
            <a:r>
              <a:rPr lang="de-DE" sz="2000" dirty="0"/>
              <a:t>„die jüdische </a:t>
            </a:r>
            <a:r>
              <a:rPr lang="de-DE" sz="2000" dirty="0" err="1"/>
              <a:t>Nazion</a:t>
            </a:r>
            <a:r>
              <a:rPr lang="de-DE" sz="2000" dirty="0"/>
              <a:t> hauptsächlich durch bessere Unterrichtung und Aufklärung ihrer Jugend und durch Verwendung auf Wissenschaften, Künste und Handwerke dem Staate nützlicher und brauchbarer zu machen“</a:t>
            </a:r>
          </a:p>
          <a:p>
            <a:r>
              <a:rPr lang="de-DE" sz="2000" dirty="0"/>
              <a:t>Grundsatz der staatlichen Judenpolitik: Rechte gegen Anpassung </a:t>
            </a:r>
            <a:r>
              <a:rPr lang="cs-CZ" sz="2000" dirty="0"/>
              <a:t>(</a:t>
            </a:r>
            <a:r>
              <a:rPr lang="cs-CZ" sz="2000" dirty="0" err="1"/>
              <a:t>Familiantensystem</a:t>
            </a:r>
            <a:r>
              <a:rPr lang="cs-CZ" sz="2000" dirty="0"/>
              <a:t> </a:t>
            </a:r>
            <a:r>
              <a:rPr lang="cs-CZ" sz="2000" dirty="0" err="1"/>
              <a:t>wurde</a:t>
            </a:r>
            <a:r>
              <a:rPr lang="cs-CZ" sz="2000" dirty="0"/>
              <a:t> </a:t>
            </a:r>
            <a:r>
              <a:rPr lang="cs-CZ" sz="2000" dirty="0" err="1"/>
              <a:t>nicht</a:t>
            </a:r>
            <a:r>
              <a:rPr lang="cs-CZ" sz="2000" dirty="0"/>
              <a:t> </a:t>
            </a:r>
            <a:r>
              <a:rPr lang="cs-CZ" sz="2000" dirty="0" err="1"/>
              <a:t>aufgehoben</a:t>
            </a:r>
            <a:r>
              <a:rPr lang="cs-CZ" sz="2000" dirty="0"/>
              <a:t>, </a:t>
            </a:r>
            <a:r>
              <a:rPr lang="cs-CZ" sz="2000" dirty="0" err="1"/>
              <a:t>sondern</a:t>
            </a:r>
            <a:r>
              <a:rPr lang="cs-CZ" sz="2000" dirty="0"/>
              <a:t> </a:t>
            </a:r>
            <a:r>
              <a:rPr lang="cs-CZ" sz="2000" dirty="0" err="1"/>
              <a:t>nur</a:t>
            </a:r>
            <a:r>
              <a:rPr lang="cs-CZ" sz="2000" dirty="0"/>
              <a:t> </a:t>
            </a:r>
            <a:r>
              <a:rPr lang="cs-CZ" sz="2000" dirty="0" err="1"/>
              <a:t>gelockert</a:t>
            </a:r>
            <a:r>
              <a:rPr lang="cs-CZ" sz="2000" dirty="0"/>
              <a:t>: man </a:t>
            </a:r>
            <a:r>
              <a:rPr lang="cs-CZ" sz="2000" dirty="0" err="1"/>
              <a:t>durfte</a:t>
            </a:r>
            <a:r>
              <a:rPr lang="cs-CZ" sz="2000" dirty="0"/>
              <a:t> </a:t>
            </a:r>
            <a:r>
              <a:rPr lang="cs-CZ" sz="2000" dirty="0" err="1"/>
              <a:t>sich</a:t>
            </a:r>
            <a:r>
              <a:rPr lang="cs-CZ" sz="2000" dirty="0"/>
              <a:t> </a:t>
            </a:r>
            <a:r>
              <a:rPr lang="cs-CZ" sz="2000" dirty="0" err="1"/>
              <a:t>die</a:t>
            </a:r>
            <a:r>
              <a:rPr lang="cs-CZ" sz="2000" dirty="0"/>
              <a:t> </a:t>
            </a:r>
            <a:r>
              <a:rPr lang="cs-CZ" sz="2000" dirty="0" err="1"/>
              <a:t>Heiratsbewilligung</a:t>
            </a:r>
            <a:r>
              <a:rPr lang="cs-CZ" sz="2000" dirty="0"/>
              <a:t> </a:t>
            </a:r>
            <a:r>
              <a:rPr lang="cs-CZ" sz="2000" dirty="0" err="1"/>
              <a:t>kaufen</a:t>
            </a:r>
            <a:endParaRPr lang="cs-CZ" sz="2000" dirty="0"/>
          </a:p>
          <a:p>
            <a:r>
              <a:rPr lang="cs-CZ" sz="2000" dirty="0"/>
              <a:t>1787 – </a:t>
            </a:r>
            <a:r>
              <a:rPr lang="cs-CZ" sz="2000" dirty="0" err="1"/>
              <a:t>Deutsche</a:t>
            </a:r>
            <a:r>
              <a:rPr lang="cs-CZ" sz="2000" dirty="0"/>
              <a:t> </a:t>
            </a:r>
            <a:r>
              <a:rPr lang="cs-CZ" sz="2000" dirty="0" err="1"/>
              <a:t>Namen</a:t>
            </a:r>
            <a:r>
              <a:rPr lang="cs-CZ" sz="2000" dirty="0"/>
              <a:t> </a:t>
            </a:r>
            <a:r>
              <a:rPr lang="cs-CZ" sz="2000" dirty="0" err="1"/>
              <a:t>statt</a:t>
            </a:r>
            <a:r>
              <a:rPr lang="cs-CZ" sz="2000" dirty="0"/>
              <a:t> den </a:t>
            </a:r>
            <a:r>
              <a:rPr lang="cs-CZ" sz="2000" dirty="0" err="1"/>
              <a:t>jüdischen</a:t>
            </a:r>
            <a:r>
              <a:rPr lang="cs-CZ" sz="2000" dirty="0"/>
              <a:t> (Stein, Hirsch, Löwy…).</a:t>
            </a:r>
            <a:endParaRPr lang="de-DE" sz="2000" dirty="0"/>
          </a:p>
          <a:p>
            <a:r>
              <a:rPr lang="de-DE" sz="2000" b="1" dirty="0"/>
              <a:t>Franz I. - Judenpatent 1797 </a:t>
            </a:r>
            <a:r>
              <a:rPr lang="de-DE" sz="2000" dirty="0"/>
              <a:t>(bis 1848)</a:t>
            </a:r>
            <a:endParaRPr lang="cs-CZ" sz="2000" dirty="0"/>
          </a:p>
        </p:txBody>
      </p:sp>
      <p:sp>
        <p:nvSpPr>
          <p:cNvPr id="4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4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1F600-807F-44CE-9EF6-11029DA2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4886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Publizistik</a:t>
            </a:r>
            <a:r>
              <a:rPr lang="cs-CZ" dirty="0"/>
              <a:t> der </a:t>
            </a:r>
            <a:r>
              <a:rPr lang="cs-CZ" dirty="0" err="1"/>
              <a:t>Aufklärer</a:t>
            </a:r>
            <a:r>
              <a:rPr lang="cs-CZ" dirty="0"/>
              <a:t> – Leopold Alois Hoffmann: </a:t>
            </a:r>
            <a:r>
              <a:rPr lang="cs-CZ" dirty="0" err="1"/>
              <a:t>Über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Juden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deren</a:t>
            </a:r>
            <a:r>
              <a:rPr lang="cs-CZ" dirty="0"/>
              <a:t> </a:t>
            </a:r>
            <a:r>
              <a:rPr lang="cs-CZ" dirty="0" err="1"/>
              <a:t>Duldung</a:t>
            </a:r>
            <a:r>
              <a:rPr lang="cs-CZ" dirty="0"/>
              <a:t>, 1781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1729BB-4FED-49B5-8B38-DBF0265CA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975"/>
            <a:ext cx="10515600" cy="50139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Es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hinreichend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meine</a:t>
            </a:r>
            <a:r>
              <a:rPr lang="cs-CZ" dirty="0"/>
              <a:t> </a:t>
            </a:r>
            <a:r>
              <a:rPr lang="cs-CZ" dirty="0" err="1"/>
              <a:t>Absicht</a:t>
            </a:r>
            <a:r>
              <a:rPr lang="cs-CZ" dirty="0"/>
              <a:t>, </a:t>
            </a:r>
            <a:r>
              <a:rPr lang="cs-CZ" dirty="0" err="1"/>
              <a:t>wenn</a:t>
            </a:r>
            <a:r>
              <a:rPr lang="cs-CZ" dirty="0"/>
              <a:t> </a:t>
            </a:r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erinnere</a:t>
            </a:r>
            <a:r>
              <a:rPr lang="cs-CZ" dirty="0"/>
              <a:t>, </a:t>
            </a:r>
            <a:r>
              <a:rPr lang="cs-CZ" dirty="0" err="1"/>
              <a:t>dass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Juden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Volk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, dem Gott </a:t>
            </a:r>
            <a:r>
              <a:rPr lang="cs-CZ" dirty="0" err="1"/>
              <a:t>vorzügliche</a:t>
            </a:r>
            <a:r>
              <a:rPr lang="cs-CZ" dirty="0"/>
              <a:t> </a:t>
            </a:r>
            <a:r>
              <a:rPr lang="cs-CZ" dirty="0" err="1"/>
              <a:t>Liebe</a:t>
            </a:r>
            <a:r>
              <a:rPr lang="cs-CZ" dirty="0"/>
              <a:t> </a:t>
            </a:r>
            <a:r>
              <a:rPr lang="cs-CZ" dirty="0" err="1"/>
              <a:t>erwies</a:t>
            </a:r>
            <a:r>
              <a:rPr lang="cs-CZ" dirty="0"/>
              <a:t>,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Volk</a:t>
            </a:r>
            <a:r>
              <a:rPr lang="cs-CZ" dirty="0"/>
              <a:t> </a:t>
            </a:r>
            <a:r>
              <a:rPr lang="cs-CZ" dirty="0" err="1"/>
              <a:t>selbst</a:t>
            </a:r>
            <a:r>
              <a:rPr lang="cs-CZ" dirty="0"/>
              <a:t> </a:t>
            </a:r>
            <a:r>
              <a:rPr lang="cs-CZ" dirty="0" err="1"/>
              <a:t>dafür</a:t>
            </a:r>
            <a:r>
              <a:rPr lang="cs-CZ" dirty="0"/>
              <a:t> </a:t>
            </a:r>
            <a:r>
              <a:rPr lang="cs-CZ" dirty="0" err="1"/>
              <a:t>erklärte</a:t>
            </a:r>
            <a:r>
              <a:rPr lang="cs-CZ" dirty="0"/>
              <a:t>, </a:t>
            </a:r>
            <a:r>
              <a:rPr lang="cs-CZ" dirty="0" err="1"/>
              <a:t>daß</a:t>
            </a:r>
            <a:r>
              <a:rPr lang="cs-CZ" dirty="0"/>
              <a:t> es </a:t>
            </a:r>
            <a:r>
              <a:rPr lang="cs-CZ" dirty="0" err="1"/>
              <a:t>sein</a:t>
            </a:r>
            <a:r>
              <a:rPr lang="cs-CZ" dirty="0"/>
              <a:t> </a:t>
            </a:r>
            <a:r>
              <a:rPr lang="cs-CZ" dirty="0" err="1"/>
              <a:t>Volk</a:t>
            </a:r>
            <a:r>
              <a:rPr lang="cs-CZ" dirty="0"/>
              <a:t> </a:t>
            </a:r>
            <a:r>
              <a:rPr lang="cs-CZ" dirty="0" err="1"/>
              <a:t>sei</a:t>
            </a:r>
            <a:r>
              <a:rPr lang="cs-CZ" dirty="0"/>
              <a:t>, </a:t>
            </a:r>
            <a:r>
              <a:rPr lang="cs-CZ" dirty="0" err="1"/>
              <a:t>aus</a:t>
            </a:r>
            <a:r>
              <a:rPr lang="cs-CZ" dirty="0"/>
              <a:t> dem </a:t>
            </a:r>
            <a:r>
              <a:rPr lang="cs-CZ" dirty="0" err="1"/>
              <a:t>endlich</a:t>
            </a:r>
            <a:r>
              <a:rPr lang="cs-CZ" dirty="0"/>
              <a:t> </a:t>
            </a:r>
            <a:r>
              <a:rPr lang="cs-CZ" dirty="0" err="1"/>
              <a:t>einmal</a:t>
            </a:r>
            <a:r>
              <a:rPr lang="cs-CZ" dirty="0"/>
              <a:t> der </a:t>
            </a:r>
            <a:r>
              <a:rPr lang="cs-CZ" dirty="0" err="1"/>
              <a:t>Retter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Erlöser</a:t>
            </a:r>
            <a:r>
              <a:rPr lang="cs-CZ" dirty="0"/>
              <a:t> </a:t>
            </a:r>
            <a:r>
              <a:rPr lang="cs-CZ" dirty="0" err="1"/>
              <a:t>Meßias</a:t>
            </a:r>
            <a:r>
              <a:rPr lang="cs-CZ" dirty="0"/>
              <a:t> </a:t>
            </a:r>
            <a:r>
              <a:rPr lang="cs-CZ" dirty="0" err="1"/>
              <a:t>hervorgehen</a:t>
            </a:r>
            <a:r>
              <a:rPr lang="cs-CZ" dirty="0"/>
              <a:t> </a:t>
            </a:r>
            <a:r>
              <a:rPr lang="cs-CZ" dirty="0" err="1"/>
              <a:t>sollte</a:t>
            </a:r>
            <a:r>
              <a:rPr lang="cs-CZ" dirty="0"/>
              <a:t>. – </a:t>
            </a:r>
            <a:r>
              <a:rPr lang="cs-CZ" dirty="0" err="1"/>
              <a:t>Dies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Geschichte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bedarf</a:t>
            </a:r>
            <a:r>
              <a:rPr lang="cs-CZ" dirty="0"/>
              <a:t> </a:t>
            </a:r>
            <a:r>
              <a:rPr lang="cs-CZ" dirty="0" err="1"/>
              <a:t>keines</a:t>
            </a:r>
            <a:r>
              <a:rPr lang="cs-CZ" dirty="0"/>
              <a:t> </a:t>
            </a:r>
            <a:r>
              <a:rPr lang="cs-CZ" dirty="0" err="1"/>
              <a:t>Beweises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Nunn</a:t>
            </a:r>
            <a:r>
              <a:rPr lang="cs-CZ" dirty="0"/>
              <a:t> </a:t>
            </a:r>
            <a:r>
              <a:rPr lang="cs-CZ" dirty="0" err="1"/>
              <a:t>dann</a:t>
            </a:r>
            <a:r>
              <a:rPr lang="cs-CZ" dirty="0"/>
              <a:t> </a:t>
            </a:r>
            <a:r>
              <a:rPr lang="cs-CZ" dirty="0" err="1"/>
              <a:t>bei</a:t>
            </a:r>
            <a:r>
              <a:rPr lang="cs-CZ" dirty="0"/>
              <a:t> </a:t>
            </a:r>
            <a:r>
              <a:rPr lang="cs-CZ" dirty="0" err="1"/>
              <a:t>Erwägung</a:t>
            </a:r>
            <a:r>
              <a:rPr lang="cs-CZ" dirty="0"/>
              <a:t> der </a:t>
            </a:r>
            <a:r>
              <a:rPr lang="cs-CZ" dirty="0" err="1"/>
              <a:t>Vorzüge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diesem</a:t>
            </a:r>
            <a:r>
              <a:rPr lang="cs-CZ" dirty="0"/>
              <a:t> </a:t>
            </a:r>
            <a:r>
              <a:rPr lang="cs-CZ" dirty="0" err="1"/>
              <a:t>Volke</a:t>
            </a:r>
            <a:r>
              <a:rPr lang="cs-CZ" dirty="0"/>
              <a:t> so </a:t>
            </a:r>
            <a:r>
              <a:rPr lang="cs-CZ" dirty="0" err="1"/>
              <a:t>auszeichnend</a:t>
            </a:r>
            <a:r>
              <a:rPr lang="cs-CZ" dirty="0"/>
              <a:t> </a:t>
            </a:r>
            <a:r>
              <a:rPr lang="cs-CZ" dirty="0" err="1"/>
              <a:t>wiederfuhren</a:t>
            </a:r>
            <a:r>
              <a:rPr lang="cs-CZ" dirty="0"/>
              <a:t>, </a:t>
            </a:r>
            <a:r>
              <a:rPr lang="cs-CZ" dirty="0" err="1"/>
              <a:t>bei</a:t>
            </a:r>
            <a:r>
              <a:rPr lang="cs-CZ" dirty="0"/>
              <a:t> </a:t>
            </a:r>
            <a:r>
              <a:rPr lang="cs-CZ" dirty="0" err="1"/>
              <a:t>näherer</a:t>
            </a:r>
            <a:r>
              <a:rPr lang="cs-CZ" dirty="0"/>
              <a:t> </a:t>
            </a:r>
            <a:r>
              <a:rPr lang="cs-CZ" dirty="0" err="1"/>
              <a:t>Prüfung</a:t>
            </a:r>
            <a:r>
              <a:rPr lang="cs-CZ" dirty="0"/>
              <a:t> </a:t>
            </a:r>
            <a:r>
              <a:rPr lang="cs-CZ" dirty="0" err="1"/>
              <a:t>dessen</a:t>
            </a:r>
            <a:r>
              <a:rPr lang="cs-CZ" dirty="0"/>
              <a:t>, </a:t>
            </a:r>
            <a:r>
              <a:rPr lang="cs-CZ" dirty="0" err="1"/>
              <a:t>was</a:t>
            </a:r>
            <a:r>
              <a:rPr lang="cs-CZ" dirty="0"/>
              <a:t> der </a:t>
            </a:r>
            <a:r>
              <a:rPr lang="cs-CZ" dirty="0" err="1"/>
              <a:t>innere</a:t>
            </a:r>
            <a:r>
              <a:rPr lang="cs-CZ" dirty="0"/>
              <a:t> </a:t>
            </a:r>
            <a:r>
              <a:rPr lang="cs-CZ" dirty="0" err="1"/>
              <a:t>Sinn</a:t>
            </a:r>
            <a:r>
              <a:rPr lang="cs-CZ" dirty="0"/>
              <a:t> der </a:t>
            </a:r>
            <a:r>
              <a:rPr lang="cs-CZ" dirty="0" err="1"/>
              <a:t>Geschichte</a:t>
            </a:r>
            <a:r>
              <a:rPr lang="cs-CZ" dirty="0"/>
              <a:t> dem </a:t>
            </a:r>
            <a:r>
              <a:rPr lang="cs-CZ" dirty="0" err="1"/>
              <a:t>aufmerksamen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partheilosen</a:t>
            </a:r>
            <a:r>
              <a:rPr lang="cs-CZ" dirty="0"/>
              <a:t> </a:t>
            </a:r>
            <a:r>
              <a:rPr lang="cs-CZ" dirty="0" err="1"/>
              <a:t>Denker</a:t>
            </a:r>
            <a:r>
              <a:rPr lang="cs-CZ" dirty="0"/>
              <a:t> </a:t>
            </a:r>
            <a:r>
              <a:rPr lang="cs-CZ" dirty="0" err="1"/>
              <a:t>verrathen</a:t>
            </a:r>
            <a:r>
              <a:rPr lang="cs-CZ" dirty="0"/>
              <a:t> </a:t>
            </a:r>
            <a:r>
              <a:rPr lang="cs-CZ" dirty="0" err="1"/>
              <a:t>muß</a:t>
            </a:r>
            <a:r>
              <a:rPr lang="cs-CZ" dirty="0"/>
              <a:t>, so </a:t>
            </a:r>
            <a:r>
              <a:rPr lang="cs-CZ" dirty="0" err="1"/>
              <a:t>ist</a:t>
            </a:r>
            <a:r>
              <a:rPr lang="cs-CZ" dirty="0"/>
              <a:t> es </a:t>
            </a:r>
            <a:r>
              <a:rPr lang="cs-CZ" dirty="0" err="1"/>
              <a:t>doch</a:t>
            </a:r>
            <a:r>
              <a:rPr lang="cs-CZ" dirty="0"/>
              <a:t> </a:t>
            </a:r>
            <a:r>
              <a:rPr lang="cs-CZ" dirty="0" err="1"/>
              <a:t>gewiß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natürliche</a:t>
            </a:r>
            <a:r>
              <a:rPr lang="cs-CZ" dirty="0"/>
              <a:t> </a:t>
            </a:r>
            <a:r>
              <a:rPr lang="cs-CZ" dirty="0" err="1"/>
              <a:t>Folge</a:t>
            </a:r>
            <a:r>
              <a:rPr lang="cs-CZ" dirty="0"/>
              <a:t>, </a:t>
            </a:r>
            <a:r>
              <a:rPr lang="cs-CZ" dirty="0" err="1"/>
              <a:t>dass</a:t>
            </a:r>
            <a:r>
              <a:rPr lang="cs-CZ" dirty="0"/>
              <a:t> </a:t>
            </a:r>
            <a:r>
              <a:rPr lang="cs-CZ" dirty="0" err="1"/>
              <a:t>wir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dem </a:t>
            </a:r>
            <a:r>
              <a:rPr lang="cs-CZ" dirty="0" err="1"/>
              <a:t>geringsten</a:t>
            </a:r>
            <a:r>
              <a:rPr lang="cs-CZ" dirty="0"/>
              <a:t> Grade von </a:t>
            </a:r>
            <a:r>
              <a:rPr lang="cs-CZ" dirty="0" err="1"/>
              <a:t>Billigkeit</a:t>
            </a:r>
            <a:r>
              <a:rPr lang="cs-CZ" dirty="0"/>
              <a:t>, den </a:t>
            </a:r>
            <a:r>
              <a:rPr lang="cs-CZ" dirty="0" err="1"/>
              <a:t>spätern</a:t>
            </a:r>
            <a:r>
              <a:rPr lang="cs-CZ" dirty="0"/>
              <a:t> </a:t>
            </a:r>
            <a:r>
              <a:rPr lang="cs-CZ" dirty="0" err="1"/>
              <a:t>Enkeln</a:t>
            </a:r>
            <a:r>
              <a:rPr lang="cs-CZ" dirty="0"/>
              <a:t> </a:t>
            </a:r>
            <a:r>
              <a:rPr lang="cs-CZ" dirty="0" err="1"/>
              <a:t>dieses</a:t>
            </a:r>
            <a:r>
              <a:rPr lang="cs-CZ" dirty="0"/>
              <a:t> </a:t>
            </a:r>
            <a:r>
              <a:rPr lang="cs-CZ" dirty="0" err="1"/>
              <a:t>Volkes</a:t>
            </a:r>
            <a:r>
              <a:rPr lang="cs-CZ" dirty="0"/>
              <a:t>, </a:t>
            </a:r>
            <a:r>
              <a:rPr lang="cs-CZ" dirty="0" err="1"/>
              <a:t>wenn</a:t>
            </a:r>
            <a:r>
              <a:rPr lang="cs-CZ" dirty="0"/>
              <a:t> </a:t>
            </a:r>
            <a:r>
              <a:rPr lang="cs-CZ" dirty="0" err="1"/>
              <a:t>nicht</a:t>
            </a:r>
            <a:r>
              <a:rPr lang="cs-CZ" dirty="0"/>
              <a:t> </a:t>
            </a:r>
            <a:r>
              <a:rPr lang="cs-CZ" dirty="0" err="1"/>
              <a:t>Achtung</a:t>
            </a:r>
            <a:r>
              <a:rPr lang="cs-CZ" dirty="0"/>
              <a:t>, </a:t>
            </a:r>
            <a:r>
              <a:rPr lang="cs-CZ" dirty="0" err="1"/>
              <a:t>doch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wenigstens</a:t>
            </a:r>
            <a:r>
              <a:rPr lang="cs-CZ" dirty="0"/>
              <a:t> </a:t>
            </a:r>
            <a:r>
              <a:rPr lang="cs-CZ" dirty="0" err="1"/>
              <a:t>keine</a:t>
            </a:r>
            <a:r>
              <a:rPr lang="cs-CZ" dirty="0"/>
              <a:t> </a:t>
            </a:r>
            <a:r>
              <a:rPr lang="cs-CZ" dirty="0" err="1"/>
              <a:t>offenbare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auffallende</a:t>
            </a:r>
            <a:r>
              <a:rPr lang="cs-CZ" dirty="0"/>
              <a:t> </a:t>
            </a:r>
            <a:r>
              <a:rPr lang="cs-CZ" dirty="0" err="1"/>
              <a:t>Verachtung</a:t>
            </a:r>
            <a:r>
              <a:rPr lang="cs-CZ" dirty="0"/>
              <a:t> </a:t>
            </a:r>
            <a:r>
              <a:rPr lang="cs-CZ" dirty="0" err="1"/>
              <a:t>bezeugen</a:t>
            </a:r>
            <a:r>
              <a:rPr lang="cs-CZ" dirty="0"/>
              <a:t> oder </a:t>
            </a:r>
            <a:r>
              <a:rPr lang="cs-CZ" dirty="0" err="1"/>
              <a:t>gar</a:t>
            </a:r>
            <a:r>
              <a:rPr lang="cs-CZ" dirty="0"/>
              <a:t> </a:t>
            </a:r>
            <a:r>
              <a:rPr lang="cs-CZ" dirty="0" err="1"/>
              <a:t>Haß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Verfolgung</a:t>
            </a:r>
            <a:r>
              <a:rPr lang="cs-CZ" dirty="0"/>
              <a:t> </a:t>
            </a:r>
            <a:r>
              <a:rPr lang="cs-CZ" dirty="0" err="1"/>
              <a:t>gegen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ausüben</a:t>
            </a:r>
            <a:r>
              <a:rPr lang="cs-CZ" dirty="0"/>
              <a:t>…</a:t>
            </a:r>
          </a:p>
          <a:p>
            <a:pPr marL="0" indent="0">
              <a:buNone/>
            </a:pPr>
            <a:r>
              <a:rPr lang="cs-CZ" dirty="0" err="1"/>
              <a:t>Wir</a:t>
            </a:r>
            <a:r>
              <a:rPr lang="cs-CZ" dirty="0"/>
              <a:t> </a:t>
            </a:r>
            <a:r>
              <a:rPr lang="cs-CZ" dirty="0" err="1"/>
              <a:t>haben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Evangelium, </a:t>
            </a:r>
            <a:r>
              <a:rPr lang="cs-CZ" dirty="0" err="1"/>
              <a:t>wir</a:t>
            </a:r>
            <a:r>
              <a:rPr lang="cs-CZ" dirty="0"/>
              <a:t> </a:t>
            </a:r>
            <a:r>
              <a:rPr lang="cs-CZ" dirty="0" err="1"/>
              <a:t>haben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ganze</a:t>
            </a:r>
            <a:r>
              <a:rPr lang="cs-CZ" dirty="0"/>
              <a:t> </a:t>
            </a:r>
            <a:r>
              <a:rPr lang="cs-CZ" dirty="0" err="1"/>
              <a:t>neue</a:t>
            </a:r>
            <a:r>
              <a:rPr lang="cs-CZ" dirty="0"/>
              <a:t> Testament. </a:t>
            </a:r>
            <a:r>
              <a:rPr lang="cs-CZ" dirty="0" err="1"/>
              <a:t>Aber</a:t>
            </a:r>
            <a:r>
              <a:rPr lang="cs-CZ" dirty="0"/>
              <a:t> </a:t>
            </a:r>
            <a:r>
              <a:rPr lang="cs-CZ" dirty="0" err="1"/>
              <a:t>wo</a:t>
            </a:r>
            <a:r>
              <a:rPr lang="cs-CZ" dirty="0"/>
              <a:t> </a:t>
            </a:r>
            <a:r>
              <a:rPr lang="cs-CZ" dirty="0" err="1"/>
              <a:t>steht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Wort</a:t>
            </a:r>
            <a:r>
              <a:rPr lang="cs-CZ" dirty="0"/>
              <a:t>, </a:t>
            </a:r>
            <a:r>
              <a:rPr lang="cs-CZ" dirty="0" err="1"/>
              <a:t>daß</a:t>
            </a:r>
            <a:r>
              <a:rPr lang="cs-CZ" dirty="0"/>
              <a:t> </a:t>
            </a:r>
            <a:r>
              <a:rPr lang="cs-CZ" dirty="0" err="1"/>
              <a:t>wir</a:t>
            </a:r>
            <a:r>
              <a:rPr lang="cs-CZ" dirty="0"/>
              <a:t>, </a:t>
            </a:r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Richter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Rächer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Judenthum</a:t>
            </a:r>
            <a:r>
              <a:rPr lang="cs-CZ" dirty="0"/>
              <a:t> </a:t>
            </a:r>
            <a:r>
              <a:rPr lang="cs-CZ" dirty="0" err="1"/>
              <a:t>sein</a:t>
            </a:r>
            <a:r>
              <a:rPr lang="cs-CZ" dirty="0"/>
              <a:t> </a:t>
            </a:r>
            <a:r>
              <a:rPr lang="cs-CZ" dirty="0" err="1"/>
              <a:t>sollen</a:t>
            </a:r>
            <a:r>
              <a:rPr lang="cs-CZ" dirty="0"/>
              <a:t>?...</a:t>
            </a:r>
          </a:p>
          <a:p>
            <a:pPr marL="0" indent="0">
              <a:buNone/>
            </a:pP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traurigen</a:t>
            </a:r>
            <a:r>
              <a:rPr lang="cs-CZ" dirty="0"/>
              <a:t> </a:t>
            </a:r>
            <a:r>
              <a:rPr lang="cs-CZ" dirty="0" err="1"/>
              <a:t>Blikken</a:t>
            </a:r>
            <a:r>
              <a:rPr lang="cs-CZ" dirty="0"/>
              <a:t> </a:t>
            </a:r>
            <a:r>
              <a:rPr lang="cs-CZ" dirty="0" err="1"/>
              <a:t>sieht</a:t>
            </a:r>
            <a:r>
              <a:rPr lang="cs-CZ" dirty="0"/>
              <a:t> der </a:t>
            </a:r>
            <a:r>
              <a:rPr lang="cs-CZ" dirty="0" err="1"/>
              <a:t>duldsame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friedfertige</a:t>
            </a:r>
            <a:r>
              <a:rPr lang="cs-CZ" dirty="0"/>
              <a:t> Christ </a:t>
            </a:r>
            <a:r>
              <a:rPr lang="cs-CZ" dirty="0" err="1"/>
              <a:t>zurück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blutigen</a:t>
            </a:r>
            <a:r>
              <a:rPr lang="cs-CZ" dirty="0"/>
              <a:t> </a:t>
            </a:r>
            <a:r>
              <a:rPr lang="cs-CZ" dirty="0" err="1"/>
              <a:t>Auftritte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öfters</a:t>
            </a:r>
            <a:r>
              <a:rPr lang="cs-CZ" dirty="0"/>
              <a:t> in </a:t>
            </a:r>
            <a:r>
              <a:rPr lang="cs-CZ" dirty="0" err="1"/>
              <a:t>dieser</a:t>
            </a:r>
            <a:r>
              <a:rPr lang="cs-CZ" dirty="0"/>
              <a:t> </a:t>
            </a:r>
            <a:r>
              <a:rPr lang="cs-CZ" dirty="0" err="1"/>
              <a:t>unsrer</a:t>
            </a:r>
            <a:r>
              <a:rPr lang="cs-CZ" dirty="0"/>
              <a:t> </a:t>
            </a:r>
            <a:r>
              <a:rPr lang="cs-CZ" dirty="0" err="1"/>
              <a:t>Vaterstadt</a:t>
            </a:r>
            <a:r>
              <a:rPr lang="cs-CZ" dirty="0"/>
              <a:t> </a:t>
            </a:r>
            <a:r>
              <a:rPr lang="cs-CZ" dirty="0" err="1"/>
              <a:t>solch</a:t>
            </a:r>
            <a:r>
              <a:rPr lang="cs-CZ" dirty="0"/>
              <a:t>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rasende</a:t>
            </a:r>
            <a:r>
              <a:rPr lang="cs-CZ" dirty="0"/>
              <a:t> </a:t>
            </a:r>
            <a:r>
              <a:rPr lang="cs-CZ" dirty="0" err="1"/>
              <a:t>Wildheit</a:t>
            </a:r>
            <a:r>
              <a:rPr lang="cs-CZ" dirty="0"/>
              <a:t> </a:t>
            </a:r>
            <a:r>
              <a:rPr lang="cs-CZ" dirty="0" err="1"/>
              <a:t>verursachte</a:t>
            </a:r>
            <a:r>
              <a:rPr lang="cs-CZ" dirty="0"/>
              <a:t>. </a:t>
            </a:r>
            <a:r>
              <a:rPr lang="cs-CZ" dirty="0" err="1"/>
              <a:t>Wenn</a:t>
            </a:r>
            <a:r>
              <a:rPr lang="cs-CZ" dirty="0"/>
              <a:t> </a:t>
            </a:r>
            <a:r>
              <a:rPr lang="cs-CZ" dirty="0" err="1"/>
              <a:t>hunderten</a:t>
            </a:r>
            <a:r>
              <a:rPr lang="cs-CZ" dirty="0"/>
              <a:t> </a:t>
            </a:r>
            <a:r>
              <a:rPr lang="cs-CZ" dirty="0" err="1"/>
              <a:t>ihr</a:t>
            </a:r>
            <a:r>
              <a:rPr lang="cs-CZ" dirty="0"/>
              <a:t> </a:t>
            </a:r>
            <a:r>
              <a:rPr lang="cs-CZ" dirty="0" err="1"/>
              <a:t>Bisgen</a:t>
            </a:r>
            <a:r>
              <a:rPr lang="cs-CZ" dirty="0"/>
              <a:t> </a:t>
            </a:r>
            <a:r>
              <a:rPr lang="cs-CZ" dirty="0" err="1"/>
              <a:t>kümmerliches</a:t>
            </a:r>
            <a:r>
              <a:rPr lang="cs-CZ" dirty="0"/>
              <a:t>, in dem </a:t>
            </a:r>
            <a:r>
              <a:rPr lang="cs-CZ" dirty="0" err="1"/>
              <a:t>wahren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bittern</a:t>
            </a:r>
            <a:r>
              <a:rPr lang="cs-CZ" dirty="0"/>
              <a:t> </a:t>
            </a:r>
            <a:r>
              <a:rPr lang="cs-CZ" dirty="0" err="1"/>
              <a:t>Schweiße</a:t>
            </a:r>
            <a:r>
              <a:rPr lang="cs-CZ" dirty="0"/>
              <a:t> </a:t>
            </a:r>
            <a:r>
              <a:rPr lang="cs-CZ" dirty="0" err="1"/>
              <a:t>ihres</a:t>
            </a:r>
            <a:r>
              <a:rPr lang="cs-CZ" dirty="0"/>
              <a:t> </a:t>
            </a:r>
            <a:r>
              <a:rPr lang="cs-CZ" dirty="0" err="1"/>
              <a:t>Angesichts</a:t>
            </a:r>
            <a:r>
              <a:rPr lang="cs-CZ" dirty="0"/>
              <a:t> </a:t>
            </a:r>
            <a:r>
              <a:rPr lang="cs-CZ" dirty="0" err="1"/>
              <a:t>erworbenes</a:t>
            </a:r>
            <a:r>
              <a:rPr lang="cs-CZ" dirty="0"/>
              <a:t> Gut durch den </a:t>
            </a:r>
            <a:r>
              <a:rPr lang="cs-CZ" dirty="0" err="1"/>
              <a:t>Uebermuth</a:t>
            </a:r>
            <a:r>
              <a:rPr lang="cs-CZ" dirty="0"/>
              <a:t> </a:t>
            </a:r>
            <a:r>
              <a:rPr lang="cs-CZ" dirty="0" err="1"/>
              <a:t>einer</a:t>
            </a:r>
            <a:r>
              <a:rPr lang="cs-CZ" dirty="0"/>
              <a:t> </a:t>
            </a:r>
            <a:r>
              <a:rPr lang="cs-CZ" dirty="0" err="1"/>
              <a:t>ausweifenden</a:t>
            </a:r>
            <a:r>
              <a:rPr lang="cs-CZ" dirty="0"/>
              <a:t> </a:t>
            </a:r>
            <a:r>
              <a:rPr lang="cs-CZ" dirty="0" err="1"/>
              <a:t>Jugend</a:t>
            </a:r>
            <a:r>
              <a:rPr lang="cs-CZ" dirty="0"/>
              <a:t> </a:t>
            </a:r>
            <a:r>
              <a:rPr lang="cs-CZ" dirty="0" err="1"/>
              <a:t>verehrt</a:t>
            </a:r>
            <a:r>
              <a:rPr lang="cs-CZ" dirty="0"/>
              <a:t> </a:t>
            </a:r>
            <a:r>
              <a:rPr lang="cs-CZ" dirty="0" err="1"/>
              <a:t>wurde</a:t>
            </a:r>
            <a:r>
              <a:rPr lang="cs-CZ" dirty="0"/>
              <a:t>, so </a:t>
            </a:r>
            <a:r>
              <a:rPr lang="cs-CZ" dirty="0" err="1"/>
              <a:t>gab</a:t>
            </a:r>
            <a:r>
              <a:rPr lang="cs-CZ" dirty="0"/>
              <a:t> es </a:t>
            </a:r>
            <a:r>
              <a:rPr lang="cs-CZ" dirty="0" err="1"/>
              <a:t>immer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 </a:t>
            </a:r>
            <a:r>
              <a:rPr lang="cs-CZ" dirty="0" err="1"/>
              <a:t>Gefühllose</a:t>
            </a:r>
            <a:r>
              <a:rPr lang="cs-CZ" dirty="0"/>
              <a:t> </a:t>
            </a:r>
            <a:r>
              <a:rPr lang="cs-CZ" dirty="0" err="1"/>
              <a:t>genug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herzlich</a:t>
            </a:r>
            <a:r>
              <a:rPr lang="cs-CZ" dirty="0"/>
              <a:t> </a:t>
            </a:r>
            <a:r>
              <a:rPr lang="cs-CZ" dirty="0" err="1"/>
              <a:t>daran</a:t>
            </a:r>
            <a:r>
              <a:rPr lang="cs-CZ" dirty="0"/>
              <a:t> </a:t>
            </a:r>
            <a:r>
              <a:rPr lang="cs-CZ" dirty="0" err="1"/>
              <a:t>ergötzten</a:t>
            </a:r>
            <a:r>
              <a:rPr lang="cs-CZ" dirty="0"/>
              <a:t>, </a:t>
            </a:r>
            <a:r>
              <a:rPr lang="cs-CZ" dirty="0" err="1"/>
              <a:t>wenn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sahen</a:t>
            </a:r>
            <a:r>
              <a:rPr lang="cs-CZ" dirty="0"/>
              <a:t>, </a:t>
            </a:r>
            <a:r>
              <a:rPr lang="cs-CZ" dirty="0" err="1"/>
              <a:t>daß</a:t>
            </a:r>
            <a:r>
              <a:rPr lang="cs-CZ" dirty="0"/>
              <a:t> der </a:t>
            </a:r>
            <a:r>
              <a:rPr lang="cs-CZ" dirty="0" err="1"/>
              <a:t>arme</a:t>
            </a:r>
            <a:r>
              <a:rPr lang="cs-CZ" dirty="0"/>
              <a:t> </a:t>
            </a:r>
            <a:r>
              <a:rPr lang="cs-CZ" dirty="0" err="1"/>
              <a:t>Israelit</a:t>
            </a:r>
            <a:r>
              <a:rPr lang="cs-CZ" dirty="0"/>
              <a:t> </a:t>
            </a:r>
            <a:r>
              <a:rPr lang="cs-CZ" dirty="0" err="1"/>
              <a:t>recht</a:t>
            </a:r>
            <a:r>
              <a:rPr lang="cs-CZ" dirty="0"/>
              <a:t> </a:t>
            </a:r>
            <a:r>
              <a:rPr lang="cs-CZ" dirty="0" err="1"/>
              <a:t>tief</a:t>
            </a:r>
            <a:r>
              <a:rPr lang="cs-CZ" dirty="0"/>
              <a:t> in </a:t>
            </a:r>
            <a:r>
              <a:rPr lang="cs-CZ" dirty="0" err="1"/>
              <a:t>sein</a:t>
            </a:r>
            <a:r>
              <a:rPr lang="cs-CZ" dirty="0"/>
              <a:t> </a:t>
            </a:r>
            <a:r>
              <a:rPr lang="cs-CZ" dirty="0" err="1"/>
              <a:t>Elend</a:t>
            </a:r>
            <a:r>
              <a:rPr lang="cs-CZ" dirty="0"/>
              <a:t> </a:t>
            </a:r>
            <a:r>
              <a:rPr lang="cs-CZ" dirty="0" err="1"/>
              <a:t>gesunken</a:t>
            </a:r>
            <a:r>
              <a:rPr lang="cs-CZ" dirty="0"/>
              <a:t> </a:t>
            </a:r>
            <a:r>
              <a:rPr lang="cs-CZ" dirty="0" err="1"/>
              <a:t>sei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15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2214A4-FC1B-4FAB-A22D-6F319908A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76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2A6B3C-7A53-489D-BC57-D2968FF61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932"/>
            <a:ext cx="10515600" cy="51560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…</a:t>
            </a:r>
            <a:r>
              <a:rPr lang="cs-CZ" dirty="0" err="1"/>
              <a:t>Warum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Holländer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Engländer</a:t>
            </a:r>
            <a:r>
              <a:rPr lang="cs-CZ" dirty="0"/>
              <a:t> </a:t>
            </a:r>
            <a:r>
              <a:rPr lang="cs-CZ" dirty="0" err="1"/>
              <a:t>diejenigen</a:t>
            </a:r>
            <a:r>
              <a:rPr lang="cs-CZ" dirty="0"/>
              <a:t>, </a:t>
            </a:r>
            <a:r>
              <a:rPr lang="cs-CZ" dirty="0" err="1"/>
              <a:t>denen</a:t>
            </a:r>
            <a:r>
              <a:rPr lang="cs-CZ" dirty="0"/>
              <a:t> </a:t>
            </a:r>
            <a:r>
              <a:rPr lang="cs-CZ" dirty="0" err="1"/>
              <a:t>ganz</a:t>
            </a:r>
            <a:r>
              <a:rPr lang="cs-CZ" dirty="0"/>
              <a:t> Europa </a:t>
            </a:r>
            <a:r>
              <a:rPr lang="cs-CZ" dirty="0" err="1"/>
              <a:t>zinsbar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,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weil</a:t>
            </a:r>
            <a:r>
              <a:rPr lang="cs-CZ" dirty="0"/>
              <a:t> </a:t>
            </a:r>
            <a:r>
              <a:rPr lang="cs-CZ" dirty="0" err="1"/>
              <a:t>diese</a:t>
            </a:r>
            <a:r>
              <a:rPr lang="cs-CZ" dirty="0"/>
              <a:t> vor allen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Herren</a:t>
            </a:r>
            <a:r>
              <a:rPr lang="cs-CZ" dirty="0"/>
              <a:t> der </a:t>
            </a:r>
            <a:r>
              <a:rPr lang="cs-CZ" dirty="0" err="1"/>
              <a:t>Meere</a:t>
            </a:r>
            <a:r>
              <a:rPr lang="cs-CZ" dirty="0"/>
              <a:t> </a:t>
            </a:r>
            <a:r>
              <a:rPr lang="cs-CZ" dirty="0" err="1"/>
              <a:t>wurden</a:t>
            </a:r>
            <a:r>
              <a:rPr lang="cs-CZ" dirty="0"/>
              <a:t>,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alle</a:t>
            </a:r>
            <a:r>
              <a:rPr lang="cs-CZ" dirty="0"/>
              <a:t> </a:t>
            </a:r>
            <a:r>
              <a:rPr lang="cs-CZ" dirty="0" err="1"/>
              <a:t>Kräfte</a:t>
            </a:r>
            <a:r>
              <a:rPr lang="cs-CZ" dirty="0"/>
              <a:t> </a:t>
            </a:r>
            <a:r>
              <a:rPr lang="cs-CZ" dirty="0" err="1"/>
              <a:t>aufboten</a:t>
            </a:r>
            <a:r>
              <a:rPr lang="cs-CZ" dirty="0"/>
              <a:t>, </a:t>
            </a:r>
            <a:r>
              <a:rPr lang="cs-CZ" dirty="0" err="1"/>
              <a:t>diese</a:t>
            </a:r>
            <a:r>
              <a:rPr lang="cs-CZ" dirty="0"/>
              <a:t> </a:t>
            </a:r>
            <a:r>
              <a:rPr lang="cs-CZ" dirty="0" err="1"/>
              <a:t>Herrschaft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behaupten</a:t>
            </a:r>
            <a:r>
              <a:rPr lang="cs-CZ" dirty="0"/>
              <a:t>? - </a:t>
            </a:r>
            <a:r>
              <a:rPr lang="cs-CZ" dirty="0" err="1"/>
              <a:t>Wenn</a:t>
            </a:r>
            <a:r>
              <a:rPr lang="cs-CZ" dirty="0"/>
              <a:t> es </a:t>
            </a:r>
            <a:r>
              <a:rPr lang="cs-CZ" dirty="0" err="1"/>
              <a:t>vielleicht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wah</a:t>
            </a:r>
            <a:r>
              <a:rPr lang="cs-CZ" dirty="0"/>
              <a:t>: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augenscheinlich</a:t>
            </a:r>
            <a:r>
              <a:rPr lang="cs-CZ" dirty="0"/>
              <a:t> </a:t>
            </a:r>
            <a:r>
              <a:rPr lang="cs-CZ" dirty="0" err="1"/>
              <a:t>wäre</a:t>
            </a:r>
            <a:r>
              <a:rPr lang="cs-CZ" dirty="0"/>
              <a:t>, </a:t>
            </a:r>
            <a:r>
              <a:rPr lang="cs-CZ" dirty="0" err="1"/>
              <a:t>daß</a:t>
            </a:r>
            <a:r>
              <a:rPr lang="cs-CZ" dirty="0"/>
              <a:t> der </a:t>
            </a:r>
            <a:r>
              <a:rPr lang="cs-CZ" dirty="0" err="1"/>
              <a:t>Jude</a:t>
            </a:r>
            <a:r>
              <a:rPr lang="cs-CZ" dirty="0"/>
              <a:t> </a:t>
            </a:r>
            <a:r>
              <a:rPr lang="cs-CZ" dirty="0" err="1"/>
              <a:t>keine</a:t>
            </a:r>
            <a:r>
              <a:rPr lang="cs-CZ" dirty="0"/>
              <a:t> </a:t>
            </a:r>
            <a:r>
              <a:rPr lang="cs-CZ" dirty="0" err="1"/>
              <a:t>Mühe</a:t>
            </a:r>
            <a:r>
              <a:rPr lang="cs-CZ" dirty="0"/>
              <a:t> spart, </a:t>
            </a:r>
            <a:r>
              <a:rPr lang="cs-CZ" dirty="0" err="1"/>
              <a:t>daß</a:t>
            </a:r>
            <a:r>
              <a:rPr lang="cs-CZ" dirty="0"/>
              <a:t> der </a:t>
            </a:r>
            <a:r>
              <a:rPr lang="cs-CZ" dirty="0" err="1"/>
              <a:t>keine</a:t>
            </a:r>
            <a:r>
              <a:rPr lang="cs-CZ" dirty="0"/>
              <a:t> </a:t>
            </a:r>
            <a:r>
              <a:rPr lang="cs-CZ" dirty="0" err="1"/>
              <a:t>Strapatzen</a:t>
            </a:r>
            <a:r>
              <a:rPr lang="cs-CZ" dirty="0"/>
              <a:t>, </a:t>
            </a:r>
            <a:r>
              <a:rPr lang="cs-CZ" dirty="0" err="1"/>
              <a:t>alle</a:t>
            </a:r>
            <a:r>
              <a:rPr lang="cs-CZ" dirty="0"/>
              <a:t> </a:t>
            </a:r>
            <a:r>
              <a:rPr lang="cs-CZ" dirty="0" err="1"/>
              <a:t>mögliche</a:t>
            </a:r>
            <a:r>
              <a:rPr lang="cs-CZ" dirty="0"/>
              <a:t> </a:t>
            </a:r>
            <a:r>
              <a:rPr lang="cs-CZ" dirty="0" err="1"/>
              <a:t>Gefahren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Zufälle</a:t>
            </a:r>
            <a:r>
              <a:rPr lang="cs-CZ" dirty="0"/>
              <a:t> </a:t>
            </a:r>
            <a:r>
              <a:rPr lang="cs-CZ" dirty="0" err="1"/>
              <a:t>erduldet</a:t>
            </a:r>
            <a:r>
              <a:rPr lang="cs-CZ" dirty="0"/>
              <a:t>, um </a:t>
            </a:r>
            <a:r>
              <a:rPr lang="cs-CZ" dirty="0" err="1"/>
              <a:t>sein</a:t>
            </a:r>
            <a:r>
              <a:rPr lang="cs-CZ" dirty="0"/>
              <a:t> </a:t>
            </a:r>
            <a:r>
              <a:rPr lang="cs-CZ" dirty="0" err="1"/>
              <a:t>Handel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Erfolg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treiben</a:t>
            </a:r>
            <a:r>
              <a:rPr lang="cs-CZ" dirty="0"/>
              <a:t>; </a:t>
            </a:r>
            <a:r>
              <a:rPr lang="cs-CZ" dirty="0" err="1"/>
              <a:t>indeß</a:t>
            </a:r>
            <a:r>
              <a:rPr lang="cs-CZ" dirty="0"/>
              <a:t> der </a:t>
            </a:r>
            <a:r>
              <a:rPr lang="cs-CZ" dirty="0" err="1"/>
              <a:t>vielleicht</a:t>
            </a:r>
            <a:r>
              <a:rPr lang="cs-CZ" dirty="0"/>
              <a:t> </a:t>
            </a:r>
            <a:r>
              <a:rPr lang="cs-CZ" dirty="0" err="1"/>
              <a:t>mehr</a:t>
            </a:r>
            <a:r>
              <a:rPr lang="cs-CZ" dirty="0"/>
              <a:t> </a:t>
            </a:r>
            <a:r>
              <a:rPr lang="cs-CZ" dirty="0" err="1"/>
              <a:t>bequeme</a:t>
            </a:r>
            <a:r>
              <a:rPr lang="cs-CZ" dirty="0"/>
              <a:t> Christ, </a:t>
            </a:r>
            <a:r>
              <a:rPr lang="cs-CZ" dirty="0" err="1"/>
              <a:t>weniger</a:t>
            </a:r>
            <a:r>
              <a:rPr lang="cs-CZ" dirty="0"/>
              <a:t> </a:t>
            </a:r>
            <a:r>
              <a:rPr lang="cs-CZ" dirty="0" err="1"/>
              <a:t>thätig</a:t>
            </a:r>
            <a:r>
              <a:rPr lang="cs-CZ" dirty="0"/>
              <a:t>,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damit</a:t>
            </a:r>
            <a:r>
              <a:rPr lang="cs-CZ" dirty="0"/>
              <a:t> </a:t>
            </a:r>
            <a:r>
              <a:rPr lang="cs-CZ" dirty="0" err="1"/>
              <a:t>begnügt</a:t>
            </a:r>
            <a:r>
              <a:rPr lang="cs-CZ" dirty="0"/>
              <a:t>,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ganze</a:t>
            </a:r>
            <a:r>
              <a:rPr lang="cs-CZ" dirty="0"/>
              <a:t> </a:t>
            </a:r>
            <a:r>
              <a:rPr lang="cs-CZ" dirty="0" err="1"/>
              <a:t>Judenthum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neidischen</a:t>
            </a:r>
            <a:r>
              <a:rPr lang="cs-CZ" dirty="0"/>
              <a:t> </a:t>
            </a:r>
            <a:r>
              <a:rPr lang="cs-CZ" dirty="0" err="1"/>
              <a:t>Augen</a:t>
            </a:r>
            <a:r>
              <a:rPr lang="cs-CZ" dirty="0"/>
              <a:t> </a:t>
            </a:r>
            <a:r>
              <a:rPr lang="cs-CZ" dirty="0" err="1"/>
              <a:t>anzusehen</a:t>
            </a:r>
            <a:r>
              <a:rPr lang="cs-CZ" dirty="0"/>
              <a:t>, </a:t>
            </a:r>
            <a:r>
              <a:rPr lang="cs-CZ" dirty="0" err="1"/>
              <a:t>und</a:t>
            </a:r>
            <a:r>
              <a:rPr lang="cs-CZ" dirty="0"/>
              <a:t> es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verwünschen</a:t>
            </a:r>
            <a:r>
              <a:rPr lang="cs-CZ" dirty="0"/>
              <a:t>, </a:t>
            </a:r>
            <a:r>
              <a:rPr lang="cs-CZ" dirty="0" err="1"/>
              <a:t>daß</a:t>
            </a:r>
            <a:r>
              <a:rPr lang="cs-CZ" dirty="0"/>
              <a:t> es </a:t>
            </a:r>
            <a:r>
              <a:rPr lang="cs-CZ" dirty="0" err="1"/>
              <a:t>seinen</a:t>
            </a:r>
            <a:r>
              <a:rPr lang="cs-CZ" dirty="0"/>
              <a:t> </a:t>
            </a:r>
            <a:r>
              <a:rPr lang="cs-CZ" dirty="0" err="1"/>
              <a:t>Unternehmungen</a:t>
            </a:r>
            <a:r>
              <a:rPr lang="cs-CZ" dirty="0"/>
              <a:t> so </a:t>
            </a:r>
            <a:r>
              <a:rPr lang="cs-CZ" dirty="0" err="1"/>
              <a:t>beträchtlichen</a:t>
            </a:r>
            <a:r>
              <a:rPr lang="cs-CZ" dirty="0"/>
              <a:t> </a:t>
            </a:r>
            <a:r>
              <a:rPr lang="cs-CZ" dirty="0" err="1"/>
              <a:t>Abbruch</a:t>
            </a:r>
            <a:r>
              <a:rPr lang="cs-CZ" dirty="0"/>
              <a:t> </a:t>
            </a:r>
            <a:r>
              <a:rPr lang="cs-CZ" dirty="0" err="1"/>
              <a:t>thue</a:t>
            </a:r>
            <a:r>
              <a:rPr lang="cs-CZ" dirty="0"/>
              <a:t>?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nicht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Rechte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Wege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Gelegenheiten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ganzen</a:t>
            </a:r>
            <a:r>
              <a:rPr lang="cs-CZ" dirty="0"/>
              <a:t> </a:t>
            </a:r>
            <a:r>
              <a:rPr lang="cs-CZ" dirty="0" err="1"/>
              <a:t>Umstände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beiden</a:t>
            </a:r>
            <a:r>
              <a:rPr lang="cs-CZ" dirty="0"/>
              <a:t> </a:t>
            </a:r>
            <a:r>
              <a:rPr lang="cs-CZ" dirty="0" err="1"/>
              <a:t>Seiten</a:t>
            </a:r>
            <a:r>
              <a:rPr lang="cs-CZ" dirty="0"/>
              <a:t> </a:t>
            </a:r>
            <a:r>
              <a:rPr lang="cs-CZ" dirty="0" err="1"/>
              <a:t>gleich</a:t>
            </a:r>
            <a:r>
              <a:rPr lang="cs-CZ" dirty="0"/>
              <a:t>; oder </a:t>
            </a:r>
            <a:r>
              <a:rPr lang="cs-CZ" dirty="0" err="1"/>
              <a:t>vielmehr</a:t>
            </a:r>
            <a:r>
              <a:rPr lang="cs-CZ" dirty="0"/>
              <a:t> </a:t>
            </a:r>
            <a:r>
              <a:rPr lang="cs-CZ" dirty="0" err="1"/>
              <a:t>wohl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Seiten</a:t>
            </a:r>
            <a:r>
              <a:rPr lang="cs-CZ" dirty="0"/>
              <a:t> der </a:t>
            </a:r>
            <a:r>
              <a:rPr lang="cs-CZ" dirty="0" err="1"/>
              <a:t>Juden</a:t>
            </a:r>
            <a:r>
              <a:rPr lang="cs-CZ" dirty="0"/>
              <a:t> </a:t>
            </a:r>
            <a:r>
              <a:rPr lang="cs-CZ" dirty="0" err="1"/>
              <a:t>noch</a:t>
            </a:r>
            <a:r>
              <a:rPr lang="cs-CZ" dirty="0"/>
              <a:t> </a:t>
            </a:r>
            <a:r>
              <a:rPr lang="cs-CZ" dirty="0" err="1"/>
              <a:t>geringer</a:t>
            </a:r>
            <a:r>
              <a:rPr lang="cs-CZ" dirty="0"/>
              <a:t>? </a:t>
            </a:r>
            <a:r>
              <a:rPr lang="cs-CZ" dirty="0" err="1"/>
              <a:t>Wer</a:t>
            </a:r>
            <a:r>
              <a:rPr lang="cs-CZ" dirty="0"/>
              <a:t> </a:t>
            </a:r>
            <a:r>
              <a:rPr lang="cs-CZ" dirty="0" err="1"/>
              <a:t>giebt</a:t>
            </a:r>
            <a:r>
              <a:rPr lang="cs-CZ" dirty="0"/>
              <a:t> den </a:t>
            </a:r>
            <a:r>
              <a:rPr lang="cs-CZ" dirty="0" err="1"/>
              <a:t>Juden</a:t>
            </a:r>
            <a:r>
              <a:rPr lang="cs-CZ" dirty="0"/>
              <a:t> </a:t>
            </a:r>
            <a:r>
              <a:rPr lang="cs-CZ" dirty="0" err="1"/>
              <a:t>irgend</a:t>
            </a:r>
            <a:r>
              <a:rPr lang="cs-CZ" dirty="0"/>
              <a:t> </a:t>
            </a:r>
            <a:r>
              <a:rPr lang="cs-CZ" dirty="0" err="1"/>
              <a:t>einige</a:t>
            </a:r>
            <a:r>
              <a:rPr lang="cs-CZ" dirty="0"/>
              <a:t> </a:t>
            </a:r>
            <a:r>
              <a:rPr lang="cs-CZ" dirty="0" err="1"/>
              <a:t>Privilegien</a:t>
            </a:r>
            <a:r>
              <a:rPr lang="cs-CZ" dirty="0"/>
              <a:t> oder </a:t>
            </a:r>
            <a:r>
              <a:rPr lang="cs-CZ" dirty="0" err="1"/>
              <a:t>Monopolien</a:t>
            </a:r>
            <a:r>
              <a:rPr lang="cs-CZ" dirty="0"/>
              <a:t>? … </a:t>
            </a:r>
            <a:r>
              <a:rPr lang="cs-CZ" dirty="0" err="1"/>
              <a:t>Wer</a:t>
            </a:r>
            <a:r>
              <a:rPr lang="cs-CZ" dirty="0"/>
              <a:t> </a:t>
            </a:r>
            <a:r>
              <a:rPr lang="cs-CZ" dirty="0" err="1"/>
              <a:t>hat</a:t>
            </a:r>
            <a:r>
              <a:rPr lang="cs-CZ" dirty="0"/>
              <a:t> </a:t>
            </a:r>
            <a:r>
              <a:rPr lang="cs-CZ" dirty="0" err="1"/>
              <a:t>nun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Schuld</a:t>
            </a:r>
            <a:r>
              <a:rPr lang="cs-CZ" dirty="0"/>
              <a:t>, </a:t>
            </a:r>
            <a:r>
              <a:rPr lang="cs-CZ" dirty="0" err="1"/>
              <a:t>wenn</a:t>
            </a:r>
            <a:r>
              <a:rPr lang="cs-CZ" dirty="0"/>
              <a:t> dem </a:t>
            </a:r>
            <a:r>
              <a:rPr lang="cs-CZ" dirty="0" err="1"/>
              <a:t>Juden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Glück</a:t>
            </a:r>
            <a:r>
              <a:rPr lang="cs-CZ" dirty="0"/>
              <a:t> </a:t>
            </a:r>
            <a:r>
              <a:rPr lang="cs-CZ" dirty="0" err="1"/>
              <a:t>günstiger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, </a:t>
            </a:r>
            <a:r>
              <a:rPr lang="cs-CZ" dirty="0" err="1"/>
              <a:t>als</a:t>
            </a:r>
            <a:r>
              <a:rPr lang="cs-CZ" dirty="0"/>
              <a:t> dem </a:t>
            </a:r>
            <a:r>
              <a:rPr lang="cs-CZ" dirty="0" err="1"/>
              <a:t>Christen</a:t>
            </a:r>
            <a:r>
              <a:rPr lang="cs-CZ" dirty="0"/>
              <a:t>,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/>
              <a:t>beträchtlichste</a:t>
            </a:r>
            <a:r>
              <a:rPr lang="cs-CZ" dirty="0"/>
              <a:t> </a:t>
            </a:r>
            <a:r>
              <a:rPr lang="cs-CZ" dirty="0" err="1"/>
              <a:t>Handel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Eigenthum</a:t>
            </a:r>
            <a:r>
              <a:rPr lang="cs-CZ" dirty="0"/>
              <a:t> </a:t>
            </a:r>
            <a:r>
              <a:rPr lang="cs-CZ" dirty="0" err="1"/>
              <a:t>jenes</a:t>
            </a:r>
            <a:r>
              <a:rPr lang="cs-CZ" dirty="0"/>
              <a:t> </a:t>
            </a:r>
            <a:r>
              <a:rPr lang="cs-CZ" dirty="0" err="1"/>
              <a:t>geworden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9445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6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A6F73D-36C2-4832-A40E-C36A02D3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de-DE" sz="4000"/>
              <a:t>Jüdische Aufklärun</a:t>
            </a:r>
            <a:r>
              <a:rPr lang="cs-CZ" sz="4000"/>
              <a:t>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D6336A-53A3-4A16-B59C-202293645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30"/>
            <a:ext cx="6797405" cy="3719384"/>
          </a:xfrm>
        </p:spPr>
        <p:txBody>
          <a:bodyPr>
            <a:normAutofit/>
          </a:bodyPr>
          <a:lstStyle/>
          <a:p>
            <a:r>
              <a:rPr lang="de-DE" sz="1600"/>
              <a:t>Prager Repräsentanten der „</a:t>
            </a:r>
            <a:r>
              <a:rPr lang="de-DE" sz="1600" b="1"/>
              <a:t>Haskala</a:t>
            </a:r>
            <a:r>
              <a:rPr lang="de-DE" sz="1600"/>
              <a:t>“ - Naphtali Herz </a:t>
            </a:r>
            <a:r>
              <a:rPr lang="de-DE" sz="1600" b="1"/>
              <a:t>Homberg</a:t>
            </a:r>
            <a:r>
              <a:rPr lang="de-DE" sz="1600"/>
              <a:t> und Peter </a:t>
            </a:r>
            <a:r>
              <a:rPr lang="de-DE" sz="1600" b="1"/>
              <a:t>Beer</a:t>
            </a:r>
          </a:p>
          <a:p>
            <a:r>
              <a:rPr lang="de-DE" sz="1600"/>
              <a:t>Homberg: </a:t>
            </a:r>
            <a:r>
              <a:rPr lang="de-DE" sz="1600" i="1"/>
              <a:t>Bne</a:t>
            </a:r>
            <a:r>
              <a:rPr lang="cs-CZ" sz="1600" i="1"/>
              <a:t>i</a:t>
            </a:r>
            <a:r>
              <a:rPr lang="de-DE" sz="1600" i="1"/>
              <a:t> Zion. Ein religiös-moralisches Lehrbuch für die Jugend israelitischer Nation</a:t>
            </a:r>
            <a:r>
              <a:rPr lang="de-DE" sz="1600"/>
              <a:t> (1812)</a:t>
            </a:r>
          </a:p>
          <a:p>
            <a:r>
              <a:rPr lang="de-DE" sz="1600"/>
              <a:t>Beer: </a:t>
            </a:r>
            <a:r>
              <a:rPr lang="de-DE" sz="1600" i="1"/>
              <a:t>Handbuch der mosaischen Religion</a:t>
            </a:r>
            <a:r>
              <a:rPr lang="de-DE" sz="1600"/>
              <a:t> (1818–21) </a:t>
            </a:r>
          </a:p>
          <a:p>
            <a:r>
              <a:rPr lang="de-DE" sz="1600"/>
              <a:t>Beer: </a:t>
            </a:r>
            <a:r>
              <a:rPr lang="de-DE" sz="1600" i="1"/>
              <a:t>Geschichte, Lehren und Meinungen aller bestandenen und noch bestehenden religiösen Sekten der Juden und der Geheimlehre oder Cabbalah</a:t>
            </a:r>
            <a:r>
              <a:rPr lang="de-DE" sz="1600"/>
              <a:t> (1822–1823)</a:t>
            </a:r>
            <a:endParaRPr lang="cs-CZ" sz="1600"/>
          </a:p>
          <a:p>
            <a:pPr lvl="1"/>
            <a:r>
              <a:rPr lang="de-DE" sz="1600"/>
              <a:t>Religionskriti</a:t>
            </a:r>
            <a:r>
              <a:rPr lang="cs-CZ" sz="1600"/>
              <a:t>k</a:t>
            </a:r>
          </a:p>
          <a:p>
            <a:pPr lvl="1"/>
            <a:r>
              <a:rPr lang="cs-CZ" sz="1600"/>
              <a:t>Abschaffung der äußeren Zeichen der Juden</a:t>
            </a:r>
          </a:p>
          <a:p>
            <a:pPr lvl="1"/>
            <a:r>
              <a:rPr lang="de-DE" sz="1600"/>
              <a:t>Einführung des Deutschen im Gottesdienst</a:t>
            </a:r>
            <a:endParaRPr lang="cs-CZ" sz="1600"/>
          </a:p>
          <a:p>
            <a:pPr lvl="1"/>
            <a:r>
              <a:rPr lang="de-DE" sz="1600"/>
              <a:t>Verbesserung der Rolle der Frau</a:t>
            </a:r>
            <a:endParaRPr lang="cs-CZ" sz="1600"/>
          </a:p>
          <a:p>
            <a:r>
              <a:rPr lang="de-DE" sz="1600" i="1"/>
              <a:t>Verein zur Verbesserung des Israelitischen Kultus </a:t>
            </a:r>
            <a:r>
              <a:rPr lang="de-DE" sz="1600"/>
              <a:t>(Prag, seit 1835)</a:t>
            </a:r>
            <a:endParaRPr lang="cs-CZ" sz="1600"/>
          </a:p>
          <a:p>
            <a:endParaRPr lang="de-DE" sz="1600"/>
          </a:p>
          <a:p>
            <a:pPr marL="0" indent="0">
              <a:buNone/>
            </a:pPr>
            <a:endParaRPr lang="cs-CZ" sz="160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96FF90-AA36-45D6-9A58-A591140E9C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7" b="38373"/>
          <a:stretch/>
        </p:blipFill>
        <p:spPr>
          <a:xfrm>
            <a:off x="8141961" y="168168"/>
            <a:ext cx="3706813" cy="316815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9EBB1AC-92A7-4FED-80E9-38842AEB1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7" r="1" b="2934"/>
          <a:stretch/>
        </p:blipFill>
        <p:spPr>
          <a:xfrm>
            <a:off x="8533738" y="3504492"/>
            <a:ext cx="2923259" cy="28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9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1966</Words>
  <Application>Microsoft Office PowerPoint</Application>
  <PresentationFormat>Širokoúhlá obrazovka</PresentationFormat>
  <Paragraphs>114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Jüdische Kulturgeschichte</vt:lpstr>
      <vt:lpstr>Deutsche und Juden: wie passt das zusammen?</vt:lpstr>
      <vt:lpstr>Historische Entwicklung</vt:lpstr>
      <vt:lpstr>Historische Entwicklung</vt:lpstr>
      <vt:lpstr>Historische Vorbedingungen – Verfolgung</vt:lpstr>
      <vt:lpstr>Aufklärung und Haskala</vt:lpstr>
      <vt:lpstr>Publizistik der Aufklärer – Leopold Alois Hoffmann: Über die Juden und deren Duldung, 1781</vt:lpstr>
      <vt:lpstr>Prezentace aplikace PowerPoint</vt:lpstr>
      <vt:lpstr>Jüdische Aufklärung</vt:lpstr>
      <vt:lpstr>Weitere Emanzipation und deutsche Assimilation</vt:lpstr>
      <vt:lpstr>Beispiel einer „erfolgreichen“ Assimilation: Moses Dobruschka</vt:lpstr>
      <vt:lpstr>Beispiel einer erfolgreichen Assimilation: Wilhelm und David Gutmanns</vt:lpstr>
      <vt:lpstr>Prezentace aplikace PowerPoint</vt:lpstr>
      <vt:lpstr>Tschechische Assimilation?</vt:lpstr>
      <vt:lpstr>Deutsch-völkischer Antisemitismus</vt:lpstr>
      <vt:lpstr>Ausweg? Zionismus</vt:lpstr>
      <vt:lpstr>Zionismus – Bar Kochba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Václav Smyčka</dc:creator>
  <cp:lastModifiedBy>Václav Smyčka</cp:lastModifiedBy>
  <cp:revision>48</cp:revision>
  <dcterms:created xsi:type="dcterms:W3CDTF">2021-04-10T20:14:27Z</dcterms:created>
  <dcterms:modified xsi:type="dcterms:W3CDTF">2022-04-12T21:03:37Z</dcterms:modified>
</cp:coreProperties>
</file>