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58" d="100"/>
          <a:sy n="58" d="100"/>
        </p:scale>
        <p:origin x="78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04.12.2017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04.12.2017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04.12.2017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04.12.2017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Pátá přednáška –</a:t>
            </a:r>
            <a:r>
              <a:rPr lang="cs-CZ" sz="2800" dirty="0" smtClean="0"/>
              <a:t> </a:t>
            </a:r>
            <a:r>
              <a:rPr lang="cs-CZ" sz="2400" b="1" dirty="0" smtClean="0"/>
              <a:t>Subjektivní právo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PRÁVO I </a:t>
            </a:r>
            <a:r>
              <a:rPr lang="cs-CZ" sz="3600" b="1" dirty="0" smtClean="0"/>
              <a:t>–  logicko-systematické členění práva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147248" cy="528945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cs-CZ" sz="2400" b="1" u="sng" dirty="0" smtClean="0"/>
          </a:p>
          <a:p>
            <a:pPr>
              <a:buNone/>
            </a:pPr>
            <a:r>
              <a:rPr lang="cs-CZ" sz="2400" b="1" u="sng" dirty="0" smtClean="0"/>
              <a:t>právní odvětví:   </a:t>
            </a:r>
            <a:r>
              <a:rPr lang="cs-CZ" sz="2400" b="1" dirty="0" smtClean="0"/>
              <a:t>ústavní právo, správní právo a finanční právo, občanské a rodinné, obchodní, pracovní, trestní, právo sociálního zabezpečení, právo životního prostředí</a:t>
            </a:r>
            <a:endParaRPr lang="cs-CZ" sz="2400" b="1" u="sng" dirty="0" smtClean="0"/>
          </a:p>
          <a:p>
            <a:pPr>
              <a:buNone/>
            </a:pPr>
            <a:endParaRPr lang="cs-CZ" sz="2400" b="1" u="sng" dirty="0" smtClean="0"/>
          </a:p>
          <a:p>
            <a:pPr>
              <a:buNone/>
            </a:pPr>
            <a:r>
              <a:rPr lang="cs-CZ" sz="2400" b="1" u="sng" dirty="0" smtClean="0"/>
              <a:t>Základní členění:</a:t>
            </a:r>
          </a:p>
          <a:p>
            <a:pPr marL="457200" indent="-457200">
              <a:buAutoNum type="alphaLcParenR"/>
            </a:pPr>
            <a:endParaRPr lang="cs-CZ" sz="2400" b="1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Právo mezinárodní x vnitrostátní</a:t>
            </a:r>
          </a:p>
          <a:p>
            <a:pPr marL="457200" indent="-457200">
              <a:buAutoNum type="alphaLcParenR"/>
            </a:pPr>
            <a:endParaRPr lang="cs-CZ" sz="2400" b="1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Veřejné x soukromé</a:t>
            </a:r>
          </a:p>
          <a:p>
            <a:pPr>
              <a:buNone/>
            </a:pPr>
            <a:endParaRPr lang="cs-CZ" sz="2500" b="1" dirty="0" smtClean="0"/>
          </a:p>
          <a:p>
            <a:pPr>
              <a:buNone/>
            </a:pPr>
            <a:r>
              <a:rPr lang="cs-CZ" sz="2500" b="1" dirty="0" smtClean="0"/>
              <a:t>Teorie zájmová</a:t>
            </a:r>
          </a:p>
          <a:p>
            <a:pPr marL="514350" indent="-514350">
              <a:buNone/>
            </a:pPr>
            <a:r>
              <a:rPr lang="cs-CZ" sz="2200" i="1" dirty="0" smtClean="0"/>
              <a:t>	„Publicum </a:t>
            </a:r>
            <a:r>
              <a:rPr lang="cs-CZ" sz="2200" i="1" dirty="0" err="1" smtClean="0"/>
              <a:t>ius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est</a:t>
            </a:r>
            <a:r>
              <a:rPr lang="cs-CZ" sz="2200" i="1" dirty="0" smtClean="0"/>
              <a:t>, </a:t>
            </a:r>
            <a:r>
              <a:rPr lang="cs-CZ" sz="2200" i="1" dirty="0" err="1" smtClean="0"/>
              <a:t>quod</a:t>
            </a:r>
            <a:r>
              <a:rPr lang="cs-CZ" sz="2200" i="1" dirty="0" smtClean="0"/>
              <a:t> ad </a:t>
            </a:r>
            <a:r>
              <a:rPr lang="cs-CZ" sz="2200" i="1" dirty="0" err="1" smtClean="0"/>
              <a:t>statum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rei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Romanae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spectat</a:t>
            </a:r>
            <a:r>
              <a:rPr lang="cs-CZ" sz="2200" i="1" dirty="0" smtClean="0"/>
              <a:t>, </a:t>
            </a:r>
            <a:r>
              <a:rPr lang="cs-CZ" sz="2200" i="1" dirty="0" err="1" smtClean="0"/>
              <a:t>privatum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quod</a:t>
            </a:r>
            <a:r>
              <a:rPr lang="cs-CZ" sz="2200" i="1" dirty="0" smtClean="0"/>
              <a:t> ad </a:t>
            </a:r>
            <a:r>
              <a:rPr lang="cs-CZ" sz="2200" i="1" dirty="0" err="1" smtClean="0"/>
              <a:t>singulorum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utilitatem</a:t>
            </a:r>
            <a:r>
              <a:rPr lang="cs-CZ" sz="2200" i="1" dirty="0" smtClean="0"/>
              <a:t>“</a:t>
            </a:r>
            <a:r>
              <a:rPr lang="cs-CZ" sz="2200" dirty="0" smtClean="0"/>
              <a:t> (Veřejné právo je to, které se týká římského státu, soukromé to, které se týká prospěchu jednotlivců). </a:t>
            </a:r>
            <a:r>
              <a:rPr lang="cs-CZ" sz="2200" dirty="0" err="1" smtClean="0"/>
              <a:t>Ulpianus</a:t>
            </a:r>
            <a:r>
              <a:rPr lang="cs-CZ" sz="2200" dirty="0" smtClean="0"/>
              <a:t> (</a:t>
            </a:r>
            <a:r>
              <a:rPr lang="cs-CZ" sz="2200" dirty="0" err="1" smtClean="0"/>
              <a:t>Digesta</a:t>
            </a:r>
            <a:r>
              <a:rPr lang="cs-CZ" sz="2200" dirty="0" smtClean="0"/>
              <a:t>)</a:t>
            </a:r>
            <a:endParaRPr lang="cs-CZ" sz="2200" b="1" dirty="0" smtClean="0"/>
          </a:p>
          <a:p>
            <a:pPr marL="514350" indent="-514350">
              <a:buNone/>
            </a:pPr>
            <a:endParaRPr lang="cs-CZ" sz="2500" b="1" dirty="0" smtClean="0"/>
          </a:p>
          <a:p>
            <a:pPr marL="514350" indent="-514350">
              <a:buNone/>
            </a:pPr>
            <a:r>
              <a:rPr lang="cs-CZ" sz="2500" b="1" dirty="0" smtClean="0"/>
              <a:t>Teorie mocenská (organizační)</a:t>
            </a:r>
          </a:p>
          <a:p>
            <a:pPr marL="514350" indent="-514350">
              <a:buNone/>
            </a:pPr>
            <a:r>
              <a:rPr lang="cs-CZ" sz="2200" dirty="0" smtClean="0"/>
              <a:t>	podle toho, zda účastníci právního poměru jsou k sobě navzájem ve vztahu nadřízenosti a podřízenosti (subordinace) </a:t>
            </a:r>
          </a:p>
          <a:p>
            <a:pPr marL="514350" indent="-514350">
              <a:buNone/>
            </a:pPr>
            <a:endParaRPr lang="cs-CZ" sz="2500" b="1" dirty="0" smtClean="0"/>
          </a:p>
          <a:p>
            <a:pPr marL="514350" indent="-514350">
              <a:buNone/>
            </a:pPr>
            <a:r>
              <a:rPr lang="cs-CZ" sz="2500" b="1" dirty="0" smtClean="0"/>
              <a:t>Teorie organická (subjektů, </a:t>
            </a:r>
            <a:r>
              <a:rPr lang="cs-CZ" sz="2500" b="1" dirty="0" err="1" smtClean="0"/>
              <a:t>Subjektstheorie</a:t>
            </a:r>
            <a:r>
              <a:rPr lang="cs-CZ" sz="2500" b="1" dirty="0" smtClean="0"/>
              <a:t>)</a:t>
            </a:r>
          </a:p>
          <a:p>
            <a:pPr>
              <a:buNone/>
            </a:pPr>
            <a:r>
              <a:rPr lang="cs-CZ" sz="2200" dirty="0" smtClean="0"/>
              <a:t>	podle toho, zda se právní subjekt ocitá v určitém právním vztahu z důvodů svého členství v některé veřejné korporaci (př. stát, obec, profesní komora</a:t>
            </a:r>
            <a:r>
              <a:rPr lang="cs-CZ" sz="2400" dirty="0" smtClean="0"/>
              <a:t>)</a:t>
            </a:r>
            <a:endParaRPr lang="cs-CZ" sz="2400" b="1" dirty="0" smtClean="0"/>
          </a:p>
          <a:p>
            <a:pPr marL="457200" indent="-457200">
              <a:buAutoNum type="alphaLcParenR"/>
            </a:pPr>
            <a:endParaRPr lang="cs-CZ" sz="2400" b="1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Hmotné x procesní</a:t>
            </a:r>
          </a:p>
          <a:p>
            <a:pPr marL="457200" indent="-457200">
              <a:buAutoNum type="alphaLcParenR"/>
            </a:pPr>
            <a:endParaRPr lang="cs-CZ" sz="2400" b="1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Evropské  právo:</a:t>
            </a:r>
          </a:p>
          <a:p>
            <a:pPr marL="457200" indent="-457200">
              <a:buNone/>
            </a:pPr>
            <a:r>
              <a:rPr lang="cs-CZ" sz="2400" b="1" dirty="0" smtClean="0"/>
              <a:t>			</a:t>
            </a:r>
            <a:r>
              <a:rPr lang="cs-CZ" sz="2400" b="1" dirty="0" err="1" smtClean="0"/>
              <a:t>Komunitární</a:t>
            </a:r>
            <a:r>
              <a:rPr lang="cs-CZ" sz="2400" b="1" dirty="0" smtClean="0"/>
              <a:t> x unijní</a:t>
            </a:r>
          </a:p>
          <a:p>
            <a:pPr marL="457200" indent="-457200">
              <a:buNone/>
            </a:pPr>
            <a:r>
              <a:rPr lang="cs-CZ" sz="2400" b="1" dirty="0" smtClean="0"/>
              <a:t>			Primární x sekundární</a:t>
            </a:r>
          </a:p>
          <a:p>
            <a:pPr marL="457200" indent="-457200">
              <a:buFontTx/>
              <a:buChar char="-"/>
            </a:pP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Pojem subjektivního práva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Pojem </a:t>
            </a:r>
            <a:r>
              <a:rPr lang="cs-CZ" b="1" dirty="0"/>
              <a:t>„právní nárok“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Předmět subjektivních práv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a) </a:t>
            </a:r>
            <a:r>
              <a:rPr lang="cs-CZ" b="1" dirty="0" smtClean="0"/>
              <a:t>právní chování </a:t>
            </a:r>
            <a:r>
              <a:rPr lang="cs-CZ" dirty="0" smtClean="0"/>
              <a:t>(konativní/omisivní)</a:t>
            </a:r>
          </a:p>
          <a:p>
            <a:pPr lvl="1">
              <a:buNone/>
            </a:pPr>
            <a:endParaRPr lang="cs-CZ" dirty="0" smtClean="0"/>
          </a:p>
          <a:p>
            <a:pPr lvl="1">
              <a:buFontTx/>
              <a:buChar char="-"/>
            </a:pPr>
            <a:r>
              <a:rPr lang="cs-CZ" sz="2600" dirty="0" smtClean="0"/>
              <a:t>Dare – dát</a:t>
            </a:r>
          </a:p>
          <a:p>
            <a:pPr lvl="1">
              <a:buFontTx/>
              <a:buChar char="-"/>
            </a:pPr>
            <a:endParaRPr lang="cs-CZ" sz="2600" dirty="0" smtClean="0"/>
          </a:p>
          <a:p>
            <a:pPr lvl="1">
              <a:buFontTx/>
              <a:buChar char="-"/>
            </a:pPr>
            <a:r>
              <a:rPr lang="cs-CZ" sz="2600" dirty="0" err="1" smtClean="0"/>
              <a:t>Facere</a:t>
            </a:r>
            <a:r>
              <a:rPr lang="cs-CZ" sz="2600" dirty="0" smtClean="0"/>
              <a:t> – činit</a:t>
            </a:r>
          </a:p>
          <a:p>
            <a:pPr lvl="1">
              <a:buFontTx/>
              <a:buChar char="-"/>
            </a:pPr>
            <a:endParaRPr lang="cs-CZ" sz="2600" dirty="0" smtClean="0"/>
          </a:p>
          <a:p>
            <a:pPr lvl="1">
              <a:buFontTx/>
              <a:buChar char="-"/>
            </a:pPr>
            <a:r>
              <a:rPr lang="cs-CZ" sz="2600" dirty="0" err="1" smtClean="0"/>
              <a:t>Omittere</a:t>
            </a:r>
            <a:r>
              <a:rPr lang="cs-CZ" sz="2600" dirty="0" smtClean="0"/>
              <a:t> – zdržet se</a:t>
            </a:r>
          </a:p>
          <a:p>
            <a:pPr lvl="1">
              <a:buFontTx/>
              <a:buChar char="-"/>
            </a:pPr>
            <a:endParaRPr lang="cs-CZ" sz="2600" dirty="0" smtClean="0"/>
          </a:p>
          <a:p>
            <a:pPr lvl="1">
              <a:buFontTx/>
              <a:buChar char="-"/>
            </a:pPr>
            <a:r>
              <a:rPr lang="cs-CZ" sz="2600" dirty="0" err="1" smtClean="0"/>
              <a:t>Pati</a:t>
            </a:r>
            <a:r>
              <a:rPr lang="cs-CZ" sz="2600" dirty="0" smtClean="0"/>
              <a:t> – strpět</a:t>
            </a:r>
          </a:p>
          <a:p>
            <a:pPr lvl="1">
              <a:buNone/>
            </a:pPr>
            <a:endParaRPr lang="cs-CZ" sz="3200" dirty="0" smtClean="0"/>
          </a:p>
          <a:p>
            <a:pPr lvl="1">
              <a:buNone/>
            </a:pPr>
            <a:r>
              <a:rPr lang="cs-CZ" sz="3200" dirty="0" smtClean="0"/>
              <a:t>b)  </a:t>
            </a:r>
            <a:r>
              <a:rPr lang="cs-CZ" sz="3200" b="1" dirty="0" smtClean="0"/>
              <a:t>Objekt chování = věc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</a:t>
            </a:r>
            <a:r>
              <a:rPr lang="cs-CZ" sz="3600" b="1" dirty="0" smtClean="0"/>
              <a:t>–  subjektivní právo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PRÁVO I </a:t>
            </a:r>
            <a:r>
              <a:rPr lang="cs-CZ" b="1" dirty="0" smtClean="0"/>
              <a:t>–  subjektivní právo -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Soukromá  x veřejná</a:t>
            </a:r>
          </a:p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Hmotná x procesní</a:t>
            </a:r>
          </a:p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Relativní x absolutní</a:t>
            </a:r>
          </a:p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Základní lidská práva a svobody – nezadatelná, nepromlčitelná, nezcizitelná </a:t>
            </a:r>
          </a:p>
          <a:p>
            <a:pPr marL="514350" indent="-514350">
              <a:buFont typeface="+mj-lt"/>
              <a:buAutoNum type="alphaLcParenR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PRÁVO I </a:t>
            </a:r>
            <a:r>
              <a:rPr lang="cs-CZ" b="1" dirty="0"/>
              <a:t>– </a:t>
            </a:r>
            <a:r>
              <a:rPr lang="cs-CZ" sz="3100" b="1" dirty="0"/>
              <a:t> </a:t>
            </a:r>
            <a:r>
              <a:rPr lang="cs-CZ" sz="3100" b="1" dirty="0" smtClean="0"/>
              <a:t>vznik, změna a zánik subjektivních práv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Právní titul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Právní skutečnosti: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Právní jednání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Právní události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Protiprávní stavy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7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b="1" dirty="0" smtClean="0"/>
              <a:t>právní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Soukromoprávní x veřejnoprávní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Hmotná x procesní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A) soukromoprávní jednání = právní úkony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B) veřejnoprávní jednání = rozhodnutí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Rozhodnutí: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Konstitutivní x deklaratorní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Meritorní x procesní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5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b="1" dirty="0" smtClean="0"/>
              <a:t>právní události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Lhůty: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Hmotněprávní  x procesní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Promlčení x prekluze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13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sz="3600" b="1" dirty="0" smtClean="0"/>
              <a:t>právní  subjektivita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Právní subjektivita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k právům a povinnostem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k právnímu jednání (k právním úkonům) = svéprávnost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způsobilost k právnímu jednání  x k protiprávnímu jednání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způsobilost k veřejnoprávním jednáním = pravomoc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49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b="1" dirty="0" smtClean="0"/>
              <a:t>subjekty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Fyzické osoby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Právnické osoby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Korporace</a:t>
            </a:r>
          </a:p>
          <a:p>
            <a:endParaRPr lang="cs-CZ" dirty="0" smtClean="0"/>
          </a:p>
          <a:p>
            <a:r>
              <a:rPr lang="cs-CZ" dirty="0" smtClean="0"/>
              <a:t>Nadace</a:t>
            </a:r>
          </a:p>
          <a:p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7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213</Words>
  <Application>Microsoft Office PowerPoint</Application>
  <PresentationFormat>Předvádění na obrazovce (4:3)</PresentationFormat>
  <Paragraphs>101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PRÁVO I</vt:lpstr>
      <vt:lpstr>PRÁVO I –  logicko-systematické členění práva</vt:lpstr>
      <vt:lpstr>PRÁVO I –  subjektivní právo</vt:lpstr>
      <vt:lpstr>PRÁVO I –  subjektivní právo - druhy</vt:lpstr>
      <vt:lpstr>PRÁVO I –  vznik, změna a zánik subjektivních práv</vt:lpstr>
      <vt:lpstr>PRÁVO I –  právní jednání</vt:lpstr>
      <vt:lpstr>PRÁVO I –  právní události</vt:lpstr>
      <vt:lpstr>PRÁVO I –  právní  subjektivita</vt:lpstr>
      <vt:lpstr>PRÁVO I –  subjekty práv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Jana Kepartová</cp:lastModifiedBy>
  <cp:revision>82</cp:revision>
  <dcterms:created xsi:type="dcterms:W3CDTF">2015-10-04T18:04:49Z</dcterms:created>
  <dcterms:modified xsi:type="dcterms:W3CDTF">2017-12-04T07:38:34Z</dcterms:modified>
</cp:coreProperties>
</file>